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78" r:id="rId3"/>
    <p:sldId id="280" r:id="rId4"/>
    <p:sldId id="281" r:id="rId5"/>
    <p:sldId id="279" r:id="rId6"/>
    <p:sldId id="261" r:id="rId7"/>
    <p:sldId id="263" r:id="rId8"/>
    <p:sldId id="282" r:id="rId9"/>
    <p:sldId id="285" r:id="rId10"/>
    <p:sldId id="284" r:id="rId11"/>
    <p:sldId id="286" r:id="rId12"/>
    <p:sldId id="287" r:id="rId13"/>
    <p:sldId id="288" r:id="rId14"/>
    <p:sldId id="291" r:id="rId15"/>
    <p:sldId id="292" r:id="rId16"/>
    <p:sldId id="294" r:id="rId17"/>
    <p:sldId id="264" r:id="rId18"/>
    <p:sldId id="269" r:id="rId19"/>
    <p:sldId id="270" r:id="rId20"/>
    <p:sldId id="271" r:id="rId21"/>
    <p:sldId id="257" r:id="rId22"/>
    <p:sldId id="274" r:id="rId23"/>
    <p:sldId id="277" r:id="rId24"/>
    <p:sldId id="272" r:id="rId25"/>
    <p:sldId id="259" r:id="rId26"/>
    <p:sldId id="275" r:id="rId27"/>
    <p:sldId id="276" r:id="rId28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981DB-1CE0-F944-AC4C-CBE7B7ECDC2C}" v="374" dt="2023-01-31T10:12:56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7"/>
    <p:restoredTop sz="94718"/>
  </p:normalViewPr>
  <p:slideViewPr>
    <p:cSldViewPr snapToGrid="0">
      <p:cViewPr varScale="1">
        <p:scale>
          <a:sx n="85" d="100"/>
          <a:sy n="85" d="100"/>
        </p:scale>
        <p:origin x="176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BA-2247-BE6B-F7288329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D6-2842-8E2A-2231C7919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098220870656025E-3"/>
          <c:y val="2.5180319716980835E-2"/>
          <c:w val="0.87391906574296907"/>
          <c:h val="0.8759364527295271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04-3A41-86B9-B61ABA1E8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B-8348-B248-60112F0C1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56557263464946E-2"/>
          <c:y val="5.6399767265984634E-2"/>
          <c:w val="0.93989481893735471"/>
          <c:h val="0.942835205281039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CBA-2247-BE6B-F7288329F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5046063"/>
        <c:axId val="1355047791"/>
      </c:scatterChart>
      <c:valAx>
        <c:axId val="13550460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7791"/>
        <c:crosses val="autoZero"/>
        <c:crossBetween val="midCat"/>
      </c:valAx>
      <c:valAx>
        <c:axId val="13550477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04606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5CAB-CD63-AD0D-FFF5-E4CCD645D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ED4C6-C44B-8D5D-C05A-C6697F27A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BA72-5E4E-A4AA-6BFF-78F592F9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3E76B-4D0E-9646-D4FB-740A3476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FF0BE-4FDE-40C9-00AA-689DF24F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3535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D7A-D473-BF80-4952-74C56E2E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BFF10-D9D9-6E07-B166-B8D722CE8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84208-6EBB-A0C1-CFC0-BD964803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6104-C52F-303B-A879-F9B64F91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2D6C-D710-DF17-2EA8-A76A89B3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538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092AC-2C6D-4644-B051-1FAEF7A49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88346-5E4B-D173-8C9A-3D7226AF9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3583-9990-8618-99B3-83266B4AA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3E21-0030-E700-1784-7EFEA5EB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79EC-F68B-EC32-187F-4BADE4D1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233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3362-5AC9-6615-CAE9-2FFCBA1B1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DE41-3EE3-E07F-2392-4B4D40F67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F31A-4336-CDE3-9580-4ADD17D9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7EEF1-97F2-2A17-6A1A-62571380B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4EE96-6DED-2B23-E0B1-893CAE5E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249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8851-67F1-BAE8-0732-0E0A6659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EB922-3DBD-B793-D5ED-370B66F90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DF5BD-93D4-8AF4-507D-80CFCF2E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1993-A38E-1442-ECDA-6381F679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1A92-F5F7-5DAB-3E92-C9B5AAF0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5643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4509-430F-0647-E137-B3F62E37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97C3-71D3-59AA-A54C-25428BF19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6B3809-C2FB-9EF1-10D8-72DFDF3A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04C56-9A8E-261D-1A0F-9BD55D3A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3C1F4-6D06-A5D9-D5A3-ECA54B24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8FD68-0675-E6F7-B639-C200BE2F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8501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5C09-6446-E9E4-CA3B-051FB3B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6AB73-E93F-FD71-37C1-473EE17B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F547F-4434-7832-1DEF-F5B848DED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EB377-9166-F521-E028-3EDE89D83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A2DFE-309E-39FF-C412-190AE651C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5DBDD-A8B5-0D15-C79A-F6187761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16738-CADC-AF14-84D1-65659A1C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F717-70D1-E10B-A165-14A45501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1327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DD2E-1A66-D2B8-7D84-6EF8EE3DE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153BF-7657-134B-BA75-172CE5CA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D3BAC-E82F-E95D-894B-6004B955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213EA-6455-DB1D-9EEC-C1D8FCA41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78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1DF9D-4897-B0A5-3A5D-7233DE33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1F644-F916-A5A4-1196-D6036F35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12D37-9BD8-4D5B-EC11-DDC37998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0644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13C1-F32D-1046-A427-4BADE969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F0756-AFF8-FD78-EB5C-B46BDEFC2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DE030-0E3C-502F-01DC-AE383DA9F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77876-901B-98E8-38B4-D7563693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56C4C-F520-08CB-2E07-FFE0D438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D2626-9249-D1BB-3AF4-4DED30D5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3097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C56D-5192-2F98-9F73-6D91DE88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EF873-A6E0-B7D3-52AA-20D5A36DB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8CC01-3B6E-387A-0F97-E0597E32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A657-E589-BB9D-6E27-178E3086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16829-9F2C-3B9F-902B-D94797AF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C5876-864F-B6CF-B9B2-E0A34AFD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394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EF96B-7EC7-15F1-1B45-8746705A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6C195-3775-4626-AFBC-B9533C46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C5FCC-CD8A-52F6-8D0D-08F19A5BA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B4DF-6924-CD49-94CA-73284B6B7B36}" type="datetimeFigureOut">
              <a:rPr lang="en-GR" smtClean="0"/>
              <a:t>4/7/24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CB94E-B65E-021D-073B-FDA1C679B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24CD-31FF-F56E-CB8B-EB66ADE27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13-2832-3B46-8DB6-693D87C4495D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275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ADBC-D6C4-C8AA-FEB2-C45CE2138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</a:t>
            </a:r>
            <a:r>
              <a:rPr lang="en-GR" dirty="0"/>
              <a:t>έ</a:t>
            </a:r>
            <a:r>
              <a:rPr lang="el-GR" dirty="0" err="1"/>
              <a:t>λεις</a:t>
            </a:r>
            <a:r>
              <a:rPr lang="el-GR" dirty="0"/>
              <a:t> Νόμπελ;</a:t>
            </a:r>
            <a:br>
              <a:rPr lang="en-US" dirty="0"/>
            </a:br>
            <a:r>
              <a:rPr lang="en-US" dirty="0"/>
              <a:t>			</a:t>
            </a:r>
            <a:r>
              <a:rPr lang="el-GR" dirty="0"/>
              <a:t>Φάε σοκολάτα!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31308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F1E54E-2075-E604-8D90-1BC22DE10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C1D283-6D56-65D9-4F36-B8B16D036580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640F28B0-A978-23D0-AF1C-A1F91B0AE471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328F1BA-81A4-D004-5740-270BA5D5F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A148768-9924-8D39-DFF6-245E8CC96F8E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BABFC7-514A-C006-B925-034D44EEA2F9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6FE32AB-9F02-E1DC-CD69-F61DDE007E60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3B4C623-252E-D80A-1399-9D9B493D931E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7C4DA1-A11D-7376-690E-87EE3AFA5871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0CDA00C-6B76-DCB7-B70D-1E9034B63249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3AFC1D-3719-DE5A-EF76-54FB7D10C8C7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FE0CA9-8540-C1E6-BF33-D821EE9C21FD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9C22D1-AA4F-8DFF-A0A8-4F3BF2630E29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EBDF741-D019-971F-7CD9-F3C9E1A304A2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D97EB01-19CF-DE1C-11B0-0A856FCA576C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070B7B7-BA73-0DEC-3E41-81937E7EAC5A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611617F-9BAB-5DEB-4BEE-77617D23F36D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6FE0C9E-D6CE-C77C-23F2-8B23AC4822D3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E153CD-72E7-E607-4A7B-379920A3120D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E4C3C2D-9D8C-5998-EA1D-E7EF97159AE8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666AD9D-11DA-398E-4F52-928DF11094D5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37D285D-F787-8248-38AC-CA765431B9E9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28A082-442F-DE3F-3183-4BAD00F06137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82BF0CB-A3E8-6B04-3472-A7B11E2592C2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C110321-4105-BF95-2F79-4F3D1EBFCC61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3A1E03-E8AE-91B8-1B6F-D31F11F9C593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C72FCC8-5237-668F-5E0D-98EAB6D155C9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47A3758-4CA8-0059-7FF5-CC2E1685FB88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501E805-A620-2E31-C04C-2202D9FAF1E9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C53608B-FA4F-3BD1-C055-D838E1C4C78E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708ABFB-302F-1DAE-844C-3A90F41266CC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6494D6A-E818-02E7-631B-5DFC71F1444E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43B9A3-F11A-4558-CF63-A8E2501C2BE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B900FC9-1A01-8F54-B501-D8CFCAD50C9B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99ACB0C-7F11-BCF6-D7C7-381802F22493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64B5A6F-17E8-1522-D0BB-9B4AC5F70842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9B12BDC-01FA-867B-DB34-56C2B7640E68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11D7D75-BEB4-E8FF-3553-D966DEDBE425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455DBFF-E584-CEA7-7E47-797F44F3C9A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A148931-443B-D736-C647-4D2BC3D8D947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E9DB934-5DA9-C38A-BBE2-1B3B4F24F520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2502AD-81CC-09F9-2E87-E6DE80E4B5AC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1036189-8D16-82E1-B504-3997EE02DF29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414B7F-DBBD-8B02-493E-F1752E209CA5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B1EE6260-A7D6-C42D-D8A9-FA511096FAF9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E14E3FD-F60A-06AC-A24A-0A7988DFE6D0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0CD4A51-9F2C-2B20-963D-5B8098B3544B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AD30CB6-E392-46CF-400F-867B14AF931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D50A800-1ECE-20D9-8A29-04F6ED33E2BF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C2220D68-73C7-DF5F-F875-40EFCAF1B5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9ABD3813-7220-BE51-2768-06A19214E2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3A7DB75-4C51-0C32-5997-A0F451AC11A9}"/>
              </a:ext>
            </a:extLst>
          </p:cNvPr>
          <p:cNvSpPr txBox="1"/>
          <p:nvPr/>
        </p:nvSpPr>
        <p:spPr>
          <a:xfrm>
            <a:off x="5463191" y="5646290"/>
            <a:ext cx="108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12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8708F66-7815-9F6F-5EAF-816AA161ACCA}"/>
              </a:ext>
            </a:extLst>
          </p:cNvPr>
          <p:cNvSpPr/>
          <p:nvPr/>
        </p:nvSpPr>
        <p:spPr>
          <a:xfrm>
            <a:off x="1056888" y="2572993"/>
            <a:ext cx="3801733" cy="323829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rgbClr val="00B0F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6161CD-8CB6-5AF9-AAF1-12BB7C08F480}"/>
              </a:ext>
            </a:extLst>
          </p:cNvPr>
          <p:cNvSpPr txBox="1"/>
          <p:nvPr/>
        </p:nvSpPr>
        <p:spPr>
          <a:xfrm>
            <a:off x="5072243" y="4630597"/>
            <a:ext cx="2138751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Κρύες μέρες που πούλησα λίγα παγωτά.</a:t>
            </a:r>
            <a:endParaRPr lang="en-GR" dirty="0">
              <a:solidFill>
                <a:srgbClr val="00B0F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D66A71C-7E79-BF09-62A9-3A3344088EAB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89FF833-3060-CCB5-B9C5-4BBA6BB18856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5B3B9CA-663E-7E5D-0977-630CFC4CA311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5FCA763E-62B9-22CC-AD3E-56DA7419F938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5DB05E9F-F1BB-71B6-1A82-D9204C3EE943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C20F5BE9-63D5-A028-840D-256545171EBA}"/>
                </a:ext>
              </a:extLst>
            </p:cNvPr>
            <p:cNvSpPr txBox="1"/>
            <p:nvPr/>
          </p:nvSpPr>
          <p:spPr>
            <a:xfrm>
              <a:off x="5437947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116ECC13-C9BB-1FC1-F95D-CE901375C7AD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F269043F-AC79-46E3-C3CF-CF6A16511020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DF727E24-8519-5FF4-25F4-FAA986062FCA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C9E71250-6588-4CB0-0B54-B3ACB599B2B3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46510DA3-865C-7C64-749C-2B1210068A17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58C3EB4A-DDAD-3525-A53C-0BA4AAEFF8FC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41B46762-03F6-918A-7C0E-FC49D8DA74C9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9D575311-4005-280B-ECD4-E5C743F35128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5A190694-573E-91B9-3CC6-576A057E2F52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21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F1070-2EEB-9BE7-F901-EC1D667A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AB3F4C0-FAA6-30BC-4422-0DFDDA2A34FB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AE97F948-731F-144A-105E-356780041C8D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F9F209E-A0F8-08B8-699C-FA04D89F5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34CB940-951F-EF47-9FB3-BF8E249B16E4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1EB1B4-EE31-51DC-FA81-2766F1E34325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9490636-501E-9F8C-09E7-96CCD06620FA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54A46BD-CB83-297D-8CA6-7E90E51A5ED4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BD60705-5C93-12B9-1FB8-FDD7D71672AF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998A7E0-9037-577D-99A6-456D1905F424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0D1D40-A3C7-1D69-3398-B38D808B2183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889100-4A78-509D-E928-94CA4CAF9A98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6D68E1-33F4-FC20-3CCD-7706D4146A56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7E53FC-F032-CC2E-E026-E1995055B6EE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25FB943-BC16-5167-14BE-87E5BF8463EB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4BE39BB-1E1D-1F27-7989-C82C581CB9D3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B21C6EB-EB8B-0ED4-D5F5-F4EB21B3AC36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139BA95-CAB7-8CFC-76DD-4DAC7B62B8F8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7214499-9BF0-2A63-7A3F-499182E7FA22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CA9449C-6787-17DB-E8C7-CD067EDC567D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C72A4CD-87CB-9C95-2A78-9569DE6C8C09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3B91859-E1C4-8AEB-C55C-9DDE7C8543B6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B5C4B24-0964-0089-A9A9-3F29ECEA8D62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15D74BF-10A6-4186-40E7-789571267C1F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4B5D5A-B026-81A0-48D8-8427EC0D7F11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4353B2F-61C7-9630-88D9-29BCB83F266B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0C5ABA-DF05-0E2D-4A42-2EB86793C7E5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673E2A16-1B7A-9F87-768A-EC81F604A145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BC9C05A-E2B5-472A-48DC-9DDA6F04431A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DBCB5DF-C617-1BD4-3B88-46CCECA9A22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238BDC1-281E-24FC-45EC-0FCC11CB9E6C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A8CA56-0030-B4C2-93C9-8AD17631C52F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555D472-4F2D-8599-BB01-4D867B6B7103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EBF4EB-6831-CCD6-3B59-1E5669262B8D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FDE4763-11DB-5670-BC9F-29D4EE894E9E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BA53B8A-4D68-A22E-2CB2-68DC5C22C4FC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E7F430-68DE-7F02-90E9-0A8F326CB9FE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CBF04B-EF21-000D-9923-A68398176166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27EFEA8-F92D-978E-8270-94CE142D7A28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8D7681D-B62D-7C9F-9DA0-006DF2D907B7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85F56EE-F51D-8654-1B68-816B969BBA77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35D5112-F45F-B040-5307-59A58D9D633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88D448-1BBD-FD52-1E70-F56B10B9E70D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E5352CB-5C0A-3463-90BE-C33A380CC1FA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699520F-C784-49C4-EB6E-A45070C2E48D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9128248-C013-8B9D-FD88-FCE6CB87C9CA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9AF3AF7-4D9C-E182-90E1-06BF037FB199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AFC2752-EDAD-AE02-E77F-2B72A8F1279C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E821C83-C488-7954-26AD-C5317318365F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AE5F6DFD-D13C-5BE4-69B0-55A4685E08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32508222-5F03-8354-FAF1-F4C46F563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88CE547-588F-3072-DAF8-7BD86064CDF8}"/>
              </a:ext>
            </a:extLst>
          </p:cNvPr>
          <p:cNvGrpSpPr/>
          <p:nvPr/>
        </p:nvGrpSpPr>
        <p:grpSpPr>
          <a:xfrm>
            <a:off x="2643809" y="5600910"/>
            <a:ext cx="8287769" cy="404240"/>
            <a:chOff x="2643809" y="5600910"/>
            <a:chExt cx="8287769" cy="40424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56FC086-AB24-D7BE-F69B-4ED66FE04642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8343818-DFDF-6F4F-C302-1A3C79C77D76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40AFB88D-F63B-C6B7-7129-82C62AD099EC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0AC667CE-4C14-A784-DF3C-1B1611F370B5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1E6AA579-5AE6-5E20-65C4-F4EE45FC0DBD}"/>
                </a:ext>
              </a:extLst>
            </p:cNvPr>
            <p:cNvSpPr txBox="1"/>
            <p:nvPr/>
          </p:nvSpPr>
          <p:spPr>
            <a:xfrm>
              <a:off x="5493497" y="5635818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087A4BFA-4A52-F4D9-3F4C-27EE66429416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A2030632-B184-8326-E512-F2BD1A4E47CE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955C34F4-136E-0EC4-C431-DEF06358BC66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F403A1A1-1B8B-C1DE-1886-FCBEF96AE945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A9DFAB31-EAEC-4C97-ABE4-A4D92C30A3FA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7100FA3D-1B85-58FF-237C-F9EBC6FC9E21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3B02C98-56A4-C7B3-61D8-6605BBF2517D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3C01C9C4-8024-00B8-A032-3D037254AA8C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90A68092-0B54-0A66-E0EA-97BF1B419F47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30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71CA-FB2E-C388-B320-B6AB6ACEE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CFCCEF4D-D7A5-A447-A977-23B3C5CB1C51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EECC20-26D3-8F81-510E-128FF19036EF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EC59CC8-8F4D-5448-3094-B6BA7BE3567B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04E73573-AF64-5268-5EF8-4D69FB433ACE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6BCE6DEA-5EE2-38D9-5732-F3790CD439A5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8FA5C854-8C01-2F6D-0F10-0A733F4A53F9}"/>
                </a:ext>
              </a:extLst>
            </p:cNvPr>
            <p:cNvSpPr txBox="1"/>
            <p:nvPr/>
          </p:nvSpPr>
          <p:spPr>
            <a:xfrm>
              <a:off x="5437947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029CAD72-2DDB-F040-56C4-2F8A082B4D21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D1D4847-7CE7-42DC-675C-986DC31F7CE9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128A3884-2362-4546-8288-56FC0D34AEAE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BDD4533-1E74-A3C6-F27C-A78BF5EB2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7B6A331-2022-187A-61F9-1102A9305766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35F346-C06D-14FE-1C0A-10F3A703FBFE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3B8A3F-6886-C706-A84A-1E2544283D7E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0B028FF-D5C3-EF57-1A86-77639EE6F546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37E397-BE7F-3BDD-1917-D2D1D5BD3D34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1EDCF8-1494-A086-43B0-F1A0A495236B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1ED826-4450-E1CE-C3B8-DD099EFB041F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BB538DB-E548-CD4A-A2F1-59F8513EDE4F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7E68325-B06C-5C97-979C-9AB02A631505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1DD028-22DD-6CD3-5437-1B3392552086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1FBE705-D609-114E-4BEA-22303D5B5E80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3D29F98-BD4D-C5A9-E73E-1D12A49A56B3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57626D4-52E0-E2A5-5272-055F95430924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3113F84-8DAF-DFFC-48BD-E732E084CEBA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F091DE3-E785-2BF1-F67C-3D99D38939A2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3C839E2-6355-3A43-227E-7774CC49D65A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427E4A1-3C18-78D5-E735-D841BEEE44F3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9DCE6EA-6ED4-13DE-CDB9-38D4563D06C7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446D47-F765-E699-D2C1-C0FFC583413F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49DF265-0F1F-50E4-8E3D-72C3FD147C4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1371A61-6942-D157-14E4-D5122480BAC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A55D8BB-1B33-F6B7-B57A-3A8D8AF2961D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ADB5436-4CDB-024E-7536-3B1B6139325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545D57-1627-6862-DCCD-B4DFC9506914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53B156B-930C-520A-6D45-044F3B25BF8E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48784D-5906-0B19-E03B-B2D8B9C66E59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76B349A-1130-0DB0-F406-D2CA2C1BF86F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9384C4F-0E4B-5937-5070-BA08CABED71F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D23BE8-FBB1-4F52-8846-928A62CE9AF9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3A42710-8120-BCE4-FF4D-9BBDE0225DF5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394CA32-AFB9-2DEB-33C2-D73E98C2A44D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980E2C0-0652-6580-31DB-9B10981AEA9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3474E7C-8F4E-10E0-B38F-E11644E0472E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E9F5236-3E67-18A9-2508-3ABF690DEC44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4336C-F4D1-CCEB-6ECC-EDD05D1F2104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2AEFAF-A44D-A8C4-2D7E-5DF209172AA9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C743840-BCCE-E16B-A48C-A68245EC1EE1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16172F5-7E4C-471C-34B7-DD1CB3B0CAD2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9CA8AA3-F827-4451-8D6E-21C13A43AD36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E36A832-6782-D790-4950-E2B424CAC1A9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7672E84-F526-A4EC-E4FA-4DE815ED9E3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982D564-1563-9CAD-5024-879339DC1B21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964DE3E-A5A3-7477-B2E3-6371FF62ECFB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2AB9A1-1819-147E-A16A-98870C913F8F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CDC47DD-92A1-9D06-2B99-0B254950F5C5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5CE392C2-A545-456F-0E15-4C22FA9848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B5C39F26-09AD-4403-874A-B5E1209F6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77F38C85-9903-DA58-A31F-64769BF80260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8F80FA10-A4CA-B585-E903-F8C39B26B971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008229A3-2ED7-A67E-20EB-D2F6D4DE917D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4DF6C6AD-1CF4-DE6D-59AA-2F4A225F651D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02FF8B7F-8437-4E85-CFE5-582E567E7E03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B20C2ADB-F27A-7D21-4A1B-7437AD40BA9B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96424AC7-3A48-8BFB-630D-BFE4C37A6950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32127A63-7B6F-FB01-602D-9563BD4C2971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6BCCFF1-58AC-BE3D-0AA7-023EEDDB9C73}"/>
              </a:ext>
            </a:extLst>
          </p:cNvPr>
          <p:cNvSpPr/>
          <p:nvPr/>
        </p:nvSpPr>
        <p:spPr>
          <a:xfrm>
            <a:off x="1745128" y="1187519"/>
            <a:ext cx="1273888" cy="84337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8FB6E-21C6-82AF-6D7B-21B962863EE9}"/>
              </a:ext>
            </a:extLst>
          </p:cNvPr>
          <p:cNvSpPr txBox="1"/>
          <p:nvPr/>
        </p:nvSpPr>
        <p:spPr>
          <a:xfrm>
            <a:off x="3195186" y="778112"/>
            <a:ext cx="2138751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rgbClr val="7030A0"/>
                </a:solidFill>
              </a:rPr>
              <a:t>Κρ</a:t>
            </a:r>
            <a:r>
              <a:rPr lang="en-GR" dirty="0">
                <a:solidFill>
                  <a:srgbClr val="7030A0"/>
                </a:solidFill>
              </a:rPr>
              <a:t>ύ</a:t>
            </a:r>
            <a:r>
              <a:rPr lang="el-GR" dirty="0">
                <a:solidFill>
                  <a:srgbClr val="7030A0"/>
                </a:solidFill>
              </a:rPr>
              <a:t>α μέρα που πούλησα πολλά παγωτά, ίσως 25</a:t>
            </a:r>
            <a:r>
              <a:rPr lang="el-GR" baseline="30000" dirty="0">
                <a:solidFill>
                  <a:srgbClr val="7030A0"/>
                </a:solidFill>
              </a:rPr>
              <a:t>η</a:t>
            </a:r>
            <a:r>
              <a:rPr lang="el-GR" dirty="0">
                <a:solidFill>
                  <a:srgbClr val="7030A0"/>
                </a:solidFill>
              </a:rPr>
              <a:t> Μαρτίου;</a:t>
            </a:r>
            <a:endParaRPr lang="en-G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1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D019B-10A3-F437-DA13-D4E83A20B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0833EFA-8484-EC38-1485-840E1B97DC58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1255A057-858E-476B-1B20-292300DC76FE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4A099CF-6623-2204-C092-C1E6DBBFA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28F6217-DBFE-5593-0210-B7B8D77BC575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655DE1B-1531-60CF-9F56-A61633448156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0924EC6-0793-91E7-026C-42F074F67DC2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C6B5201-FFCB-1B3B-0A46-87E448F2EF7F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CADCDB-FD26-5CBF-5B57-4BD876045084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0FAADF-4A47-9340-24A0-95C95826CD96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672313-A3BF-4482-81B5-705A8B21A7A9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DF05C79-16B1-6503-71DF-246A1DA27123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5A6FB7-3794-51D4-A9DE-D1920865190E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8992D3-D7F4-F95A-336E-6BA9A30E5ECF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9DC9253-458B-D38C-875B-D81A86DB44F8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FB85F8C-281E-C1A0-FD0E-12C588D464C5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F3B51C6-09AF-5C1A-75A3-E4A6E518AA46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6E92E06-91AC-36CE-593F-079AB6DEF2D5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AC2347B-B58E-C0DF-1F0B-061319450134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DD51301-7DA2-EC20-62EB-6CE595932763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DC93F5C-121D-4F27-A066-AE12FAD9B2B0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591C01B-9D1E-C257-291D-87E10830695D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793F165-F4C9-6887-DC3B-F1F499793524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F9951A2-E72E-F061-584C-737D901C91C3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8F82F5-98B6-AB0A-BE74-4BC5229513C7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AA3F25-97C5-4EF9-95EB-378569F53C26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27A3639-8EB4-2CCA-92A6-306B52261D41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C4CCFE7-3D64-553E-FCE5-A9D2847BEA7B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2BBE31-33FD-6111-6EC5-0DF0740E6AC5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410F99-6DCD-75BF-68FE-17C92012CC4B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5A93040-8352-C63E-76BE-F4025C630A79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E6F6BCD-1A97-7768-ACFA-294EC8A6838A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2AF2EF6-6A56-8822-4035-F8ACC93A27F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6A45018-B942-3766-0EA6-7418C87E102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A18852B-0733-CA8D-57D7-963F17ECDE74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1147AE-5BEC-F6F3-6EE0-AD2340D206B2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E7D0CBA-DD16-A687-4FE8-7C0479CCCB71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FE7D4E6-E8A9-4E54-4DFC-50720BBF61A5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720D1EE-A216-17C7-4322-B3D8E1DC2771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2E89752-D819-A2B1-7197-FFA687B9568E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629DC8F-D25D-6C06-3B30-427906755FC6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E757779-A23D-D77D-8A33-403E1244C95D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B9CF228-EC7A-3F02-78A5-EC103928882C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05CFFBF-C4F2-B3C6-1222-00849F294FE2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736D804-926C-2639-847E-AE067FB8BA64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5CCC2B-45CD-D895-7D5C-D3F97ECA8D03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0AFA719-E2A9-3564-E130-83C540546EDB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E10B137-F28D-C5CE-E51E-FCB62716FBA7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CFEA370-EFA6-2E70-873C-01BDB6B9BF1A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CAF00E13-F89E-FB9E-3013-7B81B4A30E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EDE0FC89-50B0-49E5-289C-07A0B7A02D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95E9CE6-F042-42B8-775B-D1AB78ECDAA1}"/>
              </a:ext>
            </a:extLst>
          </p:cNvPr>
          <p:cNvSpPr txBox="1"/>
          <p:nvPr/>
        </p:nvSpPr>
        <p:spPr>
          <a:xfrm>
            <a:off x="5463191" y="5646290"/>
            <a:ext cx="108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</a:t>
            </a:r>
            <a:endParaRPr lang="en-GR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F6C178A-5E8D-7CFE-E949-1C6944B2A2B8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DC1537-B8AC-D05D-F092-B9561BE8C26A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74CE65B-62C4-C0B4-8093-1AA30DAD83B2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5299DE96-8B5A-48C4-70C7-C8BD00B5E1AE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D15025D7-4083-B4BA-96E1-DD0014A53AB5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BAFC33DC-6ED1-436F-D021-80F5583CD5A0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E84A9DD6-281A-FF91-DD2E-65B8F0DCEEE7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3AC6C983-FDE6-7381-A59E-7E529C3F5EE6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3F616511-D7F3-C223-8F97-AEA21321D6F6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E764284F-FF7C-A802-ACBB-0A26144A4CF6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158B98BE-1A1E-99A7-A209-CB28AF7E4D3E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878DB4B5-BEEE-22F0-2D7B-7835DEEDE847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921FE22F-039B-5FE9-D989-CC6BF2425C13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4E5AA89B-D770-0D1A-6957-0F27EEFC8950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1944BD-6CEF-EFC6-D88D-A0F069D5C124}"/>
              </a:ext>
            </a:extLst>
          </p:cNvPr>
          <p:cNvSpPr txBox="1"/>
          <p:nvPr/>
        </p:nvSpPr>
        <p:spPr>
          <a:xfrm>
            <a:off x="6838104" y="3242954"/>
            <a:ext cx="51948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Σήμερα ξύπνησα και έχει 5</a:t>
            </a:r>
            <a:r>
              <a:rPr lang="el-GR" sz="2800" baseline="30000" dirty="0"/>
              <a:t>ο</a:t>
            </a:r>
            <a:r>
              <a:rPr lang="en-US" sz="2800" dirty="0"/>
              <a:t>C. </a:t>
            </a:r>
            <a:r>
              <a:rPr lang="el-GR" sz="2800" dirty="0"/>
              <a:t>Πόσα κιλά παγωτό να ετοιμάσω; </a:t>
            </a:r>
            <a:endParaRPr lang="en-GR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B5DACA-FF89-EF4B-49FC-C1133F4BAFB3}"/>
              </a:ext>
            </a:extLst>
          </p:cNvPr>
          <p:cNvCxnSpPr>
            <a:cxnSpLocks/>
          </p:cNvCxnSpPr>
          <p:nvPr/>
        </p:nvCxnSpPr>
        <p:spPr>
          <a:xfrm>
            <a:off x="2036437" y="139473"/>
            <a:ext cx="0" cy="53480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9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CA269-1F76-1633-3826-304AFDE8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DD407CC-0A1C-1F46-E855-F7AB9A8CF87E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F85827AE-8F74-B734-795B-DF4AE6BC2D6D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371DB5-4F51-7606-B714-46770E87E5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DC3AD45-1E26-16BE-48B8-C39F6C65E553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CA447E7-6988-CC44-1528-27E355922D2B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CE066B7-9E9A-8ADF-7B8E-20870FA5D094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7DC09C7-8699-C090-0048-781BABBD9E71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41969A-4599-D10C-8B4F-8C40790B818D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0D11C1-D1FE-E950-F219-0A4E925847B9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127CEF-4F04-27FE-3467-59CE35DEB1D6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565BF6-C72C-BDA2-ABAE-0D1F89A04CD3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19B13E9-E1E2-1BC1-BD01-1B8030413B39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397D53B-00B9-60EE-5EE1-D17F9E6FED72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ED5A698-9A8A-984C-BB2E-A0727EB43DE4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FFD53DE-F3FD-E8D4-7BC9-2363151208F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F730196-07E4-84B7-2C88-555D6CDD691F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092C7BD-44FA-66D4-31FE-797F8F56E1C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2517C8E-E80B-5074-ED09-14FE18F0F457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3955268-E9D4-FAE8-46D3-2C3C6063FA1B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ECAAFF7-498F-E7AB-AB3C-A63DEB01928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63FDE4F-8FBA-2595-90FC-D2921CE27BD8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4623160-4EEA-435B-853F-D9E1767903A5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2B6CF0D-A07E-A8DE-E290-46FCADBC68A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C841BE-7641-DBFD-6410-3CD596141C9B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EC58DF-6501-5CA1-1FA4-1DA7594B3B43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1740726-98CB-AAD5-A0AD-A58747B24EFC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B496A16-A899-388F-9067-AFBE9F0BB94C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C105E0D-9952-6670-6D5A-FC7DF88A780A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1D7A28C-C555-8BB3-9284-5B58B6714006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802AFFD-76D7-80A9-D53E-AE1AA87488E4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4DF2483-1DD1-C78F-F862-330B93B98BF8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05BCBA6-E766-16CC-1B68-AA25B1E72FE5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67E2074-D70A-385A-243B-9155A8090D69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E039867-AEC6-7F19-9A65-B8AA1761596B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55BB9E8-8706-73FC-894E-A1BCF41FA592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B5CF0DB-3C68-3544-609E-F6C21AD800B9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16A3F97-895B-C306-6DA2-7FABBAE0DB20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D95CF86-0E21-A60E-7192-ACC936F71D8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69141D5-5966-38FE-45DA-156D0994B8A5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42053C-E514-B40B-94B2-8EE045606791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C6D52C-4F72-3B96-F39E-8D4F5913F403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F118F8F-A049-6657-94C1-3FC4EE6DCD56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C3243BF-08BF-2CB7-5042-CFCFA1B8EEE6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78D92B3-C710-9F7C-EE80-FD76197F4AE3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D95FCCE-01ED-3583-C3F8-32671BCA3878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6991A6-289E-9F77-E03E-838ADE314C02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95A4B2E-DC28-21FB-BADD-3F6E7B8AE835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3976416-E517-D708-0C39-44DC3019102C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3330C0DE-6A4F-40E8-F7BA-8FABCEA855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652B77F9-0D61-12E8-62D1-3DF7FF3267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FCA2D2-FEAC-CF55-8C8C-88596A605579}"/>
              </a:ext>
            </a:extLst>
          </p:cNvPr>
          <p:cNvSpPr txBox="1"/>
          <p:nvPr/>
        </p:nvSpPr>
        <p:spPr>
          <a:xfrm>
            <a:off x="5463191" y="5646290"/>
            <a:ext cx="108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</a:t>
            </a:r>
            <a:endParaRPr lang="en-GR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85737D-BCD1-47C8-FEF1-7CCCB7EFE4F9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70BA59A-8DC7-8443-D353-51C59D2AAD7D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4DD542B-07C4-FAB2-8C80-040E89649F75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D2EAC476-C752-7392-0A05-166454441D19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45C164C9-4884-BF7E-E843-B62F9FFB7272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30B9F045-81C6-992C-7FDF-DE997D12EC95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F82B24CD-B2D6-6059-479D-6CCD7E76F9FE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4569A156-D727-6DE2-EF66-8F5436FC858C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28611575-76A6-6076-244F-A6F37346F5B6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92247AB7-8227-44F2-5636-F6A0FBB078FC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8AE68C60-874D-0DD8-6C30-6EE1BE254DDC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E5457090-11E6-99FE-FD03-E8E5264B0E7A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3" name="TextBox 3082">
              <a:extLst>
                <a:ext uri="{FF2B5EF4-FFF2-40B4-BE49-F238E27FC236}">
                  <a16:creationId xmlns:a16="http://schemas.microsoft.com/office/drawing/2014/main" id="{DA47484E-D2B5-164A-B9CE-D2C16E402237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A45230AC-9859-DAE2-A71E-4C906BD077D9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355F8C-0C99-0103-EE5A-6CB653544B2A}"/>
              </a:ext>
            </a:extLst>
          </p:cNvPr>
          <p:cNvSpPr txBox="1"/>
          <p:nvPr/>
        </p:nvSpPr>
        <p:spPr>
          <a:xfrm>
            <a:off x="6838104" y="3242954"/>
            <a:ext cx="519484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Σήμερα ξύπνησα και έχει 30</a:t>
            </a:r>
            <a:r>
              <a:rPr lang="el-GR" sz="2800" baseline="30000" dirty="0"/>
              <a:t>ο</a:t>
            </a:r>
            <a:r>
              <a:rPr lang="en-US" sz="2800" dirty="0"/>
              <a:t>C. </a:t>
            </a:r>
            <a:r>
              <a:rPr lang="el-GR" sz="2800" dirty="0"/>
              <a:t>Πόσα κιλά παγωτό να ετοιμάσω; </a:t>
            </a:r>
            <a:endParaRPr lang="en-GR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0C7C7-60FC-E201-1A1A-B45E85114036}"/>
              </a:ext>
            </a:extLst>
          </p:cNvPr>
          <p:cNvCxnSpPr>
            <a:cxnSpLocks/>
          </p:cNvCxnSpPr>
          <p:nvPr/>
        </p:nvCxnSpPr>
        <p:spPr>
          <a:xfrm>
            <a:off x="8607271" y="199197"/>
            <a:ext cx="0" cy="53480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2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CE00C-998B-AA70-D596-578B603D2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133743E-C48C-3366-FFE9-85D8024F1385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02FF9A1A-15AA-3B42-ADFD-AE4B89402517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7D9374E-0F77-2463-34C4-8124894689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11A5D28-CCE9-7F7C-8C14-A2542A717F0E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4960413-B820-BA07-55FC-EAB2A3928C1D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5A96AD-E4AF-DFF8-CF1C-663DB59333A0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75" name="Oval 3074">
              <a:extLst>
                <a:ext uri="{FF2B5EF4-FFF2-40B4-BE49-F238E27FC236}">
                  <a16:creationId xmlns:a16="http://schemas.microsoft.com/office/drawing/2014/main" id="{147D2734-84B2-0E9A-8231-EEC5D67516ED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77E6D45F-C25C-5CDD-2005-C6784D1057C5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A4B1CE24-9AF3-B3EE-BF7B-DCA2E8C16C95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C6134467-F871-36E3-2582-B18CEFB781C1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8F13D9C8-5691-F837-27A3-106B92CC7420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A61E20EB-7437-E5BC-AAD9-CCEE8D55A7AE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090" name="Group 3089">
              <a:extLst>
                <a:ext uri="{FF2B5EF4-FFF2-40B4-BE49-F238E27FC236}">
                  <a16:creationId xmlns:a16="http://schemas.microsoft.com/office/drawing/2014/main" id="{B70EF64B-46D6-65CD-A259-4FB1F0FCEAA5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3120" name="Oval 3119">
                <a:extLst>
                  <a:ext uri="{FF2B5EF4-FFF2-40B4-BE49-F238E27FC236}">
                    <a16:creationId xmlns:a16="http://schemas.microsoft.com/office/drawing/2014/main" id="{2BE5F7BB-41AF-2189-3EDE-A12BE8A566D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1" name="Oval 3120">
                <a:extLst>
                  <a:ext uri="{FF2B5EF4-FFF2-40B4-BE49-F238E27FC236}">
                    <a16:creationId xmlns:a16="http://schemas.microsoft.com/office/drawing/2014/main" id="{D9A64D6F-220A-D7A8-15B4-86B5F637BC25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2" name="Oval 3121">
                <a:extLst>
                  <a:ext uri="{FF2B5EF4-FFF2-40B4-BE49-F238E27FC236}">
                    <a16:creationId xmlns:a16="http://schemas.microsoft.com/office/drawing/2014/main" id="{3C8449BD-B8CC-B678-83D1-6CB22FF8558E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3" name="Oval 3122">
                <a:extLst>
                  <a:ext uri="{FF2B5EF4-FFF2-40B4-BE49-F238E27FC236}">
                    <a16:creationId xmlns:a16="http://schemas.microsoft.com/office/drawing/2014/main" id="{446054A7-F333-6937-656D-30F2678E83F8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4" name="Oval 3123">
                <a:extLst>
                  <a:ext uri="{FF2B5EF4-FFF2-40B4-BE49-F238E27FC236}">
                    <a16:creationId xmlns:a16="http://schemas.microsoft.com/office/drawing/2014/main" id="{D43726EF-8F81-7C66-5994-391D4B5AED2A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5" name="Oval 3124">
                <a:extLst>
                  <a:ext uri="{FF2B5EF4-FFF2-40B4-BE49-F238E27FC236}">
                    <a16:creationId xmlns:a16="http://schemas.microsoft.com/office/drawing/2014/main" id="{1669D3B2-EF55-20F1-7F19-97BEA3BE3546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6" name="Oval 3125">
                <a:extLst>
                  <a:ext uri="{FF2B5EF4-FFF2-40B4-BE49-F238E27FC236}">
                    <a16:creationId xmlns:a16="http://schemas.microsoft.com/office/drawing/2014/main" id="{D1DDAC00-BA66-C267-63BD-2C9CE732B52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7" name="Oval 3126">
                <a:extLst>
                  <a:ext uri="{FF2B5EF4-FFF2-40B4-BE49-F238E27FC236}">
                    <a16:creationId xmlns:a16="http://schemas.microsoft.com/office/drawing/2014/main" id="{D4F6683A-B94C-12A7-45F5-6A856793103E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1" name="Group 3090">
              <a:extLst>
                <a:ext uri="{FF2B5EF4-FFF2-40B4-BE49-F238E27FC236}">
                  <a16:creationId xmlns:a16="http://schemas.microsoft.com/office/drawing/2014/main" id="{3A58B398-9C6F-841D-04C0-7F70CB285571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3112" name="Oval 3111">
                <a:extLst>
                  <a:ext uri="{FF2B5EF4-FFF2-40B4-BE49-F238E27FC236}">
                    <a16:creationId xmlns:a16="http://schemas.microsoft.com/office/drawing/2014/main" id="{A3796868-4786-C393-0502-F1AF6568B875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3" name="Oval 3112">
                <a:extLst>
                  <a:ext uri="{FF2B5EF4-FFF2-40B4-BE49-F238E27FC236}">
                    <a16:creationId xmlns:a16="http://schemas.microsoft.com/office/drawing/2014/main" id="{5F1D470A-019D-374F-CD9C-48CF4EA0D152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4" name="Oval 3113">
                <a:extLst>
                  <a:ext uri="{FF2B5EF4-FFF2-40B4-BE49-F238E27FC236}">
                    <a16:creationId xmlns:a16="http://schemas.microsoft.com/office/drawing/2014/main" id="{0B36AEFB-0F8C-BA18-1F77-2037945F7452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5" name="Oval 3114">
                <a:extLst>
                  <a:ext uri="{FF2B5EF4-FFF2-40B4-BE49-F238E27FC236}">
                    <a16:creationId xmlns:a16="http://schemas.microsoft.com/office/drawing/2014/main" id="{2F5200B1-C5F4-BD80-00C8-E82AA2135C2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6" name="Oval 3115">
                <a:extLst>
                  <a:ext uri="{FF2B5EF4-FFF2-40B4-BE49-F238E27FC236}">
                    <a16:creationId xmlns:a16="http://schemas.microsoft.com/office/drawing/2014/main" id="{F512A7D2-5ABC-7F6B-D138-BEBEE7A4B7D8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7" name="Oval 3116">
                <a:extLst>
                  <a:ext uri="{FF2B5EF4-FFF2-40B4-BE49-F238E27FC236}">
                    <a16:creationId xmlns:a16="http://schemas.microsoft.com/office/drawing/2014/main" id="{1153586E-DC96-5572-47BB-BCD588875458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8" name="Oval 3117">
                <a:extLst>
                  <a:ext uri="{FF2B5EF4-FFF2-40B4-BE49-F238E27FC236}">
                    <a16:creationId xmlns:a16="http://schemas.microsoft.com/office/drawing/2014/main" id="{819BBDB0-61EA-F1D5-96C0-5F5D1C3BED1D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9" name="Oval 3118">
                <a:extLst>
                  <a:ext uri="{FF2B5EF4-FFF2-40B4-BE49-F238E27FC236}">
                    <a16:creationId xmlns:a16="http://schemas.microsoft.com/office/drawing/2014/main" id="{314AAC0C-7266-5E26-1B05-67DB0FBBD2B6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2" name="Group 3091">
              <a:extLst>
                <a:ext uri="{FF2B5EF4-FFF2-40B4-BE49-F238E27FC236}">
                  <a16:creationId xmlns:a16="http://schemas.microsoft.com/office/drawing/2014/main" id="{224197DC-CB0A-CC09-6391-E4ACBF28E152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104" name="Oval 3103">
                <a:extLst>
                  <a:ext uri="{FF2B5EF4-FFF2-40B4-BE49-F238E27FC236}">
                    <a16:creationId xmlns:a16="http://schemas.microsoft.com/office/drawing/2014/main" id="{E862F017-A0CB-6C96-FC03-C25683BC0DE1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5" name="Oval 3104">
                <a:extLst>
                  <a:ext uri="{FF2B5EF4-FFF2-40B4-BE49-F238E27FC236}">
                    <a16:creationId xmlns:a16="http://schemas.microsoft.com/office/drawing/2014/main" id="{3505D1C4-304F-535F-116B-5BE5A8B02AAA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6" name="Oval 3105">
                <a:extLst>
                  <a:ext uri="{FF2B5EF4-FFF2-40B4-BE49-F238E27FC236}">
                    <a16:creationId xmlns:a16="http://schemas.microsoft.com/office/drawing/2014/main" id="{AAB27F05-5E06-5291-467C-AFF3F0864827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7" name="Oval 3106">
                <a:extLst>
                  <a:ext uri="{FF2B5EF4-FFF2-40B4-BE49-F238E27FC236}">
                    <a16:creationId xmlns:a16="http://schemas.microsoft.com/office/drawing/2014/main" id="{B5219222-A018-DFA1-9B78-068BF413EFEF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8" name="Oval 3107">
                <a:extLst>
                  <a:ext uri="{FF2B5EF4-FFF2-40B4-BE49-F238E27FC236}">
                    <a16:creationId xmlns:a16="http://schemas.microsoft.com/office/drawing/2014/main" id="{BB68412A-B9A0-430A-CB30-DA5ACD64373D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9" name="Oval 3108">
                <a:extLst>
                  <a:ext uri="{FF2B5EF4-FFF2-40B4-BE49-F238E27FC236}">
                    <a16:creationId xmlns:a16="http://schemas.microsoft.com/office/drawing/2014/main" id="{4D0D387D-665B-D250-A4CB-B5F7D6D58963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0" name="Oval 3109">
                <a:extLst>
                  <a:ext uri="{FF2B5EF4-FFF2-40B4-BE49-F238E27FC236}">
                    <a16:creationId xmlns:a16="http://schemas.microsoft.com/office/drawing/2014/main" id="{8EF3F9DB-2305-816C-61B2-025BB4CCD37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1" name="Oval 3110">
                <a:extLst>
                  <a:ext uri="{FF2B5EF4-FFF2-40B4-BE49-F238E27FC236}">
                    <a16:creationId xmlns:a16="http://schemas.microsoft.com/office/drawing/2014/main" id="{4C5540B8-FB24-4F3E-C6CC-32D2EF22DC03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3" name="Group 3092">
              <a:extLst>
                <a:ext uri="{FF2B5EF4-FFF2-40B4-BE49-F238E27FC236}">
                  <a16:creationId xmlns:a16="http://schemas.microsoft.com/office/drawing/2014/main" id="{E844CB10-DA34-68D3-E8A1-60DC48D8BBAF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3096" name="Oval 3095">
                <a:extLst>
                  <a:ext uri="{FF2B5EF4-FFF2-40B4-BE49-F238E27FC236}">
                    <a16:creationId xmlns:a16="http://schemas.microsoft.com/office/drawing/2014/main" id="{F469C432-75DE-23F5-96BD-57765760A3DF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97" name="Oval 3096">
                <a:extLst>
                  <a:ext uri="{FF2B5EF4-FFF2-40B4-BE49-F238E27FC236}">
                    <a16:creationId xmlns:a16="http://schemas.microsoft.com/office/drawing/2014/main" id="{AB9D9DD3-0833-C0B4-EF14-A141ED76259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98" name="Oval 3097">
                <a:extLst>
                  <a:ext uri="{FF2B5EF4-FFF2-40B4-BE49-F238E27FC236}">
                    <a16:creationId xmlns:a16="http://schemas.microsoft.com/office/drawing/2014/main" id="{83FF0672-F1A1-54F0-C3EC-C2B80A72519C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099" name="Oval 3098">
                <a:extLst>
                  <a:ext uri="{FF2B5EF4-FFF2-40B4-BE49-F238E27FC236}">
                    <a16:creationId xmlns:a16="http://schemas.microsoft.com/office/drawing/2014/main" id="{225ADDF1-99F9-C549-45E6-E28D6029D61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0" name="Oval 3099">
                <a:extLst>
                  <a:ext uri="{FF2B5EF4-FFF2-40B4-BE49-F238E27FC236}">
                    <a16:creationId xmlns:a16="http://schemas.microsoft.com/office/drawing/2014/main" id="{96EA5B0D-2708-30CE-3EC5-EC955AC09CAC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1" name="Oval 3100">
                <a:extLst>
                  <a:ext uri="{FF2B5EF4-FFF2-40B4-BE49-F238E27FC236}">
                    <a16:creationId xmlns:a16="http://schemas.microsoft.com/office/drawing/2014/main" id="{06A02608-0247-1377-7173-54470F8AF280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2" name="Oval 3101">
                <a:extLst>
                  <a:ext uri="{FF2B5EF4-FFF2-40B4-BE49-F238E27FC236}">
                    <a16:creationId xmlns:a16="http://schemas.microsoft.com/office/drawing/2014/main" id="{2E1F9328-B624-A4D2-F6D3-6CD2B70CBD3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3" name="Oval 3102">
                <a:extLst>
                  <a:ext uri="{FF2B5EF4-FFF2-40B4-BE49-F238E27FC236}">
                    <a16:creationId xmlns:a16="http://schemas.microsoft.com/office/drawing/2014/main" id="{F43B1C3C-6622-B7F1-2ED8-2FA4B07FF372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3094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0A2A0947-71C0-457C-D25A-7CD46E3248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420ADF76-3D98-1104-E139-51A542CC93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28" name="TextBox 3127">
            <a:extLst>
              <a:ext uri="{FF2B5EF4-FFF2-40B4-BE49-F238E27FC236}">
                <a16:creationId xmlns:a16="http://schemas.microsoft.com/office/drawing/2014/main" id="{AABC2762-5EF1-0EA1-C7B4-FF25A0689DFB}"/>
              </a:ext>
            </a:extLst>
          </p:cNvPr>
          <p:cNvSpPr txBox="1"/>
          <p:nvPr/>
        </p:nvSpPr>
        <p:spPr>
          <a:xfrm>
            <a:off x="5463191" y="5646290"/>
            <a:ext cx="108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</a:t>
            </a:r>
            <a:endParaRPr lang="en-GR" dirty="0"/>
          </a:p>
        </p:txBody>
      </p:sp>
      <p:grpSp>
        <p:nvGrpSpPr>
          <p:cNvPr id="3129" name="Group 3128">
            <a:extLst>
              <a:ext uri="{FF2B5EF4-FFF2-40B4-BE49-F238E27FC236}">
                <a16:creationId xmlns:a16="http://schemas.microsoft.com/office/drawing/2014/main" id="{B87DEB23-01CB-9FD7-E868-E7126E6A631C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3130" name="TextBox 3129">
              <a:extLst>
                <a:ext uri="{FF2B5EF4-FFF2-40B4-BE49-F238E27FC236}">
                  <a16:creationId xmlns:a16="http://schemas.microsoft.com/office/drawing/2014/main" id="{0E3B0543-63C3-DCE7-F37A-4E9FAA7772EB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131" name="TextBox 3130">
              <a:extLst>
                <a:ext uri="{FF2B5EF4-FFF2-40B4-BE49-F238E27FC236}">
                  <a16:creationId xmlns:a16="http://schemas.microsoft.com/office/drawing/2014/main" id="{BF2D8A89-7325-CCB5-10E5-6CE0E28BFEA9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132" name="TextBox 3131">
              <a:extLst>
                <a:ext uri="{FF2B5EF4-FFF2-40B4-BE49-F238E27FC236}">
                  <a16:creationId xmlns:a16="http://schemas.microsoft.com/office/drawing/2014/main" id="{0B00C878-021A-4B84-937B-448BD2AF492B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133" name="TextBox 3132">
              <a:extLst>
                <a:ext uri="{FF2B5EF4-FFF2-40B4-BE49-F238E27FC236}">
                  <a16:creationId xmlns:a16="http://schemas.microsoft.com/office/drawing/2014/main" id="{70D847A7-333A-2343-521A-5574C9666769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134" name="TextBox 3133">
              <a:extLst>
                <a:ext uri="{FF2B5EF4-FFF2-40B4-BE49-F238E27FC236}">
                  <a16:creationId xmlns:a16="http://schemas.microsoft.com/office/drawing/2014/main" id="{7EFC74F7-46DD-A1C2-CAF4-E8E8B28E1828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135" name="Group 3134">
            <a:extLst>
              <a:ext uri="{FF2B5EF4-FFF2-40B4-BE49-F238E27FC236}">
                <a16:creationId xmlns:a16="http://schemas.microsoft.com/office/drawing/2014/main" id="{61AB68AB-2791-1C7B-45E0-916E6C40CE2E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136" name="TextBox 3135">
              <a:extLst>
                <a:ext uri="{FF2B5EF4-FFF2-40B4-BE49-F238E27FC236}">
                  <a16:creationId xmlns:a16="http://schemas.microsoft.com/office/drawing/2014/main" id="{A4B0790E-87DB-98B4-FF8E-17CFAB886F11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137" name="TextBox 3136">
              <a:extLst>
                <a:ext uri="{FF2B5EF4-FFF2-40B4-BE49-F238E27FC236}">
                  <a16:creationId xmlns:a16="http://schemas.microsoft.com/office/drawing/2014/main" id="{EA86F3A2-DD53-DF47-F34B-C7EED23E81E7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138" name="TextBox 3137">
              <a:extLst>
                <a:ext uri="{FF2B5EF4-FFF2-40B4-BE49-F238E27FC236}">
                  <a16:creationId xmlns:a16="http://schemas.microsoft.com/office/drawing/2014/main" id="{226F6078-23D8-9AD8-41CB-0352A43597AA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139" name="TextBox 3138">
              <a:extLst>
                <a:ext uri="{FF2B5EF4-FFF2-40B4-BE49-F238E27FC236}">
                  <a16:creationId xmlns:a16="http://schemas.microsoft.com/office/drawing/2014/main" id="{65B719F7-6CA3-ACE5-E581-F551B7BDFD4A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140" name="TextBox 3139">
              <a:extLst>
                <a:ext uri="{FF2B5EF4-FFF2-40B4-BE49-F238E27FC236}">
                  <a16:creationId xmlns:a16="http://schemas.microsoft.com/office/drawing/2014/main" id="{59B123B5-720E-C3EB-4598-2600E3794777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141" name="TextBox 3140">
              <a:extLst>
                <a:ext uri="{FF2B5EF4-FFF2-40B4-BE49-F238E27FC236}">
                  <a16:creationId xmlns:a16="http://schemas.microsoft.com/office/drawing/2014/main" id="{D0B6748D-EA9F-1DED-7D5C-EFF7C28D8189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142" name="TextBox 3141">
              <a:extLst>
                <a:ext uri="{FF2B5EF4-FFF2-40B4-BE49-F238E27FC236}">
                  <a16:creationId xmlns:a16="http://schemas.microsoft.com/office/drawing/2014/main" id="{9CA4398A-2CCE-8572-48BF-39EDC95F98DD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3144" name="TextBox 3143">
            <a:extLst>
              <a:ext uri="{FF2B5EF4-FFF2-40B4-BE49-F238E27FC236}">
                <a16:creationId xmlns:a16="http://schemas.microsoft.com/office/drawing/2014/main" id="{E5D478E9-4E9B-2213-B3E5-3911057685D5}"/>
              </a:ext>
            </a:extLst>
          </p:cNvPr>
          <p:cNvSpPr txBox="1"/>
          <p:nvPr/>
        </p:nvSpPr>
        <p:spPr>
          <a:xfrm>
            <a:off x="7709421" y="3023279"/>
            <a:ext cx="25245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Συσχέτιση!</a:t>
            </a:r>
          </a:p>
        </p:txBody>
      </p:sp>
    </p:spTree>
    <p:extLst>
      <p:ext uri="{BB962C8B-B14F-4D97-AF65-F5344CB8AC3E}">
        <p14:creationId xmlns:p14="http://schemas.microsoft.com/office/powerpoint/2010/main" val="46016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8EDC-63CB-8C11-2859-7F71AEE49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BA2023-AC25-5D82-0990-1BBAE3E53AE0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83B4484C-804C-D94D-96DA-21F8EBFBBBEE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0877468-627E-68A3-B756-4A5CD26F9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7B526833-4A6B-AB75-8CBA-52546A4C1FC5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FD4770A-EE03-A785-3B0D-0D4BBB27DD45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4901DBC-FCCC-DC13-2BC3-6B2303B8CA6E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75" name="Oval 3074">
              <a:extLst>
                <a:ext uri="{FF2B5EF4-FFF2-40B4-BE49-F238E27FC236}">
                  <a16:creationId xmlns:a16="http://schemas.microsoft.com/office/drawing/2014/main" id="{AD80AAD7-120D-8D08-0108-39F3CBD35709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EED6CE6E-63F5-444A-CA33-1C6AA2A7C2B9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88215CB9-34AC-6CE0-C662-B8BBA4EC9047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BD2EF786-7757-CA66-ACC8-BFFADD84A2D5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D7226624-7326-A5E1-B6A1-9DCA3938ABBB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9AF64D46-4AD3-396B-35C0-E5CA977A3179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090" name="Group 3089">
              <a:extLst>
                <a:ext uri="{FF2B5EF4-FFF2-40B4-BE49-F238E27FC236}">
                  <a16:creationId xmlns:a16="http://schemas.microsoft.com/office/drawing/2014/main" id="{9FF82503-4A86-23E3-E9A0-4ADA5CAD70B0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3120" name="Oval 3119">
                <a:extLst>
                  <a:ext uri="{FF2B5EF4-FFF2-40B4-BE49-F238E27FC236}">
                    <a16:creationId xmlns:a16="http://schemas.microsoft.com/office/drawing/2014/main" id="{0A97313A-4629-F61B-4453-13556B45882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1" name="Oval 3120">
                <a:extLst>
                  <a:ext uri="{FF2B5EF4-FFF2-40B4-BE49-F238E27FC236}">
                    <a16:creationId xmlns:a16="http://schemas.microsoft.com/office/drawing/2014/main" id="{42C32DDA-CAD4-6ADD-B7CD-D4FD4478EAF1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2" name="Oval 3121">
                <a:extLst>
                  <a:ext uri="{FF2B5EF4-FFF2-40B4-BE49-F238E27FC236}">
                    <a16:creationId xmlns:a16="http://schemas.microsoft.com/office/drawing/2014/main" id="{139895C3-2B30-3AEB-496D-A145DF1FCC09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3" name="Oval 3122">
                <a:extLst>
                  <a:ext uri="{FF2B5EF4-FFF2-40B4-BE49-F238E27FC236}">
                    <a16:creationId xmlns:a16="http://schemas.microsoft.com/office/drawing/2014/main" id="{F5CF5564-41C4-03B4-8337-A9F4A3A567C4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4" name="Oval 3123">
                <a:extLst>
                  <a:ext uri="{FF2B5EF4-FFF2-40B4-BE49-F238E27FC236}">
                    <a16:creationId xmlns:a16="http://schemas.microsoft.com/office/drawing/2014/main" id="{4D7526A5-DCE2-00F9-E487-7AB623FF39FF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5" name="Oval 3124">
                <a:extLst>
                  <a:ext uri="{FF2B5EF4-FFF2-40B4-BE49-F238E27FC236}">
                    <a16:creationId xmlns:a16="http://schemas.microsoft.com/office/drawing/2014/main" id="{F2605B78-ACE4-ECE6-E8DF-7411414771AC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6" name="Oval 3125">
                <a:extLst>
                  <a:ext uri="{FF2B5EF4-FFF2-40B4-BE49-F238E27FC236}">
                    <a16:creationId xmlns:a16="http://schemas.microsoft.com/office/drawing/2014/main" id="{A874D01C-E558-2FDA-DBD8-274C7DEE1D00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27" name="Oval 3126">
                <a:extLst>
                  <a:ext uri="{FF2B5EF4-FFF2-40B4-BE49-F238E27FC236}">
                    <a16:creationId xmlns:a16="http://schemas.microsoft.com/office/drawing/2014/main" id="{BF4E7994-5A79-0F8C-87FC-4A448CD90D7F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1" name="Group 3090">
              <a:extLst>
                <a:ext uri="{FF2B5EF4-FFF2-40B4-BE49-F238E27FC236}">
                  <a16:creationId xmlns:a16="http://schemas.microsoft.com/office/drawing/2014/main" id="{089993E4-30A2-494A-DDF5-C046F1F0F2D8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3112" name="Oval 3111">
                <a:extLst>
                  <a:ext uri="{FF2B5EF4-FFF2-40B4-BE49-F238E27FC236}">
                    <a16:creationId xmlns:a16="http://schemas.microsoft.com/office/drawing/2014/main" id="{353A8295-D12C-165B-52A9-5D63EFC99250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3" name="Oval 3112">
                <a:extLst>
                  <a:ext uri="{FF2B5EF4-FFF2-40B4-BE49-F238E27FC236}">
                    <a16:creationId xmlns:a16="http://schemas.microsoft.com/office/drawing/2014/main" id="{FBD08364-A6FE-76C2-A0D7-2ED944F25CEF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4" name="Oval 3113">
                <a:extLst>
                  <a:ext uri="{FF2B5EF4-FFF2-40B4-BE49-F238E27FC236}">
                    <a16:creationId xmlns:a16="http://schemas.microsoft.com/office/drawing/2014/main" id="{2BFE328E-5D6C-D0F2-04EA-13993F66B7C4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5" name="Oval 3114">
                <a:extLst>
                  <a:ext uri="{FF2B5EF4-FFF2-40B4-BE49-F238E27FC236}">
                    <a16:creationId xmlns:a16="http://schemas.microsoft.com/office/drawing/2014/main" id="{81027622-AA0D-279B-1B23-FF126A1C130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6" name="Oval 3115">
                <a:extLst>
                  <a:ext uri="{FF2B5EF4-FFF2-40B4-BE49-F238E27FC236}">
                    <a16:creationId xmlns:a16="http://schemas.microsoft.com/office/drawing/2014/main" id="{37ACFC4F-BD2E-92D2-8998-0BA8160699AA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7" name="Oval 3116">
                <a:extLst>
                  <a:ext uri="{FF2B5EF4-FFF2-40B4-BE49-F238E27FC236}">
                    <a16:creationId xmlns:a16="http://schemas.microsoft.com/office/drawing/2014/main" id="{610B43F1-B7C1-6308-2473-2A4606C88772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8" name="Oval 3117">
                <a:extLst>
                  <a:ext uri="{FF2B5EF4-FFF2-40B4-BE49-F238E27FC236}">
                    <a16:creationId xmlns:a16="http://schemas.microsoft.com/office/drawing/2014/main" id="{329F0C88-F239-8F4A-B448-1C825709E8B4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9" name="Oval 3118">
                <a:extLst>
                  <a:ext uri="{FF2B5EF4-FFF2-40B4-BE49-F238E27FC236}">
                    <a16:creationId xmlns:a16="http://schemas.microsoft.com/office/drawing/2014/main" id="{3A63FC5F-F063-974D-1D84-27657F6D7986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2" name="Group 3091">
              <a:extLst>
                <a:ext uri="{FF2B5EF4-FFF2-40B4-BE49-F238E27FC236}">
                  <a16:creationId xmlns:a16="http://schemas.microsoft.com/office/drawing/2014/main" id="{F640A79C-1DEE-3137-0173-677A5F1B4FD7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104" name="Oval 3103">
                <a:extLst>
                  <a:ext uri="{FF2B5EF4-FFF2-40B4-BE49-F238E27FC236}">
                    <a16:creationId xmlns:a16="http://schemas.microsoft.com/office/drawing/2014/main" id="{4BF70252-849F-4E7C-24DB-4E33021DCC06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5" name="Oval 3104">
                <a:extLst>
                  <a:ext uri="{FF2B5EF4-FFF2-40B4-BE49-F238E27FC236}">
                    <a16:creationId xmlns:a16="http://schemas.microsoft.com/office/drawing/2014/main" id="{B4DC81C5-1576-AAE8-78F9-49D3DD0A7F9D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6" name="Oval 3105">
                <a:extLst>
                  <a:ext uri="{FF2B5EF4-FFF2-40B4-BE49-F238E27FC236}">
                    <a16:creationId xmlns:a16="http://schemas.microsoft.com/office/drawing/2014/main" id="{9F6CCB5F-591B-FECA-A14F-720439B74AE6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7" name="Oval 3106">
                <a:extLst>
                  <a:ext uri="{FF2B5EF4-FFF2-40B4-BE49-F238E27FC236}">
                    <a16:creationId xmlns:a16="http://schemas.microsoft.com/office/drawing/2014/main" id="{9D2AFBD7-A0E9-80C4-797D-AD54FA004FB7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8" name="Oval 3107">
                <a:extLst>
                  <a:ext uri="{FF2B5EF4-FFF2-40B4-BE49-F238E27FC236}">
                    <a16:creationId xmlns:a16="http://schemas.microsoft.com/office/drawing/2014/main" id="{44BA9FCD-2B60-2539-5C97-A3E6368516DA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9" name="Oval 3108">
                <a:extLst>
                  <a:ext uri="{FF2B5EF4-FFF2-40B4-BE49-F238E27FC236}">
                    <a16:creationId xmlns:a16="http://schemas.microsoft.com/office/drawing/2014/main" id="{37932565-534D-B27E-30D4-44DB0D4BD1E0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0" name="Oval 3109">
                <a:extLst>
                  <a:ext uri="{FF2B5EF4-FFF2-40B4-BE49-F238E27FC236}">
                    <a16:creationId xmlns:a16="http://schemas.microsoft.com/office/drawing/2014/main" id="{AE70FAC0-F3BC-A00C-A844-A9F0A1A1A16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11" name="Oval 3110">
                <a:extLst>
                  <a:ext uri="{FF2B5EF4-FFF2-40B4-BE49-F238E27FC236}">
                    <a16:creationId xmlns:a16="http://schemas.microsoft.com/office/drawing/2014/main" id="{ABB48B43-CC26-4AF5-7FB4-5AE4B2414A3E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093" name="Group 3092">
              <a:extLst>
                <a:ext uri="{FF2B5EF4-FFF2-40B4-BE49-F238E27FC236}">
                  <a16:creationId xmlns:a16="http://schemas.microsoft.com/office/drawing/2014/main" id="{AC13BBBC-7CD9-98FD-37A5-F7D02132EB59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3096" name="Oval 3095">
                <a:extLst>
                  <a:ext uri="{FF2B5EF4-FFF2-40B4-BE49-F238E27FC236}">
                    <a16:creationId xmlns:a16="http://schemas.microsoft.com/office/drawing/2014/main" id="{8E1DE2D0-3840-E312-BB55-DF6725454981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97" name="Oval 3096">
                <a:extLst>
                  <a:ext uri="{FF2B5EF4-FFF2-40B4-BE49-F238E27FC236}">
                    <a16:creationId xmlns:a16="http://schemas.microsoft.com/office/drawing/2014/main" id="{40AF538E-786D-61F0-42B2-A5F3151FD0D2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98" name="Oval 3097">
                <a:extLst>
                  <a:ext uri="{FF2B5EF4-FFF2-40B4-BE49-F238E27FC236}">
                    <a16:creationId xmlns:a16="http://schemas.microsoft.com/office/drawing/2014/main" id="{658B865A-8770-A799-647F-E79609DD82FF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099" name="Oval 3098">
                <a:extLst>
                  <a:ext uri="{FF2B5EF4-FFF2-40B4-BE49-F238E27FC236}">
                    <a16:creationId xmlns:a16="http://schemas.microsoft.com/office/drawing/2014/main" id="{F7AB7856-E016-2221-CF2B-15A4A9CB1BBB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0" name="Oval 3099">
                <a:extLst>
                  <a:ext uri="{FF2B5EF4-FFF2-40B4-BE49-F238E27FC236}">
                    <a16:creationId xmlns:a16="http://schemas.microsoft.com/office/drawing/2014/main" id="{E8B5ACC6-82E3-9824-A3A7-950799E6EC6A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1" name="Oval 3100">
                <a:extLst>
                  <a:ext uri="{FF2B5EF4-FFF2-40B4-BE49-F238E27FC236}">
                    <a16:creationId xmlns:a16="http://schemas.microsoft.com/office/drawing/2014/main" id="{08486BF6-9472-AC98-6AC6-A1078A68CCF2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2" name="Oval 3101">
                <a:extLst>
                  <a:ext uri="{FF2B5EF4-FFF2-40B4-BE49-F238E27FC236}">
                    <a16:creationId xmlns:a16="http://schemas.microsoft.com/office/drawing/2014/main" id="{D3D2FD6C-5C95-9B2A-CFEA-040E43AF8E0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03" name="Oval 3102">
                <a:extLst>
                  <a:ext uri="{FF2B5EF4-FFF2-40B4-BE49-F238E27FC236}">
                    <a16:creationId xmlns:a16="http://schemas.microsoft.com/office/drawing/2014/main" id="{278666D4-47EC-3D08-93F9-34C374AF80E7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3094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A6CA553E-A0B5-BEED-E1B7-6EB34AE770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DA30DC31-EE80-04D6-19DE-F9EE3FA93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28" name="TextBox 3127">
            <a:extLst>
              <a:ext uri="{FF2B5EF4-FFF2-40B4-BE49-F238E27FC236}">
                <a16:creationId xmlns:a16="http://schemas.microsoft.com/office/drawing/2014/main" id="{5F744E31-6C40-5CD2-A510-713A60A41016}"/>
              </a:ext>
            </a:extLst>
          </p:cNvPr>
          <p:cNvSpPr txBox="1"/>
          <p:nvPr/>
        </p:nvSpPr>
        <p:spPr>
          <a:xfrm>
            <a:off x="5463191" y="5646290"/>
            <a:ext cx="108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</a:t>
            </a:r>
            <a:endParaRPr lang="en-GR" dirty="0"/>
          </a:p>
        </p:txBody>
      </p:sp>
      <p:grpSp>
        <p:nvGrpSpPr>
          <p:cNvPr id="3129" name="Group 3128">
            <a:extLst>
              <a:ext uri="{FF2B5EF4-FFF2-40B4-BE49-F238E27FC236}">
                <a16:creationId xmlns:a16="http://schemas.microsoft.com/office/drawing/2014/main" id="{91A01574-D62D-F393-7163-88A10CA1D4AB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3130" name="TextBox 3129">
              <a:extLst>
                <a:ext uri="{FF2B5EF4-FFF2-40B4-BE49-F238E27FC236}">
                  <a16:creationId xmlns:a16="http://schemas.microsoft.com/office/drawing/2014/main" id="{A7A23146-87B7-C476-704D-FA11686C1D17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131" name="TextBox 3130">
              <a:extLst>
                <a:ext uri="{FF2B5EF4-FFF2-40B4-BE49-F238E27FC236}">
                  <a16:creationId xmlns:a16="http://schemas.microsoft.com/office/drawing/2014/main" id="{01CC1034-86AE-1F6D-AB04-C413F7283EFC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132" name="TextBox 3131">
              <a:extLst>
                <a:ext uri="{FF2B5EF4-FFF2-40B4-BE49-F238E27FC236}">
                  <a16:creationId xmlns:a16="http://schemas.microsoft.com/office/drawing/2014/main" id="{1356736E-E03F-A11E-99AF-62EE0251629A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133" name="TextBox 3132">
              <a:extLst>
                <a:ext uri="{FF2B5EF4-FFF2-40B4-BE49-F238E27FC236}">
                  <a16:creationId xmlns:a16="http://schemas.microsoft.com/office/drawing/2014/main" id="{AFABB48D-4CAB-67C8-4DCE-1E6BB4FBD92E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134" name="TextBox 3133">
              <a:extLst>
                <a:ext uri="{FF2B5EF4-FFF2-40B4-BE49-F238E27FC236}">
                  <a16:creationId xmlns:a16="http://schemas.microsoft.com/office/drawing/2014/main" id="{607F3394-E9FF-9E7C-AB67-5774B4449F9B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135" name="Group 3134">
            <a:extLst>
              <a:ext uri="{FF2B5EF4-FFF2-40B4-BE49-F238E27FC236}">
                <a16:creationId xmlns:a16="http://schemas.microsoft.com/office/drawing/2014/main" id="{EBAC44D7-2EFB-DD41-96F8-A9FD0EF15C05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136" name="TextBox 3135">
              <a:extLst>
                <a:ext uri="{FF2B5EF4-FFF2-40B4-BE49-F238E27FC236}">
                  <a16:creationId xmlns:a16="http://schemas.microsoft.com/office/drawing/2014/main" id="{C572D3FD-FE95-AFDC-8522-FE72AF16FC67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137" name="TextBox 3136">
              <a:extLst>
                <a:ext uri="{FF2B5EF4-FFF2-40B4-BE49-F238E27FC236}">
                  <a16:creationId xmlns:a16="http://schemas.microsoft.com/office/drawing/2014/main" id="{21A4B84A-B5E1-9EA7-24B6-0FE5E594108A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138" name="TextBox 3137">
              <a:extLst>
                <a:ext uri="{FF2B5EF4-FFF2-40B4-BE49-F238E27FC236}">
                  <a16:creationId xmlns:a16="http://schemas.microsoft.com/office/drawing/2014/main" id="{DE386135-817D-6D2C-4641-68C292CD5607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139" name="TextBox 3138">
              <a:extLst>
                <a:ext uri="{FF2B5EF4-FFF2-40B4-BE49-F238E27FC236}">
                  <a16:creationId xmlns:a16="http://schemas.microsoft.com/office/drawing/2014/main" id="{B96BDF6A-4849-23D6-39E8-CB336B09B231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140" name="TextBox 3139">
              <a:extLst>
                <a:ext uri="{FF2B5EF4-FFF2-40B4-BE49-F238E27FC236}">
                  <a16:creationId xmlns:a16="http://schemas.microsoft.com/office/drawing/2014/main" id="{E4608EB8-1602-4FFE-445B-799B258E1618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141" name="TextBox 3140">
              <a:extLst>
                <a:ext uri="{FF2B5EF4-FFF2-40B4-BE49-F238E27FC236}">
                  <a16:creationId xmlns:a16="http://schemas.microsoft.com/office/drawing/2014/main" id="{5D0ADFDD-C9A0-8970-70F0-EBFAC6542E10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142" name="TextBox 3141">
              <a:extLst>
                <a:ext uri="{FF2B5EF4-FFF2-40B4-BE49-F238E27FC236}">
                  <a16:creationId xmlns:a16="http://schemas.microsoft.com/office/drawing/2014/main" id="{19F84F49-E8AB-E3C7-920B-1FDFBE30EA60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76CAD3-CC9A-C905-6BFC-A93E77B1ECCF}"/>
              </a:ext>
            </a:extLst>
          </p:cNvPr>
          <p:cNvSpPr txBox="1"/>
          <p:nvPr/>
        </p:nvSpPr>
        <p:spPr>
          <a:xfrm>
            <a:off x="7709421" y="3023279"/>
            <a:ext cx="25245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Συσχέτιση!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5BAB18-0BE6-99EE-BB75-8DA30A40E9A5}"/>
              </a:ext>
            </a:extLst>
          </p:cNvPr>
          <p:cNvSpPr txBox="1"/>
          <p:nvPr/>
        </p:nvSpPr>
        <p:spPr>
          <a:xfrm>
            <a:off x="7321794" y="3957495"/>
            <a:ext cx="453224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Η συσχέτιση με βοηθάει να προβλέψω πόσα παγωτά θα πουλήσω</a:t>
            </a:r>
            <a:endParaRPr lang="en-GR" sz="3600" dirty="0"/>
          </a:p>
        </p:txBody>
      </p:sp>
    </p:spTree>
    <p:extLst>
      <p:ext uri="{BB962C8B-B14F-4D97-AF65-F5344CB8AC3E}">
        <p14:creationId xmlns:p14="http://schemas.microsoft.com/office/powerpoint/2010/main" val="375648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A468A1E6-7EE7-347A-E5EB-DA3D3A229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9610829" y="4699964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mperature icon good sunny weather symbol Vector Image">
            <a:extLst>
              <a:ext uri="{FF2B5EF4-FFF2-40B4-BE49-F238E27FC236}">
                <a16:creationId xmlns:a16="http://schemas.microsoft.com/office/drawing/2014/main" id="{BC9DA15E-FB38-15AA-A119-2466DCB25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14662" r="8937" b="20764"/>
          <a:stretch/>
        </p:blipFill>
        <p:spPr bwMode="auto">
          <a:xfrm>
            <a:off x="843331" y="4558664"/>
            <a:ext cx="2078789" cy="18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17B0381-4049-A7D3-FBE9-47DF3039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05" y="4752605"/>
            <a:ext cx="2928198" cy="14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BACF151-1FDA-95DB-BA18-94BA30F6E840}"/>
              </a:ext>
            </a:extLst>
          </p:cNvPr>
          <p:cNvSpPr/>
          <p:nvPr/>
        </p:nvSpPr>
        <p:spPr>
          <a:xfrm>
            <a:off x="3094728" y="5181930"/>
            <a:ext cx="768626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CBC2473-E448-6997-0E95-1263701C367E}"/>
              </a:ext>
            </a:extLst>
          </p:cNvPr>
          <p:cNvSpPr/>
          <p:nvPr/>
        </p:nvSpPr>
        <p:spPr>
          <a:xfrm>
            <a:off x="7346541" y="5181930"/>
            <a:ext cx="768626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AAF13947-458E-BB08-9A68-A701B2CFA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8420717" y="4618871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5A0D2DD3-4BD4-3531-AA18-B4718E0BA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9015773" y="5351393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BB6F4D7-64E7-EB9E-1BB2-FD4DAE0663D8}"/>
              </a:ext>
            </a:extLst>
          </p:cNvPr>
          <p:cNvSpPr txBox="1"/>
          <p:nvPr/>
        </p:nvSpPr>
        <p:spPr>
          <a:xfrm>
            <a:off x="7454900" y="110439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/>
              <a:t>Αιτιότητα</a:t>
            </a:r>
            <a:endParaRPr lang="en-GR" sz="4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645230-5516-47C0-D0E9-FE84FEB1E01C}"/>
              </a:ext>
            </a:extLst>
          </p:cNvPr>
          <p:cNvSpPr txBox="1"/>
          <p:nvPr/>
        </p:nvSpPr>
        <p:spPr>
          <a:xfrm>
            <a:off x="7053462" y="2274838"/>
            <a:ext cx="453224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Αν αυξήσω τη θερμοκρασία, θα πουλήσω περισσότερα </a:t>
            </a:r>
            <a:r>
              <a:rPr lang="el-GR" sz="3600" dirty="0" err="1"/>
              <a:t>παγωτ</a:t>
            </a:r>
            <a:r>
              <a:rPr lang="en-US" sz="3600" dirty="0" err="1"/>
              <a:t>ά</a:t>
            </a:r>
            <a:endParaRPr lang="el-GR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5F34D0-4743-E4CF-112A-6E53FD15A646}"/>
              </a:ext>
            </a:extLst>
          </p:cNvPr>
          <p:cNvGrpSpPr/>
          <p:nvPr/>
        </p:nvGrpSpPr>
        <p:grpSpPr>
          <a:xfrm>
            <a:off x="619871" y="881023"/>
            <a:ext cx="6238129" cy="3548102"/>
            <a:chOff x="58789" y="495623"/>
            <a:chExt cx="10450185" cy="6257493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FEBB555C-06B1-7766-9929-64AC754DDA10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C4436B-EE73-3C56-523F-D184DBEDD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29A469E-40DB-F06E-CE5D-9F0443E3F2E7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7A762F0-0E82-F123-109E-9ABC718BEACD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70E4EA-1998-8D43-C95F-C66CEBA3F0CE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477D2E2-E869-8779-267A-0BC4A2FD060C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096" name="Oval 4095">
              <a:extLst>
                <a:ext uri="{FF2B5EF4-FFF2-40B4-BE49-F238E27FC236}">
                  <a16:creationId xmlns:a16="http://schemas.microsoft.com/office/drawing/2014/main" id="{61FEFCE9-199E-4B03-F8B8-243DF16CD162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097" name="Oval 4096">
              <a:extLst>
                <a:ext uri="{FF2B5EF4-FFF2-40B4-BE49-F238E27FC236}">
                  <a16:creationId xmlns:a16="http://schemas.microsoft.com/office/drawing/2014/main" id="{5C1326D5-2EC4-F730-A0F8-3A8795BCB585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099" name="Oval 4098">
              <a:extLst>
                <a:ext uri="{FF2B5EF4-FFF2-40B4-BE49-F238E27FC236}">
                  <a16:creationId xmlns:a16="http://schemas.microsoft.com/office/drawing/2014/main" id="{74A2B6EB-E4EA-1EFF-9826-0090BF4BFAEF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100" name="Oval 4099">
              <a:extLst>
                <a:ext uri="{FF2B5EF4-FFF2-40B4-BE49-F238E27FC236}">
                  <a16:creationId xmlns:a16="http://schemas.microsoft.com/office/drawing/2014/main" id="{3688F951-6FC1-5586-E3DA-3FBF6CF8D376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101" name="Oval 4100">
              <a:extLst>
                <a:ext uri="{FF2B5EF4-FFF2-40B4-BE49-F238E27FC236}">
                  <a16:creationId xmlns:a16="http://schemas.microsoft.com/office/drawing/2014/main" id="{1152FF20-DA06-D1C4-A890-5FB923B09F03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4102" name="Group 4101">
              <a:extLst>
                <a:ext uri="{FF2B5EF4-FFF2-40B4-BE49-F238E27FC236}">
                  <a16:creationId xmlns:a16="http://schemas.microsoft.com/office/drawing/2014/main" id="{28B814DC-95EC-8CE3-E9EF-BBF3B03C2761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4132" name="Oval 4131">
                <a:extLst>
                  <a:ext uri="{FF2B5EF4-FFF2-40B4-BE49-F238E27FC236}">
                    <a16:creationId xmlns:a16="http://schemas.microsoft.com/office/drawing/2014/main" id="{D0A3BD1C-B417-4D15-4E15-8277827E945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3" name="Oval 4132">
                <a:extLst>
                  <a:ext uri="{FF2B5EF4-FFF2-40B4-BE49-F238E27FC236}">
                    <a16:creationId xmlns:a16="http://schemas.microsoft.com/office/drawing/2014/main" id="{5C273C25-9909-5D3E-B78B-E7124A1FA64E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4" name="Oval 4133">
                <a:extLst>
                  <a:ext uri="{FF2B5EF4-FFF2-40B4-BE49-F238E27FC236}">
                    <a16:creationId xmlns:a16="http://schemas.microsoft.com/office/drawing/2014/main" id="{F6D2B4B9-194A-D7EB-45CE-A829D5A92F5D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5" name="Oval 4134">
                <a:extLst>
                  <a:ext uri="{FF2B5EF4-FFF2-40B4-BE49-F238E27FC236}">
                    <a16:creationId xmlns:a16="http://schemas.microsoft.com/office/drawing/2014/main" id="{942A7FCD-3C26-5462-59ED-5358B221EC37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6" name="Oval 4135">
                <a:extLst>
                  <a:ext uri="{FF2B5EF4-FFF2-40B4-BE49-F238E27FC236}">
                    <a16:creationId xmlns:a16="http://schemas.microsoft.com/office/drawing/2014/main" id="{12D96AF1-04D8-3601-1D9C-FB805CD5EAE2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7" name="Oval 4136">
                <a:extLst>
                  <a:ext uri="{FF2B5EF4-FFF2-40B4-BE49-F238E27FC236}">
                    <a16:creationId xmlns:a16="http://schemas.microsoft.com/office/drawing/2014/main" id="{60144791-3738-363D-A592-6581698A51DD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8" name="Oval 4137">
                <a:extLst>
                  <a:ext uri="{FF2B5EF4-FFF2-40B4-BE49-F238E27FC236}">
                    <a16:creationId xmlns:a16="http://schemas.microsoft.com/office/drawing/2014/main" id="{C6304F1C-FB14-8B18-DCDF-90E74AB2B93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9" name="Oval 4138">
                <a:extLst>
                  <a:ext uri="{FF2B5EF4-FFF2-40B4-BE49-F238E27FC236}">
                    <a16:creationId xmlns:a16="http://schemas.microsoft.com/office/drawing/2014/main" id="{A389C267-9EF4-EFB6-DA6E-9A08B317D453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103" name="Group 4102">
              <a:extLst>
                <a:ext uri="{FF2B5EF4-FFF2-40B4-BE49-F238E27FC236}">
                  <a16:creationId xmlns:a16="http://schemas.microsoft.com/office/drawing/2014/main" id="{EFD21E41-0078-ECA8-CD88-329D2655D89A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4124" name="Oval 4123">
                <a:extLst>
                  <a:ext uri="{FF2B5EF4-FFF2-40B4-BE49-F238E27FC236}">
                    <a16:creationId xmlns:a16="http://schemas.microsoft.com/office/drawing/2014/main" id="{091B7BB7-BE8C-F695-A5BE-CA7D3380069C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5" name="Oval 4124">
                <a:extLst>
                  <a:ext uri="{FF2B5EF4-FFF2-40B4-BE49-F238E27FC236}">
                    <a16:creationId xmlns:a16="http://schemas.microsoft.com/office/drawing/2014/main" id="{A28FCD9D-A092-E83C-35EB-77766375AF2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6" name="Oval 4125">
                <a:extLst>
                  <a:ext uri="{FF2B5EF4-FFF2-40B4-BE49-F238E27FC236}">
                    <a16:creationId xmlns:a16="http://schemas.microsoft.com/office/drawing/2014/main" id="{4EB1F0C9-2654-4E68-C2AE-218CD711445B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7" name="Oval 4126">
                <a:extLst>
                  <a:ext uri="{FF2B5EF4-FFF2-40B4-BE49-F238E27FC236}">
                    <a16:creationId xmlns:a16="http://schemas.microsoft.com/office/drawing/2014/main" id="{9A48A653-F7DA-9628-9369-9E1D0C291158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8" name="Oval 4127">
                <a:extLst>
                  <a:ext uri="{FF2B5EF4-FFF2-40B4-BE49-F238E27FC236}">
                    <a16:creationId xmlns:a16="http://schemas.microsoft.com/office/drawing/2014/main" id="{BDCCD412-7A81-760A-DF5B-71D1E25C5B19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9" name="Oval 4128">
                <a:extLst>
                  <a:ext uri="{FF2B5EF4-FFF2-40B4-BE49-F238E27FC236}">
                    <a16:creationId xmlns:a16="http://schemas.microsoft.com/office/drawing/2014/main" id="{971D3051-1843-F456-0F39-B9C52456F208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0" name="Oval 4129">
                <a:extLst>
                  <a:ext uri="{FF2B5EF4-FFF2-40B4-BE49-F238E27FC236}">
                    <a16:creationId xmlns:a16="http://schemas.microsoft.com/office/drawing/2014/main" id="{FAD0DEB3-7F2A-CA32-71CB-F90AD47893BC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31" name="Oval 4130">
                <a:extLst>
                  <a:ext uri="{FF2B5EF4-FFF2-40B4-BE49-F238E27FC236}">
                    <a16:creationId xmlns:a16="http://schemas.microsoft.com/office/drawing/2014/main" id="{53DC75B6-BDA9-085F-034D-8C9D3B71E90E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104" name="Group 4103">
              <a:extLst>
                <a:ext uri="{FF2B5EF4-FFF2-40B4-BE49-F238E27FC236}">
                  <a16:creationId xmlns:a16="http://schemas.microsoft.com/office/drawing/2014/main" id="{13D1E852-3270-51BF-5394-EADA3518EE22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4116" name="Oval 4115">
                <a:extLst>
                  <a:ext uri="{FF2B5EF4-FFF2-40B4-BE49-F238E27FC236}">
                    <a16:creationId xmlns:a16="http://schemas.microsoft.com/office/drawing/2014/main" id="{0397EDA6-EDB2-9BDD-A136-9473ABAB395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7" name="Oval 4116">
                <a:extLst>
                  <a:ext uri="{FF2B5EF4-FFF2-40B4-BE49-F238E27FC236}">
                    <a16:creationId xmlns:a16="http://schemas.microsoft.com/office/drawing/2014/main" id="{DCBFECDC-C536-28A2-1512-2A632E32FDBA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8" name="Oval 4117">
                <a:extLst>
                  <a:ext uri="{FF2B5EF4-FFF2-40B4-BE49-F238E27FC236}">
                    <a16:creationId xmlns:a16="http://schemas.microsoft.com/office/drawing/2014/main" id="{D6F7715B-043B-2DA8-C355-FF8E87A7DE7C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9" name="Oval 4118">
                <a:extLst>
                  <a:ext uri="{FF2B5EF4-FFF2-40B4-BE49-F238E27FC236}">
                    <a16:creationId xmlns:a16="http://schemas.microsoft.com/office/drawing/2014/main" id="{EEF8B9C6-D773-42A2-557E-EE5D1A43C051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0" name="Oval 4119">
                <a:extLst>
                  <a:ext uri="{FF2B5EF4-FFF2-40B4-BE49-F238E27FC236}">
                    <a16:creationId xmlns:a16="http://schemas.microsoft.com/office/drawing/2014/main" id="{A030A840-5C18-3267-996B-15DEA8BC5AB6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1" name="Oval 4120">
                <a:extLst>
                  <a:ext uri="{FF2B5EF4-FFF2-40B4-BE49-F238E27FC236}">
                    <a16:creationId xmlns:a16="http://schemas.microsoft.com/office/drawing/2014/main" id="{366F003C-6F7B-D193-FE87-4FDEA8F2B6D2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2" name="Oval 4121">
                <a:extLst>
                  <a:ext uri="{FF2B5EF4-FFF2-40B4-BE49-F238E27FC236}">
                    <a16:creationId xmlns:a16="http://schemas.microsoft.com/office/drawing/2014/main" id="{0044B44F-C100-9C9F-93E5-2C439FCC071E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23" name="Oval 4122">
                <a:extLst>
                  <a:ext uri="{FF2B5EF4-FFF2-40B4-BE49-F238E27FC236}">
                    <a16:creationId xmlns:a16="http://schemas.microsoft.com/office/drawing/2014/main" id="{0495B0D9-5F09-51B7-346D-811C4F5FE435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105" name="Group 4104">
              <a:extLst>
                <a:ext uri="{FF2B5EF4-FFF2-40B4-BE49-F238E27FC236}">
                  <a16:creationId xmlns:a16="http://schemas.microsoft.com/office/drawing/2014/main" id="{63474837-AF3B-688E-BC57-6F6762614FDC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108" name="Oval 4107">
                <a:extLst>
                  <a:ext uri="{FF2B5EF4-FFF2-40B4-BE49-F238E27FC236}">
                    <a16:creationId xmlns:a16="http://schemas.microsoft.com/office/drawing/2014/main" id="{B589D236-3D27-429B-B5A9-C9D602651D86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09" name="Oval 4108">
                <a:extLst>
                  <a:ext uri="{FF2B5EF4-FFF2-40B4-BE49-F238E27FC236}">
                    <a16:creationId xmlns:a16="http://schemas.microsoft.com/office/drawing/2014/main" id="{0E4D01BE-FA7F-A33C-F150-6FE7B43CF377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0" name="Oval 4109">
                <a:extLst>
                  <a:ext uri="{FF2B5EF4-FFF2-40B4-BE49-F238E27FC236}">
                    <a16:creationId xmlns:a16="http://schemas.microsoft.com/office/drawing/2014/main" id="{08DD0CB1-E454-74AF-2468-A85DA9E5CF85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111" name="Oval 4110">
                <a:extLst>
                  <a:ext uri="{FF2B5EF4-FFF2-40B4-BE49-F238E27FC236}">
                    <a16:creationId xmlns:a16="http://schemas.microsoft.com/office/drawing/2014/main" id="{4A03EF75-5F7A-FA78-B241-7A78312286B9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2" name="Oval 4111">
                <a:extLst>
                  <a:ext uri="{FF2B5EF4-FFF2-40B4-BE49-F238E27FC236}">
                    <a16:creationId xmlns:a16="http://schemas.microsoft.com/office/drawing/2014/main" id="{956F43D2-BDB4-29EE-3577-A514AB69C1EC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3" name="Oval 4112">
                <a:extLst>
                  <a:ext uri="{FF2B5EF4-FFF2-40B4-BE49-F238E27FC236}">
                    <a16:creationId xmlns:a16="http://schemas.microsoft.com/office/drawing/2014/main" id="{B7E16341-800B-BE15-E97B-C8C050907391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4" name="Oval 4113">
                <a:extLst>
                  <a:ext uri="{FF2B5EF4-FFF2-40B4-BE49-F238E27FC236}">
                    <a16:creationId xmlns:a16="http://schemas.microsoft.com/office/drawing/2014/main" id="{CC07BC80-82C5-C482-762A-BAA194F6D96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15" name="Oval 4114">
                <a:extLst>
                  <a:ext uri="{FF2B5EF4-FFF2-40B4-BE49-F238E27FC236}">
                    <a16:creationId xmlns:a16="http://schemas.microsoft.com/office/drawing/2014/main" id="{733039A7-B9CE-C427-83B3-9B4F956C007C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4106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7B5CB289-C832-A0C0-B868-ED0A58F682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63DA1313-F64E-95FF-A3D7-D1A1F80EAF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62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9" grpId="0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A9E8954-4682-47DD-A571-80600BDF2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136489"/>
              </p:ext>
            </p:extLst>
          </p:nvPr>
        </p:nvGraphicFramePr>
        <p:xfrm>
          <a:off x="1357097" y="881023"/>
          <a:ext cx="5639219" cy="284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61EC14-539B-DB7D-4EB8-44969CE6F712}"/>
              </a:ext>
            </a:extLst>
          </p:cNvPr>
          <p:cNvCxnSpPr>
            <a:cxnSpLocks/>
          </p:cNvCxnSpPr>
          <p:nvPr/>
        </p:nvCxnSpPr>
        <p:spPr>
          <a:xfrm flipV="1">
            <a:off x="1357098" y="841780"/>
            <a:ext cx="0" cy="2618562"/>
          </a:xfrm>
          <a:prstGeom prst="straightConnector1">
            <a:avLst/>
          </a:prstGeom>
          <a:ln w="444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B8D2D0-751F-3BB6-38AD-5D52C84634E6}"/>
              </a:ext>
            </a:extLst>
          </p:cNvPr>
          <p:cNvCxnSpPr>
            <a:cxnSpLocks/>
          </p:cNvCxnSpPr>
          <p:nvPr/>
        </p:nvCxnSpPr>
        <p:spPr>
          <a:xfrm>
            <a:off x="1357098" y="3460342"/>
            <a:ext cx="5185753" cy="0"/>
          </a:xfrm>
          <a:prstGeom prst="straightConnector1">
            <a:avLst/>
          </a:prstGeom>
          <a:ln w="444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2D93833-B1C6-CEF6-63A2-7A0475A8EABF}"/>
              </a:ext>
            </a:extLst>
          </p:cNvPr>
          <p:cNvSpPr/>
          <p:nvPr/>
        </p:nvSpPr>
        <p:spPr>
          <a:xfrm>
            <a:off x="1627267" y="302822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FFF7D6-2FCB-A690-CD1C-73614401DF5F}"/>
              </a:ext>
            </a:extLst>
          </p:cNvPr>
          <p:cNvSpPr/>
          <p:nvPr/>
        </p:nvSpPr>
        <p:spPr>
          <a:xfrm>
            <a:off x="1871171" y="2871258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DED357-21DD-F49D-B7D3-87C9D9777C36}"/>
              </a:ext>
            </a:extLst>
          </p:cNvPr>
          <p:cNvSpPr/>
          <p:nvPr/>
        </p:nvSpPr>
        <p:spPr>
          <a:xfrm>
            <a:off x="1799876" y="3198116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4299FB-48DC-4951-2FD1-90A5439901D4}"/>
              </a:ext>
            </a:extLst>
          </p:cNvPr>
          <p:cNvSpPr/>
          <p:nvPr/>
        </p:nvSpPr>
        <p:spPr>
          <a:xfrm>
            <a:off x="1931208" y="120603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20390A-34E9-7933-733B-AA2EF78C11FA}"/>
              </a:ext>
            </a:extLst>
          </p:cNvPr>
          <p:cNvSpPr/>
          <p:nvPr/>
        </p:nvSpPr>
        <p:spPr>
          <a:xfrm>
            <a:off x="1711696" y="2706905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ECC8BC-8710-4AB3-FBA3-082D3897CC09}"/>
              </a:ext>
            </a:extLst>
          </p:cNvPr>
          <p:cNvSpPr/>
          <p:nvPr/>
        </p:nvSpPr>
        <p:spPr>
          <a:xfrm>
            <a:off x="2467795" y="3206427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8002ED-DEE8-5975-E640-970D3D57AB7F}"/>
              </a:ext>
            </a:extLst>
          </p:cNvPr>
          <p:cNvSpPr/>
          <p:nvPr/>
        </p:nvSpPr>
        <p:spPr>
          <a:xfrm>
            <a:off x="2043779" y="3041150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E1118E-7B38-1C12-FC30-8D7892794409}"/>
              </a:ext>
            </a:extLst>
          </p:cNvPr>
          <p:cNvSpPr/>
          <p:nvPr/>
        </p:nvSpPr>
        <p:spPr>
          <a:xfrm>
            <a:off x="2321453" y="2221696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82242A-0C4C-A26B-8944-559CB43239C6}"/>
              </a:ext>
            </a:extLst>
          </p:cNvPr>
          <p:cNvGrpSpPr/>
          <p:nvPr/>
        </p:nvGrpSpPr>
        <p:grpSpPr>
          <a:xfrm>
            <a:off x="1946217" y="1729331"/>
            <a:ext cx="930584" cy="1073370"/>
            <a:chOff x="1981200" y="3449707"/>
            <a:chExt cx="1643270" cy="192570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2C8214A-339A-4A74-563C-A1ED8B6BFCC6}"/>
                </a:ext>
              </a:extLst>
            </p:cNvPr>
            <p:cNvSpPr/>
            <p:nvPr/>
          </p:nvSpPr>
          <p:spPr>
            <a:xfrm>
              <a:off x="1981200" y="489667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24F3E8A-B600-88E0-CCA1-569BC160C9B5}"/>
                </a:ext>
              </a:extLst>
            </p:cNvPr>
            <p:cNvSpPr/>
            <p:nvPr/>
          </p:nvSpPr>
          <p:spPr>
            <a:xfrm>
              <a:off x="2411896" y="461506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961197C-22BB-EE36-9E68-6919A77DE435}"/>
                </a:ext>
              </a:extLst>
            </p:cNvPr>
            <p:cNvSpPr/>
            <p:nvPr/>
          </p:nvSpPr>
          <p:spPr>
            <a:xfrm>
              <a:off x="2286000" y="520147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3472350-739C-918E-C1D3-239F43908773}"/>
                </a:ext>
              </a:extLst>
            </p:cNvPr>
            <p:cNvSpPr/>
            <p:nvPr/>
          </p:nvSpPr>
          <p:spPr>
            <a:xfrm>
              <a:off x="3127513" y="4161183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92E9351-3E5A-6556-F519-60431411E7F8}"/>
                </a:ext>
              </a:extLst>
            </p:cNvPr>
            <p:cNvSpPr/>
            <p:nvPr/>
          </p:nvSpPr>
          <p:spPr>
            <a:xfrm>
              <a:off x="2130288" y="432020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B5CBA2-BBDA-1EDE-520B-D1C1B76C8F7D}"/>
                </a:ext>
              </a:extLst>
            </p:cNvPr>
            <p:cNvSpPr/>
            <p:nvPr/>
          </p:nvSpPr>
          <p:spPr>
            <a:xfrm>
              <a:off x="3465444" y="5216387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E8098F-235C-4FDF-05B9-A89DCFBE84B0}"/>
                </a:ext>
              </a:extLst>
            </p:cNvPr>
            <p:cNvSpPr/>
            <p:nvPr/>
          </p:nvSpPr>
          <p:spPr>
            <a:xfrm>
              <a:off x="2716696" y="491986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774B497-1E45-8C8B-6EC1-8BFDA5DA3C81}"/>
                </a:ext>
              </a:extLst>
            </p:cNvPr>
            <p:cNvSpPr/>
            <p:nvPr/>
          </p:nvSpPr>
          <p:spPr>
            <a:xfrm>
              <a:off x="3207026" y="3449707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71E52CC-D81F-C56A-F7C8-0519D3C6A71A}"/>
              </a:ext>
            </a:extLst>
          </p:cNvPr>
          <p:cNvSpPr/>
          <p:nvPr/>
        </p:nvSpPr>
        <p:spPr>
          <a:xfrm>
            <a:off x="1660757" y="1857365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C852C2-E957-BDB2-83C8-E78CA22B6315}"/>
              </a:ext>
            </a:extLst>
          </p:cNvPr>
          <p:cNvSpPr/>
          <p:nvPr/>
        </p:nvSpPr>
        <p:spPr>
          <a:xfrm>
            <a:off x="3334579" y="2149676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8A1AB6-90B2-1E1F-E30C-1B42EBDB740C}"/>
              </a:ext>
            </a:extLst>
          </p:cNvPr>
          <p:cNvSpPr/>
          <p:nvPr/>
        </p:nvSpPr>
        <p:spPr>
          <a:xfrm>
            <a:off x="3263284" y="247653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9178880-A0D6-42E9-9A4C-B662ED491D03}"/>
              </a:ext>
            </a:extLst>
          </p:cNvPr>
          <p:cNvSpPr/>
          <p:nvPr/>
        </p:nvSpPr>
        <p:spPr>
          <a:xfrm>
            <a:off x="3739833" y="189668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129DF9-9140-D6B6-715F-6E56B5B32169}"/>
              </a:ext>
            </a:extLst>
          </p:cNvPr>
          <p:cNvSpPr/>
          <p:nvPr/>
        </p:nvSpPr>
        <p:spPr>
          <a:xfrm>
            <a:off x="3175104" y="1985323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54DD8B-5131-0315-785A-34BD04B3D144}"/>
              </a:ext>
            </a:extLst>
          </p:cNvPr>
          <p:cNvSpPr/>
          <p:nvPr/>
        </p:nvSpPr>
        <p:spPr>
          <a:xfrm>
            <a:off x="3931203" y="248484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35DC34-2256-2937-ACE7-10E1E38E85B8}"/>
              </a:ext>
            </a:extLst>
          </p:cNvPr>
          <p:cNvSpPr/>
          <p:nvPr/>
        </p:nvSpPr>
        <p:spPr>
          <a:xfrm>
            <a:off x="3507187" y="2319568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E1B967-2F3C-C831-E92A-2456F0A51D58}"/>
              </a:ext>
            </a:extLst>
          </p:cNvPr>
          <p:cNvSpPr/>
          <p:nvPr/>
        </p:nvSpPr>
        <p:spPr>
          <a:xfrm>
            <a:off x="3784861" y="1500114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E84918-D7A4-02AA-CB7B-260B151A13BE}"/>
              </a:ext>
            </a:extLst>
          </p:cNvPr>
          <p:cNvGrpSpPr/>
          <p:nvPr/>
        </p:nvGrpSpPr>
        <p:grpSpPr>
          <a:xfrm>
            <a:off x="4014897" y="1047925"/>
            <a:ext cx="930584" cy="1073370"/>
            <a:chOff x="1981200" y="3449707"/>
            <a:chExt cx="1643270" cy="192570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838EFC6-FA93-8262-68ED-C7023F65BFF2}"/>
                </a:ext>
              </a:extLst>
            </p:cNvPr>
            <p:cNvSpPr/>
            <p:nvPr/>
          </p:nvSpPr>
          <p:spPr>
            <a:xfrm>
              <a:off x="1981200" y="489667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C81A0A-C230-D10B-DE8D-F39D6E4ECC34}"/>
                </a:ext>
              </a:extLst>
            </p:cNvPr>
            <p:cNvSpPr/>
            <p:nvPr/>
          </p:nvSpPr>
          <p:spPr>
            <a:xfrm>
              <a:off x="2411896" y="461506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B43BDB-2738-2DA6-9F68-B049BF6010C1}"/>
                </a:ext>
              </a:extLst>
            </p:cNvPr>
            <p:cNvSpPr/>
            <p:nvPr/>
          </p:nvSpPr>
          <p:spPr>
            <a:xfrm>
              <a:off x="2286000" y="520147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BDD9ECB-F49A-41D6-DD33-3681AB79139C}"/>
                </a:ext>
              </a:extLst>
            </p:cNvPr>
            <p:cNvSpPr/>
            <p:nvPr/>
          </p:nvSpPr>
          <p:spPr>
            <a:xfrm>
              <a:off x="3127513" y="4161183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60B91D-D19C-4E84-147B-F6A4976398C0}"/>
                </a:ext>
              </a:extLst>
            </p:cNvPr>
            <p:cNvSpPr/>
            <p:nvPr/>
          </p:nvSpPr>
          <p:spPr>
            <a:xfrm>
              <a:off x="2130288" y="432020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8DE27C-F707-6106-432C-07EE0872651D}"/>
                </a:ext>
              </a:extLst>
            </p:cNvPr>
            <p:cNvSpPr/>
            <p:nvPr/>
          </p:nvSpPr>
          <p:spPr>
            <a:xfrm>
              <a:off x="3465444" y="5216387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D529D83-3FB7-DD58-B372-76AA83DB95B5}"/>
                </a:ext>
              </a:extLst>
            </p:cNvPr>
            <p:cNvSpPr/>
            <p:nvPr/>
          </p:nvSpPr>
          <p:spPr>
            <a:xfrm>
              <a:off x="2716696" y="4919869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A8AE9E9-87B2-1E23-5E80-884271C37E4A}"/>
                </a:ext>
              </a:extLst>
            </p:cNvPr>
            <p:cNvSpPr/>
            <p:nvPr/>
          </p:nvSpPr>
          <p:spPr>
            <a:xfrm>
              <a:off x="3207026" y="3449707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5410281-97C1-2FD6-A90D-D07BB35C8528}"/>
              </a:ext>
            </a:extLst>
          </p:cNvPr>
          <p:cNvSpPr/>
          <p:nvPr/>
        </p:nvSpPr>
        <p:spPr>
          <a:xfrm>
            <a:off x="3220132" y="2937027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FB458E0-4142-CB33-5ACD-F73389B0290B}"/>
              </a:ext>
            </a:extLst>
          </p:cNvPr>
          <p:cNvSpPr/>
          <p:nvPr/>
        </p:nvSpPr>
        <p:spPr>
          <a:xfrm>
            <a:off x="3556270" y="1031462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A6BE4A-17AA-145D-5DF1-98318E0E3B8B}"/>
              </a:ext>
            </a:extLst>
          </p:cNvPr>
          <p:cNvSpPr/>
          <p:nvPr/>
        </p:nvSpPr>
        <p:spPr>
          <a:xfrm>
            <a:off x="5814886" y="989282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9791CC-981A-F0B9-6B1E-0467FFB62B9F}"/>
              </a:ext>
            </a:extLst>
          </p:cNvPr>
          <p:cNvSpPr/>
          <p:nvPr/>
        </p:nvSpPr>
        <p:spPr>
          <a:xfrm>
            <a:off x="5420888" y="1527468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FE6D25-1070-FA7C-69B8-31E62A90DB08}"/>
              </a:ext>
            </a:extLst>
          </p:cNvPr>
          <p:cNvSpPr/>
          <p:nvPr/>
        </p:nvSpPr>
        <p:spPr>
          <a:xfrm>
            <a:off x="4856160" y="1616108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CE89CD3-9052-1C7B-35D3-2362D863BD8B}"/>
              </a:ext>
            </a:extLst>
          </p:cNvPr>
          <p:cNvSpPr/>
          <p:nvPr/>
        </p:nvSpPr>
        <p:spPr>
          <a:xfrm>
            <a:off x="5139451" y="1309447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33C0796-FCB1-9BAB-8246-F3C5A8B62813}"/>
              </a:ext>
            </a:extLst>
          </p:cNvPr>
          <p:cNvSpPr/>
          <p:nvPr/>
        </p:nvSpPr>
        <p:spPr>
          <a:xfrm>
            <a:off x="5512533" y="2407631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57DC30-17F7-D71E-2BA2-54CB20DDEBBC}"/>
              </a:ext>
            </a:extLst>
          </p:cNvPr>
          <p:cNvSpPr/>
          <p:nvPr/>
        </p:nvSpPr>
        <p:spPr>
          <a:xfrm>
            <a:off x="5465917" y="1130898"/>
            <a:ext cx="90056" cy="8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5DC9902-E08D-2D18-DC8B-140710DA0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77" y="3700464"/>
            <a:ext cx="912304" cy="6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3199459-32DB-794E-BD0F-CA339EE94BE4}"/>
              </a:ext>
            </a:extLst>
          </p:cNvPr>
          <p:cNvSpPr txBox="1"/>
          <p:nvPr/>
        </p:nvSpPr>
        <p:spPr>
          <a:xfrm>
            <a:off x="7659756" y="649728"/>
            <a:ext cx="4031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 err="1"/>
              <a:t>Συσχ</a:t>
            </a:r>
            <a:r>
              <a:rPr lang="en-GR" sz="4000" dirty="0"/>
              <a:t>έ</a:t>
            </a:r>
            <a:r>
              <a:rPr lang="el-GR" sz="4000" dirty="0" err="1"/>
              <a:t>τιση</a:t>
            </a:r>
            <a:r>
              <a:rPr lang="el-GR" sz="4000" dirty="0"/>
              <a:t>;</a:t>
            </a:r>
            <a:r>
              <a:rPr lang="en-US" sz="4000" dirty="0"/>
              <a:t> </a:t>
            </a:r>
            <a:r>
              <a:rPr lang="en-GR" sz="4000" b="0" i="0" dirty="0">
                <a:solidFill>
                  <a:srgbClr val="666666"/>
                </a:solidFill>
                <a:effectLst/>
                <a:latin typeface="fira sans" panose="020F0502020204030204" pitchFamily="34" charset="0"/>
              </a:rPr>
              <a:t> </a:t>
            </a:r>
            <a:endParaRPr lang="el-GR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/>
              <a:t>Αιτιότητα;</a:t>
            </a:r>
            <a:r>
              <a:rPr lang="en-GR" sz="4000" b="0" i="0" dirty="0">
                <a:solidFill>
                  <a:srgbClr val="E0E0E0"/>
                </a:solidFill>
                <a:effectLst/>
                <a:latin typeface="Apple Color Emoji" pitchFamily="2" charset="0"/>
              </a:rPr>
              <a:t> </a:t>
            </a:r>
            <a:r>
              <a:rPr lang="en-GR" sz="4000" b="1" i="0" dirty="0">
                <a:solidFill>
                  <a:srgbClr val="E0E0E0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R" sz="4000" dirty="0"/>
          </a:p>
        </p:txBody>
      </p:sp>
      <p:pic>
        <p:nvPicPr>
          <p:cNvPr id="55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47535720-555B-3933-C537-E3DF35D3E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9610829" y="4699964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Temperature icon good sunny weather symbol Vector Image">
            <a:extLst>
              <a:ext uri="{FF2B5EF4-FFF2-40B4-BE49-F238E27FC236}">
                <a16:creationId xmlns:a16="http://schemas.microsoft.com/office/drawing/2014/main" id="{D9938622-B7BA-E026-2FA4-DD50C3B8B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1" t="14662" r="8937" b="20764"/>
          <a:stretch/>
        </p:blipFill>
        <p:spPr bwMode="auto">
          <a:xfrm>
            <a:off x="4506189" y="4630838"/>
            <a:ext cx="2078789" cy="18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>
            <a:extLst>
              <a:ext uri="{FF2B5EF4-FFF2-40B4-BE49-F238E27FC236}">
                <a16:creationId xmlns:a16="http://schemas.microsoft.com/office/drawing/2014/main" id="{F91E4C23-E7A8-FF9F-6308-4A3F489C5914}"/>
              </a:ext>
            </a:extLst>
          </p:cNvPr>
          <p:cNvSpPr/>
          <p:nvPr/>
        </p:nvSpPr>
        <p:spPr>
          <a:xfrm rot="10800000">
            <a:off x="2948954" y="5152511"/>
            <a:ext cx="768626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9DACA13E-8F61-99B0-720A-47BB2894A56F}"/>
              </a:ext>
            </a:extLst>
          </p:cNvPr>
          <p:cNvSpPr/>
          <p:nvPr/>
        </p:nvSpPr>
        <p:spPr>
          <a:xfrm>
            <a:off x="7346541" y="5181930"/>
            <a:ext cx="768626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0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4C5C5D30-F5C7-444D-B8B1-AFF084E7E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8420717" y="4618871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2E92165C-2C61-10FC-7463-09C8ECAF32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9015773" y="5351393"/>
            <a:ext cx="940328" cy="12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2A69BC10-9913-B1A6-A1B6-E1DE1E80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94" y="4908223"/>
            <a:ext cx="1925437" cy="12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9218">
            <a:extLst>
              <a:ext uri="{FF2B5EF4-FFF2-40B4-BE49-F238E27FC236}">
                <a16:creationId xmlns:a16="http://schemas.microsoft.com/office/drawing/2014/main" id="{8DE8CE16-C0A5-DABB-D443-2609B84C1674}"/>
              </a:ext>
            </a:extLst>
          </p:cNvPr>
          <p:cNvSpPr txBox="1"/>
          <p:nvPr/>
        </p:nvSpPr>
        <p:spPr>
          <a:xfrm>
            <a:off x="10477763" y="1506423"/>
            <a:ext cx="422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R" sz="2800" b="0" i="0" dirty="0">
                <a:solidFill>
                  <a:srgbClr val="E0E0E0"/>
                </a:solidFill>
                <a:effectLst/>
                <a:latin typeface="Apple Color Emoji" pitchFamily="2" charset="0"/>
              </a:rPr>
              <a:t>🤔</a:t>
            </a:r>
            <a:endParaRPr lang="en-GR" sz="2800" dirty="0"/>
          </a:p>
        </p:txBody>
      </p:sp>
      <p:pic>
        <p:nvPicPr>
          <p:cNvPr id="3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8FDD3E89-DCC1-C516-81DF-822DC977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619871" y="1633629"/>
            <a:ext cx="701121" cy="9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9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0C093-B4E1-87E3-499A-C4F35301B8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5813" y="1653346"/>
                <a:ext cx="402534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800" dirty="0"/>
                  <a:t>Συσχ</a:t>
                </a:r>
                <a:r>
                  <a:rPr lang="en-GR" sz="2800" dirty="0"/>
                  <a:t>έ</a:t>
                </a:r>
                <a:r>
                  <a:rPr lang="el-GR" sz="2800" dirty="0" err="1"/>
                  <a:t>τιση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l-GR" dirty="0"/>
                  <a:t>Αιτιότητα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Αιτιότητα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Συσχέτιση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Συσχέτιση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</m:oMath>
                </a14:m>
                <a:r>
                  <a:rPr lang="el-GR" dirty="0"/>
                  <a:t> Αιτιότητα </a:t>
                </a:r>
                <a:endParaRPr lang="en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0C093-B4E1-87E3-499A-C4F35301B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813" y="1653346"/>
                <a:ext cx="4025347" cy="4351338"/>
              </a:xfrm>
              <a:blipFill>
                <a:blip r:embed="rId2"/>
                <a:stretch>
                  <a:fillRect l="-3145" t="-262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CD04B9-EAD8-79C6-08D1-49548C5B80D5}"/>
              </a:ext>
            </a:extLst>
          </p:cNvPr>
          <p:cNvSpPr txBox="1"/>
          <p:nvPr/>
        </p:nvSpPr>
        <p:spPr>
          <a:xfrm>
            <a:off x="6343894" y="782495"/>
            <a:ext cx="45322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Η συσχέτιση με βοηθάει να προβλέψω κάτι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E87E3-8EBD-1379-8501-0A7892943063}"/>
              </a:ext>
            </a:extLst>
          </p:cNvPr>
          <p:cNvSpPr txBox="1"/>
          <p:nvPr/>
        </p:nvSpPr>
        <p:spPr>
          <a:xfrm>
            <a:off x="6481962" y="3767181"/>
            <a:ext cx="453224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600" dirty="0"/>
              <a:t>Η αιτιότητα μου επιτρέπει να προβλέψω τι θα γίνει αν αλλάξω κάτι</a:t>
            </a:r>
            <a:endParaRPr lang="en-GR" sz="3600" dirty="0"/>
          </a:p>
        </p:txBody>
      </p:sp>
    </p:spTree>
    <p:extLst>
      <p:ext uri="{BB962C8B-B14F-4D97-AF65-F5344CB8AC3E}">
        <p14:creationId xmlns:p14="http://schemas.microsoft.com/office/powerpoint/2010/main" val="24129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430DF-568F-8190-549E-202D14324408}"/>
              </a:ext>
            </a:extLst>
          </p:cNvPr>
          <p:cNvSpPr txBox="1"/>
          <p:nvPr/>
        </p:nvSpPr>
        <p:spPr>
          <a:xfrm>
            <a:off x="272995" y="304317"/>
            <a:ext cx="52743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Με λένε Σοφία, και φτιάχνω το καλύτερο παγωτό στο Ηράκλειο!</a:t>
            </a:r>
            <a:endParaRPr lang="en-GR" sz="4400" dirty="0"/>
          </a:p>
        </p:txBody>
      </p:sp>
      <p:pic>
        <p:nvPicPr>
          <p:cNvPr id="6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ECD6E57-D860-05F5-2587-DC73BF8DC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7973943" y="543616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F7CCE1F7-70B4-3FDD-FEFF-089B16DEE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6562587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8BA3A03-5323-9A55-94FD-4B64D70C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10114169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8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0C093-B4E1-87E3-499A-C4F35301B8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5813" y="1653346"/>
                <a:ext cx="402534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800" dirty="0"/>
                  <a:t>Συσχ</a:t>
                </a:r>
                <a:r>
                  <a:rPr lang="en-GR" sz="2800" dirty="0"/>
                  <a:t>έ</a:t>
                </a:r>
                <a:r>
                  <a:rPr lang="el-GR" sz="2800" dirty="0" err="1"/>
                  <a:t>τιση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l-GR" dirty="0"/>
                  <a:t>Αιτιότητα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Αιτιότητα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Συσχέτιση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Συσχέτιση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↛</m:t>
                    </m:r>
                  </m:oMath>
                </a14:m>
                <a:r>
                  <a:rPr lang="el-GR" dirty="0"/>
                  <a:t> Αιτιότητα </a:t>
                </a:r>
                <a:endParaRPr lang="en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0C093-B4E1-87E3-499A-C4F35301B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5813" y="1653346"/>
                <a:ext cx="4025347" cy="4351338"/>
              </a:xfrm>
              <a:blipFill>
                <a:blip r:embed="rId2"/>
                <a:stretch>
                  <a:fillRect l="-3145" t="-2624"/>
                </a:stretch>
              </a:blipFill>
            </p:spPr>
            <p:txBody>
              <a:bodyPr/>
              <a:lstStyle/>
              <a:p>
                <a:r>
                  <a:rPr lang="en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E735A7C-76C9-4539-A958-02F8FEA166E0}"/>
              </a:ext>
            </a:extLst>
          </p:cNvPr>
          <p:cNvSpPr txBox="1"/>
          <p:nvPr/>
        </p:nvSpPr>
        <p:spPr>
          <a:xfrm>
            <a:off x="5141844" y="2382465"/>
            <a:ext cx="6294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Quiz: </a:t>
            </a:r>
            <a:endParaRPr lang="el-GR" sz="4400" dirty="0"/>
          </a:p>
          <a:p>
            <a:r>
              <a:rPr lang="el-GR" sz="4400" dirty="0"/>
              <a:t>       </a:t>
            </a:r>
            <a:r>
              <a:rPr lang="el-GR" sz="4400" dirty="0" err="1"/>
              <a:t>Συσχ</a:t>
            </a:r>
            <a:r>
              <a:rPr lang="en-US" sz="4400" dirty="0" err="1"/>
              <a:t>έ</a:t>
            </a:r>
            <a:r>
              <a:rPr lang="el-GR" sz="4400" dirty="0" err="1"/>
              <a:t>τιση</a:t>
            </a:r>
            <a:r>
              <a:rPr lang="el-GR" sz="4400" dirty="0"/>
              <a:t> ή Αιτιότητα;</a:t>
            </a:r>
            <a:endParaRPr lang="en-GR" sz="4400" dirty="0"/>
          </a:p>
        </p:txBody>
      </p:sp>
    </p:spTree>
    <p:extLst>
      <p:ext uri="{BB962C8B-B14F-4D97-AF65-F5344CB8AC3E}">
        <p14:creationId xmlns:p14="http://schemas.microsoft.com/office/powerpoint/2010/main" val="64661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5D3FB48-5AF0-6C4E-0DBF-E8D48946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05" y="614187"/>
            <a:ext cx="4973287" cy="1454679"/>
          </a:xfrm>
          <a:prstGeom prst="rect">
            <a:avLst/>
          </a:prstGeom>
        </p:spPr>
      </p:pic>
      <p:pic>
        <p:nvPicPr>
          <p:cNvPr id="5" name="Picture 4" descr="A gold coin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0DA524D1-2532-5E98-0B1A-5775E36E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398" y="2355071"/>
            <a:ext cx="1435100" cy="1409700"/>
          </a:xfrm>
          <a:prstGeom prst="rect">
            <a:avLst/>
          </a:prstGeom>
        </p:spPr>
      </p:pic>
      <p:pic>
        <p:nvPicPr>
          <p:cNvPr id="10242" name="Picture 2" descr="chocolate consumption and nobel prize">
            <a:extLst>
              <a:ext uri="{FF2B5EF4-FFF2-40B4-BE49-F238E27FC236}">
                <a16:creationId xmlns:a16="http://schemas.microsoft.com/office/drawing/2014/main" id="{9DAA7BEA-E24F-5930-D78B-F4EDEE6B7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2" y="2114826"/>
            <a:ext cx="4973287" cy="43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hocolate - Wikipedia">
            <a:extLst>
              <a:ext uri="{FF2B5EF4-FFF2-40B4-BE49-F238E27FC236}">
                <a16:creationId xmlns:a16="http://schemas.microsoft.com/office/drawing/2014/main" id="{052BBC05-BACF-2841-D09C-A83D1A27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5215"/>
            <a:ext cx="1902516" cy="17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67E6015-7B89-63B0-C7E0-08AE092B8928}"/>
              </a:ext>
            </a:extLst>
          </p:cNvPr>
          <p:cNvGrpSpPr/>
          <p:nvPr/>
        </p:nvGrpSpPr>
        <p:grpSpPr>
          <a:xfrm>
            <a:off x="8234480" y="1500143"/>
            <a:ext cx="2115468" cy="1314781"/>
            <a:chOff x="8234480" y="1500143"/>
            <a:chExt cx="2115468" cy="1314781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DB96837-1C21-E5AC-E441-833861104E6C}"/>
                </a:ext>
              </a:extLst>
            </p:cNvPr>
            <p:cNvSpPr/>
            <p:nvPr/>
          </p:nvSpPr>
          <p:spPr>
            <a:xfrm rot="1616799">
              <a:off x="8234480" y="2019877"/>
              <a:ext cx="1043715" cy="795047"/>
            </a:xfrm>
            <a:prstGeom prst="rightArrow">
              <a:avLst>
                <a:gd name="adj1" fmla="val 29998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A4BEA2-4698-AEBF-C781-E8BFC55C82B7}"/>
                </a:ext>
              </a:extLst>
            </p:cNvPr>
            <p:cNvSpPr txBox="1"/>
            <p:nvPr/>
          </p:nvSpPr>
          <p:spPr>
            <a:xfrm>
              <a:off x="8547653" y="1500143"/>
              <a:ext cx="1802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4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E4BF990-9C6C-444E-8AC1-DF800F5789CE}"/>
              </a:ext>
            </a:extLst>
          </p:cNvPr>
          <p:cNvSpPr txBox="1"/>
          <p:nvPr/>
        </p:nvSpPr>
        <p:spPr>
          <a:xfrm>
            <a:off x="6588867" y="4166723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Θα πάρω Νόμπελ αν φάω σοκολάτα;</a:t>
            </a:r>
            <a:endParaRPr lang="en-GR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6E537F-94DA-20F9-A1F5-7D2065DBB704}"/>
              </a:ext>
            </a:extLst>
          </p:cNvPr>
          <p:cNvGrpSpPr/>
          <p:nvPr/>
        </p:nvGrpSpPr>
        <p:grpSpPr>
          <a:xfrm>
            <a:off x="6306895" y="614187"/>
            <a:ext cx="4760603" cy="5574741"/>
            <a:chOff x="6376035" y="1128742"/>
            <a:chExt cx="4760603" cy="5574741"/>
          </a:xfrm>
        </p:grpSpPr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0BE9E00-BF29-21B6-7F9B-FB110EFA3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2196"/>
            <a:stretch/>
          </p:blipFill>
          <p:spPr>
            <a:xfrm>
              <a:off x="6376035" y="2053512"/>
              <a:ext cx="4760603" cy="4649971"/>
            </a:xfrm>
            <a:prstGeom prst="rect">
              <a:avLst/>
            </a:prstGeom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C52B8E8-0C5E-A206-EF84-3A648208A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86111"/>
            <a:stretch/>
          </p:blipFill>
          <p:spPr>
            <a:xfrm>
              <a:off x="6376035" y="1128742"/>
              <a:ext cx="4760603" cy="952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4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old coin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0DA524D1-2532-5E98-0B1A-5775E36E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98" y="2355071"/>
            <a:ext cx="1435100" cy="1409700"/>
          </a:xfrm>
          <a:prstGeom prst="rect">
            <a:avLst/>
          </a:prstGeom>
        </p:spPr>
      </p:pic>
      <p:pic>
        <p:nvPicPr>
          <p:cNvPr id="10244" name="Picture 4" descr="Chocolate - Wikipedia">
            <a:extLst>
              <a:ext uri="{FF2B5EF4-FFF2-40B4-BE49-F238E27FC236}">
                <a16:creationId xmlns:a16="http://schemas.microsoft.com/office/drawing/2014/main" id="{052BBC05-BACF-2841-D09C-A83D1A27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5215"/>
            <a:ext cx="1902516" cy="17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4BF990-9C6C-444E-8AC1-DF800F5789CE}"/>
              </a:ext>
            </a:extLst>
          </p:cNvPr>
          <p:cNvSpPr txBox="1"/>
          <p:nvPr/>
        </p:nvSpPr>
        <p:spPr>
          <a:xfrm>
            <a:off x="6588867" y="4166723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Θα πάρω Νόμπελ αν φάω σοκολάτα;</a:t>
            </a:r>
            <a:endParaRPr lang="en-GR" sz="2800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D84893EF-9E4D-AA43-0A1E-159EDB00BE27}"/>
              </a:ext>
            </a:extLst>
          </p:cNvPr>
          <p:cNvSpPr/>
          <p:nvPr/>
        </p:nvSpPr>
        <p:spPr>
          <a:xfrm rot="1616799">
            <a:off x="8293600" y="1949151"/>
            <a:ext cx="1043715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EA0950-E868-0E5E-CBC8-D9DDE5F01150}"/>
              </a:ext>
            </a:extLst>
          </p:cNvPr>
          <p:cNvSpPr txBox="1"/>
          <p:nvPr/>
        </p:nvSpPr>
        <p:spPr>
          <a:xfrm>
            <a:off x="8778372" y="1437813"/>
            <a:ext cx="18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4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10" name="Picture 2" descr="chocolate consumption and nobel prize">
            <a:extLst>
              <a:ext uri="{FF2B5EF4-FFF2-40B4-BE49-F238E27FC236}">
                <a16:creationId xmlns:a16="http://schemas.microsoft.com/office/drawing/2014/main" id="{BCC59D56-104D-CF4F-65E2-9B72C4EEF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2" y="2114826"/>
            <a:ext cx="4973287" cy="431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B8061DC-E27B-A102-417C-0AF302285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005" y="614187"/>
            <a:ext cx="4973287" cy="14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6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ABD43-9E19-E08A-2B19-15A87366E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6D45FE1-4DEC-4A48-4A64-1C7575F9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00" y="1377171"/>
            <a:ext cx="5900911" cy="3652030"/>
          </a:xfrm>
          <a:prstGeom prst="rect">
            <a:avLst/>
          </a:prstGeom>
        </p:spPr>
      </p:pic>
      <p:pic>
        <p:nvPicPr>
          <p:cNvPr id="5" name="Picture 4" descr="A gold coin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D1F50C5C-F0CA-5D1C-9238-7BCB7C1F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398" y="2355071"/>
            <a:ext cx="1435100" cy="1409700"/>
          </a:xfrm>
          <a:prstGeom prst="rect">
            <a:avLst/>
          </a:prstGeom>
        </p:spPr>
      </p:pic>
      <p:pic>
        <p:nvPicPr>
          <p:cNvPr id="10244" name="Picture 4" descr="Chocolate - Wikipedia">
            <a:extLst>
              <a:ext uri="{FF2B5EF4-FFF2-40B4-BE49-F238E27FC236}">
                <a16:creationId xmlns:a16="http://schemas.microsoft.com/office/drawing/2014/main" id="{136F6A61-E9B8-C58E-EDA8-2D57C6CE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5215"/>
            <a:ext cx="1902516" cy="17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39B8243B-74C3-3896-C5C1-2488725FCFAD}"/>
              </a:ext>
            </a:extLst>
          </p:cNvPr>
          <p:cNvSpPr/>
          <p:nvPr/>
        </p:nvSpPr>
        <p:spPr>
          <a:xfrm rot="10406556">
            <a:off x="8081339" y="979646"/>
            <a:ext cx="1043715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D963E-3260-6D0E-2E77-DD2448BF37C3}"/>
              </a:ext>
            </a:extLst>
          </p:cNvPr>
          <p:cNvSpPr txBox="1"/>
          <p:nvPr/>
        </p:nvSpPr>
        <p:spPr>
          <a:xfrm>
            <a:off x="6588867" y="4166723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Θα πάρω Νόμπελ αν φάω σοκολάτα;</a:t>
            </a:r>
            <a:endParaRPr lang="en-GR" sz="28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94CEFEB-5010-3883-056F-ECBFC70AC3D2}"/>
              </a:ext>
            </a:extLst>
          </p:cNvPr>
          <p:cNvSpPr/>
          <p:nvPr/>
        </p:nvSpPr>
        <p:spPr>
          <a:xfrm rot="3525741">
            <a:off x="9760446" y="1436880"/>
            <a:ext cx="880094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2292" name="Picture 4" descr="Stack of coins logo icon design template Vector Image">
            <a:extLst>
              <a:ext uri="{FF2B5EF4-FFF2-40B4-BE49-F238E27FC236}">
                <a16:creationId xmlns:a16="http://schemas.microsoft.com/office/drawing/2014/main" id="{C41A5F9F-C5DF-464E-604C-F2DED4BF9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18256" r="22400" b="22963"/>
          <a:stretch/>
        </p:blipFill>
        <p:spPr bwMode="auto">
          <a:xfrm>
            <a:off x="9271977" y="207751"/>
            <a:ext cx="934313" cy="10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346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559AC60-5DD8-B5CD-B0BE-DDC47D09A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84" y="1064314"/>
            <a:ext cx="5463485" cy="5317305"/>
          </a:xfrm>
          <a:prstGeom prst="rect">
            <a:avLst/>
          </a:prstGeom>
        </p:spPr>
      </p:pic>
      <p:pic>
        <p:nvPicPr>
          <p:cNvPr id="11266" name="Picture 2" descr="Cigarette smoke Vectors &amp; Illustrations for Free Download | Freepik">
            <a:extLst>
              <a:ext uri="{FF2B5EF4-FFF2-40B4-BE49-F238E27FC236}">
                <a16:creationId xmlns:a16="http://schemas.microsoft.com/office/drawing/2014/main" id="{B7F90F5C-2221-693A-849B-0CE40874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445"/>
            <a:ext cx="2223880" cy="22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llustration of trachea and lungs, showing large tumor in upper lobe of left lung.">
            <a:extLst>
              <a:ext uri="{FF2B5EF4-FFF2-40B4-BE49-F238E27FC236}">
                <a16:creationId xmlns:a16="http://schemas.microsoft.com/office/drawing/2014/main" id="{140023F4-E791-9EAD-CABB-4D0D096A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37" y="2215248"/>
            <a:ext cx="1868557" cy="22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07A40A4-C546-5046-9C29-562C3293AA90}"/>
              </a:ext>
            </a:extLst>
          </p:cNvPr>
          <p:cNvSpPr/>
          <p:nvPr/>
        </p:nvSpPr>
        <p:spPr>
          <a:xfrm rot="1616799">
            <a:off x="7982689" y="2284920"/>
            <a:ext cx="1043715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78AA3-C85B-9865-A581-08A6FCA47156}"/>
              </a:ext>
            </a:extLst>
          </p:cNvPr>
          <p:cNvSpPr txBox="1"/>
          <p:nvPr/>
        </p:nvSpPr>
        <p:spPr>
          <a:xfrm>
            <a:off x="8295862" y="1765186"/>
            <a:ext cx="1802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4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291A4-2180-E102-E1D4-14362B6E3EEC}"/>
              </a:ext>
            </a:extLst>
          </p:cNvPr>
          <p:cNvSpPr txBox="1"/>
          <p:nvPr/>
        </p:nvSpPr>
        <p:spPr>
          <a:xfrm>
            <a:off x="6305549" y="4789576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Το κ</a:t>
            </a:r>
            <a:r>
              <a:rPr lang="en-US" sz="2800" dirty="0" err="1"/>
              <a:t>ά</a:t>
            </a:r>
            <a:r>
              <a:rPr lang="el-GR" sz="2800" dirty="0" err="1"/>
              <a:t>πνισμα</a:t>
            </a:r>
            <a:r>
              <a:rPr lang="el-GR" sz="2800" dirty="0"/>
              <a:t> προκαλεί καρκίνο του </a:t>
            </a:r>
            <a:r>
              <a:rPr lang="el-GR" sz="2800" dirty="0" err="1"/>
              <a:t>πνέυμονα</a:t>
            </a:r>
            <a:r>
              <a:rPr lang="el-GR" sz="2800" dirty="0"/>
              <a:t>;</a:t>
            </a:r>
            <a:endParaRPr lang="en-GR" sz="2800" dirty="0"/>
          </a:p>
        </p:txBody>
      </p:sp>
    </p:spTree>
    <p:extLst>
      <p:ext uri="{BB962C8B-B14F-4D97-AF65-F5344CB8AC3E}">
        <p14:creationId xmlns:p14="http://schemas.microsoft.com/office/powerpoint/2010/main" val="18240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E56E3F-545A-2A5D-2C16-9B137D14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4" y="382659"/>
            <a:ext cx="3727451" cy="2478778"/>
          </a:xfrm>
          <a:prstGeom prst="rect">
            <a:avLst/>
          </a:prstGeom>
        </p:spPr>
      </p:pic>
      <p:pic>
        <p:nvPicPr>
          <p:cNvPr id="1028" name="Picture 4" descr="figure 1">
            <a:extLst>
              <a:ext uri="{FF2B5EF4-FFF2-40B4-BE49-F238E27FC236}">
                <a16:creationId xmlns:a16="http://schemas.microsoft.com/office/drawing/2014/main" id="{FD0C3C91-8380-F065-6631-ED4068DA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1" y="1729672"/>
            <a:ext cx="4655103" cy="51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istine steel table lamp">
            <a:extLst>
              <a:ext uri="{FF2B5EF4-FFF2-40B4-BE49-F238E27FC236}">
                <a16:creationId xmlns:a16="http://schemas.microsoft.com/office/drawing/2014/main" id="{991DA1BE-5D5C-91CE-3935-512C19C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949"/>
            <a:ext cx="1563757" cy="1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C0051EC-E1FD-45FD-DC11-324D5C0CD205}"/>
              </a:ext>
            </a:extLst>
          </p:cNvPr>
          <p:cNvGrpSpPr/>
          <p:nvPr/>
        </p:nvGrpSpPr>
        <p:grpSpPr>
          <a:xfrm>
            <a:off x="8234480" y="1500143"/>
            <a:ext cx="2115468" cy="1314781"/>
            <a:chOff x="8234480" y="1500143"/>
            <a:chExt cx="2115468" cy="1314781"/>
          </a:xfrm>
        </p:grpSpPr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3F37C6D7-4FA7-A891-06A8-D22359248169}"/>
                </a:ext>
              </a:extLst>
            </p:cNvPr>
            <p:cNvSpPr/>
            <p:nvPr/>
          </p:nvSpPr>
          <p:spPr>
            <a:xfrm rot="1616799">
              <a:off x="8234480" y="2019877"/>
              <a:ext cx="1043715" cy="795047"/>
            </a:xfrm>
            <a:prstGeom prst="rightArrow">
              <a:avLst>
                <a:gd name="adj1" fmla="val 29998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F802D7-2FF3-44E2-BE72-633F0877B5BC}"/>
                </a:ext>
              </a:extLst>
            </p:cNvPr>
            <p:cNvSpPr txBox="1"/>
            <p:nvPr/>
          </p:nvSpPr>
          <p:spPr>
            <a:xfrm>
              <a:off x="8547653" y="1500143"/>
              <a:ext cx="1802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4000" dirty="0">
                  <a:solidFill>
                    <a:schemeClr val="accent1">
                      <a:lumMod val="75000"/>
                    </a:schemeClr>
                  </a:solidFill>
                </a:rPr>
                <a:t>?</a:t>
              </a:r>
            </a:p>
          </p:txBody>
        </p:sp>
      </p:grpSp>
      <p:pic>
        <p:nvPicPr>
          <p:cNvPr id="1032" name="Picture 8" descr="RAY-BAN FRAMES 5376 2034 49">
            <a:extLst>
              <a:ext uri="{FF2B5EF4-FFF2-40B4-BE49-F238E27FC236}">
                <a16:creationId xmlns:a16="http://schemas.microsoft.com/office/drawing/2014/main" id="{134511B4-C04D-3DEA-7360-196CC8503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532" r="9614" b="32196"/>
          <a:stretch/>
        </p:blipFill>
        <p:spPr bwMode="auto">
          <a:xfrm>
            <a:off x="9078071" y="2697580"/>
            <a:ext cx="2543753" cy="11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948DF-6B0E-7A61-07AC-EC17B6231CA6}"/>
              </a:ext>
            </a:extLst>
          </p:cNvPr>
          <p:cNvSpPr txBox="1"/>
          <p:nvPr/>
        </p:nvSpPr>
        <p:spPr>
          <a:xfrm>
            <a:off x="7063740" y="4646356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Το </a:t>
            </a:r>
            <a:r>
              <a:rPr lang="el-GR" sz="2800" dirty="0" err="1"/>
              <a:t>νυχτεριν</a:t>
            </a:r>
            <a:r>
              <a:rPr lang="en-US" sz="2800" dirty="0" err="1"/>
              <a:t>ό</a:t>
            </a:r>
            <a:r>
              <a:rPr lang="el-GR" sz="2800" dirty="0"/>
              <a:t> φως προκαλεί μυωπία;</a:t>
            </a:r>
            <a:endParaRPr lang="en-GR" sz="2800" dirty="0"/>
          </a:p>
        </p:txBody>
      </p:sp>
    </p:spTree>
    <p:extLst>
      <p:ext uri="{BB962C8B-B14F-4D97-AF65-F5344CB8AC3E}">
        <p14:creationId xmlns:p14="http://schemas.microsoft.com/office/powerpoint/2010/main" val="55087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E56E3F-545A-2A5D-2C16-9B137D14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4" y="382659"/>
            <a:ext cx="3727451" cy="2478778"/>
          </a:xfrm>
          <a:prstGeom prst="rect">
            <a:avLst/>
          </a:prstGeom>
        </p:spPr>
      </p:pic>
      <p:pic>
        <p:nvPicPr>
          <p:cNvPr id="1028" name="Picture 4" descr="figure 1">
            <a:extLst>
              <a:ext uri="{FF2B5EF4-FFF2-40B4-BE49-F238E27FC236}">
                <a16:creationId xmlns:a16="http://schemas.microsoft.com/office/drawing/2014/main" id="{FD0C3C91-8380-F065-6631-ED4068DA7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01" y="1729672"/>
            <a:ext cx="4655103" cy="51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istine steel table lamp">
            <a:extLst>
              <a:ext uri="{FF2B5EF4-FFF2-40B4-BE49-F238E27FC236}">
                <a16:creationId xmlns:a16="http://schemas.microsoft.com/office/drawing/2014/main" id="{991DA1BE-5D5C-91CE-3935-512C19C16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949"/>
            <a:ext cx="1563757" cy="195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Y-BAN FRAMES 5376 2034 49">
            <a:extLst>
              <a:ext uri="{FF2B5EF4-FFF2-40B4-BE49-F238E27FC236}">
                <a16:creationId xmlns:a16="http://schemas.microsoft.com/office/drawing/2014/main" id="{134511B4-C04D-3DEA-7360-196CC8503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t="30532" r="9614" b="32196"/>
          <a:stretch/>
        </p:blipFill>
        <p:spPr bwMode="auto">
          <a:xfrm>
            <a:off x="9078071" y="2697580"/>
            <a:ext cx="2543753" cy="119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948DF-6B0E-7A61-07AC-EC17B6231CA6}"/>
              </a:ext>
            </a:extLst>
          </p:cNvPr>
          <p:cNvSpPr txBox="1"/>
          <p:nvPr/>
        </p:nvSpPr>
        <p:spPr>
          <a:xfrm>
            <a:off x="7063740" y="4646356"/>
            <a:ext cx="402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Το </a:t>
            </a:r>
            <a:r>
              <a:rPr lang="el-GR" sz="2800" dirty="0" err="1"/>
              <a:t>νυχτεριν</a:t>
            </a:r>
            <a:r>
              <a:rPr lang="en-US" sz="2800" dirty="0" err="1"/>
              <a:t>ό</a:t>
            </a:r>
            <a:r>
              <a:rPr lang="el-GR" sz="2800" dirty="0"/>
              <a:t> φως προκαλεί μυωπία;</a:t>
            </a:r>
            <a:endParaRPr lang="en-GR" sz="2800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509C7BAC-A0A7-162C-8201-68463BD4033F}"/>
              </a:ext>
            </a:extLst>
          </p:cNvPr>
          <p:cNvSpPr/>
          <p:nvPr/>
        </p:nvSpPr>
        <p:spPr>
          <a:xfrm rot="10406556">
            <a:off x="8081339" y="979646"/>
            <a:ext cx="1043715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2D53E7C-1E74-6664-A62C-7D7273098F10}"/>
              </a:ext>
            </a:extLst>
          </p:cNvPr>
          <p:cNvSpPr/>
          <p:nvPr/>
        </p:nvSpPr>
        <p:spPr>
          <a:xfrm rot="3525741">
            <a:off x="9760446" y="1436880"/>
            <a:ext cx="880094" cy="795047"/>
          </a:xfrm>
          <a:prstGeom prst="rightArrow">
            <a:avLst>
              <a:gd name="adj1" fmla="val 29998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4338" name="Picture 2" descr="The Genetics of Bestrophinopathies | UCL Institute of Ophthalmology - UCL –  University College London">
            <a:extLst>
              <a:ext uri="{FF2B5EF4-FFF2-40B4-BE49-F238E27FC236}">
                <a16:creationId xmlns:a16="http://schemas.microsoft.com/office/drawing/2014/main" id="{8A030088-12D3-7D07-AFDD-3FA25B91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38">
            <a:off x="8616840" y="529550"/>
            <a:ext cx="1875692" cy="11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09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A55FC-0C44-36CF-1AF4-93F1BD6C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3825"/>
            <a:ext cx="10515600" cy="1325563"/>
          </a:xfrm>
        </p:spPr>
        <p:txBody>
          <a:bodyPr/>
          <a:lstStyle/>
          <a:p>
            <a:r>
              <a:rPr lang="el-GR" dirty="0"/>
              <a:t>Ευχαριστώ!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9937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430DF-568F-8190-549E-202D14324408}"/>
              </a:ext>
            </a:extLst>
          </p:cNvPr>
          <p:cNvSpPr txBox="1"/>
          <p:nvPr/>
        </p:nvSpPr>
        <p:spPr>
          <a:xfrm>
            <a:off x="272995" y="304317"/>
            <a:ext cx="52743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Έχω ένα πρόβλημα: Κάποιες μέρες, το παγωτό μου τελειώνει πριν κλείσω, κάποιες μέρες μου περισσεύει πάρα πολύ και το πετάω.</a:t>
            </a:r>
            <a:endParaRPr lang="en-GR" sz="4400" dirty="0"/>
          </a:p>
        </p:txBody>
      </p:sp>
      <p:pic>
        <p:nvPicPr>
          <p:cNvPr id="6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ECD6E57-D860-05F5-2587-DC73BF8DC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7973943" y="543616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F7CCE1F7-70B4-3FDD-FEFF-089B16DEE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6562587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8BA3A03-5323-9A55-94FD-4B64D70C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10114169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1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430DF-568F-8190-549E-202D14324408}"/>
              </a:ext>
            </a:extLst>
          </p:cNvPr>
          <p:cNvSpPr txBox="1"/>
          <p:nvPr/>
        </p:nvSpPr>
        <p:spPr>
          <a:xfrm>
            <a:off x="272995" y="304317"/>
            <a:ext cx="52743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Έ</a:t>
            </a:r>
            <a:r>
              <a:rPr lang="el-GR" sz="4400" dirty="0" err="1"/>
              <a:t>τσι</a:t>
            </a:r>
            <a:r>
              <a:rPr lang="el-GR" sz="4400" dirty="0"/>
              <a:t> χάνω χρήματα</a:t>
            </a:r>
            <a:r>
              <a:rPr lang="en-US" sz="4400" dirty="0"/>
              <a:t>! 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l-GR" sz="4400" dirty="0"/>
              <a:t>Τι μπορώ να κάνω;</a:t>
            </a:r>
            <a:endParaRPr lang="en-GR" sz="4400" dirty="0"/>
          </a:p>
        </p:txBody>
      </p:sp>
      <p:pic>
        <p:nvPicPr>
          <p:cNvPr id="6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ECD6E57-D860-05F5-2587-DC73BF8DC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7973943" y="543616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F7CCE1F7-70B4-3FDD-FEFF-089B16DEE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6562587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8BA3A03-5323-9A55-94FD-4B64D70C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10114169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90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430DF-568F-8190-549E-202D14324408}"/>
              </a:ext>
            </a:extLst>
          </p:cNvPr>
          <p:cNvSpPr txBox="1"/>
          <p:nvPr/>
        </p:nvSpPr>
        <p:spPr>
          <a:xfrm>
            <a:off x="353944" y="4318966"/>
            <a:ext cx="527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/>
              <a:t>Πως μπορώ να προβλέψω ποσά κιλά παγωτό θα πουλήσω;</a:t>
            </a:r>
            <a:endParaRPr lang="en-GR" sz="4400" dirty="0"/>
          </a:p>
        </p:txBody>
      </p:sp>
      <p:pic>
        <p:nvPicPr>
          <p:cNvPr id="6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ECD6E57-D860-05F5-2587-DC73BF8DC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7973943" y="543616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F7CCE1F7-70B4-3FDD-FEFF-089B16DEE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6562587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mium Photo | Pink ice cream waffel cone isolated on white background.">
            <a:extLst>
              <a:ext uri="{FF2B5EF4-FFF2-40B4-BE49-F238E27FC236}">
                <a16:creationId xmlns:a16="http://schemas.microsoft.com/office/drawing/2014/main" id="{68BA3A03-5323-9A55-94FD-4B64D70CA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6502" r="6105" b="13544"/>
          <a:stretch/>
        </p:blipFill>
        <p:spPr bwMode="auto">
          <a:xfrm>
            <a:off x="10114169" y="3306694"/>
            <a:ext cx="1683026" cy="23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4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AADAF-CCFA-4074-9251-BC51FACE833F}"/>
              </a:ext>
            </a:extLst>
          </p:cNvPr>
          <p:cNvGrpSpPr/>
          <p:nvPr/>
        </p:nvGrpSpPr>
        <p:grpSpPr>
          <a:xfrm>
            <a:off x="1497494" y="1577006"/>
            <a:ext cx="9064488" cy="662610"/>
            <a:chOff x="1219200" y="1285459"/>
            <a:chExt cx="9064488" cy="6626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F6E4DC-81C7-59ED-4069-A5374639096E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285460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Δευτ</a:t>
              </a:r>
              <a:r>
                <a:rPr lang="en-GR" dirty="0"/>
                <a:t>έ</a:t>
              </a:r>
              <a:r>
                <a:rPr lang="el-GR" dirty="0" err="1"/>
                <a:t>ρα</a:t>
              </a:r>
              <a:r>
                <a:rPr lang="el-GR" dirty="0"/>
                <a:t> 01/03</a:t>
              </a:r>
              <a:endParaRPr lang="en-GR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1AD208-16B3-B82C-E550-D3A7353670D0}"/>
                </a:ext>
              </a:extLst>
            </p:cNvPr>
            <p:cNvSpPr txBox="1"/>
            <p:nvPr/>
          </p:nvSpPr>
          <p:spPr>
            <a:xfrm>
              <a:off x="4240696" y="1285459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8</a:t>
              </a:r>
              <a:endParaRPr lang="en-GR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4EC56A-52E0-C92C-9054-33219CF5F440}"/>
                </a:ext>
              </a:extLst>
            </p:cNvPr>
            <p:cNvSpPr txBox="1"/>
            <p:nvPr/>
          </p:nvSpPr>
          <p:spPr>
            <a:xfrm>
              <a:off x="7262192" y="1285459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n-US" dirty="0"/>
                <a:t>10</a:t>
              </a:r>
              <a:endParaRPr lang="en-GR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3EBC1D6-801A-2A23-287E-CB97AD0BE66F}"/>
              </a:ext>
            </a:extLst>
          </p:cNvPr>
          <p:cNvGrpSpPr/>
          <p:nvPr/>
        </p:nvGrpSpPr>
        <p:grpSpPr>
          <a:xfrm>
            <a:off x="1497494" y="921017"/>
            <a:ext cx="9064488" cy="662609"/>
            <a:chOff x="1219200" y="629470"/>
            <a:chExt cx="9064488" cy="6626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FED7B6-DD95-8000-F1BF-CEC0F8526187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629472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ΗΜΕΡΟΜΗΝΙΑ</a:t>
              </a:r>
              <a:endParaRPr lang="en-GR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AF670-34F6-FD00-0325-470E536B8A93}"/>
                </a:ext>
              </a:extLst>
            </p:cNvPr>
            <p:cNvSpPr txBox="1"/>
            <p:nvPr/>
          </p:nvSpPr>
          <p:spPr>
            <a:xfrm>
              <a:off x="7262192" y="629470"/>
              <a:ext cx="3021496" cy="6559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  <a:lvl1pPr algn="ctr"/>
            </a:lstStyle>
            <a:p>
              <a:r>
                <a:rPr lang="el-GR" dirty="0"/>
                <a:t>ΠΑΓΩΤΑ (ΚΙΛΑ)</a:t>
              </a:r>
              <a:endParaRPr lang="en-GR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28DDD-6228-2BC3-58D5-2DC62FE976B8}"/>
                </a:ext>
              </a:extLst>
            </p:cNvPr>
            <p:cNvSpPr txBox="1">
              <a:spLocks/>
            </p:cNvSpPr>
            <p:nvPr/>
          </p:nvSpPr>
          <p:spPr>
            <a:xfrm>
              <a:off x="4240696" y="629470"/>
              <a:ext cx="3021496" cy="65598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ΘΕΡΜΟΚΡΑΣΙΑ</a:t>
              </a:r>
              <a:endParaRPr lang="en-GR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F01FF-F868-4813-5FC5-0088269E440F}"/>
              </a:ext>
            </a:extLst>
          </p:cNvPr>
          <p:cNvGrpSpPr/>
          <p:nvPr/>
        </p:nvGrpSpPr>
        <p:grpSpPr>
          <a:xfrm>
            <a:off x="1497494" y="2259499"/>
            <a:ext cx="9064488" cy="662610"/>
            <a:chOff x="1219200" y="1967952"/>
            <a:chExt cx="9064488" cy="662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6F58D-F959-2ECA-B70D-47A32C54CEC8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Τρίτη 02/03</a:t>
              </a:r>
              <a:endParaRPr lang="en-GR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BE4E6C-44A3-90A5-0663-6DACFC5766C2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10</a:t>
              </a:r>
              <a:endParaRPr lang="en-GR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3BCD3A-4EA6-7647-AFD9-1215ACA90E9E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n-US" dirty="0"/>
                <a:t>15</a:t>
              </a:r>
              <a:endParaRPr lang="en-GR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163092-FF76-669D-7561-08D783C611C4}"/>
              </a:ext>
            </a:extLst>
          </p:cNvPr>
          <p:cNvGrpSpPr/>
          <p:nvPr/>
        </p:nvGrpSpPr>
        <p:grpSpPr>
          <a:xfrm>
            <a:off x="1497494" y="2941991"/>
            <a:ext cx="9064488" cy="662610"/>
            <a:chOff x="1219200" y="1967952"/>
            <a:chExt cx="9064488" cy="6626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5DDD5D-5F06-30B0-7D7F-23D09C27D066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Τετάρτη 03/03</a:t>
              </a:r>
              <a:endParaRPr lang="en-GR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5E9E6F-3C76-CB1C-5671-7C627964C76F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15</a:t>
              </a:r>
              <a:endParaRPr lang="en-GR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097FBA-F99D-8E72-92EE-9B14D8711590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18</a:t>
              </a:r>
              <a:endParaRPr lang="en-GR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4C1D4-A33F-2456-6F59-C0BD55DE58BD}"/>
              </a:ext>
            </a:extLst>
          </p:cNvPr>
          <p:cNvGrpSpPr/>
          <p:nvPr/>
        </p:nvGrpSpPr>
        <p:grpSpPr>
          <a:xfrm>
            <a:off x="1497494" y="3624482"/>
            <a:ext cx="9064488" cy="662610"/>
            <a:chOff x="1219200" y="1967952"/>
            <a:chExt cx="9064488" cy="6626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B7A6A6-46C8-05AC-18BD-8E92341272DC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Πέμπτη 04/03</a:t>
              </a:r>
              <a:endParaRPr lang="en-GR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85BC23-911B-732F-EBDA-F229210B1A87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12</a:t>
              </a:r>
              <a:endParaRPr lang="en-GR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F835EA-4C5A-09E6-33CC-814DDB260C39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10</a:t>
              </a:r>
              <a:endParaRPr lang="en-GR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BA5CC41-ADFF-F50E-4BEA-92C67D0D5A0E}"/>
              </a:ext>
            </a:extLst>
          </p:cNvPr>
          <p:cNvGrpSpPr/>
          <p:nvPr/>
        </p:nvGrpSpPr>
        <p:grpSpPr>
          <a:xfrm>
            <a:off x="1497494" y="4287090"/>
            <a:ext cx="9064488" cy="662610"/>
            <a:chOff x="1219200" y="1967952"/>
            <a:chExt cx="9064488" cy="6626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6A4F2F-D50D-C6FC-69E1-622414EF6C0F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Παρασκευή 05/03</a:t>
              </a:r>
              <a:endParaRPr lang="en-GR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4814DD-83F1-EC39-E1E1-8E7052F521C2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22</a:t>
              </a:r>
              <a:endParaRPr lang="en-GR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F91F8A-F93E-20C2-2C5E-B77226CE38F6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28</a:t>
              </a:r>
              <a:endParaRPr lang="en-GR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2A60CB-184C-BF2E-FDE6-273BCCD811C3}"/>
              </a:ext>
            </a:extLst>
          </p:cNvPr>
          <p:cNvSpPr txBox="1"/>
          <p:nvPr/>
        </p:nvSpPr>
        <p:spPr>
          <a:xfrm>
            <a:off x="6786563" y="5042118"/>
            <a:ext cx="5000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Αρχίζω να μαζεύω  </a:t>
            </a:r>
            <a:r>
              <a:rPr lang="en-US" sz="2800" dirty="0"/>
              <a:t>“data”</a:t>
            </a:r>
          </a:p>
          <a:p>
            <a:r>
              <a:rPr lang="el-GR" sz="2800" dirty="0"/>
              <a:t>Έχω μια διαίσθηση πως η θερμοκρασία είναι σημαντική.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A5B3F3-E7B0-848C-227D-CDFDAD44E365}"/>
              </a:ext>
            </a:extLst>
          </p:cNvPr>
          <p:cNvGrpSpPr/>
          <p:nvPr/>
        </p:nvGrpSpPr>
        <p:grpSpPr>
          <a:xfrm>
            <a:off x="1497494" y="4949688"/>
            <a:ext cx="9064488" cy="662610"/>
            <a:chOff x="1219200" y="1967952"/>
            <a:chExt cx="9064488" cy="6626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BA296C-8C66-0518-BE65-70D95BB56F3A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Σάββατο 06/03</a:t>
              </a:r>
              <a:endParaRPr lang="en-GR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3C51EB-7599-B48F-9822-8FAAC1F949E7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27</a:t>
              </a:r>
              <a:endParaRPr lang="en-GR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5D57A7-EC5A-5FC8-579A-1F0630E06323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28</a:t>
              </a:r>
              <a:endParaRPr lang="en-GR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A29F0-7AE7-360A-1907-561A8EE8C231}"/>
              </a:ext>
            </a:extLst>
          </p:cNvPr>
          <p:cNvGrpSpPr/>
          <p:nvPr/>
        </p:nvGrpSpPr>
        <p:grpSpPr>
          <a:xfrm>
            <a:off x="1497494" y="5612283"/>
            <a:ext cx="9064488" cy="662610"/>
            <a:chOff x="1219200" y="1967952"/>
            <a:chExt cx="9064488" cy="6626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DF5D77-27B3-8A82-A0B0-8AC908A6C1A6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967953"/>
              <a:ext cx="3021496" cy="66260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Κυριακή 07/03</a:t>
              </a:r>
              <a:endParaRPr lang="en-GR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EBD432-3776-CCFE-D632-639DABBBED91}"/>
                </a:ext>
              </a:extLst>
            </p:cNvPr>
            <p:cNvSpPr txBox="1"/>
            <p:nvPr/>
          </p:nvSpPr>
          <p:spPr>
            <a:xfrm>
              <a:off x="4240696" y="1967952"/>
              <a:ext cx="3021496" cy="66261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21</a:t>
              </a:r>
              <a:endParaRPr lang="en-GR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8F1D04-5A5B-2672-D7BF-8A4BA5D37836}"/>
                </a:ext>
              </a:extLst>
            </p:cNvPr>
            <p:cNvSpPr txBox="1"/>
            <p:nvPr/>
          </p:nvSpPr>
          <p:spPr>
            <a:xfrm>
              <a:off x="7262192" y="1967952"/>
              <a:ext cx="3021496" cy="66260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28</a:t>
              </a:r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4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5CBCD3-BA71-2939-46C7-0B86196E85B1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907E309D-3F27-CC8F-D612-5CCBDE3D1B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77240107"/>
                </p:ext>
              </p:extLst>
            </p:nvPr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383532-56D0-B272-C6F1-B95C12D66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11771B8-C726-6461-34F4-06F2BEB424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8D5102-05B1-828F-72EE-14E197C6D63F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75B55E-A932-B1F5-D5FF-3CB4E2E42CB3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2AAC0E-56A1-7F9D-8E62-3772B80D7799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6BF93F-A771-C514-161F-DC9A2CCEFEAB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D969906-67F7-BFAD-7693-C851115031CE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32037D2-9256-E6E5-C616-2CA31FF7210D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9A164F-DC9D-1434-24E3-668E3F0EBDF7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727CBF5-58BF-0026-DFD3-87DA2C397C9C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B407149-05C6-DD89-95B0-CC21B368B299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7F5D63A-C341-89BE-E040-07BF31EE0F83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0D07596-D65D-0761-5A6A-D9E9947489EE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EC0ED8-C314-E97B-5D99-EC87DEEB7421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3828CB5-3D94-D5F4-A1C7-F01D68870F85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AD74CD6-B2D8-1EEB-B9F7-810060F1B906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8413253-CCEE-55A4-C9D5-15EFD0666D12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FB2C657-633C-55B3-24D1-F07CC10B49E9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D6A95D6-330B-7EFF-83A8-19C4031B6464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E75A044-488E-A906-AA20-BA1AD3204AE3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0C36D26-C2B5-58D3-F780-6237C4A94BDB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8697F8C-C8C7-0748-B9EA-80132D25334C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B43463F-98E4-F1D4-9493-83664B9D5DC2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8808A3A-577F-C03C-D6D3-C1F0C870C6C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02C4851-21BA-7E5D-8C52-A69B87625265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1BD60CE-FC9E-56D1-2325-61EC77ACFE5E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3CC693C-5511-0C1A-25DC-3660F79E26C7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EBB8D80-B544-9543-0A52-7D5BEE971A67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665DE98-9626-79D7-9B51-DF4FCEDBB718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140EA84-465A-2411-6B19-5F5629C6DF1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7B851FC-95B3-AFE0-D98A-A4D0E63FB2C6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B0937C8-BFD6-E6FA-89B7-86896ED2B46D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33E5C6E-290B-F541-4EFA-753413200E1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D3590C3-5F83-B6F0-C1E9-7F63E7FBC580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5EE1C1B-A6EF-8202-921D-8295395F4297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A57BF5F-DC45-B65B-4280-BD1141C92FD7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34CAC33-6CFF-1546-83E7-C5463AD7615C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BAFE428-3750-38AD-FF56-343E386F7695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81571B1-AE5B-FE94-B0B3-4CB565AAF191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5291662-9254-5CAD-B170-F0EE6095B4DF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2106E38-E1A7-205E-5A68-B211DFDD5E26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EBC22D4-F74E-7DD5-E6D4-0781658ED540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0065898-22AE-6752-C773-489DA0582008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50BEAC1-017E-99DC-EE9C-F01D2D4A8D90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47E1DBB-6233-0D0F-C562-38AE65F3EFB2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5F10831-ECA0-68B5-619E-B308AB55AAC2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517F6791-B504-82BC-ED0A-D80792C37A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BB6275F5-CBC2-A0B6-3FB9-C9E0760D0B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D69B7A-67A8-CC25-19B3-6F873C162A43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F17C6D-BE86-994D-320F-C2529E6C927D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FA52EB-E590-BF85-9903-6400B61AE92F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E6B42C-9A3C-F39C-4081-07145443C4EF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A5859B-C1C2-ABEA-B949-C4DEC1B97DF3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CBC826-2D4A-E951-33DE-E53CC50DF74A}"/>
                </a:ext>
              </a:extLst>
            </p:cNvPr>
            <p:cNvSpPr txBox="1"/>
            <p:nvPr/>
          </p:nvSpPr>
          <p:spPr>
            <a:xfrm>
              <a:off x="5437947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2F0EE79-F462-98BE-7ACC-DAA1150D209B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57316B-A841-CC1A-F388-CE8E83195B33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30325DF-96C8-79D4-C7B2-195E649FD9A1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A29648-A654-CED2-0A89-91CC88EA7D3C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CC673B9-8EE3-586A-502B-A0A0CEDE589B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28E484A-2C6F-360E-3D89-0A2D3065D1FE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8EB97641-E051-5312-F697-0923548FFCD3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5EC7C5D9-EF83-D3DB-2FBF-91C03C00922D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7CD0AD65-D1CF-241A-9CD5-F218D68E6682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30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9F3C4E-6D8B-B241-8453-52E9DEE2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F49633-E72C-C672-4B40-E37A38D2A3B4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338761AB-4DD0-AE00-C6EE-73C51C2ADCF1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55F8A14-1F7C-E779-41F1-1EB3AC925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5403AE1-3C27-6370-79C7-6D33760193DE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447B22-78DA-E0EC-4CB5-06B208A6F427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A1C2503-78FB-002C-C127-7E73F4B8304C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C8E012-FE7D-A05B-358A-132F70E6C076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777CCAD-1AA2-FD1F-324B-C2B57FCC3BD5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555A8E-D865-BF0B-8684-DD618BEA7E5E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4D3565-B704-AC1F-2870-12AD9DEF1497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4E3D315-E4C1-4D7F-4E2B-7B8EC4F4AF16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0E42B08-CC7C-43B2-72E8-8EA166C13E7E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31B5E33-152D-1269-AB97-953E65E15C23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F719A86-A193-C2AA-F41A-F8D29C7702CB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642D491-854A-FB91-3726-4ED721CFA956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352219C-CDF7-4738-B6C4-334991667207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51D94BE-D718-82A2-34EC-13E75D90407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B34D1F0-589A-CFFF-F7F8-7D1D07B710AC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073F408-DE93-6AE9-751A-036A9D4B9BE8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9BDFB7C-ABB8-F00F-13A3-9FBC394E272B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7F7A295-33CE-1885-B557-3774B0058286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9E53F9E-76C0-BD68-51D5-E08D2C71EB17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73D1C59-EF66-C99B-D560-32EDD9D80C4A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D73A8C0-C64E-279E-9790-9449EC5B6F59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2201E77-A38B-913B-DFC2-0620828AD9C8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42465BB-EECA-96F6-FA91-CB587BB58845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C6975CD-8C28-FA45-3149-0B71CCD8CE46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4338EB-5687-F950-DF2D-CD212274076C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1D82413-D243-1ABD-9E6C-58E1D9BA1484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5B7B5E6-B403-AD9B-D086-FB99CBC30CF2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76E2CC3-A4BA-982E-DDC7-D7D6B6CCCA9E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A5CAE1D-CFD9-1FDB-272B-C96346115880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FDCE3D6-472E-9367-29EC-FF476D335BFD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BC4AFC-7C0B-8B1E-903B-9FD0E4F989CC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A86C420-D3A8-007E-7D16-4D2C227D5D12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14B51C0-AE36-9B66-DA11-93E0EBD9C192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91C2370-67EE-6EA7-9499-6777C8A5D101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5D98515-A073-A938-EB03-AEB213F843D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1A70F4B-68D6-480D-2360-42FE1A52E12F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BAADC1D-A876-848C-4F0B-C36CEBB46C77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618A183-2406-D3DF-185C-1A33A38D31A5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B7CE3E0-05A7-143E-847A-EFEB27764913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2BC118F-C4E7-60EA-D786-BB5F67B9EDDB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FCDB8541-0D25-1E19-932B-49F48318B91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245FAF4-B6DC-A99B-BC32-641C988EFA91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4BF70C-FFE3-AAEB-4B43-5B15A95CDBCD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7EC239D-779F-11B0-4E67-7FCC36E4B868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203B8E2-3225-DBE8-4D2B-C567E00C2470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CDF7B1BB-042F-D523-3B13-242052CAB0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2CA36647-6D42-46B8-B3AA-8B04683FA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ADB44A-471A-20E6-A91B-CE3C7EA8C6A6}"/>
              </a:ext>
            </a:extLst>
          </p:cNvPr>
          <p:cNvCxnSpPr/>
          <p:nvPr/>
        </p:nvCxnSpPr>
        <p:spPr>
          <a:xfrm>
            <a:off x="5638783" y="2842591"/>
            <a:ext cx="0" cy="26462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A0F78D-4B5A-ACA2-58F6-C237BA2B7B46}"/>
              </a:ext>
            </a:extLst>
          </p:cNvPr>
          <p:cNvCxnSpPr>
            <a:cxnSpLocks/>
          </p:cNvCxnSpPr>
          <p:nvPr/>
        </p:nvCxnSpPr>
        <p:spPr>
          <a:xfrm>
            <a:off x="1351722" y="2793724"/>
            <a:ext cx="42075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A1D332-2897-25F3-ACE2-9493143B1EF8}"/>
              </a:ext>
            </a:extLst>
          </p:cNvPr>
          <p:cNvGrpSpPr/>
          <p:nvPr/>
        </p:nvGrpSpPr>
        <p:grpSpPr>
          <a:xfrm>
            <a:off x="5996592" y="2980496"/>
            <a:ext cx="5168364" cy="662610"/>
            <a:chOff x="1219200" y="1285459"/>
            <a:chExt cx="9064488" cy="662610"/>
          </a:xfrm>
          <a:solidFill>
            <a:schemeClr val="bg1"/>
          </a:solidFill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DDC19C1-4A81-3ACF-EBC7-CE5A6A7C5031}"/>
                </a:ext>
              </a:extLst>
            </p:cNvPr>
            <p:cNvSpPr txBox="1">
              <a:spLocks/>
            </p:cNvSpPr>
            <p:nvPr/>
          </p:nvSpPr>
          <p:spPr>
            <a:xfrm>
              <a:off x="1219200" y="1285460"/>
              <a:ext cx="3021496" cy="662607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l-GR" dirty="0"/>
                <a:t>Δευτ</a:t>
              </a:r>
              <a:r>
                <a:rPr lang="en-GR" dirty="0"/>
                <a:t>έ</a:t>
              </a:r>
              <a:r>
                <a:rPr lang="el-GR" dirty="0" err="1"/>
                <a:t>ρα</a:t>
              </a:r>
              <a:r>
                <a:rPr lang="el-GR" dirty="0"/>
                <a:t> </a:t>
              </a:r>
              <a:r>
                <a:rPr lang="en-US" dirty="0"/>
                <a:t>22</a:t>
              </a:r>
              <a:r>
                <a:rPr lang="el-GR" dirty="0"/>
                <a:t>/03</a:t>
              </a:r>
              <a:endParaRPr lang="en-GR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B89F6AA-AF0B-7FA2-AABA-D6A546FD80EC}"/>
                </a:ext>
              </a:extLst>
            </p:cNvPr>
            <p:cNvSpPr txBox="1"/>
            <p:nvPr/>
          </p:nvSpPr>
          <p:spPr>
            <a:xfrm>
              <a:off x="4240696" y="1285459"/>
              <a:ext cx="3021496" cy="662610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/>
                <a:t>19.5</a:t>
              </a:r>
              <a:endParaRPr lang="en-GR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F2AC82-6356-E5CE-892D-AE2814F0E891}"/>
                </a:ext>
              </a:extLst>
            </p:cNvPr>
            <p:cNvSpPr txBox="1"/>
            <p:nvPr/>
          </p:nvSpPr>
          <p:spPr>
            <a:xfrm>
              <a:off x="7262192" y="1285459"/>
              <a:ext cx="3021496" cy="662609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GR"/>
              </a:defPPr>
            </a:lstStyle>
            <a:p>
              <a:pPr algn="ctr"/>
              <a:r>
                <a:rPr lang="el-GR" dirty="0"/>
                <a:t>25</a:t>
              </a:r>
              <a:endParaRPr lang="en-GR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98ADC63-82E0-BF04-4B18-AB24CEFDA5B8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9F0743-EF4C-67BE-ED07-24942AAF35C6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EBA8C92-331E-27E0-EB5D-69D1C3BD30DD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FA158D-A9D1-E100-CD94-A5544B6C8BC1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89F6E4-C052-6FC5-BDB3-5A5E013F7DF5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9FAB5AEF-0167-5844-CCF5-B8E709FA0C3D}"/>
                </a:ext>
              </a:extLst>
            </p:cNvPr>
            <p:cNvSpPr txBox="1"/>
            <p:nvPr/>
          </p:nvSpPr>
          <p:spPr>
            <a:xfrm>
              <a:off x="5437947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5C734589-38C0-7C14-1EA7-C6C64D0FF5DA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5" name="Group 3074">
            <a:extLst>
              <a:ext uri="{FF2B5EF4-FFF2-40B4-BE49-F238E27FC236}">
                <a16:creationId xmlns:a16="http://schemas.microsoft.com/office/drawing/2014/main" id="{6E862EF8-7305-0EA5-4D25-772378ECB1BC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97EFEFAB-6251-B7F8-C236-978A362E4DC3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7" name="TextBox 3076">
              <a:extLst>
                <a:ext uri="{FF2B5EF4-FFF2-40B4-BE49-F238E27FC236}">
                  <a16:creationId xmlns:a16="http://schemas.microsoft.com/office/drawing/2014/main" id="{9C07E212-D0D7-CA26-BA57-E12D8AE5118B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8AB38BDA-B0D4-EDCA-E9FE-9EB76F053F55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9" name="TextBox 3078">
              <a:extLst>
                <a:ext uri="{FF2B5EF4-FFF2-40B4-BE49-F238E27FC236}">
                  <a16:creationId xmlns:a16="http://schemas.microsoft.com/office/drawing/2014/main" id="{699AA402-6450-66AC-0580-1A4AA2662E82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80" name="TextBox 3079">
              <a:extLst>
                <a:ext uri="{FF2B5EF4-FFF2-40B4-BE49-F238E27FC236}">
                  <a16:creationId xmlns:a16="http://schemas.microsoft.com/office/drawing/2014/main" id="{7E5D6D57-17D7-8628-BB45-A1356E420801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81" name="TextBox 3080">
              <a:extLst>
                <a:ext uri="{FF2B5EF4-FFF2-40B4-BE49-F238E27FC236}">
                  <a16:creationId xmlns:a16="http://schemas.microsoft.com/office/drawing/2014/main" id="{C99DE633-4D45-40AD-0780-C50211438ADB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A3E5BCEF-3823-E144-4B6B-084A98C687AB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386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50708-FB2C-76B1-6B53-7178E624D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60DD66-1034-C314-C1F9-BA57922A822D}"/>
              </a:ext>
            </a:extLst>
          </p:cNvPr>
          <p:cNvGrpSpPr/>
          <p:nvPr/>
        </p:nvGrpSpPr>
        <p:grpSpPr>
          <a:xfrm>
            <a:off x="58789" y="495623"/>
            <a:ext cx="10450185" cy="6257493"/>
            <a:chOff x="58789" y="495623"/>
            <a:chExt cx="10450185" cy="62574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8F7E3990-076C-B0F2-C6B1-8CB5DB69FC26}"/>
                </a:ext>
              </a:extLst>
            </p:cNvPr>
            <p:cNvGraphicFramePr/>
            <p:nvPr/>
          </p:nvGraphicFramePr>
          <p:xfrm>
            <a:off x="977089" y="495623"/>
            <a:ext cx="9237024" cy="50220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1448623-990D-1CE8-036B-8592B32AA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1722" y="495623"/>
              <a:ext cx="0" cy="5023907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AA6ADA0-1A93-8015-5764-FCA01FCA9651}"/>
                </a:ext>
              </a:extLst>
            </p:cNvPr>
            <p:cNvCxnSpPr>
              <a:cxnSpLocks/>
            </p:cNvCxnSpPr>
            <p:nvPr/>
          </p:nvCxnSpPr>
          <p:spPr>
            <a:xfrm>
              <a:off x="1351722" y="5519530"/>
              <a:ext cx="9157252" cy="0"/>
            </a:xfrm>
            <a:prstGeom prst="straightConnector1">
              <a:avLst/>
            </a:prstGeom>
            <a:ln w="444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F7EDA4-5F44-71F7-CD5D-CAF6B4245B57}"/>
                </a:ext>
              </a:extLst>
            </p:cNvPr>
            <p:cNvSpPr/>
            <p:nvPr/>
          </p:nvSpPr>
          <p:spPr>
            <a:xfrm>
              <a:off x="1828800" y="47442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67258A-8F1E-5C6E-4AB4-3C6DC952FEF1}"/>
                </a:ext>
              </a:extLst>
            </p:cNvPr>
            <p:cNvSpPr/>
            <p:nvPr/>
          </p:nvSpPr>
          <p:spPr>
            <a:xfrm>
              <a:off x="2259496" y="44626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C14500-24CF-5E1D-325F-F3032328CE3E}"/>
                </a:ext>
              </a:extLst>
            </p:cNvPr>
            <p:cNvSpPr/>
            <p:nvPr/>
          </p:nvSpPr>
          <p:spPr>
            <a:xfrm>
              <a:off x="2133600" y="5049078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D960ECD-692D-1D73-9E75-6271B250DE47}"/>
                </a:ext>
              </a:extLst>
            </p:cNvPr>
            <p:cNvSpPr/>
            <p:nvPr/>
          </p:nvSpPr>
          <p:spPr>
            <a:xfrm>
              <a:off x="2365513" y="1475134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959D13-7D25-6011-CC84-C8A679641A4D}"/>
                </a:ext>
              </a:extLst>
            </p:cNvPr>
            <p:cNvSpPr/>
            <p:nvPr/>
          </p:nvSpPr>
          <p:spPr>
            <a:xfrm>
              <a:off x="1977888" y="416780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ADAB11-187F-D1E3-0854-589E52037697}"/>
                </a:ext>
              </a:extLst>
            </p:cNvPr>
            <p:cNvSpPr/>
            <p:nvPr/>
          </p:nvSpPr>
          <p:spPr>
            <a:xfrm>
              <a:off x="3313044" y="506398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28A253-9965-649D-074B-AEEE539FFF35}"/>
                </a:ext>
              </a:extLst>
            </p:cNvPr>
            <p:cNvSpPr/>
            <p:nvPr/>
          </p:nvSpPr>
          <p:spPr>
            <a:xfrm>
              <a:off x="2564296" y="4767469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A7D6A3-1D58-96FE-425B-DA9C541E771B}"/>
                </a:ext>
              </a:extLst>
            </p:cNvPr>
            <p:cNvSpPr/>
            <p:nvPr/>
          </p:nvSpPr>
          <p:spPr>
            <a:xfrm>
              <a:off x="3054626" y="3297307"/>
              <a:ext cx="159026" cy="1590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8C60E7-CD27-2C0A-2FEE-7E6AA714241C}"/>
                </a:ext>
              </a:extLst>
            </p:cNvPr>
            <p:cNvGrpSpPr/>
            <p:nvPr/>
          </p:nvGrpSpPr>
          <p:grpSpPr>
            <a:xfrm>
              <a:off x="2392017" y="2413967"/>
              <a:ext cx="1643270" cy="1925706"/>
              <a:chOff x="1981200" y="3449707"/>
              <a:chExt cx="1643270" cy="1925706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635B2E9-485F-6F5A-458D-07E7E61D938B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A3680BA-D71D-1E20-1D67-5472F67D8AD2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C00F160-ACC0-BA04-6519-68DE5734A9B8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F9233EC-292A-4481-6499-96124A9D287F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7A5DCF-3D48-B559-854A-8F6419D1CD94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00D43DD-4E11-F8E6-8513-F319FF856DDA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40C9A54-EF3D-BC73-BE69-85EFD2AEFF47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B9F0AA6-C477-00BF-460E-72B14E6BFD02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D42302E-0A22-662F-BB53-0415226277A7}"/>
                </a:ext>
              </a:extLst>
            </p:cNvPr>
            <p:cNvGrpSpPr/>
            <p:nvPr/>
          </p:nvGrpSpPr>
          <p:grpSpPr>
            <a:xfrm>
              <a:off x="4412957" y="2002735"/>
              <a:ext cx="1643270" cy="1925706"/>
              <a:chOff x="1981200" y="3449707"/>
              <a:chExt cx="1643270" cy="19257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3DA1D6-0A5A-16B5-8CC0-089FA4B32DAD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9FAFCE-0199-7179-48EC-E0E6C60C4FA5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0B9101-3B1E-C5AE-928C-6E9112AE5A7E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2A67F5F-D87D-0535-8CD9-438AFD417145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CDDC11C-C622-9CBC-61F9-D129737C4D43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A7C06A0-C37B-3AAB-95D6-7CC403B6C897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D4EA8D-F167-A2CB-3B91-7ED687FB675B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603ED8-E7F2-6492-A3E4-047E64839B11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5A9F534-F040-B150-B493-04579C85A2CD}"/>
                </a:ext>
              </a:extLst>
            </p:cNvPr>
            <p:cNvGrpSpPr/>
            <p:nvPr/>
          </p:nvGrpSpPr>
          <p:grpSpPr>
            <a:xfrm>
              <a:off x="6168871" y="777325"/>
              <a:ext cx="1643270" cy="1925706"/>
              <a:chOff x="1981200" y="3449707"/>
              <a:chExt cx="1643270" cy="19257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0A8D562-2FC3-184A-3925-EDAD7D20369D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F43213B-1D7A-48D3-3CB3-B3B6A6D0BF18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DA4BCEF-BA5B-6ADF-3B35-604CD007633C}"/>
                  </a:ext>
                </a:extLst>
              </p:cNvPr>
              <p:cNvSpPr/>
              <p:nvPr/>
            </p:nvSpPr>
            <p:spPr>
              <a:xfrm>
                <a:off x="2286000" y="52014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FEEAA8C-D3F1-3060-BC56-E594FFCE139E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369586F-7D4D-C100-D01F-BB995A454823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9DA511E-1936-DCE8-ED02-39E647262C00}"/>
                  </a:ext>
                </a:extLst>
              </p:cNvPr>
              <p:cNvSpPr/>
              <p:nvPr/>
            </p:nvSpPr>
            <p:spPr>
              <a:xfrm>
                <a:off x="3465444" y="521638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F8615F0-F6D5-247D-E9B5-8D630E8CD68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C1AD770-370C-8BFB-BB6E-A7F0FB3D7236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C99B6C-F249-3933-4F9D-4517CDBCDB11}"/>
                </a:ext>
              </a:extLst>
            </p:cNvPr>
            <p:cNvGrpSpPr/>
            <p:nvPr/>
          </p:nvGrpSpPr>
          <p:grpSpPr>
            <a:xfrm>
              <a:off x="7381445" y="1086265"/>
              <a:ext cx="2001078" cy="1883258"/>
              <a:chOff x="1981200" y="3195637"/>
              <a:chExt cx="2001078" cy="1883258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D2B923C-4F77-E3E1-EFF9-45F43D23980E}"/>
                  </a:ext>
                </a:extLst>
              </p:cNvPr>
              <p:cNvSpPr/>
              <p:nvPr/>
            </p:nvSpPr>
            <p:spPr>
              <a:xfrm>
                <a:off x="1981200" y="4896678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A47D746-01BB-595E-F0F7-3422D0CE084F}"/>
                  </a:ext>
                </a:extLst>
              </p:cNvPr>
              <p:cNvSpPr/>
              <p:nvPr/>
            </p:nvSpPr>
            <p:spPr>
              <a:xfrm>
                <a:off x="2411896" y="46150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DC3899-04FF-F136-1AF3-CF8186B41DB7}"/>
                  </a:ext>
                </a:extLst>
              </p:cNvPr>
              <p:cNvSpPr/>
              <p:nvPr/>
            </p:nvSpPr>
            <p:spPr>
              <a:xfrm>
                <a:off x="3823252" y="31956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01745D8-EDF7-895D-107E-6B0F8AE03416}"/>
                  </a:ext>
                </a:extLst>
              </p:cNvPr>
              <p:cNvSpPr/>
              <p:nvPr/>
            </p:nvSpPr>
            <p:spPr>
              <a:xfrm>
                <a:off x="3127513" y="4161183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1ACB388-3BEF-6F36-2E6F-8830208C3D86}"/>
                  </a:ext>
                </a:extLst>
              </p:cNvPr>
              <p:cNvSpPr/>
              <p:nvPr/>
            </p:nvSpPr>
            <p:spPr>
              <a:xfrm>
                <a:off x="2130288" y="432020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65BC90C-B0B5-D478-9A9D-E5A61238C3AA}"/>
                  </a:ext>
                </a:extLst>
              </p:cNvPr>
              <p:cNvSpPr/>
              <p:nvPr/>
            </p:nvSpPr>
            <p:spPr>
              <a:xfrm>
                <a:off x="2630537" y="377003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5036325-8EDA-4EED-13C7-F3F297786CFA}"/>
                  </a:ext>
                </a:extLst>
              </p:cNvPr>
              <p:cNvSpPr/>
              <p:nvPr/>
            </p:nvSpPr>
            <p:spPr>
              <a:xfrm>
                <a:off x="2716696" y="4919869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459325D-CA39-210A-FA43-D8E030BED874}"/>
                  </a:ext>
                </a:extLst>
              </p:cNvPr>
              <p:cNvSpPr/>
              <p:nvPr/>
            </p:nvSpPr>
            <p:spPr>
              <a:xfrm>
                <a:off x="3207026" y="3449707"/>
                <a:ext cx="159026" cy="1590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pic>
          <p:nvPicPr>
            <p:cNvPr id="55" name="Picture 2" descr="Premium Photo | Pink ice cream waffel cone isolated on white background.">
              <a:extLst>
                <a:ext uri="{FF2B5EF4-FFF2-40B4-BE49-F238E27FC236}">
                  <a16:creationId xmlns:a16="http://schemas.microsoft.com/office/drawing/2014/main" id="{6FDD7AAD-07F8-12C7-8BAF-924F0ECA8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8" t="6502" r="6105" b="13544"/>
            <a:stretch/>
          </p:blipFill>
          <p:spPr bwMode="auto">
            <a:xfrm>
              <a:off x="58789" y="1822932"/>
              <a:ext cx="1174526" cy="162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Temperature icon good sunny weather symbol Vector Image">
              <a:extLst>
                <a:ext uri="{FF2B5EF4-FFF2-40B4-BE49-F238E27FC236}">
                  <a16:creationId xmlns:a16="http://schemas.microsoft.com/office/drawing/2014/main" id="{2D620F87-50D6-246E-8FF7-3DFA21F589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1" t="14662" r="8937" b="20764"/>
            <a:stretch/>
          </p:blipFill>
          <p:spPr bwMode="auto">
            <a:xfrm>
              <a:off x="7611703" y="5816153"/>
              <a:ext cx="1010475" cy="93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0F9044E7-AD24-70E1-621B-F012B42187E4}"/>
              </a:ext>
            </a:extLst>
          </p:cNvPr>
          <p:cNvGrpSpPr/>
          <p:nvPr/>
        </p:nvGrpSpPr>
        <p:grpSpPr>
          <a:xfrm>
            <a:off x="2643809" y="5600910"/>
            <a:ext cx="8287769" cy="385436"/>
            <a:chOff x="2643809" y="5600910"/>
            <a:chExt cx="8287769" cy="3854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CC1EB0-EFD9-62D5-39B3-AFE3D95A2D43}"/>
                </a:ext>
              </a:extLst>
            </p:cNvPr>
            <p:cNvSpPr txBox="1"/>
            <p:nvPr/>
          </p:nvSpPr>
          <p:spPr>
            <a:xfrm>
              <a:off x="4017048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579A58D-4FCC-41C5-4BFB-752AB9EDE1FA}"/>
                </a:ext>
              </a:extLst>
            </p:cNvPr>
            <p:cNvSpPr txBox="1"/>
            <p:nvPr/>
          </p:nvSpPr>
          <p:spPr>
            <a:xfrm>
              <a:off x="9841585" y="561701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9CF75E-362D-6078-D1DF-03EC2CE4484A}"/>
                </a:ext>
              </a:extLst>
            </p:cNvPr>
            <p:cNvSpPr txBox="1"/>
            <p:nvPr/>
          </p:nvSpPr>
          <p:spPr>
            <a:xfrm>
              <a:off x="8420686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C79F49-D358-F450-7362-C22D1E3D2866}"/>
                </a:ext>
              </a:extLst>
            </p:cNvPr>
            <p:cNvSpPr txBox="1"/>
            <p:nvPr/>
          </p:nvSpPr>
          <p:spPr>
            <a:xfrm>
              <a:off x="6965228" y="5600910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3B05B18-7DD0-60C5-7DCF-1E380EA4E8A1}"/>
                </a:ext>
              </a:extLst>
            </p:cNvPr>
            <p:cNvSpPr txBox="1"/>
            <p:nvPr/>
          </p:nvSpPr>
          <p:spPr>
            <a:xfrm>
              <a:off x="5437947" y="5609224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EB0B16-0EA6-D533-BD90-13949D25C09C}"/>
                </a:ext>
              </a:extLst>
            </p:cNvPr>
            <p:cNvSpPr txBox="1"/>
            <p:nvPr/>
          </p:nvSpPr>
          <p:spPr>
            <a:xfrm>
              <a:off x="2643809" y="5611053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</p:grpSp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AF659394-0022-B8E0-930E-9B53FCCB09C5}"/>
              </a:ext>
            </a:extLst>
          </p:cNvPr>
          <p:cNvGrpSpPr/>
          <p:nvPr/>
        </p:nvGrpSpPr>
        <p:grpSpPr>
          <a:xfrm>
            <a:off x="941282" y="637951"/>
            <a:ext cx="1153792" cy="4345091"/>
            <a:chOff x="796803" y="663366"/>
            <a:chExt cx="1153792" cy="43450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BB10A8-2B1C-4FF7-F3F5-3F8DB404A056}"/>
                </a:ext>
              </a:extLst>
            </p:cNvPr>
            <p:cNvSpPr txBox="1"/>
            <p:nvPr/>
          </p:nvSpPr>
          <p:spPr>
            <a:xfrm>
              <a:off x="801496" y="4639125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10</a:t>
              </a:r>
            </a:p>
          </p:txBody>
        </p:sp>
        <p:sp>
          <p:nvSpPr>
            <p:cNvPr id="3072" name="TextBox 3071">
              <a:extLst>
                <a:ext uri="{FF2B5EF4-FFF2-40B4-BE49-F238E27FC236}">
                  <a16:creationId xmlns:a16="http://schemas.microsoft.com/office/drawing/2014/main" id="{FC91A3C6-7A2A-6773-24BA-19F5FB1475F6}"/>
                </a:ext>
              </a:extLst>
            </p:cNvPr>
            <p:cNvSpPr txBox="1"/>
            <p:nvPr/>
          </p:nvSpPr>
          <p:spPr>
            <a:xfrm>
              <a:off x="799630" y="394525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15</a:t>
              </a:r>
            </a:p>
          </p:txBody>
        </p:sp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8DBDCD06-CA23-4D3E-C0D3-7E3DF9EF6D1D}"/>
                </a:ext>
              </a:extLst>
            </p:cNvPr>
            <p:cNvSpPr txBox="1"/>
            <p:nvPr/>
          </p:nvSpPr>
          <p:spPr>
            <a:xfrm>
              <a:off x="796803" y="331140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20</a:t>
              </a:r>
            </a:p>
          </p:txBody>
        </p:sp>
        <p:sp>
          <p:nvSpPr>
            <p:cNvPr id="3075" name="TextBox 3074">
              <a:extLst>
                <a:ext uri="{FF2B5EF4-FFF2-40B4-BE49-F238E27FC236}">
                  <a16:creationId xmlns:a16="http://schemas.microsoft.com/office/drawing/2014/main" id="{E8B77447-4DBC-55A1-4944-67057C5DFB2F}"/>
                </a:ext>
              </a:extLst>
            </p:cNvPr>
            <p:cNvSpPr txBox="1"/>
            <p:nvPr/>
          </p:nvSpPr>
          <p:spPr>
            <a:xfrm>
              <a:off x="835749" y="2620309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25</a:t>
              </a:r>
            </a:p>
          </p:txBody>
        </p:sp>
        <p:sp>
          <p:nvSpPr>
            <p:cNvPr id="3076" name="TextBox 3075">
              <a:extLst>
                <a:ext uri="{FF2B5EF4-FFF2-40B4-BE49-F238E27FC236}">
                  <a16:creationId xmlns:a16="http://schemas.microsoft.com/office/drawing/2014/main" id="{1FCC3DD5-9EA6-41FB-1AF5-4CA57CF16D98}"/>
                </a:ext>
              </a:extLst>
            </p:cNvPr>
            <p:cNvSpPr txBox="1"/>
            <p:nvPr/>
          </p:nvSpPr>
          <p:spPr>
            <a:xfrm>
              <a:off x="860602" y="1971601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30</a:t>
              </a:r>
            </a:p>
          </p:txBody>
        </p:sp>
        <p:sp>
          <p:nvSpPr>
            <p:cNvPr id="3077" name="TextBox 3076">
              <a:extLst>
                <a:ext uri="{FF2B5EF4-FFF2-40B4-BE49-F238E27FC236}">
                  <a16:creationId xmlns:a16="http://schemas.microsoft.com/office/drawing/2014/main" id="{1001FB64-8B3F-047E-A881-C6DEA429113B}"/>
                </a:ext>
              </a:extLst>
            </p:cNvPr>
            <p:cNvSpPr txBox="1"/>
            <p:nvPr/>
          </p:nvSpPr>
          <p:spPr>
            <a:xfrm>
              <a:off x="856420" y="1277727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35</a:t>
              </a:r>
            </a:p>
          </p:txBody>
        </p:sp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A7F2C477-0469-DBC1-F23D-2A01FBFCF33E}"/>
                </a:ext>
              </a:extLst>
            </p:cNvPr>
            <p:cNvSpPr txBox="1"/>
            <p:nvPr/>
          </p:nvSpPr>
          <p:spPr>
            <a:xfrm>
              <a:off x="835748" y="663366"/>
              <a:ext cx="1089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dirty="0"/>
                <a:t>40</a:t>
              </a:r>
            </a:p>
          </p:txBody>
        </p:sp>
      </p:grpSp>
      <p:sp>
        <p:nvSpPr>
          <p:cNvPr id="3081" name="Oval 3080">
            <a:extLst>
              <a:ext uri="{FF2B5EF4-FFF2-40B4-BE49-F238E27FC236}">
                <a16:creationId xmlns:a16="http://schemas.microsoft.com/office/drawing/2014/main" id="{F8D73B87-14A0-2B10-5B55-F23F1382AF49}"/>
              </a:ext>
            </a:extLst>
          </p:cNvPr>
          <p:cNvSpPr/>
          <p:nvPr/>
        </p:nvSpPr>
        <p:spPr>
          <a:xfrm>
            <a:off x="5849162" y="150743"/>
            <a:ext cx="3801733" cy="3238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82" name="TextBox 3081">
            <a:extLst>
              <a:ext uri="{FF2B5EF4-FFF2-40B4-BE49-F238E27FC236}">
                <a16:creationId xmlns:a16="http://schemas.microsoft.com/office/drawing/2014/main" id="{61D35A68-D810-2EB7-DBF3-FFB5B4665F75}"/>
              </a:ext>
            </a:extLst>
          </p:cNvPr>
          <p:cNvSpPr txBox="1"/>
          <p:nvPr/>
        </p:nvSpPr>
        <p:spPr>
          <a:xfrm>
            <a:off x="9042919" y="2793724"/>
            <a:ext cx="1690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Μέρες που είχε ζέστη και  πούλησα πολύ παγωτό</a:t>
            </a:r>
            <a:endParaRPr lang="en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2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443</Words>
  <Application>Microsoft Macintosh PowerPoint</Application>
  <PresentationFormat>Widescreen</PresentationFormat>
  <Paragraphs>206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Apple Color Emoji</vt:lpstr>
      <vt:lpstr>Arial</vt:lpstr>
      <vt:lpstr>Calibri</vt:lpstr>
      <vt:lpstr>Calibri Light</vt:lpstr>
      <vt:lpstr>Cambria Math</vt:lpstr>
      <vt:lpstr>fira sans</vt:lpstr>
      <vt:lpstr>Helvetica Neue</vt:lpstr>
      <vt:lpstr>Office Theme</vt:lpstr>
      <vt:lpstr>Θέλεις Νόμπελ;    Φάε σοκολάτα!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Ευχαριστώ!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Θέλεις Νόμπελ? Φάε σοκολάτα!</dc:title>
  <dc:creator>Sofia Triantafillou</dc:creator>
  <cp:lastModifiedBy>Sofia Triantafyllou</cp:lastModifiedBy>
  <cp:revision>6</cp:revision>
  <dcterms:created xsi:type="dcterms:W3CDTF">2023-01-29T08:14:15Z</dcterms:created>
  <dcterms:modified xsi:type="dcterms:W3CDTF">2024-07-05T14:46:13Z</dcterms:modified>
</cp:coreProperties>
</file>