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10" r:id="rId5"/>
    <p:sldId id="309" r:id="rId6"/>
    <p:sldId id="312" r:id="rId7"/>
    <p:sldId id="306" r:id="rId8"/>
    <p:sldId id="314" r:id="rId9"/>
    <p:sldId id="303" r:id="rId10"/>
    <p:sldId id="299"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8065EC7-83B5-1D6A-AD8A-26D654024B89}" name="Almaz Izumrud" initials="AI" userId="c579547ff045f4c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maz Izumrud" initials="AI" lastIdx="1" clrIdx="0">
    <p:extLst>
      <p:ext uri="{19B8F6BF-5375-455C-9EA6-DF929625EA0E}">
        <p15:presenceInfo xmlns:p15="http://schemas.microsoft.com/office/powerpoint/2012/main" userId="c579547ff045f4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95394" autoAdjust="0"/>
  </p:normalViewPr>
  <p:slideViewPr>
    <p:cSldViewPr snapToGrid="0">
      <p:cViewPr>
        <p:scale>
          <a:sx n="100" d="100"/>
          <a:sy n="100" d="100"/>
        </p:scale>
        <p:origin x="58" y="-89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5/12/24</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5/12/24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2"/>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a:lstStyle/>
          <a:p>
            <a:r>
              <a:rPr lang="en-GB" dirty="0"/>
              <a:t>FAST FASHION</a:t>
            </a:r>
            <a:br>
              <a:rPr lang="ru-RU" dirty="0"/>
            </a:br>
            <a:r>
              <a:rPr lang="en-GB" dirty="0"/>
              <a:t>Shcherbatov Timothy  </a:t>
            </a:r>
            <a:endParaRPr lang="en-US" dirty="0"/>
          </a:p>
        </p:txBody>
      </p:sp>
    </p:spTree>
    <p:extLst>
      <p:ext uri="{BB962C8B-B14F-4D97-AF65-F5344CB8AC3E}">
        <p14:creationId xmlns:p14="http://schemas.microsoft.com/office/powerpoint/2010/main" val="176026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a:lstStyle/>
          <a:p>
            <a:fld id="{EA87306C-81BA-4795-A5CA-9392456A8C1E}" type="slidenum">
              <a:rPr lang="en-US" smtClean="0"/>
              <a:pPr/>
              <a:t>2</a:t>
            </a:fld>
            <a:endParaRPr lang="en-US" dirty="0"/>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4294967295"/>
          </p:nvPr>
        </p:nvSpPr>
        <p:spPr>
          <a:xfrm>
            <a:off x="5333082" y="1140243"/>
            <a:ext cx="5716588" cy="6024562"/>
          </a:xfrm>
          <a:prstGeom prst="rect">
            <a:avLst/>
          </a:prstGeom>
        </p:spPr>
        <p:txBody>
          <a:bodyPr/>
          <a:lstStyle/>
          <a:p>
            <a:pPr marL="0" indent="0">
              <a:buNone/>
            </a:pPr>
            <a:endParaRPr lang="ru-RU" sz="2200" dirty="0"/>
          </a:p>
          <a:p>
            <a:pPr marL="0" indent="0">
              <a:buNone/>
            </a:pPr>
            <a:endParaRPr lang="en-US" sz="2200" dirty="0"/>
          </a:p>
        </p:txBody>
      </p:sp>
      <p:pic>
        <p:nvPicPr>
          <p:cNvPr id="5" name="Рисунок 4">
            <a:extLst>
              <a:ext uri="{FF2B5EF4-FFF2-40B4-BE49-F238E27FC236}">
                <a16:creationId xmlns:a16="http://schemas.microsoft.com/office/drawing/2014/main" id="{C770BCB3-5226-293E-0DFB-DBBD96A545E1}"/>
              </a:ext>
            </a:extLst>
          </p:cNvPr>
          <p:cNvPicPr>
            <a:picLocks noChangeAspect="1"/>
          </p:cNvPicPr>
          <p:nvPr/>
        </p:nvPicPr>
        <p:blipFill>
          <a:blip r:embed="rId2"/>
          <a:stretch>
            <a:fillRect/>
          </a:stretch>
        </p:blipFill>
        <p:spPr>
          <a:xfrm>
            <a:off x="-1" y="0"/>
            <a:ext cx="4684714" cy="6858000"/>
          </a:xfrm>
          <a:prstGeom prst="rect">
            <a:avLst/>
          </a:prstGeom>
        </p:spPr>
      </p:pic>
      <p:sp>
        <p:nvSpPr>
          <p:cNvPr id="9" name="Объект 6">
            <a:extLst>
              <a:ext uri="{FF2B5EF4-FFF2-40B4-BE49-F238E27FC236}">
                <a16:creationId xmlns:a16="http://schemas.microsoft.com/office/drawing/2014/main" id="{1E004E18-2E46-386A-C71D-A5B78E9DDDEC}"/>
              </a:ext>
            </a:extLst>
          </p:cNvPr>
          <p:cNvSpPr>
            <a:spLocks noGrp="1"/>
          </p:cNvSpPr>
          <p:nvPr>
            <p:ph sz="quarter" idx="10"/>
          </p:nvPr>
        </p:nvSpPr>
        <p:spPr>
          <a:xfrm>
            <a:off x="5333082" y="136525"/>
            <a:ext cx="5716587" cy="955843"/>
          </a:xfrm>
        </p:spPr>
        <p:txBody>
          <a:bodyPr/>
          <a:lstStyle/>
          <a:p>
            <a:pPr marL="0" indent="0">
              <a:buNone/>
            </a:pPr>
            <a:r>
              <a:rPr lang="el-GR" sz="3000" b="1" dirty="0"/>
              <a:t>Τι είναι το "</a:t>
            </a:r>
            <a:r>
              <a:rPr lang="en-GB" sz="3000" b="1" dirty="0"/>
              <a:t>Fast Fashion";</a:t>
            </a:r>
            <a:endParaRPr lang="ru-GR" sz="3000" b="1" dirty="0"/>
          </a:p>
        </p:txBody>
      </p:sp>
      <p:sp>
        <p:nvSpPr>
          <p:cNvPr id="12" name="TextBox 11">
            <a:extLst>
              <a:ext uri="{FF2B5EF4-FFF2-40B4-BE49-F238E27FC236}">
                <a16:creationId xmlns:a16="http://schemas.microsoft.com/office/drawing/2014/main" id="{C5DA80E9-9FF8-C40F-0D0F-3A5C65FEFB6B}"/>
              </a:ext>
            </a:extLst>
          </p:cNvPr>
          <p:cNvSpPr txBox="1"/>
          <p:nvPr/>
        </p:nvSpPr>
        <p:spPr>
          <a:xfrm>
            <a:off x="5333082" y="1092368"/>
            <a:ext cx="6099342" cy="5339923"/>
          </a:xfrm>
          <a:prstGeom prst="rect">
            <a:avLst/>
          </a:prstGeom>
          <a:noFill/>
        </p:spPr>
        <p:txBody>
          <a:bodyPr wrap="square">
            <a:spAutoFit/>
          </a:bodyPr>
          <a:lstStyle/>
          <a:p>
            <a:pPr marL="285750" indent="-285750">
              <a:buFont typeface="Arial" panose="020B0604020202020204" pitchFamily="34" charset="0"/>
              <a:buChar char="•"/>
            </a:pPr>
            <a:r>
              <a:rPr lang="el-GR" sz="1900" b="0" i="0" dirty="0">
                <a:effectLst/>
                <a:latin typeface="UICTFontTextStyleBody"/>
              </a:rPr>
              <a:t>Το </a:t>
            </a:r>
            <a:r>
              <a:rPr lang="en-GB" sz="1900" b="0" i="0" dirty="0">
                <a:effectLst/>
                <a:latin typeface="UICTFontTextStyleBody"/>
              </a:rPr>
              <a:t>Fast Fashion </a:t>
            </a:r>
            <a:r>
              <a:rPr lang="el-GR" sz="1900" b="0" i="0" dirty="0">
                <a:effectLst/>
                <a:latin typeface="UICTFontTextStyleBody"/>
              </a:rPr>
              <a:t>είναι ένας όρος που χρησιμοποιείται από τους λιανοπωλητές μόδας για να ενημερώνουν γρήγορα τη γκάμα μιας μάρκας αρκετές φορές τη σεζόν, αντικρούοντας την ιδέα της βιώσιμης μόδας</a:t>
            </a:r>
            <a:br>
              <a:rPr lang="el-GR" sz="1900" dirty="0">
                <a:effectLst/>
                <a:latin typeface=".AppleSystemUIFont"/>
              </a:rPr>
            </a:br>
            <a:endParaRPr lang="el-GR" sz="1900" dirty="0">
              <a:effectLst/>
              <a:latin typeface=".AppleSystemUIFont"/>
            </a:endParaRPr>
          </a:p>
          <a:p>
            <a:pPr marL="285750" indent="-285750">
              <a:buFont typeface="Arial" panose="020B0604020202020204" pitchFamily="34" charset="0"/>
              <a:buChar char="•"/>
            </a:pPr>
            <a:r>
              <a:rPr lang="el-GR" sz="1900" b="0" i="0" dirty="0">
                <a:effectLst/>
                <a:latin typeface="UICTFontTextStyleBody"/>
              </a:rPr>
              <a:t>Τα ρούχα </a:t>
            </a:r>
            <a:r>
              <a:rPr lang="en-GB" sz="1900" b="0" i="0" dirty="0">
                <a:effectLst/>
                <a:latin typeface="UICTFontTextStyleBody"/>
              </a:rPr>
              <a:t>Fast fashion </a:t>
            </a:r>
            <a:r>
              <a:rPr lang="el-GR" sz="1900" b="0" i="0" dirty="0">
                <a:effectLst/>
                <a:latin typeface="UICTFontTextStyleBody"/>
              </a:rPr>
              <a:t>βασίζονται στις τελευταίες τάσεις της μόδας που παρουσιάζονται κάθε χρόνο στις εβδομάδες μόδας της άνοιξης και του φθινοπώρου. Η έμφαση δίνεται στη βελτιστοποίηση της προσφοράς προϊόντων, ώστε τα ρούχα να σχεδιάζονται και να κατασκευάζονται γρήγορα και φθηνά, επιτρέποντας στους καταναλωτές να αγοράζουν τις πιο πρόσφατες μόδες σε χαμηλότερη τιμή.</a:t>
            </a:r>
            <a:endParaRPr lang="el-GR" sz="1900" b="0" i="0" dirty="0">
              <a:latin typeface=".AppleSystemUIFont"/>
            </a:endParaRPr>
          </a:p>
          <a:p>
            <a:pPr marL="285750" indent="-285750">
              <a:buFont typeface="Arial" panose="020B0604020202020204" pitchFamily="34" charset="0"/>
              <a:buChar char="•"/>
            </a:pPr>
            <a:endParaRPr lang="el-GR" sz="1900" dirty="0">
              <a:effectLst/>
              <a:latin typeface=".AppleSystemUIFont"/>
            </a:endParaRPr>
          </a:p>
          <a:p>
            <a:pPr marL="285750" indent="-285750">
              <a:buFont typeface="Arial" panose="020B0604020202020204" pitchFamily="34" charset="0"/>
              <a:buChar char="•"/>
            </a:pPr>
            <a:r>
              <a:rPr lang="el-GR" sz="1900" b="0" i="0" dirty="0">
                <a:effectLst/>
                <a:latin typeface="UICTFontTextStyleBody"/>
              </a:rPr>
              <a:t>Αυτή η φιλοσοφία της γρήγορης παραγωγής σε προσιτή τιμή χρησιμοποιείται από μεγάλους λιανοπωλητές όπως η </a:t>
            </a:r>
            <a:r>
              <a:rPr lang="en-GB" sz="1900" b="0" i="0" dirty="0">
                <a:effectLst/>
                <a:latin typeface="UICTFontTextStyleBody"/>
              </a:rPr>
              <a:t>H&amp;M, </a:t>
            </a:r>
            <a:r>
              <a:rPr lang="el-GR" sz="1900" b="0" i="0" dirty="0">
                <a:effectLst/>
                <a:latin typeface="UICTFontTextStyleBody"/>
              </a:rPr>
              <a:t>η </a:t>
            </a:r>
            <a:r>
              <a:rPr lang="en-GB" sz="1900" b="0" i="0" dirty="0">
                <a:effectLst/>
                <a:latin typeface="UICTFontTextStyleBody"/>
              </a:rPr>
              <a:t>Zara, </a:t>
            </a:r>
            <a:r>
              <a:rPr lang="el-GR" sz="1900" b="0" i="0" dirty="0">
                <a:effectLst/>
                <a:latin typeface="UICTFontTextStyleBody"/>
              </a:rPr>
              <a:t>η </a:t>
            </a:r>
            <a:r>
              <a:rPr lang="en-GB" sz="1900" b="0" i="0" dirty="0">
                <a:effectLst/>
                <a:latin typeface="UICTFontTextStyleBody"/>
              </a:rPr>
              <a:t>SHEIN, </a:t>
            </a:r>
            <a:r>
              <a:rPr lang="el-GR" sz="1900" b="0" i="0" dirty="0">
                <a:effectLst/>
                <a:latin typeface="UICTFontTextStyleBody"/>
              </a:rPr>
              <a:t>και η </a:t>
            </a:r>
            <a:r>
              <a:rPr lang="en-GB" sz="1900" b="0" i="0" dirty="0">
                <a:effectLst/>
                <a:latin typeface="UICTFontTextStyleBody"/>
              </a:rPr>
              <a:t>Peacocks.</a:t>
            </a:r>
            <a:endParaRPr lang="en-GB" sz="1900" dirty="0">
              <a:effectLst/>
              <a:latin typeface=".AppleSystemUIFont"/>
            </a:endParaRPr>
          </a:p>
          <a:p>
            <a:endParaRPr lang="en-GB" dirty="0">
              <a:effectLst/>
              <a:latin typeface=".AppleSystemUIFont"/>
            </a:endParaRPr>
          </a:p>
        </p:txBody>
      </p:sp>
    </p:spTree>
    <p:extLst>
      <p:ext uri="{BB962C8B-B14F-4D97-AF65-F5344CB8AC3E}">
        <p14:creationId xmlns:p14="http://schemas.microsoft.com/office/powerpoint/2010/main" val="359029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EBF-73B2-2188-6E43-D85E829780A8}"/>
              </a:ext>
            </a:extLst>
          </p:cNvPr>
          <p:cNvSpPr>
            <a:spLocks noGrp="1"/>
          </p:cNvSpPr>
          <p:nvPr>
            <p:ph type="title"/>
          </p:nvPr>
        </p:nvSpPr>
        <p:spPr>
          <a:xfrm>
            <a:off x="1250065" y="2372810"/>
            <a:ext cx="4352081" cy="2129742"/>
          </a:xfrm>
        </p:spPr>
        <p:txBody>
          <a:bodyPr/>
          <a:lstStyle/>
          <a:p>
            <a:r>
              <a:rPr lang="el-GR" dirty="0"/>
              <a:t>Αρχές και κύρια ιδέα</a:t>
            </a:r>
            <a:endParaRPr lang="en-US" dirty="0"/>
          </a:p>
        </p:txBody>
      </p:sp>
      <p:sp>
        <p:nvSpPr>
          <p:cNvPr id="5" name="Slide Number Placeholder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3</a:t>
            </a:fld>
            <a:endParaRPr lang="en-US" dirty="0"/>
          </a:p>
        </p:txBody>
      </p:sp>
      <p:pic>
        <p:nvPicPr>
          <p:cNvPr id="9" name="Рисунок 8">
            <a:extLst>
              <a:ext uri="{FF2B5EF4-FFF2-40B4-BE49-F238E27FC236}">
                <a16:creationId xmlns:a16="http://schemas.microsoft.com/office/drawing/2014/main" id="{38D27676-17B3-237D-33F6-79C1B6F07A1F}"/>
              </a:ext>
            </a:extLst>
          </p:cNvPr>
          <p:cNvPicPr>
            <a:picLocks noGrp="1" noChangeAspect="1"/>
          </p:cNvPicPr>
          <p:nvPr>
            <p:ph type="pic" sz="quarter" idx="15"/>
          </p:nvPr>
        </p:nvPicPr>
        <p:blipFill>
          <a:blip r:embed="rId2"/>
          <a:srcRect t="4989" b="4989"/>
          <a:stretch/>
        </p:blipFill>
        <p:spPr/>
      </p:pic>
    </p:spTree>
    <p:extLst>
      <p:ext uri="{BB962C8B-B14F-4D97-AF65-F5344CB8AC3E}">
        <p14:creationId xmlns:p14="http://schemas.microsoft.com/office/powerpoint/2010/main" val="78822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579338" y="804863"/>
            <a:ext cx="5716587" cy="5248276"/>
          </a:xfrm>
        </p:spPr>
        <p:txBody>
          <a:bodyPr anchor="ctr"/>
          <a:lstStyle/>
          <a:p>
            <a:r>
              <a:rPr lang="el-GR" sz="2000" dirty="0"/>
              <a:t>Ο κύριος στόχος της γρήγορης μόδας είναι να παράγει ένα προϊόν γρήγορα, ανταποκρινόμενο με οικονομικά αποδοτικό τρόπο στις ταχέως μεταβαλλόμενες προτιμήσεις των καταναλωτών σε πραγματικό χρόνο.</a:t>
            </a:r>
            <a:endParaRPr lang="ru-RU" sz="2000" dirty="0"/>
          </a:p>
          <a:p>
            <a:r>
              <a:rPr lang="el-GR" sz="2000" dirty="0"/>
              <a:t>Αυτή η αποτελεσματικότητα επιτυγχάνεται μέσω της κατανόησης από τους λιανοπωλητές των επιθυμιών της αγοράς-στόχου να αγοράζουν προϊόντα υψηλής μόδας στη χαμηλότερη δυνατή τιμή.</a:t>
            </a:r>
            <a:endParaRPr lang="ru-RU" sz="2000" dirty="0"/>
          </a:p>
          <a:p>
            <a:r>
              <a:rPr lang="el-GR" sz="2000" dirty="0"/>
              <a:t>Η αγορά γρήγορης μόδας το χρησιμοποιεί για να συνεργαστεί με ξένους κατασκευαστές για να διατηρήσει τις τιμές χαμηλές.</a:t>
            </a:r>
            <a:endParaRPr lang="en-US" sz="20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4</a:t>
            </a:fld>
            <a:endParaRPr lang="en-US" dirty="0"/>
          </a:p>
        </p:txBody>
      </p:sp>
      <p:pic>
        <p:nvPicPr>
          <p:cNvPr id="5" name="Рисунок 4">
            <a:extLst>
              <a:ext uri="{FF2B5EF4-FFF2-40B4-BE49-F238E27FC236}">
                <a16:creationId xmlns:a16="http://schemas.microsoft.com/office/drawing/2014/main" id="{DF5BA6DD-F615-AD30-EB1B-BD7FCC299C2A}"/>
              </a:ext>
            </a:extLst>
          </p:cNvPr>
          <p:cNvPicPr>
            <a:picLocks noChangeAspect="1"/>
          </p:cNvPicPr>
          <p:nvPr/>
        </p:nvPicPr>
        <p:blipFill>
          <a:blip r:embed="rId2"/>
          <a:stretch>
            <a:fillRect/>
          </a:stretch>
        </p:blipFill>
        <p:spPr>
          <a:xfrm>
            <a:off x="-1" y="0"/>
            <a:ext cx="4678947" cy="6858000"/>
          </a:xfrm>
          <a:prstGeom prst="rect">
            <a:avLst/>
          </a:prstGeom>
        </p:spPr>
      </p:pic>
    </p:spTree>
    <p:extLst>
      <p:ext uri="{BB962C8B-B14F-4D97-AF65-F5344CB8AC3E}">
        <p14:creationId xmlns:p14="http://schemas.microsoft.com/office/powerpoint/2010/main" val="65465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a:extLst>
              <a:ext uri="{FF2B5EF4-FFF2-40B4-BE49-F238E27FC236}">
                <a16:creationId xmlns:a16="http://schemas.microsoft.com/office/drawing/2014/main" id="{8E899CFE-D2C8-26CE-83B7-53314D4597AF}"/>
              </a:ext>
            </a:extLst>
          </p:cNvPr>
          <p:cNvSpPr>
            <a:spLocks noGrp="1"/>
          </p:cNvSpPr>
          <p:nvPr>
            <p:ph type="title"/>
          </p:nvPr>
        </p:nvSpPr>
        <p:spPr/>
        <p:txBody>
          <a:bodyPr/>
          <a:lstStyle/>
          <a:p>
            <a:r>
              <a:rPr lang="el-GR" sz="4000" dirty="0"/>
              <a:t>ΕΜΠΟΡΙΑ</a:t>
            </a:r>
            <a:endParaRPr lang="ru-GR" sz="4000" dirty="0"/>
          </a:p>
        </p:txBody>
      </p:sp>
      <p:pic>
        <p:nvPicPr>
          <p:cNvPr id="17" name="Рисунок 16">
            <a:extLst>
              <a:ext uri="{FF2B5EF4-FFF2-40B4-BE49-F238E27FC236}">
                <a16:creationId xmlns:a16="http://schemas.microsoft.com/office/drawing/2014/main" id="{23BDD2D9-A5A2-7BE7-BD85-D6AD30339C40}"/>
              </a:ext>
            </a:extLst>
          </p:cNvPr>
          <p:cNvPicPr>
            <a:picLocks noGrp="1" noChangeAspect="1"/>
          </p:cNvPicPr>
          <p:nvPr>
            <p:ph type="pic" sz="quarter" idx="10"/>
          </p:nvPr>
        </p:nvPicPr>
        <p:blipFill>
          <a:blip r:embed="rId2"/>
          <a:srcRect l="6221" r="6221"/>
          <a:stretch/>
        </p:blipFill>
        <p:spPr/>
      </p:pic>
      <p:sp>
        <p:nvSpPr>
          <p:cNvPr id="15" name="Объект 14">
            <a:extLst>
              <a:ext uri="{FF2B5EF4-FFF2-40B4-BE49-F238E27FC236}">
                <a16:creationId xmlns:a16="http://schemas.microsoft.com/office/drawing/2014/main" id="{B43A73AC-9DB4-3657-2F84-5FD699BC793D}"/>
              </a:ext>
            </a:extLst>
          </p:cNvPr>
          <p:cNvSpPr>
            <a:spLocks noGrp="1"/>
          </p:cNvSpPr>
          <p:nvPr>
            <p:ph sz="quarter" idx="11"/>
          </p:nvPr>
        </p:nvSpPr>
        <p:spPr/>
        <p:txBody>
          <a:bodyPr/>
          <a:lstStyle/>
          <a:p>
            <a:r>
              <a:rPr lang="el-GR" sz="1500" b="1" dirty="0"/>
              <a:t>Το μάρκετινγκ είναι το κλειδί για τη γρήγορη μόδα. Η συνεχής κυκλοφορία νέων προϊόντων καθιστά την ένδυση ένα πολύ αποδοτικό εργαλείο μάρκετινγκ που οδηγεί τις επισκέψεις των καταναλωτών, αυξάνει την αναγνωρισιμότητα της επωνυμίας και οδηγεί σε υψηλότερα ποσοστά αγορών από τους καταναλωτές.</a:t>
            </a:r>
            <a:endParaRPr lang="ru-GR" sz="1500" b="1" dirty="0"/>
          </a:p>
        </p:txBody>
      </p:sp>
      <p:sp>
        <p:nvSpPr>
          <p:cNvPr id="16" name="Объект 15">
            <a:extLst>
              <a:ext uri="{FF2B5EF4-FFF2-40B4-BE49-F238E27FC236}">
                <a16:creationId xmlns:a16="http://schemas.microsoft.com/office/drawing/2014/main" id="{88D56198-7C19-74C8-CC6B-9F53D3B77530}"/>
              </a:ext>
            </a:extLst>
          </p:cNvPr>
          <p:cNvSpPr>
            <a:spLocks noGrp="1"/>
          </p:cNvSpPr>
          <p:nvPr>
            <p:ph sz="quarter" idx="12"/>
          </p:nvPr>
        </p:nvSpPr>
        <p:spPr>
          <a:xfrm>
            <a:off x="8610600" y="2291786"/>
            <a:ext cx="3287295" cy="4064564"/>
          </a:xfrm>
        </p:spPr>
        <p:txBody>
          <a:bodyPr/>
          <a:lstStyle/>
          <a:p>
            <a:r>
              <a:rPr lang="el-GR" sz="1500" b="1" dirty="0"/>
              <a:t>Για παράδειγμα, οι παραδοσιακές εποχές της μόδας ακολουθούν τον φυσικό κύκλο του καλοκαιριού, του φθινοπώρου, του χειμώνα και της άνοιξης, αλλά οι κύκλοι γρήγορης μόδας συμπιέζουν τους κύκλους σε μικρότερες περιόδους 4-6 εβδομάδων και σε ορισμένες περιπτώσεις ακόμη λιγότερο.Οι έμποροι έχουν δημιουργήσει έτσι περισσότερες εποχές αγορών σε μία σεζόν.</a:t>
            </a:r>
            <a:endParaRPr lang="ru-GR" sz="1500" b="1"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p:txBody>
          <a:bodyPr/>
          <a:lstStyle/>
          <a:p>
            <a:fld id="{EA87306C-81BA-4795-A5CA-9392456A8C1E}" type="slidenum">
              <a:rPr lang="en-US" smtClean="0"/>
              <a:pPr/>
              <a:t>5</a:t>
            </a:fld>
            <a:endParaRPr lang="en-US" dirty="0"/>
          </a:p>
        </p:txBody>
      </p:sp>
    </p:spTree>
    <p:extLst>
      <p:ext uri="{BB962C8B-B14F-4D97-AF65-F5344CB8AC3E}">
        <p14:creationId xmlns:p14="http://schemas.microsoft.com/office/powerpoint/2010/main" val="198190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6EA623-FC3F-8EBD-1C1B-072A21C29610}"/>
              </a:ext>
            </a:extLst>
          </p:cNvPr>
          <p:cNvSpPr>
            <a:spLocks noGrp="1"/>
          </p:cNvSpPr>
          <p:nvPr>
            <p:ph type="title"/>
          </p:nvPr>
        </p:nvSpPr>
        <p:spPr/>
        <p:txBody>
          <a:bodyPr/>
          <a:lstStyle/>
          <a:p>
            <a:r>
              <a:rPr lang="el-GR" dirty="0"/>
              <a:t>Οι περιβαλλοντικές επιπτώσεις της γρήγορης μόδας</a:t>
            </a:r>
            <a:endParaRPr lang="en-US" dirty="0"/>
          </a:p>
        </p:txBody>
      </p:sp>
      <p:sp>
        <p:nvSpPr>
          <p:cNvPr id="7" name="Content Placeholder 6">
            <a:extLst>
              <a:ext uri="{FF2B5EF4-FFF2-40B4-BE49-F238E27FC236}">
                <a16:creationId xmlns:a16="http://schemas.microsoft.com/office/drawing/2014/main" id="{84BA4F5C-B74F-2580-2C17-9931DAB91933}"/>
              </a:ext>
            </a:extLst>
          </p:cNvPr>
          <p:cNvSpPr>
            <a:spLocks noGrp="1"/>
          </p:cNvSpPr>
          <p:nvPr>
            <p:ph sz="quarter" idx="35"/>
          </p:nvPr>
        </p:nvSpPr>
        <p:spPr>
          <a:xfrm>
            <a:off x="859469" y="2507084"/>
            <a:ext cx="10494331" cy="3605840"/>
          </a:xfrm>
        </p:spPr>
        <p:txBody>
          <a:bodyPr/>
          <a:lstStyle/>
          <a:p>
            <a:pPr marL="342900" indent="-342900">
              <a:buAutoNum type="arabicPeriod"/>
            </a:pPr>
            <a:r>
              <a:rPr lang="el-GR" sz="1800" dirty="0"/>
              <a:t>Χρήση πόρων: Η διαδικασία παραγωγής γρήγορης μόδας απαιτεί τεράστιες ποσότητες νερού, ενέργειας και χημικών. Για παράδειγμα, η παραγωγή βαμβακερών ενδυμάτων χρησιμοποιεί τεράστιες ποσότητες νερού, το οποίο μπορεί να εξαντλήσει τους υδάτινους πόρους στις περιοχές όπου καλλιεργείται.</a:t>
            </a:r>
            <a:endParaRPr lang="ru-RU" sz="1800" dirty="0"/>
          </a:p>
          <a:p>
            <a:pPr marL="342900" indent="-342900">
              <a:buAutoNum type="arabicPeriod"/>
            </a:pPr>
            <a:r>
              <a:rPr lang="el-GR" sz="1800" dirty="0"/>
              <a:t> Ρύπανση νερού και εδάφους: Οι διαδικασίες βαφής και επεξεργασίας υφασμάτων μπορούν να μολύνουν το νερό με βαρέα μέταλλα και χημικά απόβλητα που εισέρχονται στο περιβάλλον και απειλούν την ανθρώπινη υγεία και τα οικοσυστήματα</a:t>
            </a:r>
            <a:endParaRPr lang="ru-RU" sz="1800" dirty="0"/>
          </a:p>
          <a:p>
            <a:pPr marL="342900" indent="-342900">
              <a:buAutoNum type="arabicPeriod"/>
            </a:pPr>
            <a:r>
              <a:rPr lang="el-GR" sz="1800" dirty="0"/>
              <a:t>Απόβλητα και ανακύκλωση: Η πιο γρήγορη μόδα δημιουργείται με σκοπό να είναι μίας χρήσης, γεγονός που οδηγεί σε τεράστια ποσότητα απορριμμάτων. Μεγάλο μέρος αυτών των απορριμμάτων καταλήγει σε χωματερές, όπου μπορεί να πιάσει πολύ χώρο και να χρειαστούν εκατοντάδες χρόνια για να αποσυντεθούν.</a:t>
            </a:r>
            <a:endParaRPr lang="ru-RU" sz="1800" dirty="0"/>
          </a:p>
          <a:p>
            <a:pPr marL="342900" indent="-342900">
              <a:buAutoNum type="arabicPeriod"/>
            </a:pPr>
            <a:r>
              <a:rPr lang="el-GR" sz="1800" dirty="0"/>
              <a:t>Κόστος ενέργειας: Η μεταφορά ρούχων από τις χώρες παραγωγής στις χώρες κατανάλωσης απαιτεί επίσης υψηλό ενεργειακό κόστος, το οποίο αυξάνει τις εκπομπές αερίων του θερμοκηπίου και επιδεινώνει την κλιματική αλλαγή.</a:t>
            </a:r>
            <a:endParaRPr lang="en-US" sz="1800" dirty="0"/>
          </a:p>
        </p:txBody>
      </p:sp>
      <p:sp>
        <p:nvSpPr>
          <p:cNvPr id="2" name="Slide Number Placeholder 1">
            <a:extLst>
              <a:ext uri="{FF2B5EF4-FFF2-40B4-BE49-F238E27FC236}">
                <a16:creationId xmlns:a16="http://schemas.microsoft.com/office/drawing/2014/main" id="{5B347400-F1A2-FAFC-8A83-9280B6C44D15}"/>
              </a:ext>
            </a:extLst>
          </p:cNvPr>
          <p:cNvSpPr>
            <a:spLocks noGrp="1"/>
          </p:cNvSpPr>
          <p:nvPr>
            <p:ph type="sldNum" sz="quarter" idx="12"/>
          </p:nvPr>
        </p:nvSpPr>
        <p:spPr/>
        <p:txBody>
          <a:bodyPr/>
          <a:lstStyle/>
          <a:p>
            <a:fld id="{EA87306C-81BA-4795-A5CA-9392456A8C1E}" type="slidenum">
              <a:rPr lang="en-US" smtClean="0"/>
              <a:pPr/>
              <a:t>6</a:t>
            </a:fld>
            <a:endParaRPr lang="en-US" dirty="0"/>
          </a:p>
        </p:txBody>
      </p:sp>
    </p:spTree>
    <p:extLst>
      <p:ext uri="{BB962C8B-B14F-4D97-AF65-F5344CB8AC3E}">
        <p14:creationId xmlns:p14="http://schemas.microsoft.com/office/powerpoint/2010/main" val="329951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333A-F73A-0D4C-D299-CE68CFEF6ECD}"/>
              </a:ext>
            </a:extLst>
          </p:cNvPr>
          <p:cNvSpPr>
            <a:spLocks noGrp="1"/>
          </p:cNvSpPr>
          <p:nvPr>
            <p:ph type="title"/>
          </p:nvPr>
        </p:nvSpPr>
        <p:spPr/>
        <p:txBody>
          <a:bodyPr/>
          <a:lstStyle/>
          <a:p>
            <a:r>
              <a:rPr lang="el-GR" dirty="0"/>
              <a:t>Μέθοδοι για την καταπολέμηση της γρήγορης μόδας</a:t>
            </a:r>
            <a:endParaRPr lang="en-US" dirty="0"/>
          </a:p>
        </p:txBody>
      </p:sp>
      <p:pic>
        <p:nvPicPr>
          <p:cNvPr id="9" name="Рисунок 8">
            <a:extLst>
              <a:ext uri="{FF2B5EF4-FFF2-40B4-BE49-F238E27FC236}">
                <a16:creationId xmlns:a16="http://schemas.microsoft.com/office/drawing/2014/main" id="{F0CD37D1-1BA8-840B-33AE-4D45B3A1DC5E}"/>
              </a:ext>
            </a:extLst>
          </p:cNvPr>
          <p:cNvPicPr>
            <a:picLocks noGrp="1" noChangeAspect="1"/>
          </p:cNvPicPr>
          <p:nvPr>
            <p:ph type="pic" sz="quarter" idx="10"/>
          </p:nvPr>
        </p:nvPicPr>
        <p:blipFill>
          <a:blip r:embed="rId2"/>
          <a:srcRect t="23232" b="23232"/>
          <a:stretch/>
        </p:blipFill>
        <p:spPr/>
      </p:pic>
      <p:sp>
        <p:nvSpPr>
          <p:cNvPr id="5" name="Текст 4">
            <a:extLst>
              <a:ext uri="{FF2B5EF4-FFF2-40B4-BE49-F238E27FC236}">
                <a16:creationId xmlns:a16="http://schemas.microsoft.com/office/drawing/2014/main" id="{47B2293C-890C-0918-1151-7B57BC6DA9EF}"/>
              </a:ext>
            </a:extLst>
          </p:cNvPr>
          <p:cNvSpPr>
            <a:spLocks noGrp="1"/>
          </p:cNvSpPr>
          <p:nvPr>
            <p:ph type="body" sz="quarter" idx="12"/>
          </p:nvPr>
        </p:nvSpPr>
        <p:spPr>
          <a:xfrm>
            <a:off x="360948" y="2924355"/>
            <a:ext cx="5153526" cy="3300645"/>
          </a:xfrm>
        </p:spPr>
        <p:txBody>
          <a:bodyPr/>
          <a:lstStyle/>
          <a:p>
            <a:pPr marL="342900" indent="-342900">
              <a:buAutoNum type="arabicPeriod"/>
            </a:pPr>
            <a:r>
              <a:rPr lang="el-GR" sz="1500" b="1" dirty="0"/>
              <a:t>Υποστήριξη βιώσιμων εμπορικών σημάτων και κατασκευαστών που τηρούν τις αρχές της περιβαλλοντικής και κοινωνικής ευθύνης</a:t>
            </a:r>
          </a:p>
          <a:p>
            <a:pPr marL="342900" indent="-342900">
              <a:buAutoNum type="arabicPeriod"/>
            </a:pPr>
            <a:r>
              <a:rPr lang="el-GR" sz="1500" b="1" dirty="0"/>
              <a:t>Ευαισθητοποίηση των καταναλωτών σχετικά με τους κινδύνους της γρήγορης μόδας για το περιβάλλον και τις συνθήκες εργασίας.</a:t>
            </a:r>
          </a:p>
          <a:p>
            <a:pPr marL="342900" indent="-342900">
              <a:buAutoNum type="arabicPeriod"/>
            </a:pPr>
            <a:r>
              <a:rPr lang="el-GR" sz="1500" b="1" dirty="0"/>
              <a:t>Προώθηση της μόδας για ανθεκτικότητα: αγορά ποιοτικών προϊόντων που διατηρούν την εμφάνιση και την ποιότητα τους περισσότερο.</a:t>
            </a:r>
            <a:endParaRPr lang="ru-GR" sz="1500" b="1" dirty="0"/>
          </a:p>
        </p:txBody>
      </p:sp>
      <p:sp>
        <p:nvSpPr>
          <p:cNvPr id="3" name="Slide Number Placeholder 2">
            <a:extLst>
              <a:ext uri="{FF2B5EF4-FFF2-40B4-BE49-F238E27FC236}">
                <a16:creationId xmlns:a16="http://schemas.microsoft.com/office/drawing/2014/main" id="{D5D9092A-92F9-2B75-FC44-3FE472468FFF}"/>
              </a:ext>
            </a:extLst>
          </p:cNvPr>
          <p:cNvSpPr>
            <a:spLocks noGrp="1"/>
          </p:cNvSpPr>
          <p:nvPr>
            <p:ph type="sldNum" sz="quarter" idx="4"/>
          </p:nvPr>
        </p:nvSpPr>
        <p:spPr/>
        <p:txBody>
          <a:bodyPr/>
          <a:lstStyle/>
          <a:p>
            <a:fld id="{EA87306C-81BA-4795-A5CA-9392456A8C1E}" type="slidenum">
              <a:rPr lang="en-US" smtClean="0"/>
              <a:pPr/>
              <a:t>7</a:t>
            </a:fld>
            <a:endParaRPr lang="en-US" dirty="0"/>
          </a:p>
        </p:txBody>
      </p:sp>
      <p:sp>
        <p:nvSpPr>
          <p:cNvPr id="8" name="Объект 7">
            <a:extLst>
              <a:ext uri="{FF2B5EF4-FFF2-40B4-BE49-F238E27FC236}">
                <a16:creationId xmlns:a16="http://schemas.microsoft.com/office/drawing/2014/main" id="{54027B3E-EDB0-5449-C5D2-6D0839F470D4}"/>
              </a:ext>
            </a:extLst>
          </p:cNvPr>
          <p:cNvSpPr>
            <a:spLocks noGrp="1"/>
          </p:cNvSpPr>
          <p:nvPr>
            <p:ph sz="quarter" idx="13"/>
          </p:nvPr>
        </p:nvSpPr>
        <p:spPr>
          <a:xfrm>
            <a:off x="6096000" y="2932801"/>
            <a:ext cx="5735052" cy="3423550"/>
          </a:xfrm>
        </p:spPr>
        <p:txBody>
          <a:bodyPr/>
          <a:lstStyle/>
          <a:p>
            <a:r>
              <a:rPr lang="ru-RU" sz="1600" b="1" dirty="0"/>
              <a:t>4. </a:t>
            </a:r>
            <a:r>
              <a:rPr lang="el-GR" sz="1600" b="1" dirty="0"/>
              <a:t>Ρύθμιση με νομοθεσία με στόχο τη μείωση των περιβαλλοντικών επιπτώσεων και τη βελτίωση των συνθηκών εργασίας στη βιομηχανία της μόδας</a:t>
            </a:r>
            <a:endParaRPr lang="ru-RU" sz="1600" b="1" dirty="0"/>
          </a:p>
          <a:p>
            <a:r>
              <a:rPr lang="ru-RU" sz="1600" b="1" dirty="0"/>
              <a:t>5. </a:t>
            </a:r>
            <a:r>
              <a:rPr lang="el-GR" sz="1600" b="1" dirty="0"/>
              <a:t>Υποστήριξη εναλλακτικών κινημάτων μόδας όπως ανταλλαγές μεταχειρισμένων και ρούχων</a:t>
            </a:r>
            <a:endParaRPr lang="ru-RU" sz="1600" b="1" dirty="0"/>
          </a:p>
          <a:p>
            <a:r>
              <a:rPr lang="ru-RU" sz="1600" b="1" dirty="0"/>
              <a:t>6. </a:t>
            </a:r>
            <a:r>
              <a:rPr lang="el-GR" sz="1600" b="1" dirty="0"/>
              <a:t>Ανάπτυξη τεχνολογιών και υλικών που προωθούν τη βιώσιμη παραγωγή ρούχων.</a:t>
            </a:r>
            <a:endParaRPr lang="ru-GR" sz="1600" b="1" dirty="0"/>
          </a:p>
        </p:txBody>
      </p:sp>
    </p:spTree>
    <p:extLst>
      <p:ext uri="{BB962C8B-B14F-4D97-AF65-F5344CB8AC3E}">
        <p14:creationId xmlns:p14="http://schemas.microsoft.com/office/powerpoint/2010/main" val="299032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a:xfrm>
            <a:off x="1130061" y="1541398"/>
            <a:ext cx="4442603" cy="2124827"/>
          </a:xfrm>
        </p:spPr>
        <p:txBody>
          <a:bodyPr/>
          <a:lstStyle/>
          <a:p>
            <a:r>
              <a:rPr lang="en-US" dirty="0"/>
              <a:t>Thank you</a:t>
            </a:r>
          </a:p>
        </p:txBody>
      </p:sp>
      <p:pic>
        <p:nvPicPr>
          <p:cNvPr id="15" name="Picture Placeholder 14" descr="A close up of a leaf">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2"/>
          <a:srcRect l="55" r="55"/>
          <a:stretch/>
        </p:blipFill>
        <p:spPr>
          <a:xfrm>
            <a:off x="6771736" y="0"/>
            <a:ext cx="5420263" cy="6858000"/>
          </a:xfrm>
        </p:spPr>
      </p:pic>
    </p:spTree>
    <p:extLst>
      <p:ext uri="{BB962C8B-B14F-4D97-AF65-F5344CB8AC3E}">
        <p14:creationId xmlns:p14="http://schemas.microsoft.com/office/powerpoint/2010/main" val="3010151088"/>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9A644-6410-4EC7-894C-877E70305DFF}">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
  <TotalTime>0</TotalTime>
  <Words>427</Words>
  <Application>Microsoft Office PowerPoint</Application>
  <PresentationFormat>Широкоэкранный</PresentationFormat>
  <Paragraphs>119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Custom</vt:lpstr>
      <vt:lpstr>FAST FASHION Shcherbatov Timothy  </vt:lpstr>
      <vt:lpstr>Презентация PowerPoint</vt:lpstr>
      <vt:lpstr>Αρχές και κύρια ιδέα</vt:lpstr>
      <vt:lpstr>Презентация PowerPoint</vt:lpstr>
      <vt:lpstr>ΕΜΠΟΡΙΑ</vt:lpstr>
      <vt:lpstr>Οι περιβαλλοντικές επιπτώσεις της γρήγορης μόδας</vt:lpstr>
      <vt:lpstr>Μέθοδοι για την καταπολέμηση της γρήγορης μόδας</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FASHION Shcherbatov Timothy  </dc:title>
  <dc:creator>Almaz Izumrud</dc:creator>
  <cp:lastModifiedBy>Almaz Izumrud</cp:lastModifiedBy>
  <cp:revision>2</cp:revision>
  <dcterms:created xsi:type="dcterms:W3CDTF">2024-05-12T10:08:01Z</dcterms:created>
  <dcterms:modified xsi:type="dcterms:W3CDTF">2024-05-12T11:57:45Z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