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4" r:id="rId4"/>
    <p:sldId id="272" r:id="rId5"/>
    <p:sldId id="258" r:id="rId6"/>
    <p:sldId id="259" r:id="rId7"/>
    <p:sldId id="260" r:id="rId8"/>
    <p:sldId id="261" r:id="rId9"/>
    <p:sldId id="262" r:id="rId10"/>
    <p:sldId id="271" r:id="rId11"/>
    <p:sldId id="263" r:id="rId12"/>
    <p:sldId id="264" r:id="rId13"/>
    <p:sldId id="265" r:id="rId14"/>
    <p:sldId id="266" r:id="rId15"/>
    <p:sldId id="270" r:id="rId16"/>
    <p:sldId id="267" r:id="rId17"/>
    <p:sldId id="268" r:id="rId18"/>
    <p:sldId id="269" r:id="rId19"/>
    <p:sldId id="273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04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12/16/2025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8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9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1EB3E3E-EE75-661A-75E0-A6C5837DADC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Τετραγωνική Ρίζα – ν </a:t>
            </a:r>
            <a:r>
              <a:rPr lang="el-GR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οστή</a:t>
            </a:r>
            <a:r>
              <a:rPr lang="el-GR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ρίζα</a:t>
            </a:r>
            <a:br>
              <a:rPr lang="el-GR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7426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FD83A2-E3AE-8162-5E4D-D8D393321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Εξάσκηση</a:t>
            </a:r>
          </a:p>
        </p:txBody>
      </p:sp>
      <p:pic>
        <p:nvPicPr>
          <p:cNvPr id="4" name="Θέση περιεχομένου 3" descr="Εικόνα που περιέχει κείμενο, στιγμιότυπο οθόνης, γραμματοσειρά, γραμμή&#10;&#10;Περιγραφή που δημιουργήθηκε αυτόματα">
            <a:extLst>
              <a:ext uri="{FF2B5EF4-FFF2-40B4-BE49-F238E27FC236}">
                <a16:creationId xmlns:a16="http://schemas.microsoft.com/office/drawing/2014/main" id="{D1EDE1AD-2F02-6D3E-ECB5-D941DD600E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783" y="1462297"/>
            <a:ext cx="8479356" cy="22979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05117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26AA7C31-76FD-4B44-A1FF-D13D2515AE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5CE85F9-F4EE-4E5D-8235-528527A40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7338BB4-74FF-4836-86B7-F1B0C2B62D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ABFA8A3-A231-4BC1-B8A5-C5BE7315CD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747E59-EDB0-47FA-899B-0621ED112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2629343-044F-4737-89E9-3E1790341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9B9C8E0-18D9-430D-B171-939E0EEEBA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1D0E8BDC-A625-48B1-940B-8DBB663BD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CAF62357-0F67-4B89-B312-BB8FDF44F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616D3AFC-98D2-4A0A-80C9-C3EF6503DF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E6E67350-B472-40D2-8D3A-9F8A75D0EE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EC3D58A-9A7F-4E9B-936A-5758941F04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DA658DE-1F04-4527-98A8-3EFDB53CC4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7EA0B484-CEC4-DB5D-5648-97B975E7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9704" y="746449"/>
            <a:ext cx="3013024" cy="194076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r>
              <a:rPr lang="en-US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Ιδιότητες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 - </a:t>
            </a:r>
            <a:r>
              <a:rPr lang="en-US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στης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ρίζ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l-GR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Απόδειξη</a:t>
            </a:r>
            <a:b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Εργασία: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Σχολικό βιβλίο σελ.74 Ασκήσεις: 5ιι, 6,</a:t>
            </a:r>
            <a:b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Φύλλο Εργασίας: 14452, 34157, 37193,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C1FEEAC-D3FA-4BAA-9107-0EFDA97471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53583" y="655870"/>
            <a:ext cx="4603846" cy="555560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Θέση περιεχομένου 5" descr="Εικόνα που περιέχει κείμενο, γραμματοσειρά, γραφικός χαρακτήρας, στιγμιότυπο οθόνης&#10;&#10;Περιγραφή που δημιουργήθηκε αυτόματα">
            <a:extLst>
              <a:ext uri="{FF2B5EF4-FFF2-40B4-BE49-F238E27FC236}">
                <a16:creationId xmlns:a16="http://schemas.microsoft.com/office/drawing/2014/main" id="{236B6689-C194-6705-461B-9F1AEBAD88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74443" y="1339607"/>
            <a:ext cx="3958355" cy="1558889"/>
          </a:xfrm>
          <a:prstGeom prst="rect">
            <a:avLst/>
          </a:prstGeom>
          <a:ln>
            <a:noFill/>
          </a:ln>
        </p:spPr>
      </p:pic>
      <p:pic>
        <p:nvPicPr>
          <p:cNvPr id="5" name="Θέση περιεχομένου 4" descr="Εικόνα που περιέχει κείμενο, γραμματοσειρά, στιγμιότυπο οθόνης, γραμμή&#10;&#10;Περιγραφή που δημιουργήθηκε αυτόματα">
            <a:extLst>
              <a:ext uri="{FF2B5EF4-FFF2-40B4-BE49-F238E27FC236}">
                <a16:creationId xmlns:a16="http://schemas.microsoft.com/office/drawing/2014/main" id="{1D6F8C11-7E49-43D7-343A-1F37ABAD348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6"/>
          <a:stretch>
            <a:fillRect/>
          </a:stretch>
        </p:blipFill>
        <p:spPr>
          <a:xfrm>
            <a:off x="1865112" y="3559008"/>
            <a:ext cx="3969891" cy="651240"/>
          </a:xfrm>
          <a:prstGeom prst="rect">
            <a:avLst/>
          </a:prstGeom>
          <a:ln>
            <a:noFill/>
          </a:ln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id="{871D42A1-8499-4B4A-8901-865B513E6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22830" y="319015"/>
            <a:ext cx="5251333" cy="6214421"/>
          </a:xfrm>
          <a:prstGeom prst="rect">
            <a:avLst/>
          </a:prstGeom>
          <a:noFill/>
          <a:ln w="95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6333115-0635-4452-B168-F7390A8F11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94097" y="881663"/>
            <a:ext cx="4114049" cy="2474293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6D00730-6B02-43F3-9912-9D92EBC9A3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94097" y="3509765"/>
            <a:ext cx="4114049" cy="2474293"/>
          </a:xfrm>
          <a:prstGeom prst="rect">
            <a:avLst/>
          </a:prstGeom>
          <a:noFill/>
          <a:ln w="9525">
            <a:solidFill>
              <a:schemeClr val="accent6">
                <a:lumMod val="60000"/>
                <a:lumOff val="40000"/>
                <a:alpha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Θέση περιεχομένου 7" descr="Εικόνα που περιέχει κείμενο, γραμματοσειρά, στιγμιότυπο οθόνης, γραμμή&#10;&#10;Περιγραφή που δημιουργήθηκε αυτόματα">
            <a:extLst>
              <a:ext uri="{FF2B5EF4-FFF2-40B4-BE49-F238E27FC236}">
                <a16:creationId xmlns:a16="http://schemas.microsoft.com/office/drawing/2014/main" id="{060A66CC-112F-70F3-41F7-15DB6E9D036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7"/>
          <a:stretch>
            <a:fillRect/>
          </a:stretch>
        </p:blipFill>
        <p:spPr>
          <a:xfrm>
            <a:off x="1926216" y="5095374"/>
            <a:ext cx="3898736" cy="846037"/>
          </a:xfr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6384E97A-9CC9-4CD6-BFFF-CAEC2767E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20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A0B484-CEC4-DB5D-5648-97B975E7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9704" y="808056"/>
            <a:ext cx="3013024" cy="1593312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r>
              <a:rPr lang="en-US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Ιδιότητες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 -</a:t>
            </a:r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n-US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</a:t>
            </a:r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ή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ς </a:t>
            </a:r>
            <a:r>
              <a:rPr lang="en-US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ρίζ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απόδειξη</a:t>
            </a:r>
            <a:b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Εργασία:</a:t>
            </a:r>
            <a:r>
              <a: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Σχολικό βιβλίο σελ.74 Ασκήσεις: 9ιι,</a:t>
            </a:r>
            <a:b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Φύλλο Εργασίας: 37192 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Εικόνα 3" descr="Εικόνα που περιέχει γραμματοσειρά, κείμενο, γραφικός χαρακτήρας, καλλιγραφία&#10;&#10;Περιγραφή που δημιουργήθηκε αυτόματα">
            <a:extLst>
              <a:ext uri="{FF2B5EF4-FFF2-40B4-BE49-F238E27FC236}">
                <a16:creationId xmlns:a16="http://schemas.microsoft.com/office/drawing/2014/main" id="{20894D30-9910-B939-1E0A-AC6C0E55C9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003" y="1179499"/>
            <a:ext cx="3502000" cy="12218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1" name="Θέση περιεχομένου 10" descr="Εικόνα που περιέχει κείμενο, γραμματοσειρά, στιγμιότυπο οθόνης, γραμμή&#10;&#10;Περιγραφή που δημιουργήθηκε αυτόματα">
            <a:extLst>
              <a:ext uri="{FF2B5EF4-FFF2-40B4-BE49-F238E27FC236}">
                <a16:creationId xmlns:a16="http://schemas.microsoft.com/office/drawing/2014/main" id="{E78A0964-F00C-38C1-3359-1086BA13728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2333002" y="2888347"/>
            <a:ext cx="4618303" cy="16929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0485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DEFA2CA-0ABA-12AF-AE54-96AEDE3EC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l-GR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Ρητοποίηση</a:t>
            </a:r>
            <a:br>
              <a:rPr lang="el-GR" dirty="0">
                <a:solidFill>
                  <a:srgbClr val="FF0000"/>
                </a:solidFill>
              </a:rPr>
            </a:br>
            <a:r>
              <a:rPr lang="el-G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Να μετατρέψετε τις παρακάτω παραστάσεις σε ισοδύναμες με ρητούς </a:t>
            </a:r>
            <a:r>
              <a:rPr lang="el-GR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παρανομαστές</a:t>
            </a:r>
            <a:r>
              <a:rPr lang="el-GR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993F858B-F3A7-0845-9277-E79424E1B5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27380" y="2052116"/>
                <a:ext cx="8442759" cy="4563288"/>
              </a:xfrm>
            </p:spPr>
            <p:txBody>
              <a:bodyPr>
                <a:normAutofit fontScale="92500" lnSpcReduction="20000"/>
              </a:bodyPr>
              <a:lstStyle/>
              <a:p>
                <a:pPr marL="616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l-GR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l-GR" sz="26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l-GR" sz="2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el-GR" sz="2600" dirty="0"/>
                  <a:t> =</a:t>
                </a:r>
              </a:p>
              <a:p>
                <a:pPr marL="6160" indent="0">
                  <a:buNone/>
                </a:pPr>
                <a:endParaRPr lang="el-GR" sz="2600" dirty="0"/>
              </a:p>
              <a:p>
                <a:pPr marL="616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l-GR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6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ad>
                          <m:radPr>
                            <m:ctrlPr>
                              <a:rPr lang="el-GR" sz="26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l-GR" sz="2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g>
                          <m:e>
                            <m:r>
                              <a:rPr lang="el-GR" sz="2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l-GR" sz="2600" dirty="0"/>
                  <a:t> =</a:t>
                </a:r>
              </a:p>
              <a:p>
                <a:pPr marL="6160" indent="0">
                  <a:buNone/>
                </a:pPr>
                <a:endParaRPr lang="el-GR" sz="2600" dirty="0"/>
              </a:p>
              <a:p>
                <a:pPr marL="616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l-GR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6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l-GR" sz="2600" b="0" i="1" smtClean="0">
                            <a:latin typeface="Cambria Math" panose="02040503050406030204" pitchFamily="18" charset="0"/>
                          </a:rPr>
                          <m:t>5 − </m:t>
                        </m:r>
                        <m:rad>
                          <m:radPr>
                            <m:degHide m:val="on"/>
                            <m:ctrlPr>
                              <a:rPr lang="el-GR" sz="26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l-GR" sz="26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el-GR" sz="2600" dirty="0"/>
                  <a:t> =</a:t>
                </a:r>
              </a:p>
              <a:p>
                <a:pPr marL="6160" indent="0">
                  <a:buNone/>
                </a:pPr>
                <a:endParaRPr lang="el-GR" sz="2600" dirty="0"/>
              </a:p>
              <a:p>
                <a:pPr marL="616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l-GR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l-GR" sz="26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num>
                      <m:den>
                        <m:r>
                          <a:rPr lang="el-GR" sz="2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l-GR" sz="26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l-GR" sz="2600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e>
                        </m:rad>
                        <m:r>
                          <a:rPr lang="el-GR" sz="2600" b="0" i="1" smtClean="0">
                            <a:latin typeface="Cambria Math" panose="02040503050406030204" pitchFamily="18" charset="0"/>
                          </a:rPr>
                          <m:t>− </m:t>
                        </m:r>
                        <m:rad>
                          <m:radPr>
                            <m:degHide m:val="on"/>
                            <m:ctrlPr>
                              <a:rPr lang="el-GR" sz="26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l-GR" sz="26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el-GR" sz="2600" dirty="0"/>
                  <a:t> =</a:t>
                </a:r>
              </a:p>
              <a:p>
                <a:pPr marL="6160" indent="0">
                  <a:buNone/>
                </a:pPr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993F858B-F3A7-0845-9277-E79424E1B5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27380" y="2052116"/>
                <a:ext cx="8442759" cy="4563288"/>
              </a:xfrm>
              <a:blipFill>
                <a:blip r:embed="rId2"/>
                <a:stretch>
                  <a:fillRect t="-53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6698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639B18-A8A4-16FC-AE2D-000DA9233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Εφαρμογή:</a:t>
            </a:r>
          </a:p>
        </p:txBody>
      </p:sp>
      <p:pic>
        <p:nvPicPr>
          <p:cNvPr id="5" name="Θέση περιεχομένου 4" descr="Εικόνα που περιέχει κείμενο, γραμματοσειρά, γραφικός χαρακτήρας, στιγμιότυπο οθόνης&#10;&#10;Περιγραφή που δημιουργήθηκε αυτόματα">
            <a:extLst>
              <a:ext uri="{FF2B5EF4-FFF2-40B4-BE49-F238E27FC236}">
                <a16:creationId xmlns:a16="http://schemas.microsoft.com/office/drawing/2014/main" id="{3A167A04-8A4A-F7F3-6B20-DC577FA63E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15544" y="1596280"/>
            <a:ext cx="4143876" cy="1377655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9A1A47A-54DE-C7E1-2782-7046DCBDAD75}"/>
              </a:ext>
            </a:extLst>
          </p:cNvPr>
          <p:cNvSpPr txBox="1"/>
          <p:nvPr/>
        </p:nvSpPr>
        <p:spPr>
          <a:xfrm>
            <a:off x="2220468" y="4846221"/>
            <a:ext cx="609742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160" indent="0">
              <a:buNone/>
            </a:pPr>
            <a:r>
              <a:rPr lang="el-GR" sz="24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Εργασία: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Σχολικό βιβλίο σελ.75. Ασκήσεις:10ιιι),Β ομάδα 1ιι), Β ομάδα 4</a:t>
            </a:r>
          </a:p>
        </p:txBody>
      </p:sp>
    </p:spTree>
    <p:extLst>
      <p:ext uri="{BB962C8B-B14F-4D97-AF65-F5344CB8AC3E}">
        <p14:creationId xmlns:p14="http://schemas.microsoft.com/office/powerpoint/2010/main" val="1644605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8A17FC2-DF64-61BB-BC2B-C51A3D842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Εξάσκηση</a:t>
            </a:r>
          </a:p>
        </p:txBody>
      </p:sp>
      <p:pic>
        <p:nvPicPr>
          <p:cNvPr id="4" name="Θέση περιεχομένου 3" descr="Εικόνα που περιέχει κείμενο, γραμματοσειρά, στιγμιότυπο οθόνης, λευκό&#10;&#10;Περιγραφή που δημιουργήθηκε αυτόματα">
            <a:extLst>
              <a:ext uri="{FF2B5EF4-FFF2-40B4-BE49-F238E27FC236}">
                <a16:creationId xmlns:a16="http://schemas.microsoft.com/office/drawing/2014/main" id="{B1321FF4-8301-D47C-7163-DEC71F88AC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336" y="1545580"/>
            <a:ext cx="6700075" cy="181343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67826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A0B484-CEC4-DB5D-5648-97B975E71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9704" y="808056"/>
            <a:ext cx="3013024" cy="2217156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l"/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Ιδιότητες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ν -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ρίζ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ας</a:t>
            </a:r>
            <a:r>
              <a:rPr lang="el-GR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Εκτός Ύλης</a:t>
            </a:r>
            <a:br>
              <a:rPr lang="el-GR" dirty="0">
                <a:solidFill>
                  <a:srgbClr val="FF0000"/>
                </a:solidFill>
              </a:rPr>
            </a:br>
            <a:br>
              <a:rPr lang="el-GR" dirty="0">
                <a:solidFill>
                  <a:srgbClr val="FF0000"/>
                </a:solidFill>
              </a:rPr>
            </a:br>
            <a:br>
              <a:rPr lang="el-GR" dirty="0">
                <a:solidFill>
                  <a:srgbClr val="FF0000"/>
                </a:solidFill>
              </a:rPr>
            </a:br>
            <a:br>
              <a:rPr lang="el-GR" dirty="0">
                <a:solidFill>
                  <a:srgbClr val="FF0000"/>
                </a:solidFill>
              </a:rPr>
            </a:br>
            <a:endParaRPr lang="en-US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C47C4DE0-E37E-694F-D08F-5EB41B5D3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185" y="1281347"/>
            <a:ext cx="3259948" cy="603938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4C0C96A8-5153-320E-D525-8E812BDFC0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3185" y="2170663"/>
            <a:ext cx="3200127" cy="503219"/>
          </a:xfrm>
          <a:prstGeom prst="rect">
            <a:avLst/>
          </a:prstGeom>
        </p:spPr>
      </p:pic>
      <p:pic>
        <p:nvPicPr>
          <p:cNvPr id="18" name="Θέση περιεχομένου 17" descr="Εικόνα που περιέχει κείμενο, γραμματοσειρά, στιγμιότυπο οθόνης, γραφικός χαρακτήρας&#10;&#10;Περιγραφή που δημιουργήθηκε αυτόματα">
            <a:extLst>
              <a:ext uri="{FF2B5EF4-FFF2-40B4-BE49-F238E27FC236}">
                <a16:creationId xmlns:a16="http://schemas.microsoft.com/office/drawing/2014/main" id="{BD3047EE-F484-AE97-2D62-B3A1F70189B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2363185" y="3025212"/>
            <a:ext cx="3512338" cy="1947504"/>
          </a:xfrm>
        </p:spPr>
      </p:pic>
    </p:spTree>
    <p:extLst>
      <p:ext uri="{BB962C8B-B14F-4D97-AF65-F5344CB8AC3E}">
        <p14:creationId xmlns:p14="http://schemas.microsoft.com/office/powerpoint/2010/main" val="2316744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4D7E45EB-2082-42A1-A5FC-6D53F21DB3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9867" cy="68552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6A5C072-919B-4308-A48B-96DC0CBFB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8F74E2F-7C51-4D72-96BA-528A507481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4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1B61F797-14BD-476F-B569-140E96CB6B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0235D8-BAC3-4440-8A9B-43D98243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DF2FD5C-3192-4646-91D2-C907BDC4C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33" y="0"/>
            <a:ext cx="10378001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E76561D4-73F1-8D46-A744-3AFB853C0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803" y="808056"/>
            <a:ext cx="8608037" cy="1077229"/>
          </a:xfrm>
        </p:spPr>
        <p:txBody>
          <a:bodyPr>
            <a:normAutofit/>
          </a:bodyPr>
          <a:lstStyle/>
          <a:p>
            <a:pPr algn="l"/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Δυνάμεις με ρητό εκθέτη</a:t>
            </a:r>
          </a:p>
        </p:txBody>
      </p:sp>
      <p:pic>
        <p:nvPicPr>
          <p:cNvPr id="5" name="Θέση περιεχομένου 4" descr="Εικόνα που περιέχει κείμενο, στιγμιότυπο οθόνης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863E232C-C864-BF56-FC66-08D16336A9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7671" y="1511559"/>
            <a:ext cx="7045700" cy="24789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Θέση περιεχομένου 6" descr="Εικόνα που περιέχει γραμματοσειρά, κείμενο, γραφικός χαρακτήρας, καλλιγραφία&#10;&#10;Περιγραφή που δημιουργήθηκε αυτόματα">
            <a:extLst>
              <a:ext uri="{FF2B5EF4-FFF2-40B4-BE49-F238E27FC236}">
                <a16:creationId xmlns:a16="http://schemas.microsoft.com/office/drawing/2014/main" id="{6E1BBB63-45B3-DB49-1D8E-92071A9396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6"/>
          <a:stretch>
            <a:fillRect/>
          </a:stretch>
        </p:blipFill>
        <p:spPr>
          <a:xfrm>
            <a:off x="1977572" y="4169909"/>
            <a:ext cx="4074567" cy="10552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28564258-BA63-4452-B6A7-27E3497D9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7666" y="-2718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448F1026-DB79-3B04-CE2C-8E85CD495F1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21433" y="5346441"/>
            <a:ext cx="3521885" cy="9488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87208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D37DB57-3B9A-4C85-6942-7EFCBA893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4020" y="5016162"/>
            <a:ext cx="7958331" cy="1077229"/>
          </a:xfrm>
        </p:spPr>
        <p:txBody>
          <a:bodyPr>
            <a:normAutofit/>
          </a:bodyPr>
          <a:lstStyle/>
          <a:p>
            <a:pPr algn="l"/>
            <a:r>
              <a:rPr lang="el-GR" sz="32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Εφαρμογές: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Ασκήσεις σχολικού βιβλίου σελ. 75, Β ομάδα 2, 3</a:t>
            </a:r>
          </a:p>
        </p:txBody>
      </p:sp>
      <p:pic>
        <p:nvPicPr>
          <p:cNvPr id="3" name="Εικόνα 2" descr="Εικόνα που περιέχει κείμενο, γραμματοσειρά, στιγμιότυπο οθόνης, γραμμή&#10;&#10;Περιγραφή που δημιουργήθηκε αυτόματα">
            <a:extLst>
              <a:ext uri="{FF2B5EF4-FFF2-40B4-BE49-F238E27FC236}">
                <a16:creationId xmlns:a16="http://schemas.microsoft.com/office/drawing/2014/main" id="{CF5E445E-9F7B-09D5-C609-948226223E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019" y="502492"/>
            <a:ext cx="6588502" cy="16975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Εικόνα 3" descr="Εικόνα που περιέχει κείμενο, γραμματοσειρά, στιγμιότυπο οθόνης, γραμμή&#10;&#10;Περιγραφή που δημιουργήθηκε αυτόματα">
            <a:extLst>
              <a:ext uri="{FF2B5EF4-FFF2-40B4-BE49-F238E27FC236}">
                <a16:creationId xmlns:a16="http://schemas.microsoft.com/office/drawing/2014/main" id="{F3F67F3C-ABAF-49F3-1DE7-10A6A97236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019" y="2840147"/>
            <a:ext cx="6728135" cy="15359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0859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DA8DA7-5504-0256-1857-9557AABB1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9212" y="826718"/>
            <a:ext cx="7958331" cy="1077229"/>
          </a:xfrm>
        </p:spPr>
        <p:txBody>
          <a:bodyPr/>
          <a:lstStyle/>
          <a:p>
            <a:pPr algn="l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Επανάληψη</a:t>
            </a:r>
          </a:p>
        </p:txBody>
      </p:sp>
      <p:pic>
        <p:nvPicPr>
          <p:cNvPr id="4" name="Θέση περιεχομένου 3" descr="Εικόνα που περιέχει κείμενο, στιγμιότυπο οθόνης, γραμματοσειρά, λευκό&#10;&#10;Περιγραφή που δημιουργήθηκε αυτόματα">
            <a:extLst>
              <a:ext uri="{FF2B5EF4-FFF2-40B4-BE49-F238E27FC236}">
                <a16:creationId xmlns:a16="http://schemas.microsoft.com/office/drawing/2014/main" id="{D10F3298-3602-2A91-61D1-AB7503A66D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864" y="1903947"/>
            <a:ext cx="8479355" cy="169849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2FE5577-2D93-2E7D-EAB6-7E805009AE48}"/>
              </a:ext>
            </a:extLst>
          </p:cNvPr>
          <p:cNvSpPr txBox="1"/>
          <p:nvPr/>
        </p:nvSpPr>
        <p:spPr>
          <a:xfrm>
            <a:off x="2631233" y="4945224"/>
            <a:ext cx="678335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Εργασία για το σπίτι: Φύλλο εργασίας: 37197, 37198</a:t>
            </a:r>
          </a:p>
        </p:txBody>
      </p:sp>
    </p:spTree>
    <p:extLst>
      <p:ext uri="{BB962C8B-B14F-4D97-AF65-F5344CB8AC3E}">
        <p14:creationId xmlns:p14="http://schemas.microsoft.com/office/powerpoint/2010/main" val="101955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5896A41-5174-0BF2-754D-8B853BCB1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Θυμάμαι:</a:t>
            </a:r>
            <a:br>
              <a:rPr lang="el-G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Τετραγωνικής Ρίζας</a:t>
            </a:r>
            <a:endParaRPr lang="el-GR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Θέση κειμένου 5">
            <a:extLst>
              <a:ext uri="{FF2B5EF4-FFF2-40B4-BE49-F238E27FC236}">
                <a16:creationId xmlns:a16="http://schemas.microsoft.com/office/drawing/2014/main" id="{66AA44AF-60AB-7C38-473D-14836466BB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Θέση περιεχομένου 4" descr="Εικόνα που περιέχει κείμενο, στιγμιότυπο οθόνης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0D085157-A348-C7DA-EDB1-67DC18BF2BA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548883" y="1841619"/>
            <a:ext cx="9283958" cy="24624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Θέση περιεχομένου 9">
            <a:extLst>
              <a:ext uri="{FF2B5EF4-FFF2-40B4-BE49-F238E27FC236}">
                <a16:creationId xmlns:a16="http://schemas.microsoft.com/office/drawing/2014/main" id="{18168FED-8FF4-9FBD-E0EA-EF5F802787A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1685554" y="5016381"/>
            <a:ext cx="8316862" cy="82458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623740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4F10F9-C327-31FD-4412-F4AEAC636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787479"/>
          </a:xfrm>
        </p:spPr>
        <p:txBody>
          <a:bodyPr/>
          <a:lstStyle/>
          <a:p>
            <a:pPr algn="l"/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Εξάσκηση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52577812-0934-141A-067F-3EA0D4714E3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26163" y="2071396"/>
                <a:ext cx="9041364" cy="3978548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l-GR" sz="2800" dirty="0"/>
                  <a:t>Για ποιες τιμές του χ ορίζονται οι παρακάτω παραστάσεις:</a:t>
                </a:r>
              </a:p>
              <a:p>
                <a:pPr marL="52051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l-GR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l-GR" sz="2800" b="0" i="1" smtClean="0">
                            <a:latin typeface="Cambria Math" panose="02040503050406030204" pitchFamily="18" charset="0"/>
                          </a:rPr>
                          <m:t>𝜒</m:t>
                        </m:r>
                        <m:r>
                          <a:rPr lang="el-GR" sz="2800" b="0" i="1" smtClean="0">
                            <a:latin typeface="Cambria Math" panose="02040503050406030204" pitchFamily="18" charset="0"/>
                          </a:rPr>
                          <m:t> −3</m:t>
                        </m:r>
                      </m:e>
                    </m:rad>
                  </m:oMath>
                </a14:m>
                <a:endParaRPr lang="el-GR" sz="2800" dirty="0"/>
              </a:p>
              <a:p>
                <a:pPr marL="52051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l-GR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l-GR" sz="2800" b="0" i="1" smtClean="0">
                            <a:latin typeface="Cambria Math" panose="02040503050406030204" pitchFamily="18" charset="0"/>
                          </a:rPr>
                          <m:t>5 −</m:t>
                        </m:r>
                        <m:r>
                          <a:rPr lang="el-GR" sz="2800" b="0" i="1" smtClean="0">
                            <a:latin typeface="Cambria Math" panose="02040503050406030204" pitchFamily="18" charset="0"/>
                          </a:rPr>
                          <m:t>𝜒</m:t>
                        </m:r>
                      </m:e>
                    </m:rad>
                  </m:oMath>
                </a14:m>
                <a:endParaRPr lang="el-GR" sz="2800" dirty="0"/>
              </a:p>
              <a:p>
                <a:pPr marL="52051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l-GR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l-GR" sz="2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800" b="0" i="1" smtClean="0">
                                <a:latin typeface="Cambria Math" panose="02040503050406030204" pitchFamily="18" charset="0"/>
                              </a:rPr>
                              <m:t>𝜒</m:t>
                            </m:r>
                          </m:e>
                          <m:sup>
                            <m:r>
                              <a:rPr lang="el-G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l-GR" sz="2800" b="0" i="1" smtClean="0">
                            <a:latin typeface="Cambria Math" panose="02040503050406030204" pitchFamily="18" charset="0"/>
                          </a:rPr>
                          <m:t>+4</m:t>
                        </m:r>
                      </m:e>
                    </m:rad>
                  </m:oMath>
                </a14:m>
                <a:endParaRPr lang="el-GR" sz="2800" dirty="0"/>
              </a:p>
              <a:p>
                <a:pPr marL="52051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l-GR" sz="28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l-GR" sz="28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l-GR" sz="2800" b="0" i="1" smtClean="0">
                            <a:latin typeface="Cambria Math" panose="02040503050406030204" pitchFamily="18" charset="0"/>
                          </a:rPr>
                          <m:t>𝜒</m:t>
                        </m:r>
                        <m:r>
                          <a:rPr lang="el-GR" sz="2800" b="0" i="1" smtClean="0">
                            <a:latin typeface="Cambria Math" panose="02040503050406030204" pitchFamily="18" charset="0"/>
                          </a:rPr>
                          <m:t>| </m:t>
                        </m:r>
                      </m:e>
                    </m:rad>
                  </m:oMath>
                </a14:m>
                <a:endParaRPr lang="el-GR" sz="2800" dirty="0"/>
              </a:p>
              <a:p>
                <a:pPr marL="520510" indent="-514350">
                  <a:buFont typeface="+mj-lt"/>
                  <a:buAutoNum type="arabicPeriod"/>
                </a:pPr>
                <a:endParaRPr lang="el-GR" sz="2800" dirty="0"/>
              </a:p>
              <a:p>
                <a:endParaRPr lang="el-GR" dirty="0"/>
              </a:p>
              <a:p>
                <a:endParaRPr lang="el-GR" dirty="0"/>
              </a:p>
            </p:txBody>
          </p:sp>
        </mc:Choice>
        <mc:Fallback xmlns="">
          <p:sp>
            <p:nvSpPr>
              <p:cNvPr id="3" name="Θέση περιεχομένου 2">
                <a:extLst>
                  <a:ext uri="{FF2B5EF4-FFF2-40B4-BE49-F238E27FC236}">
                    <a16:creationId xmlns:a16="http://schemas.microsoft.com/office/drawing/2014/main" id="{52577812-0934-141A-067F-3EA0D4714E3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26163" y="2071396"/>
                <a:ext cx="9041364" cy="3978548"/>
              </a:xfrm>
              <a:blipFill>
                <a:blip r:embed="rId2"/>
                <a:stretch>
                  <a:fillRect l="-944" t="-1932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7499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DEDD8C-0337-F9A3-F5B2-0D23FBA5F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Εξάσκηση</a:t>
            </a:r>
          </a:p>
        </p:txBody>
      </p:sp>
      <p:pic>
        <p:nvPicPr>
          <p:cNvPr id="4" name="Θέση περιεχομένου 3" descr="Εικόνα που περιέχει κείμενο, γραμματοσειρά, στιγμιότυπο οθόνης, λευκό&#10;&#10;Περιγραφή που δημιουργήθηκε αυτόματα">
            <a:extLst>
              <a:ext uri="{FF2B5EF4-FFF2-40B4-BE49-F238E27FC236}">
                <a16:creationId xmlns:a16="http://schemas.microsoft.com/office/drawing/2014/main" id="{CFDF3D30-B8F8-4591-A5DE-1B9FCB89D4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755" y="1444472"/>
            <a:ext cx="8833918" cy="1746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32353B-C04F-BD20-5897-707F24544106}"/>
              </a:ext>
            </a:extLst>
          </p:cNvPr>
          <p:cNvSpPr txBox="1"/>
          <p:nvPr/>
        </p:nvSpPr>
        <p:spPr>
          <a:xfrm>
            <a:off x="1856790" y="5151918"/>
            <a:ext cx="73618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Εργασία για το σπίτι: </a:t>
            </a:r>
            <a:r>
              <a:rPr lang="el-G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Φύλλο Εργασίας 37196</a:t>
            </a:r>
          </a:p>
        </p:txBody>
      </p:sp>
    </p:spTree>
    <p:extLst>
      <p:ext uri="{BB962C8B-B14F-4D97-AF65-F5344CB8AC3E}">
        <p14:creationId xmlns:p14="http://schemas.microsoft.com/office/powerpoint/2010/main" val="2241156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00B9811-2E47-3C2B-6BD7-0DFB857B9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9882" y="734875"/>
            <a:ext cx="7958331" cy="674047"/>
          </a:xfrm>
        </p:spPr>
        <p:txBody>
          <a:bodyPr/>
          <a:lstStyle/>
          <a:p>
            <a:pPr algn="l"/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Ιδιότητες Τετραγωνικής Ρίζας</a:t>
            </a:r>
            <a:endParaRPr lang="el-GR" b="1" dirty="0">
              <a:solidFill>
                <a:srgbClr val="00B0F0"/>
              </a:solidFill>
            </a:endParaRPr>
          </a:p>
        </p:txBody>
      </p:sp>
      <p:pic>
        <p:nvPicPr>
          <p:cNvPr id="5" name="Θέση περιεχομένου 4" descr="Εικόνα που περιέχει κείμενο, γραμματοσειρά, στιγμιότυπο οθόνης, γραμμή&#10;&#10;Περιγραφή που δημιουργήθηκε αυτόματα">
            <a:extLst>
              <a:ext uri="{FF2B5EF4-FFF2-40B4-BE49-F238E27FC236}">
                <a16:creationId xmlns:a16="http://schemas.microsoft.com/office/drawing/2014/main" id="{CD38AB60-4255-79A7-61DA-E2293FB041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21475" y="1943829"/>
            <a:ext cx="7656081" cy="36406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44312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B7E525-6174-E439-A2E8-900D33679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ν - </a:t>
            </a:r>
            <a:r>
              <a:rPr lang="el-GR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οστής</a:t>
            </a:r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ρίζας</a:t>
            </a:r>
            <a:endParaRPr lang="el-GR" b="1" dirty="0">
              <a:solidFill>
                <a:srgbClr val="00B0F0"/>
              </a:solidFill>
            </a:endParaRPr>
          </a:p>
        </p:txBody>
      </p:sp>
      <p:pic>
        <p:nvPicPr>
          <p:cNvPr id="5" name="Θέση περιεχομένου 4" descr="Εικόνα που περιέχει κείμενο, στιγμιότυπο οθόνης, γραμμ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6758A316-869D-BC8C-0AFF-78D368D8D9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2973" y="1509270"/>
            <a:ext cx="7626054" cy="2165422"/>
          </a:xfrm>
        </p:spPr>
      </p:pic>
    </p:spTree>
    <p:extLst>
      <p:ext uri="{BB962C8B-B14F-4D97-AF65-F5344CB8AC3E}">
        <p14:creationId xmlns:p14="http://schemas.microsoft.com/office/powerpoint/2010/main" val="340040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743568-E352-5843-D272-190403698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Ορισμός ν - </a:t>
            </a:r>
            <a:r>
              <a:rPr lang="el-GR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οστής</a:t>
            </a:r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ρίζας</a:t>
            </a:r>
            <a:endParaRPr lang="el-GR" b="1" dirty="0">
              <a:solidFill>
                <a:srgbClr val="00B0F0"/>
              </a:solidFill>
            </a:endParaRP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80F10BD-7114-3539-4F3C-ECCD13C008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" name="Θέση περιεχομένου 7" descr="Εικόνα που περιέχει κείμενο, στιγμιότυπο οθόνης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1F3447A6-1EDA-F251-BAAC-2616C91F86E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987420" y="1501326"/>
            <a:ext cx="8739894" cy="25292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Θέση περιεχομένου 9">
            <a:extLst>
              <a:ext uri="{FF2B5EF4-FFF2-40B4-BE49-F238E27FC236}">
                <a16:creationId xmlns:a16="http://schemas.microsoft.com/office/drawing/2014/main" id="{AFF239BC-B30C-68DC-46FF-8B1A9E0E45EB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1987420" y="4806807"/>
            <a:ext cx="7657032" cy="10528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82922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77BCF8-2CBD-0CDC-F0B5-FA97D90AB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2559" y="808055"/>
            <a:ext cx="7958331" cy="1077229"/>
          </a:xfrm>
        </p:spPr>
        <p:txBody>
          <a:bodyPr>
            <a:normAutofit/>
          </a:bodyPr>
          <a:lstStyle/>
          <a:p>
            <a:pPr algn="l"/>
            <a:r>
              <a:rPr lang="el-G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Εφαρμογή: Άσκηση 1</a:t>
            </a:r>
            <a:r>
              <a:rPr lang="el-GR" sz="2800" b="1" baseline="30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Σχολικού βιβλίου σελ. 74</a:t>
            </a:r>
          </a:p>
        </p:txBody>
      </p:sp>
      <p:pic>
        <p:nvPicPr>
          <p:cNvPr id="5" name="Θέση περιεχομένου 4" descr="Εικόνα που περιέχει κείμενο, στιγμιότυπο οθόνης, γραμματοσειρά, αριθμός&#10;&#10;Περιγραφή που δημιουργήθηκε αυτόματα">
            <a:extLst>
              <a:ext uri="{FF2B5EF4-FFF2-40B4-BE49-F238E27FC236}">
                <a16:creationId xmlns:a16="http://schemas.microsoft.com/office/drawing/2014/main" id="{9FA2A7B9-2293-655C-D477-A27FEDC3CA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22559" y="1467968"/>
            <a:ext cx="6763110" cy="21840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028433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EB18E5D-4471-9D74-94FC-B44D8C422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Ιδιότητες εξ ορισμού ν - στης ρίζας</a:t>
            </a:r>
            <a:endParaRPr lang="el-GR" b="1" dirty="0">
              <a:solidFill>
                <a:srgbClr val="00B0F0"/>
              </a:solidFill>
            </a:endParaRPr>
          </a:p>
        </p:txBody>
      </p:sp>
      <p:pic>
        <p:nvPicPr>
          <p:cNvPr id="12" name="Θέση περιεχομένου 11" descr="Εικόνα που περιέχει κείμενο, στιγμιότυπο οθόνης, γραμματοσειρά, γραμμή&#10;&#10;Περιγραφή που δημιουργήθηκε αυτόματα">
            <a:extLst>
              <a:ext uri="{FF2B5EF4-FFF2-40B4-BE49-F238E27FC236}">
                <a16:creationId xmlns:a16="http://schemas.microsoft.com/office/drawing/2014/main" id="{C49D6C37-0A6B-187B-867C-DF242D1062F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512326" y="3990438"/>
            <a:ext cx="5549321" cy="1466537"/>
          </a:xfrm>
        </p:spPr>
      </p:pic>
      <p:sp>
        <p:nvSpPr>
          <p:cNvPr id="13" name="Τίτλος 1">
            <a:extLst>
              <a:ext uri="{FF2B5EF4-FFF2-40B4-BE49-F238E27FC236}">
                <a16:creationId xmlns:a16="http://schemas.microsoft.com/office/drawing/2014/main" id="{858D78B1-A7F9-F2A9-03B5-BD09C8481B5D}"/>
              </a:ext>
            </a:extLst>
          </p:cNvPr>
          <p:cNvSpPr txBox="1">
            <a:spLocks/>
          </p:cNvSpPr>
          <p:nvPr/>
        </p:nvSpPr>
        <p:spPr>
          <a:xfrm>
            <a:off x="7816780" y="1857274"/>
            <a:ext cx="3056226" cy="108170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400" b="0" i="0" kern="1200" cap="none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Εργασία: 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Άσκηση 3 σχολικού βιβλίου σελ.74</a:t>
            </a:r>
            <a:endParaRPr lang="el-GR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Θέση περιεχομένου 3">
                <a:extLst>
                  <a:ext uri="{FF2B5EF4-FFF2-40B4-BE49-F238E27FC236}">
                    <a16:creationId xmlns:a16="http://schemas.microsoft.com/office/drawing/2014/main" id="{EF0A1E4C-8FDA-21E4-B8C0-D751C312CFE8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2297724" y="1401025"/>
                <a:ext cx="3891960" cy="3997828"/>
              </a:xfrm>
            </p:spPr>
            <p:txBody>
              <a:bodyPr/>
              <a:lstStyle/>
              <a:p>
                <a:r>
                  <a:rPr lang="el-GR" dirty="0"/>
                  <a:t>Αν α ≥ 0, τότε: </a:t>
                </a:r>
              </a:p>
              <a:p>
                <a:pPr marL="6160" indent="0">
                  <a:buNone/>
                </a:pPr>
                <a:r>
                  <a:rPr lang="el-GR" dirty="0"/>
                  <a:t>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ad>
                          <m:radPr>
                            <m:ctrlPr>
                              <a:rPr lang="el-GR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l-GR" b="0" i="1" smtClean="0">
                                <a:latin typeface="Cambria Math" panose="02040503050406030204" pitchFamily="18" charset="0"/>
                              </a:rPr>
                              <m:t>𝜈</m:t>
                            </m:r>
                          </m:deg>
                          <m:e>
                            <m:r>
                              <a:rPr lang="el-GR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  <m:r>
                              <a:rPr lang="el-GR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l-GR" b="0" i="1" smtClean="0">
                            <a:latin typeface="Cambria Math" panose="02040503050406030204" pitchFamily="18" charset="0"/>
                          </a:rPr>
                          <m:t>𝜈</m:t>
                        </m:r>
                      </m:sup>
                    </m:sSup>
                  </m:oMath>
                </a14:m>
                <a:r>
                  <a:rPr lang="el-GR" dirty="0"/>
                  <a:t> = α και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𝜈</m:t>
                        </m:r>
                      </m:deg>
                      <m:e>
                        <m:sSup>
                          <m:sSupPr>
                            <m:ctrlPr>
                              <a:rPr lang="el-G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p>
                            <m:r>
                              <a:rPr lang="el-GR" b="0" i="1" smtClean="0">
                                <a:latin typeface="Cambria Math" panose="02040503050406030204" pitchFamily="18" charset="0"/>
                              </a:rPr>
                              <m:t>𝜈</m:t>
                            </m:r>
                          </m:sup>
                        </m:sSup>
                      </m:e>
                    </m:rad>
                  </m:oMath>
                </a14:m>
                <a:r>
                  <a:rPr lang="el-GR" dirty="0"/>
                  <a:t> = α</a:t>
                </a:r>
              </a:p>
              <a:p>
                <a:r>
                  <a:rPr lang="el-GR" dirty="0"/>
                  <a:t>Αν α ≤ 0 και ν άρτιος, τότε:</a:t>
                </a:r>
              </a:p>
              <a:p>
                <a:pPr marL="6160" indent="0">
                  <a:buNone/>
                </a:pPr>
                <a:r>
                  <a:rPr lang="el-GR" dirty="0"/>
                  <a:t>           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l-GR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l-GR" b="0" i="1" smtClean="0">
                            <a:latin typeface="Cambria Math" panose="02040503050406030204" pitchFamily="18" charset="0"/>
                          </a:rPr>
                          <m:t>𝜈</m:t>
                        </m:r>
                      </m:deg>
                      <m:e>
                        <m:sSup>
                          <m:sSupPr>
                            <m:ctrlPr>
                              <a:rPr lang="el-G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b="0" i="1" smtClean="0">
                                <a:latin typeface="Cambria Math" panose="02040503050406030204" pitchFamily="18" charset="0"/>
                              </a:rPr>
                              <m:t>𝛼</m:t>
                            </m:r>
                          </m:e>
                          <m:sup>
                            <m:r>
                              <a:rPr lang="el-GR" b="0" i="1" smtClean="0">
                                <a:latin typeface="Cambria Math" panose="02040503050406030204" pitchFamily="18" charset="0"/>
                              </a:rPr>
                              <m:t>𝜈</m:t>
                            </m:r>
                          </m:sup>
                        </m:sSup>
                      </m:e>
                    </m:rad>
                  </m:oMath>
                </a14:m>
                <a:r>
                  <a:rPr lang="el-GR" dirty="0"/>
                  <a:t> = |α|</a:t>
                </a:r>
              </a:p>
              <a:p>
                <a:pPr marL="6160" indent="0">
                  <a:buNone/>
                </a:pPr>
                <a:endParaRPr lang="el-GR" dirty="0"/>
              </a:p>
              <a:p>
                <a:pPr marL="6160" indent="0">
                  <a:buNone/>
                </a:pPr>
                <a:endParaRPr lang="el-GR" dirty="0"/>
              </a:p>
            </p:txBody>
          </p:sp>
        </mc:Choice>
        <mc:Fallback xmlns="">
          <p:sp>
            <p:nvSpPr>
              <p:cNvPr id="4" name="Θέση περιεχομένου 3">
                <a:extLst>
                  <a:ext uri="{FF2B5EF4-FFF2-40B4-BE49-F238E27FC236}">
                    <a16:creationId xmlns:a16="http://schemas.microsoft.com/office/drawing/2014/main" id="{EF0A1E4C-8FDA-21E4-B8C0-D751C312CF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2297724" y="1401025"/>
                <a:ext cx="3891960" cy="3997828"/>
              </a:xfrm>
              <a:blipFill>
                <a:blip r:embed="rId3"/>
                <a:stretch>
                  <a:fillRect l="-940" t="-15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9226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άντισον">
  <a:themeElements>
    <a:clrScheme name="Madison">
      <a:dk1>
        <a:sysClr val="windowText" lastClr="000000"/>
      </a:dk1>
      <a:lt1>
        <a:sysClr val="window" lastClr="FFFFFF"/>
      </a:lt1>
      <a:dk2>
        <a:srgbClr val="1F282E"/>
      </a:dk2>
      <a:lt2>
        <a:srgbClr val="C2F5FC"/>
      </a:lt2>
      <a:accent1>
        <a:srgbClr val="4091F3"/>
      </a:accent1>
      <a:accent2>
        <a:srgbClr val="8BBCF1"/>
      </a:accent2>
      <a:accent3>
        <a:srgbClr val="CB6A6A"/>
      </a:accent3>
      <a:accent4>
        <a:srgbClr val="C567AF"/>
      </a:accent4>
      <a:accent5>
        <a:srgbClr val="A684F9"/>
      </a:accent5>
      <a:accent6>
        <a:srgbClr val="A9ACEE"/>
      </a:accent6>
      <a:hlink>
        <a:srgbClr val="6D9CC5"/>
      </a:hlink>
      <a:folHlink>
        <a:srgbClr val="6D82A0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178B2DAB-5DDE-4060-A857-D2E1CDA925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TM16401375[[fn=Μάντισον]]</Template>
  <TotalTime>120</TotalTime>
  <Words>255</Words>
  <Application>Microsoft Office PowerPoint</Application>
  <PresentationFormat>Ευρεία οθόνη</PresentationFormat>
  <Paragraphs>41</Paragraphs>
  <Slides>19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6" baseType="lpstr">
      <vt:lpstr>Arial</vt:lpstr>
      <vt:lpstr>Cambria Math</vt:lpstr>
      <vt:lpstr>MS Shell Dlg 2</vt:lpstr>
      <vt:lpstr>Times New Roman</vt:lpstr>
      <vt:lpstr>Wingdings</vt:lpstr>
      <vt:lpstr>Wingdings 3</vt:lpstr>
      <vt:lpstr>Μάντισον</vt:lpstr>
      <vt:lpstr>Τετραγωνική Ρίζα – ν οστή ρίζα </vt:lpstr>
      <vt:lpstr>Θυμάμαι: Ορισμός Τετραγωνικής Ρίζας</vt:lpstr>
      <vt:lpstr>Εξάσκηση</vt:lpstr>
      <vt:lpstr>Εξάσκηση</vt:lpstr>
      <vt:lpstr>Ιδιότητες Τετραγωνικής Ρίζας</vt:lpstr>
      <vt:lpstr>Ορισμός ν - οστής ρίζας</vt:lpstr>
      <vt:lpstr>Ορισμός ν - οστής ρίζας</vt:lpstr>
      <vt:lpstr>Εφαρμογή: Άσκηση 1η Σχολικού βιβλίου σελ. 74</vt:lpstr>
      <vt:lpstr>Ιδιότητες εξ ορισμού ν - στης ρίζας</vt:lpstr>
      <vt:lpstr>Εξάσκηση</vt:lpstr>
      <vt:lpstr>Ιδιότητες ν - στης ρίζας - Απόδειξη   Εργασία: Σχολικό βιβλίο σελ.74 Ασκήσεις: 5ιι, 6, Φύλλο Εργασίας: 14452, 34157, 37193, </vt:lpstr>
      <vt:lpstr>Ιδιότητες ν -οστής ρίζας - απόδειξη   Εργασία: Σχολικό βιβλίο σελ.74 Ασκήσεις: 9ιι, Φύλλο Εργασίας: 37192 </vt:lpstr>
      <vt:lpstr>Ρητοποίηση Να μετατρέψετε τις παρακάτω παραστάσεις σε ισοδύναμες με ρητούς παρανομαστές:</vt:lpstr>
      <vt:lpstr>Εφαρμογή:</vt:lpstr>
      <vt:lpstr>Εξάσκηση</vt:lpstr>
      <vt:lpstr>Ιδιότητες ν - της ρίζας- Εκτός Ύλης    </vt:lpstr>
      <vt:lpstr>Δυνάμεις με ρητό εκθέτη</vt:lpstr>
      <vt:lpstr>Εφαρμογές: Ασκήσεις σχολικού βιβλίου σελ. 75, Β ομάδα 2, 3</vt:lpstr>
      <vt:lpstr>Επανάληψη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Ελένη Μαλανδράκη</dc:creator>
  <cp:lastModifiedBy>Ελένη Μαλανδράκη</cp:lastModifiedBy>
  <cp:revision>65</cp:revision>
  <dcterms:created xsi:type="dcterms:W3CDTF">2023-11-18T05:22:57Z</dcterms:created>
  <dcterms:modified xsi:type="dcterms:W3CDTF">2025-12-16T04:40:50Z</dcterms:modified>
</cp:coreProperties>
</file>