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9" r:id="rId3"/>
    <p:sldId id="305" r:id="rId4"/>
    <p:sldId id="263" r:id="rId5"/>
    <p:sldId id="260" r:id="rId6"/>
    <p:sldId id="285" r:id="rId7"/>
    <p:sldId id="307" r:id="rId8"/>
    <p:sldId id="287" r:id="rId9"/>
    <p:sldId id="312" r:id="rId10"/>
    <p:sldId id="292" r:id="rId11"/>
    <p:sldId id="265" r:id="rId12"/>
    <p:sldId id="274" r:id="rId13"/>
    <p:sldId id="275" r:id="rId14"/>
    <p:sldId id="276" r:id="rId15"/>
    <p:sldId id="279" r:id="rId16"/>
    <p:sldId id="280" r:id="rId17"/>
    <p:sldId id="294" r:id="rId18"/>
    <p:sldId id="295" r:id="rId19"/>
    <p:sldId id="296" r:id="rId20"/>
    <p:sldId id="293" r:id="rId21"/>
    <p:sldId id="298" r:id="rId22"/>
    <p:sldId id="299" r:id="rId23"/>
    <p:sldId id="300" r:id="rId24"/>
    <p:sldId id="301" r:id="rId25"/>
    <p:sldId id="303" r:id="rId26"/>
    <p:sldId id="302" r:id="rId27"/>
    <p:sldId id="283" r:id="rId28"/>
    <p:sldId id="284" r:id="rId29"/>
    <p:sldId id="281" r:id="rId30"/>
    <p:sldId id="282" r:id="rId31"/>
    <p:sldId id="313" r:id="rId32"/>
    <p:sldId id="316" r:id="rId33"/>
    <p:sldId id="264" r:id="rId34"/>
    <p:sldId id="268" r:id="rId35"/>
    <p:sldId id="269" r:id="rId36"/>
    <p:sldId id="270" r:id="rId37"/>
    <p:sldId id="309" r:id="rId38"/>
    <p:sldId id="308" r:id="rId39"/>
    <p:sldId id="310" r:id="rId40"/>
    <p:sldId id="311" r:id="rId41"/>
    <p:sldId id="315" r:id="rId42"/>
    <p:sldId id="31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i" initials="E" lastIdx="2" clrIdx="0">
    <p:extLst>
      <p:ext uri="{19B8F6BF-5375-455C-9EA6-DF929625EA0E}">
        <p15:presenceInfo xmlns:p15="http://schemas.microsoft.com/office/powerpoint/2012/main" userId="Ele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8" autoAdjust="0"/>
    <p:restoredTop sz="94660"/>
  </p:normalViewPr>
  <p:slideViewPr>
    <p:cSldViewPr snapToGrid="0">
      <p:cViewPr varScale="1">
        <p:scale>
          <a:sx n="123" d="100"/>
          <a:sy n="123" d="100"/>
        </p:scale>
        <p:origin x="1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F750-B1CF-4B8F-A9CD-BDBBBE2018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837778-99B7-4AEB-9A6F-01346CBA7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073B88-FA4B-4B01-871B-7235F00E536F}"/>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5" name="Footer Placeholder 4">
            <a:extLst>
              <a:ext uri="{FF2B5EF4-FFF2-40B4-BE49-F238E27FC236}">
                <a16:creationId xmlns:a16="http://schemas.microsoft.com/office/drawing/2014/main" id="{396A653E-32F2-4BA2-9AC2-6F80008F9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C3FC7-6E9D-4D59-97CB-97D576C29C0E}"/>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384080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EB76-040A-440D-9905-2BBF323904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34A0D-D160-403E-AE2A-79F10BDC29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5C4A8-B9AE-4496-A040-223B71DF07EC}"/>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5" name="Footer Placeholder 4">
            <a:extLst>
              <a:ext uri="{FF2B5EF4-FFF2-40B4-BE49-F238E27FC236}">
                <a16:creationId xmlns:a16="http://schemas.microsoft.com/office/drawing/2014/main" id="{82B19151-29C4-4210-8184-BBDB0A9CE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5C426-FA26-4377-AA9F-7464CD48CDFA}"/>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383883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19994-51E6-42B7-87A9-2ABF8589AB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880090-E20C-4B4B-99AE-48507F8DB9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F8631-3501-414C-B4C0-9F110E2DD6D0}"/>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5" name="Footer Placeholder 4">
            <a:extLst>
              <a:ext uri="{FF2B5EF4-FFF2-40B4-BE49-F238E27FC236}">
                <a16:creationId xmlns:a16="http://schemas.microsoft.com/office/drawing/2014/main" id="{DD46046B-276E-4332-8ED7-B8CA52832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8B90-1481-418C-ADD8-8E3AAC8C9109}"/>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2275290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CBA6-BDBB-4AB2-A8ED-A6A9E17B48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1DC90E-4CD1-47C4-976A-C5CB407BA9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0A118-001C-4C9F-970C-FD20E77ACCFF}"/>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5" name="Footer Placeholder 4">
            <a:extLst>
              <a:ext uri="{FF2B5EF4-FFF2-40B4-BE49-F238E27FC236}">
                <a16:creationId xmlns:a16="http://schemas.microsoft.com/office/drawing/2014/main" id="{F828C139-DBB9-453D-8DF9-673A842F2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6B41A-5260-46CD-B48E-AE67D1323628}"/>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38434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F5312-0C33-4047-B7D8-19D7A20060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C22CDD-FD1B-45DD-8E49-DD90051C6F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882B4-01AD-4946-AA23-98FD51963CB2}"/>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5" name="Footer Placeholder 4">
            <a:extLst>
              <a:ext uri="{FF2B5EF4-FFF2-40B4-BE49-F238E27FC236}">
                <a16:creationId xmlns:a16="http://schemas.microsoft.com/office/drawing/2014/main" id="{BA688DB7-8173-4E84-8E91-BF0887461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A5A7B-657D-4883-A7BC-DF6A3360A514}"/>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2957975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2FA2-832F-436B-B534-D1FEEBE6A3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A64D22-EDBF-4F88-8CE8-E54C48A35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F91ACD-4D65-414E-941B-431A75724D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104984-C551-410B-9979-5C13B02299CF}"/>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6" name="Footer Placeholder 5">
            <a:extLst>
              <a:ext uri="{FF2B5EF4-FFF2-40B4-BE49-F238E27FC236}">
                <a16:creationId xmlns:a16="http://schemas.microsoft.com/office/drawing/2014/main" id="{A4D9213D-876F-4855-84C0-0FA35DD32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F050C-5B0D-4B03-82A1-A53E4B610019}"/>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348884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98D6-75AB-4F39-8BCE-CB32CE8FB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A443E2-A2B9-4D48-B806-6B42C03C92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D73A3D-A9FB-43D8-A992-5498F4223D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CA2298-93B9-4B5A-87A3-84BE68CB5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B0CF43-E06F-4B63-BEE8-49131DA8A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EFE86F-C253-4A27-9BB0-AD47EE6D5108}"/>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8" name="Footer Placeholder 7">
            <a:extLst>
              <a:ext uri="{FF2B5EF4-FFF2-40B4-BE49-F238E27FC236}">
                <a16:creationId xmlns:a16="http://schemas.microsoft.com/office/drawing/2014/main" id="{349DB407-2398-4EBA-80E4-4214F2B4FF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D083E8-55A1-45E5-AA2C-CC6E32DC88D3}"/>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51848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2325-73DE-4449-A6DC-89C6EDC998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AF7C5B-8FF8-4CC0-BFE4-8006A1629028}"/>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4" name="Footer Placeholder 3">
            <a:extLst>
              <a:ext uri="{FF2B5EF4-FFF2-40B4-BE49-F238E27FC236}">
                <a16:creationId xmlns:a16="http://schemas.microsoft.com/office/drawing/2014/main" id="{272578AC-E04E-4B6A-B019-8ED2F44920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06B1C3-DA57-4A3E-99CC-7FA7BF38981C}"/>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27013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01B5E-0D36-408D-8978-D1C4357181F2}"/>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3" name="Footer Placeholder 2">
            <a:extLst>
              <a:ext uri="{FF2B5EF4-FFF2-40B4-BE49-F238E27FC236}">
                <a16:creationId xmlns:a16="http://schemas.microsoft.com/office/drawing/2014/main" id="{903C14A7-2CE5-4DDF-9A2F-4E492FB54E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808B81-09AB-425B-95C6-BE41CC97EF4F}"/>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418721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C24B-F138-4BE8-AD92-1688DFC4D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D76A6B-AE0C-45DD-9C47-168E36BD9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45F38-3BF8-4FEE-B2D4-0105F28FC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E3CDB-9E4F-4D76-B650-F27A429BC544}"/>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6" name="Footer Placeholder 5">
            <a:extLst>
              <a:ext uri="{FF2B5EF4-FFF2-40B4-BE49-F238E27FC236}">
                <a16:creationId xmlns:a16="http://schemas.microsoft.com/office/drawing/2014/main" id="{0215D56C-89BB-4D4B-801E-5E9D4735E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3D033-5CB1-4811-B3C2-64397CA5C329}"/>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1054051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E079-71A1-4229-98C5-37A5E23DB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9DAF8F-2CC0-410C-A2CA-5969C6DC0E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E883B-7670-4307-AE54-1C27424A7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6E2CE8-BADE-495F-AE66-CEA189FA6A9B}"/>
              </a:ext>
            </a:extLst>
          </p:cNvPr>
          <p:cNvSpPr>
            <a:spLocks noGrp="1"/>
          </p:cNvSpPr>
          <p:nvPr>
            <p:ph type="dt" sz="half" idx="10"/>
          </p:nvPr>
        </p:nvSpPr>
        <p:spPr/>
        <p:txBody>
          <a:bodyPr/>
          <a:lstStyle/>
          <a:p>
            <a:fld id="{E9769A75-FD05-4975-971D-6CBDAB5B49E6}" type="datetimeFigureOut">
              <a:rPr lang="en-US" smtClean="0"/>
              <a:t>12/2/2021</a:t>
            </a:fld>
            <a:endParaRPr lang="en-US"/>
          </a:p>
        </p:txBody>
      </p:sp>
      <p:sp>
        <p:nvSpPr>
          <p:cNvPr id="6" name="Footer Placeholder 5">
            <a:extLst>
              <a:ext uri="{FF2B5EF4-FFF2-40B4-BE49-F238E27FC236}">
                <a16:creationId xmlns:a16="http://schemas.microsoft.com/office/drawing/2014/main" id="{E182C92D-9066-4E19-BBBD-6577873BEE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FFC0E-CA44-4D9C-A7AC-FA7409B03A3C}"/>
              </a:ext>
            </a:extLst>
          </p:cNvPr>
          <p:cNvSpPr>
            <a:spLocks noGrp="1"/>
          </p:cNvSpPr>
          <p:nvPr>
            <p:ph type="sldNum" sz="quarter" idx="12"/>
          </p:nvPr>
        </p:nvSpPr>
        <p:spPr/>
        <p:txBody>
          <a:bodyPr/>
          <a:lstStyle/>
          <a:p>
            <a:fld id="{840BB0D9-C50F-46AC-BB30-F8B07C031E8D}" type="slidenum">
              <a:rPr lang="en-US" smtClean="0"/>
              <a:t>‹#›</a:t>
            </a:fld>
            <a:endParaRPr lang="en-US"/>
          </a:p>
        </p:txBody>
      </p:sp>
    </p:spTree>
    <p:extLst>
      <p:ext uri="{BB962C8B-B14F-4D97-AF65-F5344CB8AC3E}">
        <p14:creationId xmlns:p14="http://schemas.microsoft.com/office/powerpoint/2010/main" val="85213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4CC45-F217-4A2D-A2AE-EB2F944C2F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CA01E2-58A8-41BD-8DC5-63A010FFF7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2A143-4278-43E4-B7F9-C88841A7F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69A75-FD05-4975-971D-6CBDAB5B49E6}" type="datetimeFigureOut">
              <a:rPr lang="en-US" smtClean="0"/>
              <a:t>12/2/2021</a:t>
            </a:fld>
            <a:endParaRPr lang="en-US"/>
          </a:p>
        </p:txBody>
      </p:sp>
      <p:sp>
        <p:nvSpPr>
          <p:cNvPr id="5" name="Footer Placeholder 4">
            <a:extLst>
              <a:ext uri="{FF2B5EF4-FFF2-40B4-BE49-F238E27FC236}">
                <a16:creationId xmlns:a16="http://schemas.microsoft.com/office/drawing/2014/main" id="{48A65A67-82B3-4E38-827D-F5C637F83B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3674F7-708D-4989-A42E-73D230D9B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BB0D9-C50F-46AC-BB30-F8B07C031E8D}" type="slidenum">
              <a:rPr lang="en-US" smtClean="0"/>
              <a:t>‹#›</a:t>
            </a:fld>
            <a:endParaRPr lang="en-US"/>
          </a:p>
        </p:txBody>
      </p:sp>
    </p:spTree>
    <p:extLst>
      <p:ext uri="{BB962C8B-B14F-4D97-AF65-F5344CB8AC3E}">
        <p14:creationId xmlns:p14="http://schemas.microsoft.com/office/powerpoint/2010/main" val="20453416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j_u5NfDR7AA&amp;ab_channel=NikephorosOuranos"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923;&#949;&#960;&#964;&#959;&#956;&#941;&#961;&#949;&#953;&#945;%20&#945;&#960;&#972;%20&#964;&#951;&#957;%20&#960;&#961;&#959;&#963;&#969;&#960;&#959;&#947;&#961;&#945;&#966;&#943;&#945;%20&#964;&#959;&#965;%20&#916;&#953;&#959;&#957;&#965;&#963;&#943;&#959;&#965;%20&#931;&#959;&#955;&#969;&#956;&#959;&#973;,%20&#941;&#961;&#947;&#959;%20&#945;&#947;&#957;&#974;&#963;&#964;&#959;&#965;%20&#942;%20&#964;&#959;&#965;%20&#928;&#961;&#959;&#963;&#945;&#955;&#941;&#957;&#964;&#951;%20(1856;).%20&#914;&#961;&#943;&#963;&#954;&#949;&#964;&#945;&#953;%20&#963;&#964;&#959;%20&#924;&#959;&#965;&#963;&#949;&#943;&#959;%20&#931;&#959;&#955;&#969;&#956;&#959;&#973;%20&#954;&#945;&#953;%20&#917;&#960;&#953;&#966;&#945;&#957;&#974;&#957;%20&#918;&#945;&#954;&#965;&#957;&#952;&#943;&#969;&#957;"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nhmuseum.gr/el/sylloges/sylloges/simaie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books.edu.gr/ebooks/v/html/8547/2188/Istoria_ST-Dimotikou_html-empl/index3_7.html"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anemi.lib.uoc.gr/metadata/4/f/8/metadata-467-0000013.tk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Peter%20Von%20Hess)"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snhell.gr/anthology/content.asp?id=32&amp;author_id=47#5" TargetMode="External"/><Relationship Id="rId1" Type="http://schemas.openxmlformats.org/officeDocument/2006/relationships/slideLayout" Target="../slideLayouts/slideLayout2.xml"/><Relationship Id="rId4" Type="http://schemas.openxmlformats.org/officeDocument/2006/relationships/hyperlink" Target="https://www.greek-language.gr/digitalResources/literature/education/greek_history/index.html?subpoint=124#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kathimerini.gr/opinion/561302329/o-kolokotronis-o-tertsetis-kai-i-diigisis-symvanton/"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hmuseum.gr/el/ektheseis/monimi-ekthesi/"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ationalgallery.gr/el/zographikh-monimi-ekthesi/painting/ta-hronia-tis-basileias-tou-othona/istoriki-zographiki/i-exodos-tou-mesologgiou-5446.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www.nhmuseum.gr/el/ektheseis/ta-opla-tou-agona-aithousa-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ationalgallery.gr/el/periodikes-ektheseis/arheio/ethnikh-pinakothhki/1992-2000/128-i-elliniki-epanastasi-o-ntelakroua-kai-oi-galloi-zographoi-1815-1848.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nhmuseum.gr/el/ektheseis/i-afypnisi-tis-ethnikis-syneidisis-ton-ellinon-1670-1821-aithousa-3/"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hmuseum.gr/el/ektheseis/gegonota-tis-epanastasis-diadromos-7/"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hmuseum.gr/el/fakelos-syllogon/antikeimena/24532_el/"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n.gr/2019/04/10/plus/features/o-apagxonismos-tou-patriarxi-grigoriou-e/#images"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ebooks.edu.gr/ebooks/v/html/8547/2188/Istoria_ST-Dimotikou_html-empl/index3_17.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argolikivivliothiki.gr/2011/03/18/%c2%ab%ce%b7-%ce%b1%cf%80%ce%b5%ce%bb%ce%b5%cf%85%ce%b8%ce%ad%cf%81%cf%89%cf%83%ce%b7-%cf%84%ce%b7%cf%82-%ce%b5%ce%bb%ce%bb%ce%ac%ce%b4%ce%bf%cf%82%c2%bb-%cf%80%ce%ad%cf%84%ce%b5%cf%81-%cf%86%ce%bf-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reek-language.gr/digitalResources/literature/tools/concordance/biography.html?cnd_id=10" TargetMode="External"/><Relationship Id="rId1" Type="http://schemas.openxmlformats.org/officeDocument/2006/relationships/slideLayout" Target="../slideLayouts/slideLayout2.xml"/><Relationship Id="rId5" Type="http://schemas.openxmlformats.org/officeDocument/2006/relationships/hyperlink" Target="http://www.zakynthos-museumsolomos.gr/"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www.nationalgallery.gr/el/sulloges/collection/sulloges/i-moni-tou-arkadiou.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greek-language.gr/digitalResources/files/video/literature/greek-history/Video01_x264_11.mp4?width=640&amp;height=360" TargetMode="External"/><Relationship Id="rId2" Type="http://schemas.openxmlformats.org/officeDocument/2006/relationships/hyperlink" Target="https://www.greek-language.gr/" TargetMode="External"/><Relationship Id="rId1" Type="http://schemas.openxmlformats.org/officeDocument/2006/relationships/slideLayout" Target="../slideLayouts/slideLayout2.xml"/><Relationship Id="rId5" Type="http://schemas.openxmlformats.org/officeDocument/2006/relationships/hyperlink" Target="https://www.greek-language.gr/digitalResources/files/video/literature/greek-history/Video03_x264_5.mp4?width=640&amp;height=360" TargetMode="External"/><Relationship Id="rId4" Type="http://schemas.openxmlformats.org/officeDocument/2006/relationships/hyperlink" Target="https://www.greek-language.gr/digitalResources/files/video/literature/greek-history/Video02_x264_7.mp4?width=640&amp;height=36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927;%20&#925;&#953;&#954;&#972;&#955;&#945;&#959;&#962;%20&#935;&#945;&#955;&#953;&#954;&#953;&#972;&#960;&#959;&#965;&#955;&#959;&#962;%20&#924;&#940;&#957;&#964;&#950;&#945;&#961;&#959;&#962;%20(&#922;&#941;&#961;&#954;&#965;&#961;&#945;,%2026%20&#927;&#954;&#964;&#969;&#946;&#961;&#943;&#959;&#965;%201795%20&#8211;%20&#922;&#941;&#961;&#954;&#965;&#961;&#945;,%2012%20&#913;&#960;&#961;&#953;&#955;&#943;&#959;&#965;%201872)%20&#942;&#964;&#945;&#957;%20&#904;&#955;&#955;&#951;&#957;&#945;&#962;%20&#963;&#965;&#957;&#952;&#941;&#964;&#951;&#962;,%20&#953;&#948;&#961;&#965;&#964;&#942;&#962;%20&#964;&#951;&#962;%20&#956;&#959;&#965;&#963;&#953;&#954;&#942;&#962;%20&#917;&#960;&#964;&#945;&#957;&#951;&#963;&#953;&#945;&#954;&#942;&#962;%20&#931;&#967;&#959;&#955;&#942;&#962;.%20&#920;&#949;&#969;&#961;&#949;&#943;&#964;&#945;&#953;%20&#941;&#957;&#945;%20&#945;&#960;&#972;%20&#964;&#959;&#965;&#962;%20&#945;&#957;&#952;&#961;&#974;&#960;&#959;&#965;&#962;%20&#960;&#959;&#965;%20&#941;&#946;&#945;&#955;&#945;&#957;%20&#964;&#953;&#962;%20&#946;&#940;&#963;&#949;&#953;&#962;%20&#947;&#953;&#945;%20&#964;&#951;&#957;%20&#949;&#955;&#955;&#951;&#957;&#953;&#954;&#942;%20&#941;&#957;&#964;&#949;&#967;&#957;&#951;%20&#956;&#959;&#965;&#963;&#953;&#954;&#942;." TargetMode="Externa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s://www.youtube.com/watch?v=5Eg6O9vifEY&amp;t=954s&amp;ab_channel=conmusici" TargetMode="External"/><Relationship Id="rId4" Type="http://schemas.openxmlformats.org/officeDocument/2006/relationships/hyperlink" Target="https://el.wikipedia.org/wiki/%CE%9D%CE%B9%CE%BA%CF%8C%CE%BB%CE%B1%CE%BF%CF%82_%CE%9C%CE%AC%CE%BD%CF%84%CE%B6%CE%B1%CF%81%CE%BF%CF%8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snhell.gr/anthology/content.asp?id=32&amp;author_id=47"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hyperlink" Target="http://www.snhell.gr/anthology/content.asp?id=32&amp;author_id=47" TargetMode="External"/><Relationship Id="rId2" Type="http://schemas.openxmlformats.org/officeDocument/2006/relationships/hyperlink" Target="&#931;&#928;&#927;&#933;&#916;&#913;&#931;&#932;&#919;&#929;&#921;&#927;%20&#925;&#917;&#927;&#933;%20&#917;&#923;&#923;&#919;&#925;&#921;&#931;&#924;&#927;&#93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anemi.lib.uoc.gr/php/pdf_pager.php?filename=%2Fvar%2Fwww%2Fanemi-portal%2Fmetadata%2F5%2F4%2F7%2Fattached-metadata-39-0000487%2F142270_02.pdf&amp;rec=%2Fmetadata%2F5%2F4%2F7%2Fmetadata-39-0000487.tkl&amp;do=142270_02.pdf&amp;width=339&amp;height=592&amp;pagestart=1&amp;maxpage=496&amp;lang=el&amp;pageno=441&amp;pagenotop=441&amp;pagenobottom=442" TargetMode="External"/><Relationship Id="rId2" Type="http://schemas.openxmlformats.org/officeDocument/2006/relationships/hyperlink" Target="5.%20&#925;&#945;%20&#945;&#957;&#945;&#955;&#973;&#963;&#949;&#964;&#949;%20&#957;&#959;&#951;&#956;&#945;&#964;&#953;&#954;&#940;%20&#954;&#945;&#953;%20&#949;&#954;&#966;&#961;&#945;&#963;&#964;&#953;&#954;&#940;%20&#964;&#959;&#965;&#962;%20&#960;&#945;&#961;&#945;&#954;&#940;&#964;&#969;%20&#963;&#964;&#943;&#967;&#959;&#965;&#96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933;&#924;&#925;&#927;&#931;%20&#914;&#927;&#933;&#923;&#919;.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rgolikivivliothiki.g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nationalgallery.gr/el/" TargetMode="External"/><Relationship Id="rId3" Type="http://schemas.openxmlformats.org/officeDocument/2006/relationships/hyperlink" Target="https://el.wikipedia.org/wiki/%CE%9C%CE%B5%CF%83%CE%BF%CE%BB%CF%8C%CE%B3%CE%B3%CE%B9" TargetMode="External"/><Relationship Id="rId7" Type="http://schemas.openxmlformats.org/officeDocument/2006/relationships/hyperlink" Target="https://el.wikipedia.org/wiki/%CE%95%CE%B8%CE%BD%CE%B9%CE%BA%CE%AE_%CE%A0%CE%B9%CE%BD%CE%B1%CE%BA%CE%BF%CE%B8%CE%AE%CE%BA%CE%B7_%CF%84%CE%B7%CF%82_%CE%95%CE%BB%CE%BB%CE%AC%CE%B4%CE%BF%CF%82" TargetMode="External"/><Relationship Id="rId2" Type="http://schemas.openxmlformats.org/officeDocument/2006/relationships/hyperlink" Target="https://el.wikipedia.org/wiki/%CE%9B%CF%8C%CF%81%CE%B4%CE%BF%CF%82_%CE%92%CF%8D%CF%81%CF%89%CE%BD" TargetMode="External"/><Relationship Id="rId1" Type="http://schemas.openxmlformats.org/officeDocument/2006/relationships/slideLayout" Target="../slideLayouts/slideLayout2.xml"/><Relationship Id="rId6" Type="http://schemas.openxmlformats.org/officeDocument/2006/relationships/hyperlink" Target="https://el.wikipedia.org/wiki/%CE%98%CE%B5%CF%8C%CE%B4%CF%89%CF%81%CE%BF%CF%82_%CE%92%CF%81%CF%85%CE%B6%CE%AC%CE%BA%CE%B7%CF%82" TargetMode="External"/><Relationship Id="rId5" Type="http://schemas.openxmlformats.org/officeDocument/2006/relationships/hyperlink" Target="https://el.wikipedia.org/wiki/%CE%95%CE%BB%CE%B1%CE%B9%CE%BF%CE%B3%CF%81%CE%B1%CF%86%CE%AF%CE%B1" TargetMode="External"/><Relationship Id="rId4" Type="http://schemas.openxmlformats.org/officeDocument/2006/relationships/hyperlink" Target="https://en.wikipedia.org/wiki/el:%CE%98%CE%B5%CF%8C%CE%B4%CF%89%CF%81%CE%BF%CF%82_%CE%92%CF%81%CF%85%CE%B6%CE%AC%CE%BA%CE%B7%CF%82" TargetMode="Externa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nhmuseum.gr/el/ektheseis/i-afypnisi-tis-ethnikis-syneidisis-ton-ellinon-1670-1821-aithousa-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argolikivivliothiki.g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nationalgallery.gr/el/sulloges/collection/sulloges/uper-patridos-to-pan.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DEBEF57B-DA3E-46C6-A81F-C603FE24DC5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2338" b="16505"/>
          <a:stretch/>
        </p:blipFill>
        <p:spPr bwMode="auto">
          <a:xfrm>
            <a:off x="-170" y="10"/>
            <a:ext cx="8450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A07AA56-BFE0-43C6-95A5-29CBA2DD735B}"/>
              </a:ext>
            </a:extLst>
          </p:cNvPr>
          <p:cNvSpPr>
            <a:spLocks noGrp="1"/>
          </p:cNvSpPr>
          <p:nvPr>
            <p:ph type="ctrTitle"/>
          </p:nvPr>
        </p:nvSpPr>
        <p:spPr>
          <a:xfrm>
            <a:off x="643468" y="643467"/>
            <a:ext cx="4620584" cy="4567137"/>
          </a:xfrm>
        </p:spPr>
        <p:txBody>
          <a:bodyPr>
            <a:normAutofit/>
          </a:bodyPr>
          <a:lstStyle/>
          <a:p>
            <a:pPr algn="l"/>
            <a:r>
              <a:rPr lang="el-GR" sz="4400" b="0" i="0">
                <a:solidFill>
                  <a:srgbClr val="FFFFFF"/>
                </a:solidFill>
                <a:effectLst/>
                <a:latin typeface="Ubuntu Condensed"/>
              </a:rPr>
              <a:t>Διονύσιος Σολωμός</a:t>
            </a:r>
            <a:br>
              <a:rPr lang="el-GR" sz="4400" b="0" i="0">
                <a:solidFill>
                  <a:srgbClr val="FFFFFF"/>
                </a:solidFill>
                <a:effectLst/>
                <a:latin typeface="Ubuntu Condensed"/>
              </a:rPr>
            </a:br>
            <a:br>
              <a:rPr lang="el-GR" sz="4400" b="0" i="0">
                <a:solidFill>
                  <a:srgbClr val="FFFFFF"/>
                </a:solidFill>
                <a:effectLst/>
                <a:latin typeface="Ubuntu Condensed"/>
              </a:rPr>
            </a:br>
            <a:r>
              <a:rPr lang="el-GR" sz="4400" b="0" i="0">
                <a:solidFill>
                  <a:srgbClr val="FFFFFF"/>
                </a:solidFill>
                <a:effectLst/>
                <a:latin typeface="Ubuntu Condensed"/>
              </a:rPr>
              <a:t>Ύμνος εις την Ελευθερίαν</a:t>
            </a:r>
            <a:br>
              <a:rPr lang="el-GR" sz="4400" b="0" i="0">
                <a:solidFill>
                  <a:srgbClr val="FFFFFF"/>
                </a:solidFill>
                <a:effectLst/>
                <a:latin typeface="Ubuntu Condensed"/>
              </a:rPr>
            </a:br>
            <a:br>
              <a:rPr lang="el-GR" sz="4400" b="0" i="0">
                <a:solidFill>
                  <a:srgbClr val="FFFFFF"/>
                </a:solidFill>
                <a:effectLst/>
                <a:latin typeface="Ubuntu Condensed"/>
              </a:rPr>
            </a:br>
            <a:endParaRPr lang="en-US" sz="4400" dirty="0">
              <a:solidFill>
                <a:srgbClr val="FFFFFF"/>
              </a:solidFill>
            </a:endParaRPr>
          </a:p>
        </p:txBody>
      </p:sp>
      <p:sp>
        <p:nvSpPr>
          <p:cNvPr id="3" name="Subtitle 2">
            <a:extLst>
              <a:ext uri="{FF2B5EF4-FFF2-40B4-BE49-F238E27FC236}">
                <a16:creationId xmlns:a16="http://schemas.microsoft.com/office/drawing/2014/main" id="{7AAE8304-47E0-4A0B-B2D4-146AB510BCB2}"/>
              </a:ext>
            </a:extLst>
          </p:cNvPr>
          <p:cNvSpPr>
            <a:spLocks noGrp="1"/>
          </p:cNvSpPr>
          <p:nvPr>
            <p:ph type="subTitle" idx="1"/>
          </p:nvPr>
        </p:nvSpPr>
        <p:spPr>
          <a:xfrm>
            <a:off x="643467" y="5277684"/>
            <a:ext cx="4620584" cy="775494"/>
          </a:xfrm>
        </p:spPr>
        <p:txBody>
          <a:bodyPr>
            <a:normAutofit/>
          </a:bodyPr>
          <a:lstStyle/>
          <a:p>
            <a:pPr algn="l"/>
            <a:r>
              <a:rPr lang="en-US" sz="2000">
                <a:solidFill>
                  <a:srgbClr val="FFFFFF"/>
                </a:solidFill>
                <a:hlinkClick r:id="rId3"/>
              </a:rPr>
              <a:t>https://www.youtube.com/watch?v=j_u5NfDR7AA&amp;ab_channel=NikephorosOuranos</a:t>
            </a:r>
            <a:endParaRPr lang="en-US" sz="2000">
              <a:solidFill>
                <a:srgbClr val="FFFFFF"/>
              </a:solidFill>
            </a:endParaRPr>
          </a:p>
        </p:txBody>
      </p:sp>
      <p:pic>
        <p:nvPicPr>
          <p:cNvPr id="4" name="Picture 2">
            <a:extLst>
              <a:ext uri="{FF2B5EF4-FFF2-40B4-BE49-F238E27FC236}">
                <a16:creationId xmlns:a16="http://schemas.microsoft.com/office/drawing/2014/main" id="{B5626D97-14D0-40F1-80AD-9DDF12070A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5" b="18731"/>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16A2E4-21D9-4309-8973-1266099C1A2D}"/>
              </a:ext>
            </a:extLst>
          </p:cNvPr>
          <p:cNvSpPr txBox="1"/>
          <p:nvPr/>
        </p:nvSpPr>
        <p:spPr>
          <a:xfrm>
            <a:off x="-170" y="6172201"/>
            <a:ext cx="8450317" cy="685799"/>
          </a:xfrm>
          <a:prstGeom prst="rect">
            <a:avLst/>
          </a:prstGeom>
          <a:solidFill>
            <a:srgbClr val="000000">
              <a:alpha val="50000"/>
            </a:srgbClr>
          </a:solidFill>
          <a:ln>
            <a:noFill/>
          </a:ln>
        </p:spPr>
        <p:txBody>
          <a:bodyPr wrap="square">
            <a:noAutofit/>
          </a:bodyPr>
          <a:lstStyle/>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endParaRPr lang="el-GR" sz="1150" dirty="0">
              <a:solidFill>
                <a:srgbClr val="FFFFFF"/>
              </a:solidFill>
            </a:endParaRPr>
          </a:p>
          <a:p>
            <a:pPr algn="ctr">
              <a:spcAft>
                <a:spcPts val="600"/>
              </a:spcAft>
            </a:pPr>
            <a:r>
              <a:rPr lang="el-GR" sz="1150" dirty="0">
                <a:solidFill>
                  <a:srgbClr val="FFFFFF"/>
                </a:solidFill>
              </a:rPr>
              <a:t>Λεπτομέρεια από την προσωπογραφία του Διονυσίου Σολωμού, έργο αγνώστου ή του Προσαλέντη (1856;). Βρίσκεται στο </a:t>
            </a:r>
            <a:r>
              <a:rPr lang="el-GR" sz="1150" dirty="0">
                <a:solidFill>
                  <a:srgbClr val="FFFFFF"/>
                </a:solidFill>
                <a:hlinkClick r:id="rId5" action="ppaction://hlinkfile">
                  <a:extLst>
                    <a:ext uri="{A12FA001-AC4F-418D-AE19-62706E023703}">
                      <ahyp:hlinkClr xmlns:ahyp="http://schemas.microsoft.com/office/drawing/2018/hyperlinkcolor" val="tx"/>
                    </a:ext>
                  </a:extLst>
                </a:hlinkClick>
              </a:rPr>
              <a:t>Μουσείο Σολωμού και Επιφανών Ζακυνθίων</a:t>
            </a:r>
            <a:endParaRPr lang="en-US" sz="1150" dirty="0">
              <a:solidFill>
                <a:srgbClr val="FFFFFF"/>
              </a:solidFill>
            </a:endParaRPr>
          </a:p>
        </p:txBody>
      </p:sp>
      <p:sp>
        <p:nvSpPr>
          <p:cNvPr id="10" name="TextBox 9">
            <a:extLst>
              <a:ext uri="{FF2B5EF4-FFF2-40B4-BE49-F238E27FC236}">
                <a16:creationId xmlns:a16="http://schemas.microsoft.com/office/drawing/2014/main" id="{5762A50F-746B-473F-BB95-7CC2B075297E}"/>
              </a:ext>
            </a:extLst>
          </p:cNvPr>
          <p:cNvSpPr txBox="1"/>
          <p:nvPr/>
        </p:nvSpPr>
        <p:spPr>
          <a:xfrm>
            <a:off x="6225997" y="6169742"/>
            <a:ext cx="5962785" cy="685800"/>
          </a:xfrm>
          <a:prstGeom prst="rect">
            <a:avLst/>
          </a:prstGeom>
          <a:solidFill>
            <a:srgbClr val="000000">
              <a:alpha val="50000"/>
            </a:srgbClr>
          </a:solidFill>
          <a:ln>
            <a:noFill/>
          </a:ln>
        </p:spPr>
        <p:txBody>
          <a:bodyPr wrap="square">
            <a:noAutofit/>
          </a:bodyPr>
          <a:lstStyle/>
          <a:p>
            <a:pPr algn="ctr">
              <a:spcAft>
                <a:spcPts val="600"/>
              </a:spcAft>
            </a:pPr>
            <a:endParaRPr lang="el-GR" sz="1150" b="0" i="0">
              <a:solidFill>
                <a:srgbClr val="FFFFFF"/>
              </a:solidFill>
              <a:effectLst/>
            </a:endParaRPr>
          </a:p>
          <a:p>
            <a:pPr algn="ctr">
              <a:spcAft>
                <a:spcPts val="600"/>
              </a:spcAft>
            </a:pPr>
            <a:endParaRPr lang="el-GR" sz="1150">
              <a:solidFill>
                <a:srgbClr val="FFFFFF"/>
              </a:solidFill>
            </a:endParaRPr>
          </a:p>
          <a:p>
            <a:pPr algn="ctr">
              <a:spcAft>
                <a:spcPts val="600"/>
              </a:spcAft>
            </a:pPr>
            <a:endParaRPr lang="el-GR" sz="1150" b="0" i="0">
              <a:solidFill>
                <a:srgbClr val="FFFFFF"/>
              </a:solidFill>
              <a:effectLst/>
            </a:endParaRPr>
          </a:p>
          <a:p>
            <a:pPr algn="ctr">
              <a:spcAft>
                <a:spcPts val="600"/>
              </a:spcAft>
            </a:pPr>
            <a:endParaRPr lang="el-GR" sz="1150">
              <a:solidFill>
                <a:srgbClr val="FFFFFF"/>
              </a:solidFill>
            </a:endParaRPr>
          </a:p>
          <a:p>
            <a:pPr algn="ctr">
              <a:spcAft>
                <a:spcPts val="600"/>
              </a:spcAft>
            </a:pPr>
            <a:endParaRPr lang="el-GR" sz="1150" b="0" i="0">
              <a:solidFill>
                <a:srgbClr val="FFFFFF"/>
              </a:solidFill>
              <a:effectLst/>
            </a:endParaRPr>
          </a:p>
          <a:p>
            <a:pPr algn="ctr">
              <a:spcAft>
                <a:spcPts val="600"/>
              </a:spcAft>
            </a:pPr>
            <a:endParaRPr lang="el-GR" sz="1150">
              <a:solidFill>
                <a:srgbClr val="FFFFFF"/>
              </a:solidFill>
            </a:endParaRPr>
          </a:p>
          <a:p>
            <a:pPr algn="ctr">
              <a:spcAft>
                <a:spcPts val="600"/>
              </a:spcAft>
            </a:pPr>
            <a:endParaRPr lang="el-GR" sz="1150" b="0" i="0">
              <a:solidFill>
                <a:srgbClr val="FFFFFF"/>
              </a:solidFill>
              <a:effectLst/>
            </a:endParaRPr>
          </a:p>
          <a:p>
            <a:pPr algn="ctr">
              <a:spcAft>
                <a:spcPts val="600"/>
              </a:spcAft>
            </a:pPr>
            <a:endParaRPr lang="el-GR" sz="1150">
              <a:solidFill>
                <a:srgbClr val="FFFFFF"/>
              </a:solidFill>
            </a:endParaRPr>
          </a:p>
          <a:p>
            <a:pPr algn="ctr">
              <a:spcAft>
                <a:spcPts val="600"/>
              </a:spcAft>
            </a:pPr>
            <a:endParaRPr lang="el-GR" sz="1150" b="0" i="0">
              <a:solidFill>
                <a:srgbClr val="FFFFFF"/>
              </a:solidFill>
              <a:effectLst/>
            </a:endParaRPr>
          </a:p>
          <a:p>
            <a:pPr algn="ctr">
              <a:spcAft>
                <a:spcPts val="600"/>
              </a:spcAft>
            </a:pPr>
            <a:endParaRPr lang="el-GR" sz="1150">
              <a:solidFill>
                <a:srgbClr val="FFFFFF"/>
              </a:solidFill>
            </a:endParaRPr>
          </a:p>
          <a:p>
            <a:pPr algn="ctr">
              <a:spcAft>
                <a:spcPts val="600"/>
              </a:spcAft>
            </a:pPr>
            <a:endParaRPr lang="el-GR" sz="1150" b="0" i="0">
              <a:solidFill>
                <a:srgbClr val="FFFFFF"/>
              </a:solidFill>
              <a:effectLst/>
            </a:endParaRPr>
          </a:p>
          <a:p>
            <a:pPr algn="ctr">
              <a:spcAft>
                <a:spcPts val="600"/>
              </a:spcAft>
            </a:pPr>
            <a:endParaRPr lang="el-GR" sz="1150">
              <a:solidFill>
                <a:srgbClr val="FFFFFF"/>
              </a:solidFill>
            </a:endParaRPr>
          </a:p>
          <a:p>
            <a:pPr algn="ctr">
              <a:spcAft>
                <a:spcPts val="600"/>
              </a:spcAft>
            </a:pPr>
            <a:endParaRPr lang="el-GR" sz="1150" b="0" i="0">
              <a:solidFill>
                <a:srgbClr val="FFFFFF"/>
              </a:solidFill>
              <a:effectLst/>
            </a:endParaRPr>
          </a:p>
          <a:p>
            <a:pPr algn="ctr">
              <a:spcAft>
                <a:spcPts val="600"/>
              </a:spcAft>
            </a:pPr>
            <a:endParaRPr lang="el-GR" sz="1150">
              <a:solidFill>
                <a:srgbClr val="FFFFFF"/>
              </a:solidFill>
            </a:endParaRPr>
          </a:p>
          <a:p>
            <a:pPr algn="ctr">
              <a:spcAft>
                <a:spcPts val="600"/>
              </a:spcAft>
            </a:pPr>
            <a:r>
              <a:rPr lang="el-GR" sz="1150" b="0" i="0">
                <a:solidFill>
                  <a:srgbClr val="FFFFFF"/>
                </a:solidFill>
                <a:effectLst/>
              </a:rPr>
              <a:t>Το εξώφυλλο του </a:t>
            </a:r>
            <a:r>
              <a:rPr lang="el-GR" sz="1150" b="0" i="1">
                <a:solidFill>
                  <a:srgbClr val="FFFFFF"/>
                </a:solidFill>
                <a:effectLst/>
              </a:rPr>
              <a:t>Ύμνου εις την Ελευθερίαν</a:t>
            </a:r>
            <a:r>
              <a:rPr lang="el-GR" sz="1150" b="0" i="0">
                <a:solidFill>
                  <a:srgbClr val="FFFFFF"/>
                </a:solidFill>
                <a:effectLst/>
              </a:rPr>
              <a:t>, έκδοση Μεσολογγίου. Η πεζή ιταλική μετάφραση που συνοδεύει εδώ το ελληνικό κείμενο έγινε, πιθανότατα, με τη συνεργασία Grassetti και Σολωμού.</a:t>
            </a:r>
            <a:endParaRPr lang="en-US" sz="1150">
              <a:solidFill>
                <a:srgbClr val="FFFFFF"/>
              </a:solidFill>
            </a:endParaRPr>
          </a:p>
        </p:txBody>
      </p:sp>
    </p:spTree>
    <p:extLst>
      <p:ext uri="{BB962C8B-B14F-4D97-AF65-F5344CB8AC3E}">
        <p14:creationId xmlns:p14="http://schemas.microsoft.com/office/powerpoint/2010/main" val="184970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5862-23DB-4908-B46C-131E8A331B05}"/>
              </a:ext>
            </a:extLst>
          </p:cNvPr>
          <p:cNvSpPr>
            <a:spLocks noGrp="1"/>
          </p:cNvSpPr>
          <p:nvPr>
            <p:ph type="title"/>
          </p:nvPr>
        </p:nvSpPr>
        <p:spPr>
          <a:xfrm>
            <a:off x="838200" y="365125"/>
            <a:ext cx="4410456" cy="5980811"/>
          </a:xfrm>
        </p:spPr>
        <p:txBody>
          <a:bodyPr>
            <a:normAutofit fontScale="90000"/>
          </a:bodyPr>
          <a:lstStyle/>
          <a:p>
            <a:pPr>
              <a:lnSpc>
                <a:spcPct val="100000"/>
              </a:lnSpc>
              <a:spcAft>
                <a:spcPts val="800"/>
              </a:spcAft>
            </a:pPr>
            <a:r>
              <a:rPr lang="el-GR" sz="1200" dirty="0">
                <a:effectLst/>
                <a:latin typeface="+mn-lt"/>
                <a:ea typeface="Calibri" panose="020F0502020204030204" pitchFamily="34" charset="0"/>
                <a:cs typeface="Times New Roman" panose="02020603050405020304" pitchFamily="18" charset="0"/>
              </a:rPr>
              <a:t>31.</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Δυστυχιά του, ω δυστυχιά του,</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οποιανού θέλει βρεθεί</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στο μαχαίρι σου αποκάτου</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και σ’ εκείνο αντισταθεί.</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32.</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Το θηρίο π’ ανανογιέται,</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πως του λείπουν τα μικρά,</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περιορίζεται, πετιέται,</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αίμα ανθρώπινο διψά·</a:t>
            </a:r>
            <a:br>
              <a:rPr lang="el-GR"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33.</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τρέχει, τρέχει όλα τα δάση,</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τα λαγκάδια, τα βουνά,</a:t>
            </a:r>
            <a:br>
              <a:rPr lang="el-GR"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και όπου φθάσει, όπου περάσει.</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φρίκη, θάνατος, ερμιά·</a:t>
            </a:r>
            <a:br>
              <a:rPr lang="el-GR"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34.</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ερμιά, θάνατος και φρίκη</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όπου επέρασες κι εσύ·</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ξίφος έξω από τη θήκη</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πλέον ανδρείαν σού προξενεί.</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35.</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Ιδού εμπρός σου ο τοίχος στέκει</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της αθλίας Τριπολιτσάς·</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τώρα τρόμου αστροπελέκι</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να της ρίψεις πιθυμάς.</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36.</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Μεγαλόψυχο το μάτι</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δείχνει, πάντα οπώς νικεί,</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και ας είν’ άρματα γεμάτη</a:t>
            </a:r>
            <a:br>
              <a:rPr kumimoji="0" lang="el-GR" sz="1200" b="0" i="0" u="none" strike="noStrike" kern="1200" cap="none" spc="0" normalizeH="0" baseline="0" noProof="0" dirty="0">
                <a:ln>
                  <a:noFill/>
                </a:ln>
                <a:solidFill>
                  <a:prstClr val="black"/>
                </a:solidFill>
                <a:effectLst/>
                <a:uLnTx/>
                <a:uFillTx/>
                <a:latin typeface="+mn-lt"/>
                <a:ea typeface="+mj-ea"/>
                <a:cs typeface="+mj-cs"/>
              </a:rPr>
            </a:br>
            <a:r>
              <a:rPr kumimoji="0" lang="el-GR" sz="1200" b="0" i="0" u="none" strike="noStrike" kern="1200" cap="none" spc="0" normalizeH="0" baseline="0" noProof="0" dirty="0">
                <a:ln>
                  <a:noFill/>
                </a:ln>
                <a:solidFill>
                  <a:prstClr val="black"/>
                </a:solidFill>
                <a:effectLst/>
                <a:uLnTx/>
                <a:uFillTx/>
                <a:latin typeface="+mn-lt"/>
                <a:ea typeface="+mj-ea"/>
                <a:cs typeface="+mj-cs"/>
              </a:rPr>
              <a:t>και πολέμιαν χλαλοή.</a:t>
            </a:r>
            <a:r>
              <a:rPr lang="el-GR" sz="1200" dirty="0">
                <a:latin typeface="+mn-lt"/>
              </a:rPr>
              <a:t> </a:t>
            </a:r>
            <a:br>
              <a:rPr lang="el-GR" sz="1200" dirty="0">
                <a:latin typeface="+mn-lt"/>
              </a:rPr>
            </a:br>
            <a:r>
              <a:rPr lang="el-GR" sz="1200" dirty="0">
                <a:latin typeface="+mn-lt"/>
              </a:rPr>
              <a:t>37.</a:t>
            </a:r>
            <a:br>
              <a:rPr lang="el-GR" sz="1200" dirty="0">
                <a:latin typeface="+mn-lt"/>
              </a:rPr>
            </a:br>
            <a:r>
              <a:rPr lang="el-GR" sz="1200" dirty="0">
                <a:latin typeface="+mn-lt"/>
              </a:rPr>
              <a:t>Σου προβαίνουνε και τρίζουν</a:t>
            </a:r>
            <a:br>
              <a:rPr lang="el-GR" sz="1200" dirty="0">
                <a:latin typeface="+mn-lt"/>
              </a:rPr>
            </a:br>
            <a:r>
              <a:rPr lang="el-GR" sz="1200" dirty="0">
                <a:latin typeface="+mn-lt"/>
              </a:rPr>
              <a:t>για να ιδείς πως είν’ πολλά·</a:t>
            </a:r>
            <a:br>
              <a:rPr lang="el-GR" sz="1200" dirty="0">
                <a:latin typeface="+mn-lt"/>
              </a:rPr>
            </a:br>
            <a:r>
              <a:rPr lang="el-GR" sz="1200" dirty="0">
                <a:latin typeface="+mn-lt"/>
              </a:rPr>
              <a:t>δεν ακούς που φοβερίζουν</a:t>
            </a:r>
            <a:br>
              <a:rPr lang="el-GR" sz="1200" dirty="0">
                <a:latin typeface="+mn-lt"/>
              </a:rPr>
            </a:br>
            <a:r>
              <a:rPr lang="el-GR" sz="1200" dirty="0">
                <a:latin typeface="+mn-lt"/>
              </a:rPr>
              <a:t>άνδρες μύριοι και παιδιά; *</a:t>
            </a:r>
            <a:br>
              <a:rPr lang="el-GR" sz="1200" dirty="0">
                <a:latin typeface="+mn-lt"/>
              </a:rPr>
            </a:br>
            <a:endParaRPr lang="en-US" sz="1200" dirty="0">
              <a:latin typeface="+mn-lt"/>
            </a:endParaRPr>
          </a:p>
        </p:txBody>
      </p:sp>
      <p:pic>
        <p:nvPicPr>
          <p:cNvPr id="6" name="Content Placeholder 4">
            <a:extLst>
              <a:ext uri="{FF2B5EF4-FFF2-40B4-BE49-F238E27FC236}">
                <a16:creationId xmlns:a16="http://schemas.microsoft.com/office/drawing/2014/main" id="{01F2FEF0-E5EB-4A94-B140-56FB73D91989}"/>
              </a:ext>
            </a:extLst>
          </p:cNvPr>
          <p:cNvPicPr>
            <a:picLocks noGrp="1" noChangeAspect="1"/>
          </p:cNvPicPr>
          <p:nvPr>
            <p:ph idx="1"/>
          </p:nvPr>
        </p:nvPicPr>
        <p:blipFill>
          <a:blip r:embed="rId2"/>
          <a:stretch>
            <a:fillRect/>
          </a:stretch>
        </p:blipFill>
        <p:spPr>
          <a:xfrm>
            <a:off x="4727448" y="501806"/>
            <a:ext cx="6626351" cy="4765138"/>
          </a:xfrm>
          <a:prstGeom prst="rect">
            <a:avLst/>
          </a:prstGeom>
        </p:spPr>
      </p:pic>
      <p:sp>
        <p:nvSpPr>
          <p:cNvPr id="8" name="TextBox 7">
            <a:extLst>
              <a:ext uri="{FF2B5EF4-FFF2-40B4-BE49-F238E27FC236}">
                <a16:creationId xmlns:a16="http://schemas.microsoft.com/office/drawing/2014/main" id="{A2D05595-90DA-40CB-A2E0-7EB38EBE52B7}"/>
              </a:ext>
            </a:extLst>
          </p:cNvPr>
          <p:cNvSpPr txBox="1"/>
          <p:nvPr/>
        </p:nvSpPr>
        <p:spPr>
          <a:xfrm>
            <a:off x="5047487" y="3136613"/>
            <a:ext cx="6537961" cy="2739211"/>
          </a:xfrm>
          <a:prstGeom prst="rect">
            <a:avLst/>
          </a:prstGeom>
          <a:noFill/>
        </p:spPr>
        <p:txBody>
          <a:bodyPr wrap="square">
            <a:spAutoFit/>
          </a:bodyPr>
          <a:lstStyle/>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endParaRPr lang="el-GR" sz="1400" dirty="0"/>
          </a:p>
          <a:p>
            <a:pPr marL="0" indent="0">
              <a:buNone/>
            </a:pPr>
            <a:r>
              <a:rPr lang="el-GR" sz="1400" dirty="0"/>
              <a:t>Σημαία της Επανάστασης του 1821</a:t>
            </a:r>
          </a:p>
          <a:p>
            <a:pPr marL="0" indent="0">
              <a:buNone/>
            </a:pPr>
            <a:r>
              <a:rPr lang="en-US" sz="1800" dirty="0">
                <a:hlinkClick r:id="rId3"/>
              </a:rPr>
              <a:t>https://www.nhmuseum.gr/el/sylloges/sylloges/simaies/</a:t>
            </a:r>
            <a:endParaRPr lang="en-US" sz="1800" dirty="0"/>
          </a:p>
        </p:txBody>
      </p:sp>
    </p:spTree>
    <p:extLst>
      <p:ext uri="{BB962C8B-B14F-4D97-AF65-F5344CB8AC3E}">
        <p14:creationId xmlns:p14="http://schemas.microsoft.com/office/powerpoint/2010/main" val="145398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39C2-4791-4685-964D-A2E0A0297769}"/>
              </a:ext>
            </a:extLst>
          </p:cNvPr>
          <p:cNvSpPr>
            <a:spLocks noGrp="1"/>
          </p:cNvSpPr>
          <p:nvPr>
            <p:ph type="title"/>
          </p:nvPr>
        </p:nvSpPr>
        <p:spPr>
          <a:xfrm>
            <a:off x="713233" y="120770"/>
            <a:ext cx="3163823" cy="6197734"/>
          </a:xfrm>
        </p:spPr>
        <p:txBody>
          <a:bodyPr anchor="t">
            <a:noAutofit/>
          </a:bodyPr>
          <a:lstStyle/>
          <a:p>
            <a:pPr>
              <a:lnSpc>
                <a:spcPct val="100000"/>
              </a:lnSpc>
              <a:spcAft>
                <a:spcPts val="800"/>
              </a:spcAft>
            </a:pPr>
            <a:br>
              <a:rPr lang="el-GR" sz="1200" dirty="0"/>
            </a:br>
            <a:r>
              <a:rPr lang="el-GR" sz="1200" dirty="0">
                <a:latin typeface="+mn-lt"/>
              </a:rPr>
              <a:t>38.</a:t>
            </a:r>
            <a:br>
              <a:rPr lang="el-GR" sz="1200" dirty="0">
                <a:latin typeface="+mn-lt"/>
              </a:rPr>
            </a:br>
            <a:r>
              <a:rPr lang="el-GR" sz="1200" dirty="0">
                <a:latin typeface="+mn-lt"/>
              </a:rPr>
              <a:t>Λίγα μάτια, λίγα στόματα</a:t>
            </a:r>
            <a:br>
              <a:rPr lang="el-GR" sz="1200" dirty="0">
                <a:latin typeface="+mn-lt"/>
              </a:rPr>
            </a:br>
            <a:r>
              <a:rPr lang="el-GR" sz="1200" dirty="0">
                <a:latin typeface="+mn-lt"/>
              </a:rPr>
              <a:t>θα σας μείνουνε ανοιχτά</a:t>
            </a:r>
            <a:br>
              <a:rPr lang="el-GR" sz="1200" dirty="0">
                <a:latin typeface="+mn-lt"/>
              </a:rPr>
            </a:br>
            <a:r>
              <a:rPr lang="el-GR" sz="1200" dirty="0">
                <a:latin typeface="+mn-lt"/>
              </a:rPr>
              <a:t>για να κλαύσετε τα σώματα</a:t>
            </a:r>
            <a:br>
              <a:rPr lang="el-GR" sz="1200" dirty="0">
                <a:latin typeface="+mn-lt"/>
              </a:rPr>
            </a:br>
            <a:r>
              <a:rPr lang="el-GR" sz="1200" dirty="0">
                <a:latin typeface="+mn-lt"/>
              </a:rPr>
              <a:t>που θε νά βρει η συμφορά.</a:t>
            </a:r>
            <a:br>
              <a:rPr lang="el-GR" sz="1200" dirty="0">
                <a:latin typeface="+mn-lt"/>
              </a:rPr>
            </a:br>
            <a:r>
              <a:rPr lang="el-GR" sz="1200" dirty="0">
                <a:latin typeface="+mn-lt"/>
              </a:rPr>
              <a:t>39.</a:t>
            </a:r>
            <a:br>
              <a:rPr lang="el-GR" sz="1200" dirty="0">
                <a:latin typeface="+mn-lt"/>
              </a:rPr>
            </a:br>
            <a:r>
              <a:rPr lang="el-GR" sz="1200" dirty="0">
                <a:latin typeface="+mn-lt"/>
              </a:rPr>
              <a:t>Κατεβαίνουνε, και ανάφτει</a:t>
            </a:r>
            <a:br>
              <a:rPr lang="el-GR" sz="1200" dirty="0">
                <a:latin typeface="+mn-lt"/>
              </a:rPr>
            </a:br>
            <a:r>
              <a:rPr lang="el-GR" sz="1200" dirty="0">
                <a:latin typeface="+mn-lt"/>
              </a:rPr>
              <a:t>του πολέμου αναλαμπή·</a:t>
            </a:r>
            <a:br>
              <a:rPr lang="el-GR" sz="1200" dirty="0">
                <a:latin typeface="+mn-lt"/>
              </a:rPr>
            </a:br>
            <a:r>
              <a:rPr lang="el-GR" sz="1200" dirty="0">
                <a:latin typeface="+mn-lt"/>
              </a:rPr>
              <a:t>το τουφέκι ανάβει, αστράφτει,</a:t>
            </a:r>
            <a:br>
              <a:rPr lang="el-GR" sz="1200" dirty="0">
                <a:latin typeface="+mn-lt"/>
              </a:rPr>
            </a:br>
            <a:r>
              <a:rPr lang="el-GR" sz="1200" dirty="0">
                <a:latin typeface="+mn-lt"/>
              </a:rPr>
              <a:t>λάμπει, κόφτει το σπαθί.</a:t>
            </a:r>
            <a:br>
              <a:rPr lang="el-GR" sz="1200" dirty="0">
                <a:latin typeface="+mn-lt"/>
              </a:rPr>
            </a:br>
            <a:r>
              <a:rPr lang="el-GR" sz="1200" dirty="0">
                <a:latin typeface="+mn-lt"/>
              </a:rPr>
              <a:t> 40.</a:t>
            </a:r>
            <a:br>
              <a:rPr lang="el-GR" sz="1200" dirty="0">
                <a:latin typeface="+mn-lt"/>
              </a:rPr>
            </a:br>
            <a:r>
              <a:rPr lang="el-GR" sz="1200" dirty="0">
                <a:latin typeface="+mn-lt"/>
              </a:rPr>
              <a:t>Γιατί η μάχη εστάθη ολίγη;</a:t>
            </a:r>
            <a:br>
              <a:rPr lang="el-GR" sz="1200" dirty="0">
                <a:latin typeface="+mn-lt"/>
              </a:rPr>
            </a:br>
            <a:r>
              <a:rPr lang="el-GR" sz="1200" dirty="0">
                <a:latin typeface="+mn-lt"/>
              </a:rPr>
              <a:t>Λίγα τα αίματα γιατί;</a:t>
            </a:r>
            <a:br>
              <a:rPr lang="el-GR" sz="1200" dirty="0">
                <a:latin typeface="+mn-lt"/>
              </a:rPr>
            </a:br>
            <a:r>
              <a:rPr lang="el-GR" sz="1200" dirty="0">
                <a:latin typeface="+mn-lt"/>
              </a:rPr>
              <a:t>Τον εχθρό θωρώ να φύγει</a:t>
            </a:r>
            <a:br>
              <a:rPr lang="el-GR" sz="1200" dirty="0">
                <a:latin typeface="+mn-lt"/>
              </a:rPr>
            </a:br>
            <a:r>
              <a:rPr lang="el-GR" sz="1200" dirty="0">
                <a:latin typeface="+mn-lt"/>
              </a:rPr>
              <a:t>και στο κάστρο ν’ ανεβεί. *</a:t>
            </a:r>
            <a:br>
              <a:rPr lang="el-GR" sz="1200" dirty="0">
                <a:latin typeface="+mn-lt"/>
              </a:rPr>
            </a:br>
            <a:r>
              <a:rPr lang="el-GR" sz="1200" dirty="0">
                <a:latin typeface="+mn-lt"/>
              </a:rPr>
              <a:t>41.</a:t>
            </a:r>
            <a:br>
              <a:rPr lang="el-GR" sz="1200" dirty="0">
                <a:latin typeface="+mn-lt"/>
              </a:rPr>
            </a:br>
            <a:r>
              <a:rPr lang="el-GR" sz="1200" dirty="0">
                <a:latin typeface="+mn-lt"/>
              </a:rPr>
              <a:t>Μέτρα… είν’ άπειροι οι φευγάτοι,</a:t>
            </a:r>
            <a:br>
              <a:rPr lang="el-GR" sz="1200" dirty="0">
                <a:latin typeface="+mn-lt"/>
              </a:rPr>
            </a:br>
            <a:r>
              <a:rPr lang="el-GR" sz="1200" dirty="0">
                <a:latin typeface="+mn-lt"/>
              </a:rPr>
              <a:t>οπού φεύγοντας δειλιούν</a:t>
            </a:r>
            <a:br>
              <a:rPr lang="el-GR" sz="1200" dirty="0">
                <a:latin typeface="+mn-lt"/>
              </a:rPr>
            </a:br>
            <a:r>
              <a:rPr lang="el-GR" sz="1200" dirty="0">
                <a:latin typeface="+mn-lt"/>
              </a:rPr>
              <a:t>·τα λαβώματα στην πλάτη</a:t>
            </a:r>
            <a:br>
              <a:rPr lang="el-GR" sz="1200" dirty="0">
                <a:latin typeface="+mn-lt"/>
              </a:rPr>
            </a:br>
            <a:r>
              <a:rPr lang="el-GR" sz="1200" dirty="0">
                <a:latin typeface="+mn-lt"/>
              </a:rPr>
              <a:t>δέχοντ’, ώστε ν’ ανεβούν.</a:t>
            </a:r>
            <a:br>
              <a:rPr lang="el-GR" sz="1200" dirty="0">
                <a:latin typeface="+mn-lt"/>
              </a:rPr>
            </a:br>
            <a:r>
              <a:rPr lang="el-GR" sz="1200" dirty="0">
                <a:latin typeface="+mn-lt"/>
              </a:rPr>
              <a:t> 42.</a:t>
            </a:r>
            <a:br>
              <a:rPr lang="el-GR" sz="1200" dirty="0">
                <a:latin typeface="+mn-lt"/>
              </a:rPr>
            </a:br>
            <a:r>
              <a:rPr lang="el-GR" sz="1200" dirty="0">
                <a:latin typeface="+mn-lt"/>
              </a:rPr>
              <a:t>Εκεί μέσα ακαρτερείτε</a:t>
            </a:r>
            <a:br>
              <a:rPr lang="el-GR" sz="1200" dirty="0">
                <a:latin typeface="+mn-lt"/>
              </a:rPr>
            </a:br>
            <a:r>
              <a:rPr lang="el-GR" sz="1200" dirty="0">
                <a:latin typeface="+mn-lt"/>
              </a:rPr>
              <a:t>την αφεύγατη φθορά·</a:t>
            </a:r>
            <a:br>
              <a:rPr lang="el-GR" sz="1200" dirty="0">
                <a:latin typeface="+mn-lt"/>
              </a:rPr>
            </a:br>
            <a:r>
              <a:rPr lang="el-GR" sz="1200" dirty="0">
                <a:latin typeface="+mn-lt"/>
              </a:rPr>
              <a:t>νά, σας φθάνει· αποκριθείτε</a:t>
            </a:r>
            <a:br>
              <a:rPr lang="el-GR" sz="1200" dirty="0">
                <a:latin typeface="+mn-lt"/>
              </a:rPr>
            </a:br>
            <a:r>
              <a:rPr lang="el-GR" sz="1200" dirty="0">
                <a:latin typeface="+mn-lt"/>
              </a:rPr>
              <a:t>στης νυκτός τη σκοτεινιά. *</a:t>
            </a:r>
            <a:br>
              <a:rPr lang="el-GR" sz="1200" dirty="0">
                <a:latin typeface="+mn-lt"/>
              </a:rPr>
            </a:br>
            <a:r>
              <a:rPr lang="el-GR" sz="1200" dirty="0">
                <a:latin typeface="+mn-lt"/>
              </a:rPr>
              <a:t>43.</a:t>
            </a:r>
            <a:br>
              <a:rPr lang="el-GR" sz="1200" dirty="0">
                <a:latin typeface="+mn-lt"/>
              </a:rPr>
            </a:br>
            <a:r>
              <a:rPr lang="el-GR" sz="1200" dirty="0">
                <a:latin typeface="+mn-lt"/>
              </a:rPr>
              <a:t>Αποκρίνονται, και η μάχη</a:t>
            </a:r>
            <a:br>
              <a:rPr lang="el-GR" sz="1200" dirty="0">
                <a:latin typeface="+mn-lt"/>
              </a:rPr>
            </a:br>
            <a:r>
              <a:rPr lang="el-GR" sz="1200" dirty="0">
                <a:latin typeface="+mn-lt"/>
              </a:rPr>
              <a:t>έτσι αρχίζει, οπού μακριά</a:t>
            </a:r>
            <a:br>
              <a:rPr lang="el-GR" sz="1200" dirty="0">
                <a:latin typeface="+mn-lt"/>
              </a:rPr>
            </a:br>
            <a:r>
              <a:rPr lang="el-GR" sz="1200" dirty="0">
                <a:latin typeface="+mn-lt"/>
              </a:rPr>
              <a:t>από ράχη εκεί σε ράχη</a:t>
            </a:r>
            <a:br>
              <a:rPr lang="el-GR" sz="1200" dirty="0">
                <a:latin typeface="+mn-lt"/>
              </a:rPr>
            </a:br>
            <a:r>
              <a:rPr lang="el-GR" sz="1200" dirty="0">
                <a:latin typeface="+mn-lt"/>
              </a:rPr>
              <a:t>αντιβούιζε φοβερά.</a:t>
            </a:r>
            <a:br>
              <a:rPr lang="el-GR" sz="1200" dirty="0">
                <a:latin typeface="+mn-lt"/>
              </a:rPr>
            </a:br>
            <a:r>
              <a:rPr lang="el-GR" sz="1200" dirty="0">
                <a:effectLst/>
                <a:latin typeface="+mn-lt"/>
                <a:ea typeface="Calibri" panose="020F0502020204030204" pitchFamily="34" charset="0"/>
                <a:cs typeface="Times New Roman" panose="02020603050405020304" pitchFamily="18" charset="0"/>
              </a:rPr>
              <a:t>44.</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Ακούω κούφια τα τουφέκια,</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ακούω σμίξιμο σπαθιών,</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ακούω ξύλα, ακούω πελέκια,</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ακούω τρίξιμο δοντιών.</a:t>
            </a:r>
            <a:br>
              <a:rPr lang="en-US" sz="1200" dirty="0">
                <a:effectLst/>
                <a:latin typeface="+mn-lt"/>
                <a:ea typeface="Calibri" panose="020F0502020204030204" pitchFamily="34" charset="0"/>
                <a:cs typeface="Times New Roman" panose="02020603050405020304" pitchFamily="18" charset="0"/>
              </a:rPr>
            </a:br>
            <a:br>
              <a:rPr lang="el-GR" sz="1200" dirty="0">
                <a:latin typeface="+mn-lt"/>
              </a:rPr>
            </a:br>
            <a:br>
              <a:rPr lang="el-GR" sz="1200" dirty="0"/>
            </a:br>
            <a:br>
              <a:rPr lang="el-GR" sz="1200" dirty="0"/>
            </a:br>
            <a:br>
              <a:rPr lang="el-GR" sz="1200" dirty="0"/>
            </a:br>
            <a:endParaRPr lang="en-US" sz="1200" dirty="0"/>
          </a:p>
        </p:txBody>
      </p:sp>
      <p:pic>
        <p:nvPicPr>
          <p:cNvPr id="9" name="Picture 2">
            <a:extLst>
              <a:ext uri="{FF2B5EF4-FFF2-40B4-BE49-F238E27FC236}">
                <a16:creationId xmlns:a16="http://schemas.microsoft.com/office/drawing/2014/main" id="{45642240-F327-48A2-9EDD-2B1F96FEDA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48014" y="294467"/>
            <a:ext cx="7030753" cy="56181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EFB1C25-2E6D-4F77-8A32-3AC648B1D51F}"/>
              </a:ext>
            </a:extLst>
          </p:cNvPr>
          <p:cNvSpPr txBox="1"/>
          <p:nvPr/>
        </p:nvSpPr>
        <p:spPr>
          <a:xfrm>
            <a:off x="5184182" y="3215866"/>
            <a:ext cx="6294585" cy="33085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 Βρυζάκης Θεόδωρος,Το στρατόπεδο του Καραϊσκάκη στην Καστέλα</a:t>
            </a:r>
            <a:r>
              <a:rPr kumimoji="0" lang="el-GR" sz="11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1855 Λάδι σε μουσαμά 145 εκ. x 178 εκ., Εθνική Πινακοθήκη-Μουσείο Αλεξάνδρου Σούτζου.</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05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27BA-1AF3-479B-9EC5-F2BE3F663BFB}"/>
              </a:ext>
            </a:extLst>
          </p:cNvPr>
          <p:cNvSpPr>
            <a:spLocks noGrp="1"/>
          </p:cNvSpPr>
          <p:nvPr>
            <p:ph type="title"/>
          </p:nvPr>
        </p:nvSpPr>
        <p:spPr>
          <a:xfrm>
            <a:off x="483079" y="317715"/>
            <a:ext cx="4698522" cy="6333251"/>
          </a:xfrm>
        </p:spPr>
        <p:txBody>
          <a:bodyPr anchor="t">
            <a:normAutofit fontScale="90000"/>
          </a:bodyPr>
          <a:lstStyle/>
          <a:p>
            <a:pPr>
              <a:lnSpc>
                <a:spcPct val="107000"/>
              </a:lnSpc>
              <a:spcAft>
                <a:spcPts val="800"/>
              </a:spcAft>
            </a:pPr>
            <a:r>
              <a:rPr lang="el-GR" sz="1200" dirty="0">
                <a:effectLst/>
                <a:latin typeface="+mn-lt"/>
                <a:ea typeface="Calibri" panose="020F0502020204030204" pitchFamily="34" charset="0"/>
                <a:cs typeface="Times New Roman" panose="02020603050405020304" pitchFamily="18" charset="0"/>
              </a:rPr>
              <a:t>45.</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Α! τί νύκτα ήταν εκείνη</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που την τρέμει ο λογισμός;</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Άλλος ύπνος δεν εγίνη</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πάρεξ θάνατου πικρός. </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46.</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Της σκηνής η ώρα, ο τόπος,</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οι κραυγές, η ταραχή,</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ο σκληρόψυχος ο τρόπος</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του πολέμου, και οι καπνοί,</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47.</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και οι βροντές, και το σκοτάδι,</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οπού αντίσκοφτε η φωτιά,</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επαράσταιναν τον άδη</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που ακαρτέρειε τα σκυλιά·</a:t>
            </a:r>
            <a:br>
              <a:rPr lang="el-GR" sz="1200" dirty="0">
                <a:effectLst/>
                <a:latin typeface="+mn-lt"/>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48.</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 ακαρτέρειε. — Εφαίνοντ’ ίσκιοι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αναρίθμητοι γυμνοί,</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κόρες, γέροντες, νεανίσκοι,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βρέφη ακόμη εις το βυζί.</a:t>
            </a:r>
            <a:br>
              <a:rPr lang="el-GR"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49.</a:t>
            </a:r>
            <a:br>
              <a:rPr lang="en-US" sz="1200" dirty="0">
                <a:effectLst/>
                <a:latin typeface="+mn-lt"/>
                <a:cs typeface="Times New Roman" panose="02020603050405020304" pitchFamily="18" charset="0"/>
              </a:rPr>
            </a:br>
            <a:r>
              <a:rPr lang="en-US" sz="1200" dirty="0" err="1">
                <a:effectLst/>
                <a:latin typeface="+mn-lt"/>
                <a:cs typeface="Times New Roman" panose="02020603050405020304" pitchFamily="18" charset="0"/>
              </a:rPr>
              <a:t>Όλη</a:t>
            </a:r>
            <a:r>
              <a:rPr lang="en-US" sz="1200" dirty="0">
                <a:effectLst/>
                <a:latin typeface="+mn-lt"/>
                <a:cs typeface="Times New Roman" panose="02020603050405020304" pitchFamily="18" charset="0"/>
              </a:rPr>
              <a:t> μα</a:t>
            </a:r>
            <a:r>
              <a:rPr lang="en-US" sz="1200" dirty="0" err="1">
                <a:effectLst/>
                <a:latin typeface="+mn-lt"/>
                <a:cs typeface="Times New Roman" panose="02020603050405020304" pitchFamily="18" charset="0"/>
              </a:rPr>
              <a:t>ύρη</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μυρμηγκιάζει</a:t>
            </a:r>
            <a:r>
              <a:rPr lang="en-US" sz="1200" dirty="0">
                <a:effectLst/>
                <a:latin typeface="+mn-lt"/>
                <a:cs typeface="Times New Roman" panose="02020603050405020304" pitchFamily="18" charset="0"/>
              </a:rPr>
              <a:t>,</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μα</a:t>
            </a:r>
            <a:r>
              <a:rPr lang="en-US" sz="1200" dirty="0" err="1">
                <a:effectLst/>
                <a:latin typeface="+mn-lt"/>
                <a:cs typeface="Times New Roman" panose="02020603050405020304" pitchFamily="18" charset="0"/>
              </a:rPr>
              <a:t>ύρη</a:t>
            </a:r>
            <a:r>
              <a:rPr lang="en-US" sz="1200" dirty="0">
                <a:effectLst/>
                <a:latin typeface="+mn-lt"/>
                <a:cs typeface="Times New Roman" panose="02020603050405020304" pitchFamily="18" charset="0"/>
              </a:rPr>
              <a:t> η </a:t>
            </a:r>
            <a:r>
              <a:rPr lang="en-US" sz="1200" dirty="0" err="1">
                <a:effectLst/>
                <a:latin typeface="+mn-lt"/>
                <a:cs typeface="Times New Roman" panose="02020603050405020304" pitchFamily="18" charset="0"/>
              </a:rPr>
              <a:t>εντάφι</a:t>
            </a:r>
            <a:r>
              <a:rPr lang="en-US" sz="1200" dirty="0">
                <a:effectLst/>
                <a:latin typeface="+mn-lt"/>
                <a:cs typeface="Times New Roman" panose="02020603050405020304" pitchFamily="18" charset="0"/>
              </a:rPr>
              <a:t>α συντροφιά,</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σαν το ρούχο οπού σκεπάζει</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τα κρεβάτια τα στερνά.</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50.</a:t>
            </a:r>
            <a:br>
              <a:rPr lang="en-US" sz="1200" dirty="0">
                <a:effectLst/>
                <a:latin typeface="+mn-lt"/>
                <a:cs typeface="Times New Roman" panose="02020603050405020304" pitchFamily="18" charset="0"/>
              </a:rPr>
            </a:br>
            <a:r>
              <a:rPr lang="en-US" sz="1200" dirty="0" err="1">
                <a:effectLst/>
                <a:latin typeface="+mn-lt"/>
                <a:cs typeface="Times New Roman" panose="02020603050405020304" pitchFamily="18" charset="0"/>
              </a:rPr>
              <a:t>Τόσοι</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τόσοι</a:t>
            </a:r>
            <a:r>
              <a:rPr lang="en-US" sz="1200" dirty="0">
                <a:effectLst/>
                <a:latin typeface="+mn-lt"/>
                <a:cs typeface="Times New Roman" panose="02020603050405020304" pitchFamily="18" charset="0"/>
              </a:rPr>
              <a:t> α</a:t>
            </a:r>
            <a:r>
              <a:rPr lang="en-US" sz="1200" dirty="0" err="1">
                <a:effectLst/>
                <a:latin typeface="+mn-lt"/>
                <a:cs typeface="Times New Roman" panose="02020603050405020304" pitchFamily="18" charset="0"/>
              </a:rPr>
              <a:t>ντ</a:t>
            </a:r>
            <a:r>
              <a:rPr lang="en-US" sz="1200" dirty="0">
                <a:effectLst/>
                <a:latin typeface="+mn-lt"/>
                <a:cs typeface="Times New Roman" panose="02020603050405020304" pitchFamily="18" charset="0"/>
              </a:rPr>
              <a:t>αμωμένοι</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επετιούντο από τη γη,</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όσοι είν’ άδικα σφαγμένοι</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από τούρκικην οργή.</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51.</a:t>
            </a:r>
            <a:br>
              <a:rPr lang="en-US" sz="1200" dirty="0">
                <a:effectLst/>
                <a:latin typeface="+mn-lt"/>
                <a:cs typeface="Times New Roman" panose="02020603050405020304" pitchFamily="18" charset="0"/>
              </a:rPr>
            </a:br>
            <a:r>
              <a:rPr lang="en-US" sz="1200" dirty="0" err="1">
                <a:effectLst/>
                <a:latin typeface="+mn-lt"/>
                <a:cs typeface="Times New Roman" panose="02020603050405020304" pitchFamily="18" charset="0"/>
              </a:rPr>
              <a:t>Τόσ</a:t>
            </a:r>
            <a:r>
              <a:rPr lang="en-US" sz="1200" dirty="0">
                <a:effectLst/>
                <a:latin typeface="+mn-lt"/>
                <a:cs typeface="Times New Roman" panose="02020603050405020304" pitchFamily="18" charset="0"/>
              </a:rPr>
              <a:t>α πέφτουνε τα θέρι-</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σμένα αστάχια εις τους αγρούς·</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σχεδόν όλα εκειά τα μέρη</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εσκεπάζοντο απ’ αυτούς.</a:t>
            </a:r>
            <a:br>
              <a:rPr lang="el-GR" sz="1200" dirty="0">
                <a:effectLst/>
                <a:latin typeface="+mn-lt"/>
                <a:cs typeface="Times New Roman" panose="02020603050405020304" pitchFamily="18" charset="0"/>
              </a:rPr>
            </a:br>
            <a:br>
              <a:rPr lang="en-US" sz="1200" dirty="0">
                <a:effectLst/>
                <a:latin typeface="+mn-lt"/>
                <a:ea typeface="Calibri" panose="020F0502020204030204" pitchFamily="34" charset="0"/>
                <a:cs typeface="Times New Roman" panose="02020603050405020304" pitchFamily="18" charset="0"/>
              </a:rPr>
            </a:br>
            <a:endParaRPr lang="en-US" sz="1200" dirty="0">
              <a:latin typeface="+mn-lt"/>
            </a:endParaRPr>
          </a:p>
        </p:txBody>
      </p:sp>
      <p:sp>
        <p:nvSpPr>
          <p:cNvPr id="47" name="TextBox 46">
            <a:extLst>
              <a:ext uri="{FF2B5EF4-FFF2-40B4-BE49-F238E27FC236}">
                <a16:creationId xmlns:a16="http://schemas.microsoft.com/office/drawing/2014/main" id="{39231F06-2E4A-4FC8-8055-3F2F6D44740D}"/>
              </a:ext>
            </a:extLst>
          </p:cNvPr>
          <p:cNvSpPr txBox="1"/>
          <p:nvPr/>
        </p:nvSpPr>
        <p:spPr>
          <a:xfrm>
            <a:off x="4928460" y="4839419"/>
            <a:ext cx="6904495" cy="1831271"/>
          </a:xfrm>
          <a:prstGeom prst="rect">
            <a:avLst/>
          </a:prstGeom>
          <a:noFill/>
        </p:spPr>
        <p:txBody>
          <a:bodyPr wrap="square">
            <a:spAutoFit/>
          </a:bodyPr>
          <a:lstStyle/>
          <a:p>
            <a:endParaRPr lang="el-GR" sz="1200" b="0" i="0" kern="1200" dirty="0">
              <a:solidFill>
                <a:schemeClr val="tx1"/>
              </a:solidFill>
              <a:effectLst/>
              <a:latin typeface="+mj-lt"/>
              <a:ea typeface="+mj-ea"/>
              <a:cs typeface="+mj-cs"/>
            </a:endParaRPr>
          </a:p>
          <a:p>
            <a:endParaRPr lang="el-GR" sz="1200" dirty="0">
              <a:latin typeface="+mj-lt"/>
              <a:ea typeface="+mj-ea"/>
              <a:cs typeface="+mj-cs"/>
            </a:endParaRPr>
          </a:p>
          <a:p>
            <a:endParaRPr lang="el-GR" sz="1200" b="0" i="0" kern="1200" dirty="0">
              <a:solidFill>
                <a:schemeClr val="tx1"/>
              </a:solidFill>
              <a:effectLst/>
              <a:latin typeface="+mj-lt"/>
              <a:ea typeface="+mj-ea"/>
              <a:cs typeface="+mj-cs"/>
            </a:endParaRPr>
          </a:p>
          <a:p>
            <a:endParaRPr lang="el-GR" sz="1200" dirty="0">
              <a:latin typeface="+mj-lt"/>
              <a:ea typeface="+mj-ea"/>
              <a:cs typeface="+mj-cs"/>
            </a:endParaRPr>
          </a:p>
          <a:p>
            <a:endParaRPr lang="el-GR" sz="1200" b="0" i="0" kern="1200" dirty="0">
              <a:solidFill>
                <a:schemeClr val="tx1"/>
              </a:solidFill>
              <a:effectLst/>
              <a:latin typeface="+mj-lt"/>
              <a:ea typeface="+mj-ea"/>
              <a:cs typeface="+mj-cs"/>
            </a:endParaRPr>
          </a:p>
          <a:p>
            <a:endParaRPr lang="el-GR" sz="1100" dirty="0">
              <a:latin typeface="+mj-lt"/>
              <a:ea typeface="+mj-ea"/>
              <a:cs typeface="+mj-cs"/>
            </a:endParaRPr>
          </a:p>
          <a:p>
            <a:r>
              <a:rPr lang="en-US" sz="1000" b="0" i="0" kern="1200" dirty="0">
                <a:solidFill>
                  <a:schemeClr val="tx1"/>
                </a:solidFill>
                <a:effectLst/>
                <a:latin typeface="+mj-lt"/>
                <a:ea typeface="+mj-ea"/>
                <a:cs typeface="+mj-cs"/>
              </a:rPr>
              <a:t>Η </a:t>
            </a:r>
            <a:r>
              <a:rPr lang="en-US" sz="1000" b="0" i="0" kern="1200" dirty="0" err="1">
                <a:solidFill>
                  <a:schemeClr val="tx1"/>
                </a:solidFill>
                <a:effectLst/>
                <a:latin typeface="+mj-lt"/>
                <a:ea typeface="+mj-ea"/>
                <a:cs typeface="+mj-cs"/>
              </a:rPr>
              <a:t>ελληνική</a:t>
            </a:r>
            <a:r>
              <a:rPr lang="en-US" sz="1000" b="0" i="0" kern="1200" dirty="0">
                <a:solidFill>
                  <a:schemeClr val="tx1"/>
                </a:solidFill>
                <a:effectLst/>
                <a:latin typeface="+mj-lt"/>
                <a:ea typeface="+mj-ea"/>
                <a:cs typeface="+mj-cs"/>
              </a:rPr>
              <a:t> </a:t>
            </a:r>
            <a:r>
              <a:rPr lang="en-US" sz="1000" b="0" i="0" kern="1200" dirty="0" err="1">
                <a:solidFill>
                  <a:schemeClr val="tx1"/>
                </a:solidFill>
                <a:effectLst/>
                <a:latin typeface="+mj-lt"/>
                <a:ea typeface="+mj-ea"/>
                <a:cs typeface="+mj-cs"/>
              </a:rPr>
              <a:t>σημ</a:t>
            </a:r>
            <a:r>
              <a:rPr lang="en-US" sz="1000" b="0" i="0" kern="1200" dirty="0">
                <a:solidFill>
                  <a:schemeClr val="tx1"/>
                </a:solidFill>
                <a:effectLst/>
                <a:latin typeface="+mj-lt"/>
                <a:ea typeface="+mj-ea"/>
                <a:cs typeface="+mj-cs"/>
              </a:rPr>
              <a:t>αία υψώνεται στην Τριπολιτσά, ζωγραφική αναπαράσταση</a:t>
            </a:r>
            <a:r>
              <a:rPr lang="el-GR" sz="1000" b="0" i="0" dirty="0">
                <a:effectLst/>
                <a:latin typeface="+mj-lt"/>
                <a:ea typeface="+mj-ea"/>
                <a:cs typeface="+mj-cs"/>
              </a:rPr>
              <a:t> </a:t>
            </a:r>
            <a:r>
              <a:rPr lang="en-US" sz="1000" b="0" i="0" kern="1200" dirty="0">
                <a:solidFill>
                  <a:schemeClr val="tx1"/>
                </a:solidFill>
                <a:effectLst/>
                <a:latin typeface="+mj-lt"/>
                <a:ea typeface="+mj-ea"/>
                <a:cs typeface="+mj-cs"/>
              </a:rPr>
              <a:t>από </a:t>
            </a:r>
            <a:r>
              <a:rPr lang="en-US" sz="1000" b="0" i="0" kern="1200" dirty="0" err="1">
                <a:solidFill>
                  <a:schemeClr val="tx1"/>
                </a:solidFill>
                <a:effectLst/>
                <a:latin typeface="+mj-lt"/>
                <a:ea typeface="+mj-ea"/>
                <a:cs typeface="+mj-cs"/>
              </a:rPr>
              <a:t>τον</a:t>
            </a:r>
            <a:r>
              <a:rPr lang="en-US" sz="1000" b="0" i="0" kern="1200" dirty="0">
                <a:solidFill>
                  <a:schemeClr val="tx1"/>
                </a:solidFill>
                <a:effectLst/>
                <a:latin typeface="+mj-lt"/>
                <a:ea typeface="+mj-ea"/>
                <a:cs typeface="+mj-cs"/>
              </a:rPr>
              <a:t> </a:t>
            </a:r>
            <a:r>
              <a:rPr lang="en-US" sz="1000" b="0" i="0" kern="1200" dirty="0" err="1">
                <a:solidFill>
                  <a:schemeClr val="tx1"/>
                </a:solidFill>
                <a:effectLst/>
                <a:latin typeface="+mj-lt"/>
                <a:ea typeface="+mj-ea"/>
                <a:cs typeface="+mj-cs"/>
              </a:rPr>
              <a:t>Πέτερ</a:t>
            </a:r>
            <a:r>
              <a:rPr lang="en-US" sz="1000" b="0" i="0" kern="1200" dirty="0">
                <a:solidFill>
                  <a:schemeClr val="tx1"/>
                </a:solidFill>
                <a:effectLst/>
                <a:latin typeface="+mj-lt"/>
                <a:ea typeface="+mj-ea"/>
                <a:cs typeface="+mj-cs"/>
              </a:rPr>
              <a:t> </a:t>
            </a:r>
            <a:r>
              <a:rPr lang="en-US" sz="1000" b="0" i="0" kern="1200" dirty="0" err="1">
                <a:solidFill>
                  <a:schemeClr val="tx1"/>
                </a:solidFill>
                <a:effectLst/>
                <a:latin typeface="+mj-lt"/>
                <a:ea typeface="+mj-ea"/>
                <a:cs typeface="+mj-cs"/>
              </a:rPr>
              <a:t>Φον</a:t>
            </a:r>
            <a:r>
              <a:rPr lang="el-GR" sz="1000" dirty="0">
                <a:latin typeface="+mj-lt"/>
                <a:ea typeface="+mj-ea"/>
                <a:cs typeface="+mj-cs"/>
              </a:rPr>
              <a:t> </a:t>
            </a:r>
            <a:r>
              <a:rPr lang="en-US" sz="1000" b="0" i="0" kern="1200" dirty="0" err="1">
                <a:solidFill>
                  <a:schemeClr val="tx1"/>
                </a:solidFill>
                <a:effectLst/>
                <a:latin typeface="+mj-lt"/>
                <a:ea typeface="+mj-ea"/>
                <a:cs typeface="+mj-cs"/>
              </a:rPr>
              <a:t>Ες</a:t>
            </a:r>
            <a:r>
              <a:rPr lang="el-GR" sz="1000" b="0" i="0" kern="1200" dirty="0">
                <a:solidFill>
                  <a:schemeClr val="tx1"/>
                </a:solidFill>
                <a:effectLst/>
                <a:latin typeface="+mj-lt"/>
                <a:ea typeface="+mj-ea"/>
                <a:cs typeface="+mj-cs"/>
              </a:rPr>
              <a:t> </a:t>
            </a:r>
            <a:r>
              <a:rPr lang="en-US" sz="1000" b="1" i="1" dirty="0">
                <a:solidFill>
                  <a:srgbClr val="993300"/>
                </a:solidFill>
                <a:effectLst/>
                <a:latin typeface="verdana" panose="020B0604030504040204" pitchFamily="34" charset="0"/>
              </a:rPr>
              <a:t> (Peter Von Hess) </a:t>
            </a:r>
            <a:r>
              <a:rPr lang="el-GR" sz="1000" b="0" i="0" kern="1200" dirty="0">
                <a:solidFill>
                  <a:schemeClr val="tx1"/>
                </a:solidFill>
                <a:effectLst/>
                <a:latin typeface="+mj-lt"/>
                <a:ea typeface="+mj-ea"/>
                <a:cs typeface="+mj-cs"/>
              </a:rPr>
              <a:t>Αθήνα, αντίγραφο Μουσείου Μπενάκη)</a:t>
            </a:r>
          </a:p>
          <a:p>
            <a:r>
              <a:rPr lang="en-US" sz="1000" dirty="0">
                <a:solidFill>
                  <a:schemeClr val="tx1">
                    <a:alpha val="55000"/>
                  </a:schemeClr>
                </a:solidFill>
                <a:hlinkClick r:id="rId2"/>
              </a:rPr>
              <a:t>http://ebooks.edu.gr/ebooks/v/html/8547/2188/Istoria_ST-Dimotikou_html-empl/index3_7.html</a:t>
            </a:r>
            <a:endParaRPr lang="en-US" sz="1000" dirty="0">
              <a:solidFill>
                <a:schemeClr val="tx1">
                  <a:alpha val="55000"/>
                </a:schemeClr>
              </a:solidFill>
            </a:endParaRPr>
          </a:p>
          <a:p>
            <a:endParaRPr lang="en-US" sz="1200" dirty="0"/>
          </a:p>
        </p:txBody>
      </p:sp>
      <p:pic>
        <p:nvPicPr>
          <p:cNvPr id="5" name="Picture 2" descr="Γ7. Η άλωση της Τριπολιτσάς">
            <a:extLst>
              <a:ext uri="{FF2B5EF4-FFF2-40B4-BE49-F238E27FC236}">
                <a16:creationId xmlns:a16="http://schemas.microsoft.com/office/drawing/2014/main" id="{AC5D1181-559D-4241-A6E3-36DAAF7CA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199" y="110836"/>
            <a:ext cx="7403335" cy="11914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435E74FB-D47F-4466-AE41-6E62AE180DBD}"/>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25146" y="1302326"/>
            <a:ext cx="4448013" cy="449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9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A4B4-475C-421A-AC3B-C700223AD4BA}"/>
              </a:ext>
            </a:extLst>
          </p:cNvPr>
          <p:cNvSpPr>
            <a:spLocks noGrp="1"/>
          </p:cNvSpPr>
          <p:nvPr>
            <p:ph type="title"/>
          </p:nvPr>
        </p:nvSpPr>
        <p:spPr>
          <a:xfrm>
            <a:off x="481013" y="91440"/>
            <a:ext cx="2825506" cy="6437375"/>
          </a:xfrm>
        </p:spPr>
        <p:txBody>
          <a:bodyPr vert="horz" lIns="91440" tIns="45720" rIns="91440" bIns="45720" rtlCol="0" anchor="ctr">
            <a:normAutofit fontScale="90000"/>
          </a:bodyPr>
          <a:lstStyle/>
          <a:p>
            <a:pPr>
              <a:lnSpc>
                <a:spcPct val="107000"/>
              </a:lnSpc>
              <a:spcAft>
                <a:spcPts val="800"/>
              </a:spcAft>
            </a:pP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52.</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Θαμπ</a:t>
            </a:r>
            <a:r>
              <a:rPr lang="en-US" sz="1200" dirty="0" err="1">
                <a:effectLst/>
                <a:latin typeface="+mn-lt"/>
                <a:cs typeface="Times New Roman" panose="02020603050405020304" pitchFamily="18" charset="0"/>
              </a:rPr>
              <a:t>οφέγγει</a:t>
            </a:r>
            <a:r>
              <a:rPr lang="en-US" sz="1200" dirty="0">
                <a:effectLst/>
                <a:latin typeface="+mn-lt"/>
                <a:cs typeface="Times New Roman" panose="02020603050405020304" pitchFamily="18" charset="0"/>
              </a:rPr>
              <a:t> κα</a:t>
            </a:r>
            <a:r>
              <a:rPr lang="en-US" sz="1200" dirty="0" err="1">
                <a:effectLst/>
                <a:latin typeface="+mn-lt"/>
                <a:cs typeface="Times New Roman" panose="02020603050405020304" pitchFamily="18" charset="0"/>
              </a:rPr>
              <a:t>νέν</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άστρο</a:t>
            </a:r>
            <a:r>
              <a:rPr lang="en-US" sz="1200" dirty="0">
                <a:effectLst/>
                <a:latin typeface="+mn-lt"/>
                <a:cs typeface="Times New Roman" panose="02020603050405020304" pitchFamily="18" charset="0"/>
              </a:rPr>
              <a:t>,</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και ανα</a:t>
            </a:r>
            <a:r>
              <a:rPr lang="en-US" sz="1200" dirty="0" err="1">
                <a:effectLst/>
                <a:latin typeface="+mn-lt"/>
                <a:cs typeface="Times New Roman" panose="02020603050405020304" pitchFamily="18" charset="0"/>
              </a:rPr>
              <a:t>δεύοντο</a:t>
            </a:r>
            <a:r>
              <a:rPr lang="en-US" sz="1200" dirty="0">
                <a:effectLst/>
                <a:latin typeface="+mn-lt"/>
                <a:cs typeface="Times New Roman" panose="02020603050405020304" pitchFamily="18" charset="0"/>
              </a:rPr>
              <a:t> μα</a:t>
            </a:r>
            <a:r>
              <a:rPr lang="en-US" sz="1200" dirty="0" err="1">
                <a:effectLst/>
                <a:latin typeface="+mn-lt"/>
                <a:cs typeface="Times New Roman" panose="02020603050405020304" pitchFamily="18" charset="0"/>
              </a:rPr>
              <a:t>ζί</a:t>
            </a:r>
            <a:r>
              <a:rPr lang="en-US" sz="1200" dirty="0">
                <a:effectLst/>
                <a:latin typeface="+mn-lt"/>
                <a:cs typeface="Times New Roman" panose="02020603050405020304" pitchFamily="18" charset="0"/>
              </a:rPr>
              <a:t>,</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α</a:t>
            </a:r>
            <a:r>
              <a:rPr lang="en-US" sz="1200" dirty="0" err="1">
                <a:effectLst/>
                <a:latin typeface="+mn-lt"/>
                <a:cs typeface="Times New Roman" panose="02020603050405020304" pitchFamily="18" charset="0"/>
              </a:rPr>
              <a:t>νε</a:t>
            </a:r>
            <a:r>
              <a:rPr lang="en-US" sz="1200" dirty="0">
                <a:effectLst/>
                <a:latin typeface="+mn-lt"/>
                <a:cs typeface="Times New Roman" panose="02020603050405020304" pitchFamily="18" charset="0"/>
              </a:rPr>
              <a:t>βαίνοντας το κάστρο</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με νεκρώσιμη σιωπή. </a:t>
            </a:r>
            <a:br>
              <a:rPr lang="el-GR"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53.</a:t>
            </a:r>
            <a:br>
              <a:rPr lang="en-US" sz="1200" dirty="0">
                <a:effectLst/>
                <a:latin typeface="+mn-lt"/>
                <a:cs typeface="Times New Roman" panose="02020603050405020304" pitchFamily="18" charset="0"/>
              </a:rPr>
            </a:br>
            <a:r>
              <a:rPr lang="en-US" sz="1200" dirty="0" err="1">
                <a:effectLst/>
                <a:latin typeface="+mn-lt"/>
                <a:cs typeface="Times New Roman" panose="02020603050405020304" pitchFamily="18" charset="0"/>
              </a:rPr>
              <a:t>Έτσι</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χάμου</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εις</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την</a:t>
            </a:r>
            <a:r>
              <a:rPr lang="en-US" sz="1200" dirty="0">
                <a:effectLst/>
                <a:latin typeface="+mn-lt"/>
                <a:cs typeface="Times New Roman" panose="02020603050405020304" pitchFamily="18" charset="0"/>
              </a:rPr>
              <a:t> π</a:t>
            </a:r>
            <a:r>
              <a:rPr lang="en-US" sz="1200" dirty="0" err="1">
                <a:effectLst/>
                <a:latin typeface="+mn-lt"/>
                <a:cs typeface="Times New Roman" panose="02020603050405020304" pitchFamily="18" charset="0"/>
              </a:rPr>
              <a:t>εδιάδ</a:t>
            </a:r>
            <a:r>
              <a:rPr lang="en-US" sz="1200" dirty="0">
                <a:effectLst/>
                <a:latin typeface="+mn-lt"/>
                <a:cs typeface="Times New Roman" panose="02020603050405020304" pitchFamily="18" charset="0"/>
              </a:rPr>
              <a:t>α,</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μες στο δάσος το πυκνό,</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όταν στέλνει μίαν αχνάδα</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μισοφέγγαρο χλωμό,</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54.</a:t>
            </a:r>
            <a:br>
              <a:rPr lang="en-US" sz="1200" dirty="0">
                <a:effectLst/>
                <a:latin typeface="+mn-lt"/>
                <a:cs typeface="Times New Roman" panose="02020603050405020304" pitchFamily="18" charset="0"/>
              </a:rPr>
            </a:br>
            <a:r>
              <a:rPr lang="en-US" sz="1200" dirty="0" err="1">
                <a:effectLst/>
                <a:latin typeface="+mn-lt"/>
                <a:cs typeface="Times New Roman" panose="02020603050405020304" pitchFamily="18" charset="0"/>
              </a:rPr>
              <a:t>εάν</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οι</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άνεμοι</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μες</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στ</a:t>
            </a:r>
            <a:r>
              <a:rPr lang="en-US" sz="1200" dirty="0">
                <a:effectLst/>
                <a:latin typeface="+mn-lt"/>
                <a:cs typeface="Times New Roman" panose="02020603050405020304" pitchFamily="18" charset="0"/>
              </a:rPr>
              <a:t>’ </a:t>
            </a:r>
            <a:r>
              <a:rPr lang="en-US" sz="1200" dirty="0" err="1">
                <a:effectLst/>
                <a:latin typeface="+mn-lt"/>
                <a:cs typeface="Times New Roman" panose="02020603050405020304" pitchFamily="18" charset="0"/>
              </a:rPr>
              <a:t>άδει</a:t>
            </a:r>
            <a:r>
              <a:rPr lang="en-US" sz="1200" dirty="0">
                <a:effectLst/>
                <a:latin typeface="+mn-lt"/>
                <a:cs typeface="Times New Roman" panose="02020603050405020304" pitchFamily="18" charset="0"/>
              </a:rPr>
              <a:t>α</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τα κλαδιά μουγκοφυσούν,</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σειούνται, σειούνται τα μαυράδια,</a:t>
            </a:r>
            <a:br>
              <a:rPr lang="en-US" sz="1200" dirty="0">
                <a:effectLst/>
                <a:latin typeface="+mn-lt"/>
                <a:cs typeface="Times New Roman" panose="02020603050405020304" pitchFamily="18" charset="0"/>
              </a:rPr>
            </a:br>
            <a:r>
              <a:rPr lang="en-US" sz="1200" dirty="0">
                <a:effectLst/>
                <a:latin typeface="+mn-lt"/>
                <a:cs typeface="Times New Roman" panose="02020603050405020304" pitchFamily="18" charset="0"/>
              </a:rPr>
              <a:t>οπού οι κλώνοι αντικτυπούν.</a:t>
            </a:r>
            <a:b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55.</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Με τα μάτια τους γυρεύουν</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όπου είν’ αίματα πηχτά,</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και μες στ’ αίματα χορεύουν</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με βρυχίσματα βραχνά,</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56.</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και χορεύοντας μανίζουν</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εις τους Έλληνας κοντά,</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και τα στήθια τούς εγγίζουν</a:t>
            </a:r>
            <a:b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με τα χέρια τα ψυχρά. </a:t>
            </a:r>
            <a:br>
              <a:rPr kumimoji="0" lang="el-GR"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57.</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Εκειό το έγγισμα πηγαίνει </a:t>
            </a:r>
            <a:br>
              <a:rPr lang="el-GR"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βαθιά μες στα σωθικά,</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όθεν όλη η λύπη βγαίνει,</a:t>
            </a:r>
            <a:br>
              <a:rPr lang="en-US" sz="1200" dirty="0">
                <a:effectLst/>
                <a:latin typeface="+mn-lt"/>
                <a:ea typeface="Calibri" panose="020F0502020204030204" pitchFamily="34" charset="0"/>
                <a:cs typeface="Times New Roman" panose="02020603050405020304" pitchFamily="18" charset="0"/>
              </a:rPr>
            </a:br>
            <a:r>
              <a:rPr lang="el-GR" sz="1200" dirty="0">
                <a:effectLst/>
                <a:latin typeface="+mn-lt"/>
                <a:ea typeface="Calibri" panose="020F0502020204030204" pitchFamily="34" charset="0"/>
                <a:cs typeface="Times New Roman" panose="02020603050405020304" pitchFamily="18" charset="0"/>
              </a:rPr>
              <a:t>και άκρα αισθάνονται ασπλαχνιά.</a:t>
            </a:r>
            <a:br>
              <a:rPr lang="el-GR" sz="1200" dirty="0">
                <a:effectLst/>
                <a:latin typeface="+mn-lt"/>
                <a:ea typeface="Calibri" panose="020F0502020204030204" pitchFamily="34" charset="0"/>
                <a:cs typeface="Times New Roman" panose="02020603050405020304" pitchFamily="18" charset="0"/>
              </a:rPr>
            </a:br>
            <a:br>
              <a:rPr kumimoji="0" lang="en-US" sz="1200" b="0"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rPr>
            </a:br>
            <a:br>
              <a:rPr lang="en-US" sz="1200" dirty="0">
                <a:effectLst/>
                <a:latin typeface="+mn-lt"/>
                <a:cs typeface="Times New Roman" panose="02020603050405020304" pitchFamily="18" charset="0"/>
              </a:rPr>
            </a:br>
            <a:br>
              <a:rPr lang="en-US" sz="1200" dirty="0">
                <a:effectLst/>
                <a:latin typeface="+mn-lt"/>
                <a:cs typeface="Times New Roman" panose="02020603050405020304" pitchFamily="18" charset="0"/>
              </a:rPr>
            </a:br>
            <a:endParaRPr lang="en-US" sz="1200" dirty="0">
              <a:latin typeface="+mn-lt"/>
              <a:cs typeface="Times New Roman" panose="02020603050405020304" pitchFamily="18" charset="0"/>
            </a:endParaRPr>
          </a:p>
        </p:txBody>
      </p:sp>
      <p:pic>
        <p:nvPicPr>
          <p:cNvPr id="4" name="Picture 4">
            <a:extLst>
              <a:ext uri="{FF2B5EF4-FFF2-40B4-BE49-F238E27FC236}">
                <a16:creationId xmlns:a16="http://schemas.microsoft.com/office/drawing/2014/main" id="{DC86F00F-3C08-4047-967D-0DB0E08DAB3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0" r="3598"/>
          <a:stretch/>
        </p:blipFill>
        <p:spPr bwMode="auto">
          <a:xfrm>
            <a:off x="3306519" y="1587"/>
            <a:ext cx="4846882" cy="685641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84074E-27DD-415D-AD88-CDA7E3EF9686}"/>
              </a:ext>
            </a:extLst>
          </p:cNvPr>
          <p:cNvSpPr txBox="1"/>
          <p:nvPr/>
        </p:nvSpPr>
        <p:spPr>
          <a:xfrm>
            <a:off x="8663554" y="1505415"/>
            <a:ext cx="3379764" cy="3880624"/>
          </a:xfrm>
          <a:prstGeom prst="rect">
            <a:avLst/>
          </a:prstGeom>
        </p:spPr>
        <p:txBody>
          <a:bodyPr vert="horz" lIns="91440" tIns="45720" rIns="91440" bIns="45720" rtlCol="0" anchor="ctr">
            <a:normAutofit/>
          </a:bodyPr>
          <a:lstStyle/>
          <a:p>
            <a:pPr>
              <a:lnSpc>
                <a:spcPct val="90000"/>
              </a:lnSpc>
              <a:spcAft>
                <a:spcPts val="600"/>
              </a:spcAft>
            </a:pPr>
            <a:r>
              <a:rPr lang="en-US" sz="1400" dirty="0">
                <a:solidFill>
                  <a:srgbClr val="FF0000"/>
                </a:solidFill>
              </a:rPr>
              <a:t>Η </a:t>
            </a:r>
            <a:r>
              <a:rPr lang="en-US" sz="1400" dirty="0" err="1">
                <a:solidFill>
                  <a:srgbClr val="FF0000"/>
                </a:solidFill>
              </a:rPr>
              <a:t>Δόξ</a:t>
            </a:r>
            <a:r>
              <a:rPr lang="en-US" sz="1400" dirty="0">
                <a:solidFill>
                  <a:srgbClr val="FF0000"/>
                </a:solidFill>
              </a:rPr>
              <a:t>α των Ψαρών</a:t>
            </a:r>
            <a:r>
              <a:rPr lang="el-GR" sz="1400" dirty="0">
                <a:solidFill>
                  <a:srgbClr val="FF0000"/>
                </a:solidFill>
              </a:rPr>
              <a:t>,  </a:t>
            </a:r>
            <a:r>
              <a:rPr lang="en-US" sz="1400" dirty="0" err="1">
                <a:solidFill>
                  <a:srgbClr val="FF0000"/>
                </a:solidFill>
              </a:rPr>
              <a:t>Νικόλ</a:t>
            </a:r>
            <a:r>
              <a:rPr lang="en-US" sz="1400" dirty="0">
                <a:solidFill>
                  <a:srgbClr val="FF0000"/>
                </a:solidFill>
              </a:rPr>
              <a:t>αος Γύζης</a:t>
            </a:r>
            <a:r>
              <a:rPr lang="el-GR" sz="1400" dirty="0">
                <a:solidFill>
                  <a:srgbClr val="FF0000"/>
                </a:solidFill>
              </a:rPr>
              <a:t>,</a:t>
            </a:r>
            <a:r>
              <a:rPr lang="en-US" sz="1400" dirty="0">
                <a:solidFill>
                  <a:srgbClr val="FF0000"/>
                </a:solidFill>
              </a:rPr>
              <a:t>  1898</a:t>
            </a:r>
            <a:endParaRPr lang="el-GR" sz="1400" dirty="0">
              <a:solidFill>
                <a:srgbClr val="FF0000"/>
              </a:solidFill>
            </a:endParaRPr>
          </a:p>
          <a:p>
            <a:pPr indent="-228600">
              <a:lnSpc>
                <a:spcPct val="90000"/>
              </a:lnSpc>
              <a:spcAft>
                <a:spcPts val="600"/>
              </a:spcAft>
              <a:buFont typeface="Arial" panose="020B0604020202020204" pitchFamily="34" charset="0"/>
              <a:buChar char="•"/>
            </a:pPr>
            <a:endParaRPr lang="el-GR" sz="1100" b="0" i="0" dirty="0">
              <a:effectLst/>
            </a:endParaRPr>
          </a:p>
          <a:p>
            <a:pPr indent="-228600">
              <a:lnSpc>
                <a:spcPct val="90000"/>
              </a:lnSpc>
              <a:spcAft>
                <a:spcPts val="600"/>
              </a:spcAft>
              <a:buFont typeface="Arial" panose="020B0604020202020204" pitchFamily="34" charset="0"/>
              <a:buChar char="•"/>
            </a:pPr>
            <a:r>
              <a:rPr lang="en-US" sz="1200" b="0" i="0" dirty="0">
                <a:effectLst/>
              </a:rPr>
              <a:t>Από </a:t>
            </a:r>
            <a:r>
              <a:rPr lang="en-US" sz="1200" b="0" i="0" dirty="0" err="1">
                <a:effectLst/>
              </a:rPr>
              <a:t>τις</a:t>
            </a:r>
            <a:r>
              <a:rPr lang="en-US" sz="1200" b="0" i="0" dirty="0">
                <a:effectLst/>
              </a:rPr>
              <a:t> 8 </a:t>
            </a:r>
            <a:r>
              <a:rPr lang="en-US" sz="1200" b="0" i="0" dirty="0" err="1">
                <a:effectLst/>
              </a:rPr>
              <a:t>Φε</a:t>
            </a:r>
            <a:r>
              <a:rPr lang="en-US" sz="1200" b="0" i="0" dirty="0">
                <a:effectLst/>
              </a:rPr>
              <a:t>βρουαρίου 2021 το θρυλικό έργο του </a:t>
            </a:r>
            <a:r>
              <a:rPr lang="en-US" sz="1200" b="1" i="0" dirty="0">
                <a:effectLst/>
              </a:rPr>
              <a:t>Νικολάου Γύζη «Δόξα»</a:t>
            </a:r>
            <a:r>
              <a:rPr lang="en-US" sz="1200" b="0" i="0" dirty="0">
                <a:effectLst/>
              </a:rPr>
              <a:t> ανήκει σε όλους τους Έλληνες. </a:t>
            </a:r>
            <a:r>
              <a:rPr lang="en-US" sz="1200" b="0" i="0" dirty="0" err="1">
                <a:effectLst/>
              </a:rPr>
              <a:t>Με</a:t>
            </a:r>
            <a:r>
              <a:rPr lang="en-US" sz="1200" b="0" i="0" dirty="0">
                <a:effectLst/>
              </a:rPr>
              <a:t> </a:t>
            </a:r>
            <a:r>
              <a:rPr lang="en-US" sz="1200" b="0" i="0" dirty="0" err="1">
                <a:effectLst/>
              </a:rPr>
              <a:t>μι</a:t>
            </a:r>
            <a:r>
              <a:rPr lang="en-US" sz="1200" b="0" i="0" dirty="0">
                <a:effectLst/>
              </a:rPr>
              <a:t>α χειρονομία υψηλού εθνικού συμβολισμού, ο κάτοχος του πίνακα κ. </a:t>
            </a:r>
            <a:r>
              <a:rPr lang="en-US" sz="1200" b="1" i="0" dirty="0" err="1">
                <a:effectLst/>
              </a:rPr>
              <a:t>Δημήτρης</a:t>
            </a:r>
            <a:r>
              <a:rPr lang="en-US" sz="1200" b="1" i="0" dirty="0">
                <a:effectLst/>
              </a:rPr>
              <a:t> </a:t>
            </a:r>
            <a:r>
              <a:rPr lang="en-US" sz="1200" b="1" i="0" dirty="0" err="1">
                <a:effectLst/>
              </a:rPr>
              <a:t>Γκέρτσος</a:t>
            </a:r>
            <a:r>
              <a:rPr lang="en-US" sz="1200" b="0" i="0" dirty="0">
                <a:effectLst/>
              </a:rPr>
              <a:t> </a:t>
            </a:r>
            <a:r>
              <a:rPr lang="en-US" sz="1200" b="0" i="0" dirty="0" err="1">
                <a:effectLst/>
              </a:rPr>
              <a:t>τον</a:t>
            </a:r>
            <a:r>
              <a:rPr lang="en-US" sz="1200" b="0" i="0" dirty="0">
                <a:effectLst/>
              </a:rPr>
              <a:t> </a:t>
            </a:r>
            <a:r>
              <a:rPr lang="en-US" sz="1200" b="0" i="0" dirty="0" err="1">
                <a:effectLst/>
              </a:rPr>
              <a:t>δώρισε</a:t>
            </a:r>
            <a:r>
              <a:rPr lang="en-US" sz="1200" b="0" i="0" dirty="0">
                <a:effectLst/>
              </a:rPr>
              <a:t> </a:t>
            </a:r>
            <a:r>
              <a:rPr lang="en-US" sz="1200" b="0" i="0" dirty="0" err="1">
                <a:effectLst/>
              </a:rPr>
              <a:t>στην</a:t>
            </a:r>
            <a:r>
              <a:rPr lang="en-US" sz="1200" b="0" i="0" dirty="0">
                <a:effectLst/>
              </a:rPr>
              <a:t> </a:t>
            </a:r>
            <a:r>
              <a:rPr lang="en-US" sz="1200" b="0" i="0" dirty="0" err="1">
                <a:effectLst/>
              </a:rPr>
              <a:t>Προεδρί</a:t>
            </a:r>
            <a:r>
              <a:rPr lang="en-US" sz="1200" b="0" i="0" dirty="0">
                <a:effectLst/>
              </a:rPr>
              <a:t>α της Ελληνικής Δημοκρατίας. </a:t>
            </a:r>
            <a:endParaRPr lang="el-GR" sz="1200" b="0" i="0" dirty="0">
              <a:effectLst/>
            </a:endParaRPr>
          </a:p>
          <a:p>
            <a:pPr indent="-228600">
              <a:lnSpc>
                <a:spcPct val="90000"/>
              </a:lnSpc>
              <a:spcAft>
                <a:spcPts val="600"/>
              </a:spcAft>
              <a:buFont typeface="Arial" panose="020B0604020202020204" pitchFamily="34" charset="0"/>
              <a:buChar char="•"/>
            </a:pPr>
            <a:r>
              <a:rPr lang="en-US" sz="1200" b="0" i="0" dirty="0">
                <a:effectLst/>
              </a:rPr>
              <a:t>«Η </a:t>
            </a:r>
            <a:r>
              <a:rPr lang="en-US" sz="1200" b="0" i="0" dirty="0" err="1">
                <a:effectLst/>
              </a:rPr>
              <a:t>Δόξ</a:t>
            </a:r>
            <a:r>
              <a:rPr lang="en-US" sz="1200" b="0" i="0" dirty="0">
                <a:effectLst/>
              </a:rPr>
              <a:t>α». </a:t>
            </a:r>
            <a:r>
              <a:rPr lang="en-US" sz="1200" b="0" i="0" dirty="0" err="1">
                <a:effectLst/>
              </a:rPr>
              <a:t>Έργο</a:t>
            </a:r>
            <a:r>
              <a:rPr lang="en-US" sz="1200" b="0" i="0" dirty="0">
                <a:effectLst/>
              </a:rPr>
              <a:t> </a:t>
            </a:r>
            <a:r>
              <a:rPr lang="en-US" sz="1200" b="0" i="0" dirty="0" err="1">
                <a:effectLst/>
              </a:rPr>
              <a:t>του</a:t>
            </a:r>
            <a:r>
              <a:rPr lang="en-US" sz="1200" b="0" i="0" dirty="0">
                <a:effectLst/>
              </a:rPr>
              <a:t> Ν. </a:t>
            </a:r>
            <a:r>
              <a:rPr lang="en-US" sz="1200" b="0" i="0" dirty="0" err="1">
                <a:effectLst/>
              </a:rPr>
              <a:t>Γύζη</a:t>
            </a:r>
            <a:r>
              <a:rPr lang="en-US" sz="1200" b="0" i="0" dirty="0">
                <a:effectLst/>
              </a:rPr>
              <a:t> </a:t>
            </a:r>
            <a:r>
              <a:rPr lang="en-US" sz="1200" b="0" i="0" dirty="0" err="1">
                <a:effectLst/>
              </a:rPr>
              <a:t>γι</a:t>
            </a:r>
            <a:r>
              <a:rPr lang="en-US" sz="1200" b="0" i="0" dirty="0">
                <a:effectLst/>
              </a:rPr>
              <a:t>α την έκδοση Διονύσιου Σολωμού, </a:t>
            </a:r>
            <a:r>
              <a:rPr lang="en-US" sz="1200" b="0" i="1" u="none" strike="noStrike" dirty="0">
                <a:effectLst/>
                <a:hlinkClick r:id="rId3" tooltip="Ψηφιακή συλλογή ΑΝΕΜΗ"/>
              </a:rPr>
              <a:t>Άπαντα τα ευρισκόμενα</a:t>
            </a:r>
            <a:r>
              <a:rPr lang="en-US" sz="1200" b="0" i="0" dirty="0">
                <a:effectLst/>
              </a:rPr>
              <a:t>. </a:t>
            </a:r>
            <a:r>
              <a:rPr lang="en-US" sz="1200" b="0" i="0" dirty="0" err="1">
                <a:effectLst/>
              </a:rPr>
              <a:t>Μετά</a:t>
            </a:r>
            <a:r>
              <a:rPr lang="en-US" sz="1200" b="0" i="0" dirty="0">
                <a:effectLst/>
              </a:rPr>
              <a:t> π</a:t>
            </a:r>
            <a:r>
              <a:rPr lang="en-US" sz="1200" b="0" i="0" dirty="0" err="1">
                <a:effectLst/>
              </a:rPr>
              <a:t>ρολόγου</a:t>
            </a:r>
            <a:r>
              <a:rPr lang="en-US" sz="1200" b="0" i="0" dirty="0">
                <a:effectLst/>
              </a:rPr>
              <a:t> π</a:t>
            </a:r>
            <a:r>
              <a:rPr lang="en-US" sz="1200" b="0" i="0" dirty="0" err="1">
                <a:effectLst/>
              </a:rPr>
              <a:t>ερί</a:t>
            </a:r>
            <a:r>
              <a:rPr lang="en-US" sz="1200" b="0" i="0" dirty="0">
                <a:effectLst/>
              </a:rPr>
              <a:t> </a:t>
            </a:r>
            <a:r>
              <a:rPr lang="en-US" sz="1200" b="0" i="0" dirty="0" err="1">
                <a:effectLst/>
              </a:rPr>
              <a:t>του</a:t>
            </a:r>
            <a:r>
              <a:rPr lang="en-US" sz="1200" b="0" i="0" dirty="0">
                <a:effectLst/>
              </a:rPr>
              <a:t> β</a:t>
            </a:r>
            <a:r>
              <a:rPr lang="en-US" sz="1200" b="0" i="0" dirty="0" err="1">
                <a:effectLst/>
              </a:rPr>
              <a:t>ίου</a:t>
            </a:r>
            <a:r>
              <a:rPr lang="en-US" sz="1200" b="0" i="0" dirty="0">
                <a:effectLst/>
              </a:rPr>
              <a:t> και </a:t>
            </a:r>
            <a:r>
              <a:rPr lang="en-US" sz="1200" b="0" i="0" dirty="0" err="1">
                <a:effectLst/>
              </a:rPr>
              <a:t>των</a:t>
            </a:r>
            <a:r>
              <a:rPr lang="en-US" sz="1200" b="0" i="0" dirty="0">
                <a:effectLst/>
              </a:rPr>
              <a:t> </a:t>
            </a:r>
            <a:r>
              <a:rPr lang="en-US" sz="1200" b="0" i="0" dirty="0" err="1">
                <a:effectLst/>
              </a:rPr>
              <a:t>έργων</a:t>
            </a:r>
            <a:r>
              <a:rPr lang="en-US" sz="1200" b="0" i="0" dirty="0">
                <a:effectLst/>
              </a:rPr>
              <a:t> </a:t>
            </a:r>
            <a:r>
              <a:rPr lang="en-US" sz="1200" b="0" i="0" dirty="0" err="1">
                <a:effectLst/>
              </a:rPr>
              <a:t>του</a:t>
            </a:r>
            <a:r>
              <a:rPr lang="en-US" sz="1200" b="0" i="0" dirty="0">
                <a:effectLst/>
              </a:rPr>
              <a:t> π</a:t>
            </a:r>
            <a:r>
              <a:rPr lang="en-US" sz="1200" b="0" i="0" dirty="0" err="1">
                <a:effectLst/>
              </a:rPr>
              <a:t>οιητού</a:t>
            </a:r>
            <a:r>
              <a:rPr lang="en-US" sz="1200" b="0" i="0" dirty="0">
                <a:effectLst/>
              </a:rPr>
              <a:t> υπό </a:t>
            </a:r>
            <a:r>
              <a:rPr lang="en-US" sz="1200" b="0" i="0" dirty="0" err="1">
                <a:effectLst/>
              </a:rPr>
              <a:t>Κωστή</a:t>
            </a:r>
            <a:r>
              <a:rPr lang="en-US" sz="1200" b="0" i="0" dirty="0">
                <a:effectLst/>
              </a:rPr>
              <a:t> Παλα</a:t>
            </a:r>
            <a:r>
              <a:rPr lang="en-US" sz="1200" b="0" i="0" dirty="0" err="1">
                <a:effectLst/>
              </a:rPr>
              <a:t>μά</a:t>
            </a:r>
            <a:r>
              <a:rPr lang="en-US" sz="1200" b="0" i="0" dirty="0">
                <a:effectLst/>
              </a:rPr>
              <a:t> και </a:t>
            </a:r>
            <a:r>
              <a:rPr lang="en-US" sz="1200" b="0" i="0" dirty="0" err="1">
                <a:effectLst/>
              </a:rPr>
              <a:t>μετά</a:t>
            </a:r>
            <a:r>
              <a:rPr lang="en-US" sz="1200" b="0" i="0" dirty="0">
                <a:effectLst/>
              </a:rPr>
              <a:t> π</a:t>
            </a:r>
            <a:r>
              <a:rPr lang="en-US" sz="1200" b="0" i="0" dirty="0" err="1">
                <a:effectLst/>
              </a:rPr>
              <a:t>έντε</a:t>
            </a:r>
            <a:r>
              <a:rPr lang="en-US" sz="1200" b="0" i="0" dirty="0">
                <a:effectLst/>
              </a:rPr>
              <a:t> </a:t>
            </a:r>
            <a:r>
              <a:rPr lang="en-US" sz="1200" b="0" i="0" dirty="0" err="1">
                <a:effectLst/>
              </a:rPr>
              <a:t>φωτοτυ</a:t>
            </a:r>
            <a:r>
              <a:rPr lang="en-US" sz="1200" b="0" i="0" dirty="0">
                <a:effectLst/>
              </a:rPr>
              <a:t>πιών κατά σχεδιογραφήματα Ν. </a:t>
            </a:r>
            <a:r>
              <a:rPr lang="en-US" sz="1200" b="0" i="0" dirty="0" err="1">
                <a:effectLst/>
              </a:rPr>
              <a:t>Γύζη</a:t>
            </a:r>
            <a:r>
              <a:rPr lang="en-US" sz="1200" b="0" i="0" dirty="0">
                <a:effectLst/>
              </a:rPr>
              <a:t> και Γ. Ια</a:t>
            </a:r>
            <a:r>
              <a:rPr lang="en-US" sz="1200" b="0" i="0" dirty="0" err="1">
                <a:effectLst/>
              </a:rPr>
              <a:t>κω</a:t>
            </a:r>
            <a:r>
              <a:rPr lang="en-US" sz="1200" b="0" i="0" dirty="0">
                <a:effectLst/>
              </a:rPr>
              <a:t>βίδου. </a:t>
            </a:r>
            <a:r>
              <a:rPr lang="en-US" sz="1200" b="0" i="0" dirty="0" err="1">
                <a:effectLst/>
              </a:rPr>
              <a:t>Εν</a:t>
            </a:r>
            <a:r>
              <a:rPr lang="en-US" sz="1200" b="0" i="0" dirty="0">
                <a:effectLst/>
              </a:rPr>
              <a:t> </a:t>
            </a:r>
            <a:r>
              <a:rPr lang="en-US" sz="1200" b="0" i="0" dirty="0" err="1">
                <a:effectLst/>
              </a:rPr>
              <a:t>Αθήν</a:t>
            </a:r>
            <a:r>
              <a:rPr lang="en-US" sz="1200" b="0" i="0" dirty="0">
                <a:effectLst/>
              </a:rPr>
              <a:t>αις: Τύποις Π. Δ. Σα</a:t>
            </a:r>
            <a:r>
              <a:rPr lang="en-US" sz="1200" b="0" i="0" dirty="0" err="1">
                <a:effectLst/>
              </a:rPr>
              <a:t>κελλ</a:t>
            </a:r>
            <a:r>
              <a:rPr lang="en-US" sz="1200" b="0" i="0" dirty="0">
                <a:effectLst/>
              </a:rPr>
              <a:t>αρίου, 1901. </a:t>
            </a:r>
            <a:r>
              <a:rPr lang="en-US" sz="1200" b="0" i="0" dirty="0" err="1">
                <a:effectLst/>
              </a:rPr>
              <a:t>Το</a:t>
            </a:r>
            <a:r>
              <a:rPr lang="en-US" sz="1200" b="0" i="0" dirty="0">
                <a:effectLst/>
              </a:rPr>
              <a:t> </a:t>
            </a:r>
            <a:r>
              <a:rPr lang="en-US" sz="1200" b="0" i="0" dirty="0" err="1">
                <a:effectLst/>
              </a:rPr>
              <a:t>σχεδιογράφημ</a:t>
            </a:r>
            <a:r>
              <a:rPr lang="en-US" sz="1200" b="0" i="0" dirty="0">
                <a:effectLst/>
              </a:rPr>
              <a:t>α συνοδεύει το επίγραμμα «Η καταστροφή των Ψαρών».</a:t>
            </a:r>
            <a:endParaRPr lang="en-US" sz="1200" dirty="0"/>
          </a:p>
          <a:p>
            <a:pPr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350001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BCB49891-D69F-4F78-834B-A0555CA420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86" r="3108"/>
          <a:stretch/>
        </p:blipFill>
        <p:spPr bwMode="auto">
          <a:xfrm>
            <a:off x="3417376" y="1587"/>
            <a:ext cx="5292671" cy="685641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CC1F1B-B92F-498F-901E-2B3B74D2C572}"/>
              </a:ext>
            </a:extLst>
          </p:cNvPr>
          <p:cNvSpPr>
            <a:spLocks noGrp="1"/>
          </p:cNvSpPr>
          <p:nvPr>
            <p:ph type="title"/>
          </p:nvPr>
        </p:nvSpPr>
        <p:spPr>
          <a:xfrm>
            <a:off x="481012" y="485775"/>
            <a:ext cx="2825506" cy="5719762"/>
          </a:xfrm>
        </p:spPr>
        <p:txBody>
          <a:bodyPr>
            <a:normAutofit fontScale="90000"/>
          </a:bodyPr>
          <a:lstStyle/>
          <a:p>
            <a:pPr>
              <a:spcAft>
                <a:spcPts val="800"/>
              </a:spcAft>
            </a:pPr>
            <a:br>
              <a:rPr lang="el-GR" sz="900" dirty="0">
                <a:effectLst/>
                <a:latin typeface="+mn-lt"/>
                <a:ea typeface="Calibri" panose="020F0502020204030204" pitchFamily="34" charset="0"/>
                <a:cs typeface="Times New Roman" panose="02020603050405020304" pitchFamily="18" charset="0"/>
              </a:rPr>
            </a:br>
            <a:br>
              <a:rPr lang="el-GR" sz="900" dirty="0">
                <a:effectLst/>
                <a:latin typeface="+mn-lt"/>
                <a:ea typeface="Calibri" panose="020F0502020204030204" pitchFamily="34" charset="0"/>
                <a:cs typeface="Times New Roman" panose="02020603050405020304" pitchFamily="18" charset="0"/>
              </a:rPr>
            </a:br>
            <a:br>
              <a:rPr lang="el-GR" sz="900" dirty="0">
                <a:effectLst/>
                <a:latin typeface="+mn-lt"/>
                <a:ea typeface="Calibri" panose="020F0502020204030204" pitchFamily="34" charset="0"/>
                <a:cs typeface="Times New Roman" panose="02020603050405020304" pitchFamily="18" charset="0"/>
              </a:rPr>
            </a:br>
            <a:br>
              <a:rPr lang="el-GR" sz="900" dirty="0">
                <a:effectLst/>
                <a:latin typeface="+mn-lt"/>
                <a:ea typeface="Calibri" panose="020F0502020204030204" pitchFamily="34" charset="0"/>
                <a:cs typeface="Times New Roman" panose="02020603050405020304" pitchFamily="18" charset="0"/>
              </a:rPr>
            </a:br>
            <a:br>
              <a:rPr lang="el-GR" sz="900" dirty="0">
                <a:effectLst/>
                <a:latin typeface="+mn-lt"/>
                <a:ea typeface="Calibri" panose="020F0502020204030204" pitchFamily="34" charset="0"/>
                <a:cs typeface="Times New Roman" panose="02020603050405020304" pitchFamily="18" charset="0"/>
              </a:rPr>
            </a:br>
            <a:br>
              <a:rPr lang="el-GR" sz="900" dirty="0">
                <a:effectLst/>
                <a:latin typeface="+mn-lt"/>
                <a:ea typeface="Calibri" panose="020F0502020204030204" pitchFamily="34" charset="0"/>
                <a:cs typeface="Times New Roman" panose="02020603050405020304" pitchFamily="18" charset="0"/>
              </a:rPr>
            </a:br>
            <a:br>
              <a:rPr lang="el-GR" sz="900" dirty="0">
                <a:effectLst/>
                <a:latin typeface="+mn-lt"/>
                <a:ea typeface="Calibri" panose="020F0502020204030204" pitchFamily="34" charset="0"/>
                <a:cs typeface="Times New Roman" panose="02020603050405020304" pitchFamily="18" charset="0"/>
              </a:rPr>
            </a:br>
            <a:r>
              <a:rPr lang="el-GR" sz="1300" b="0" i="0" dirty="0">
                <a:effectLst/>
                <a:latin typeface="+mn-lt"/>
              </a:rPr>
              <a:t>58</a:t>
            </a:r>
            <a:br>
              <a:rPr lang="el-GR" sz="1300" dirty="0">
                <a:latin typeface="+mn-lt"/>
              </a:rPr>
            </a:br>
            <a:r>
              <a:rPr lang="el-GR" sz="1300" b="0" i="0" dirty="0">
                <a:effectLst/>
                <a:latin typeface="+mn-lt"/>
              </a:rPr>
              <a:t>Tότε αυξαίνει του πολέμου</a:t>
            </a:r>
            <a:br>
              <a:rPr lang="el-GR" sz="1300" dirty="0">
                <a:latin typeface="+mn-lt"/>
              </a:rPr>
            </a:br>
            <a:r>
              <a:rPr lang="el-GR" sz="1300" b="0" i="0" dirty="0">
                <a:effectLst/>
                <a:latin typeface="+mn-lt"/>
              </a:rPr>
              <a:t>ο χορός τρομακτικά,</a:t>
            </a:r>
            <a:br>
              <a:rPr lang="el-GR" sz="1300" dirty="0">
                <a:latin typeface="+mn-lt"/>
              </a:rPr>
            </a:br>
            <a:r>
              <a:rPr lang="el-GR" sz="1300" b="0" i="0" dirty="0">
                <a:effectLst/>
                <a:latin typeface="+mn-lt"/>
              </a:rPr>
              <a:t>σαν το σκόρπισμα του ανέμου</a:t>
            </a:r>
            <a:br>
              <a:rPr lang="el-GR" sz="1300" dirty="0">
                <a:latin typeface="+mn-lt"/>
              </a:rPr>
            </a:br>
            <a:r>
              <a:rPr lang="el-GR" sz="1300" b="0" i="0" dirty="0">
                <a:effectLst/>
                <a:latin typeface="+mn-lt"/>
              </a:rPr>
              <a:t>στου πελάου τη μοναξιά.</a:t>
            </a:r>
            <a:br>
              <a:rPr lang="el-GR" sz="1300" b="0" i="0" dirty="0">
                <a:effectLst/>
                <a:latin typeface="+mn-lt"/>
              </a:rPr>
            </a:br>
            <a:r>
              <a:rPr lang="el-GR" sz="1300" b="0" i="0" dirty="0">
                <a:effectLst/>
                <a:latin typeface="+mn-lt"/>
              </a:rPr>
              <a:t>59</a:t>
            </a:r>
            <a:br>
              <a:rPr lang="el-GR" sz="1300" dirty="0">
                <a:latin typeface="+mn-lt"/>
              </a:rPr>
            </a:br>
            <a:r>
              <a:rPr lang="el-GR" sz="1300" b="0" i="0" dirty="0">
                <a:effectLst/>
                <a:latin typeface="+mn-lt"/>
              </a:rPr>
              <a:t>Kτυπούν όλοι απάνου κάτου</a:t>
            </a:r>
            <a:br>
              <a:rPr lang="el-GR" sz="1300" dirty="0">
                <a:latin typeface="+mn-lt"/>
              </a:rPr>
            </a:br>
            <a:r>
              <a:rPr lang="el-GR" sz="1300" b="0" i="0" dirty="0">
                <a:effectLst/>
                <a:latin typeface="+mn-lt"/>
              </a:rPr>
              <a:t>κάθε κτύπημα που εβγή</a:t>
            </a:r>
            <a:br>
              <a:rPr lang="el-GR" sz="1300" dirty="0">
                <a:latin typeface="+mn-lt"/>
              </a:rPr>
            </a:br>
            <a:r>
              <a:rPr lang="el-GR" sz="1300" b="0" i="0" dirty="0">
                <a:effectLst/>
                <a:latin typeface="+mn-lt"/>
              </a:rPr>
              <a:t>είναι κτύπημα θανάτου,</a:t>
            </a:r>
            <a:br>
              <a:rPr lang="el-GR" sz="1300" dirty="0">
                <a:latin typeface="+mn-lt"/>
              </a:rPr>
            </a:br>
            <a:r>
              <a:rPr lang="el-GR" sz="1300" b="0" i="0" dirty="0">
                <a:effectLst/>
                <a:latin typeface="+mn-lt"/>
              </a:rPr>
              <a:t>χωρίς να δευτερωθή. </a:t>
            </a:r>
            <a:br>
              <a:rPr lang="el-GR" sz="1300" b="0" i="0" dirty="0">
                <a:effectLst/>
                <a:latin typeface="+mn-lt"/>
              </a:rPr>
            </a:br>
            <a:r>
              <a:rPr lang="el-GR" sz="1300" b="0" i="0" dirty="0">
                <a:effectLst/>
                <a:latin typeface="+mn-lt"/>
              </a:rPr>
              <a:t>60</a:t>
            </a:r>
            <a:br>
              <a:rPr lang="el-GR" sz="1300" b="0" i="0" dirty="0">
                <a:effectLst/>
                <a:latin typeface="+mn-lt"/>
              </a:rPr>
            </a:br>
            <a:r>
              <a:rPr lang="el-GR" sz="1300" b="0" i="0" dirty="0">
                <a:effectLst/>
                <a:latin typeface="+mn-lt"/>
              </a:rPr>
              <a:t>Kάθε σώμα ιδρώνει, ρέει</a:t>
            </a:r>
            <a:br>
              <a:rPr lang="el-GR" sz="1300" b="0" i="0" dirty="0">
                <a:effectLst/>
                <a:latin typeface="+mn-lt"/>
              </a:rPr>
            </a:br>
            <a:r>
              <a:rPr lang="el-GR" sz="1300" b="0" i="0" dirty="0">
                <a:effectLst/>
                <a:latin typeface="+mn-lt"/>
              </a:rPr>
              <a:t>λες και εκείθεν η ψυχή</a:t>
            </a:r>
            <a:br>
              <a:rPr lang="el-GR" sz="1300" b="0" i="0" dirty="0">
                <a:effectLst/>
                <a:latin typeface="+mn-lt"/>
              </a:rPr>
            </a:br>
            <a:r>
              <a:rPr lang="el-GR" sz="1300" b="0" i="0" dirty="0">
                <a:effectLst/>
                <a:latin typeface="+mn-lt"/>
              </a:rPr>
              <a:t>απ' το μίσος που την καίει</a:t>
            </a:r>
            <a:br>
              <a:rPr lang="el-GR" sz="1300" b="0" i="0" dirty="0">
                <a:effectLst/>
                <a:latin typeface="+mn-lt"/>
              </a:rPr>
            </a:br>
            <a:r>
              <a:rPr lang="el-GR" sz="1300" b="0" i="0" dirty="0">
                <a:effectLst/>
                <a:latin typeface="+mn-lt"/>
              </a:rPr>
              <a:t>πολεμάει να πεταχθή.</a:t>
            </a:r>
            <a:br>
              <a:rPr lang="el-GR" sz="1300" b="0" i="0" dirty="0">
                <a:effectLst/>
                <a:latin typeface="+mn-lt"/>
              </a:rPr>
            </a:br>
            <a:r>
              <a:rPr lang="el-GR" sz="1300" b="0" i="0" dirty="0">
                <a:effectLst/>
                <a:latin typeface="+mn-lt"/>
              </a:rPr>
              <a:t>61</a:t>
            </a:r>
            <a:br>
              <a:rPr lang="el-GR" sz="1300" b="0" i="0" dirty="0">
                <a:effectLst/>
                <a:latin typeface="+mn-lt"/>
              </a:rPr>
            </a:br>
            <a:r>
              <a:rPr lang="el-GR" sz="1300" b="0" i="0" dirty="0">
                <a:effectLst/>
                <a:latin typeface="+mn-lt"/>
              </a:rPr>
              <a:t>Tης καρδίας κτυπίες βροντάνε</a:t>
            </a:r>
            <a:br>
              <a:rPr lang="el-GR" sz="1300" b="0" i="0" dirty="0">
                <a:effectLst/>
                <a:latin typeface="+mn-lt"/>
              </a:rPr>
            </a:br>
            <a:r>
              <a:rPr lang="el-GR" sz="1300" b="0" i="0" dirty="0">
                <a:effectLst/>
                <a:latin typeface="+mn-lt"/>
              </a:rPr>
              <a:t>μες στα στήθια τους αργά,</a:t>
            </a:r>
            <a:br>
              <a:rPr lang="el-GR" sz="1300" b="0" i="0" dirty="0">
                <a:effectLst/>
                <a:latin typeface="+mn-lt"/>
              </a:rPr>
            </a:br>
            <a:r>
              <a:rPr lang="el-GR" sz="1300" b="0" i="0" dirty="0">
                <a:effectLst/>
                <a:latin typeface="+mn-lt"/>
              </a:rPr>
              <a:t>και τα χέρια οπού χουμάνε</a:t>
            </a:r>
            <a:br>
              <a:rPr lang="el-GR" sz="1300" b="0" i="0" dirty="0">
                <a:effectLst/>
                <a:latin typeface="+mn-lt"/>
              </a:rPr>
            </a:br>
            <a:r>
              <a:rPr lang="el-GR" sz="1300" b="0" i="0" dirty="0">
                <a:effectLst/>
                <a:latin typeface="+mn-lt"/>
              </a:rPr>
              <a:t>περισσότερο είν' γοργά. </a:t>
            </a:r>
            <a:br>
              <a:rPr lang="el-GR" sz="1300" b="0" i="0" dirty="0">
                <a:effectLst/>
                <a:latin typeface="+mn-lt"/>
              </a:rPr>
            </a:br>
            <a:r>
              <a:rPr lang="el-GR" sz="1300" b="0" i="0" dirty="0">
                <a:effectLst/>
                <a:latin typeface="+mn-lt"/>
              </a:rPr>
              <a:t>62</a:t>
            </a:r>
            <a:br>
              <a:rPr lang="el-GR" sz="1300" dirty="0">
                <a:latin typeface="+mn-lt"/>
              </a:rPr>
            </a:br>
            <a:r>
              <a:rPr lang="el-GR" sz="1300" b="0" i="0" dirty="0">
                <a:effectLst/>
                <a:latin typeface="+mn-lt"/>
              </a:rPr>
              <a:t>Oυρανός γι' αυτούς δεν είναι,</a:t>
            </a:r>
            <a:br>
              <a:rPr lang="el-GR" sz="1300" dirty="0">
                <a:latin typeface="+mn-lt"/>
              </a:rPr>
            </a:br>
            <a:r>
              <a:rPr lang="el-GR" sz="1300" b="0" i="0" dirty="0">
                <a:effectLst/>
                <a:latin typeface="+mn-lt"/>
              </a:rPr>
              <a:t>ουδέ πέλαο, ουδέ γη</a:t>
            </a:r>
            <a:br>
              <a:rPr lang="el-GR" sz="1300" dirty="0">
                <a:latin typeface="+mn-lt"/>
              </a:rPr>
            </a:br>
            <a:r>
              <a:rPr lang="el-GR" sz="1300" b="0" i="0" dirty="0">
                <a:effectLst/>
                <a:latin typeface="+mn-lt"/>
              </a:rPr>
              <a:t>γι' αυτούς όλους το παν είναι</a:t>
            </a:r>
            <a:br>
              <a:rPr lang="el-GR" sz="1300" dirty="0">
                <a:latin typeface="+mn-lt"/>
              </a:rPr>
            </a:br>
            <a:r>
              <a:rPr lang="el-GR" sz="1300" b="0" i="0" dirty="0">
                <a:effectLst/>
                <a:latin typeface="+mn-lt"/>
              </a:rPr>
              <a:t>μαζωμένο αντάμα εκεί.</a:t>
            </a:r>
            <a:br>
              <a:rPr lang="el-GR" sz="1300" b="0" i="0" dirty="0">
                <a:effectLst/>
                <a:latin typeface="+mn-lt"/>
              </a:rPr>
            </a:br>
            <a:r>
              <a:rPr lang="el-GR" sz="1300" b="0" i="0" dirty="0">
                <a:solidFill>
                  <a:srgbClr val="444940"/>
                </a:solidFill>
                <a:effectLst/>
                <a:latin typeface="+mj-lt"/>
              </a:rPr>
              <a:t> 63</a:t>
            </a:r>
            <a:br>
              <a:rPr lang="el-GR" sz="1300" dirty="0">
                <a:latin typeface="+mj-lt"/>
              </a:rPr>
            </a:br>
            <a:r>
              <a:rPr lang="el-GR" sz="1300" b="0" i="0" dirty="0">
                <a:solidFill>
                  <a:srgbClr val="444940"/>
                </a:solidFill>
                <a:effectLst/>
                <a:latin typeface="+mj-lt"/>
              </a:rPr>
              <a:t>Tόση η μάνητα και η ζάλη,</a:t>
            </a:r>
            <a:br>
              <a:rPr lang="el-GR" sz="1300" dirty="0">
                <a:latin typeface="+mj-lt"/>
              </a:rPr>
            </a:br>
            <a:r>
              <a:rPr lang="el-GR" sz="1300" b="0" i="0" dirty="0">
                <a:solidFill>
                  <a:srgbClr val="444940"/>
                </a:solidFill>
                <a:effectLst/>
                <a:latin typeface="+mj-lt"/>
              </a:rPr>
              <a:t>που στοχάζεσαι, μη πως</a:t>
            </a:r>
            <a:br>
              <a:rPr lang="el-GR" sz="1300" dirty="0">
                <a:latin typeface="+mj-lt"/>
              </a:rPr>
            </a:br>
            <a:r>
              <a:rPr lang="el-GR" sz="1300" b="0" i="0" dirty="0">
                <a:solidFill>
                  <a:srgbClr val="444940"/>
                </a:solidFill>
                <a:effectLst/>
                <a:latin typeface="+mj-lt"/>
              </a:rPr>
              <a:t>από μία μεριά και απ' άλλη</a:t>
            </a:r>
            <a:br>
              <a:rPr lang="el-GR" sz="1300" dirty="0">
                <a:latin typeface="+mj-lt"/>
              </a:rPr>
            </a:br>
            <a:r>
              <a:rPr lang="el-GR" sz="1300" b="0" i="0" dirty="0">
                <a:solidFill>
                  <a:srgbClr val="444940"/>
                </a:solidFill>
                <a:effectLst/>
                <a:latin typeface="+mj-lt"/>
              </a:rPr>
              <a:t>δεν μείνη ένας ζωντανός.</a:t>
            </a:r>
            <a:br>
              <a:rPr lang="el-GR" sz="1300" dirty="0">
                <a:latin typeface="+mj-lt"/>
              </a:rPr>
            </a:br>
            <a:br>
              <a:rPr lang="el-GR" sz="1300" dirty="0">
                <a:latin typeface="+mn-lt"/>
              </a:rPr>
            </a:br>
            <a:br>
              <a:rPr lang="el-GR" sz="1300" dirty="0">
                <a:latin typeface="+mn-lt"/>
              </a:rPr>
            </a:br>
            <a:br>
              <a:rPr lang="en-US" sz="1400" dirty="0">
                <a:effectLst/>
                <a:latin typeface="+mn-lt"/>
                <a:ea typeface="Calibri" panose="020F0502020204030204" pitchFamily="34" charset="0"/>
                <a:cs typeface="Times New Roman" panose="02020603050405020304" pitchFamily="18" charset="0"/>
              </a:rPr>
            </a:br>
            <a:br>
              <a:rPr lang="en-US" sz="1400" dirty="0">
                <a:effectLst/>
                <a:latin typeface="+mn-lt"/>
                <a:ea typeface="Calibri" panose="020F0502020204030204" pitchFamily="34" charset="0"/>
                <a:cs typeface="Times New Roman" panose="02020603050405020304" pitchFamily="18" charset="0"/>
              </a:rPr>
            </a:br>
            <a:br>
              <a:rPr lang="en-US" sz="1400" dirty="0">
                <a:effectLst/>
                <a:latin typeface="+mn-lt"/>
                <a:ea typeface="Calibri" panose="020F0502020204030204" pitchFamily="34" charset="0"/>
                <a:cs typeface="Times New Roman" panose="02020603050405020304" pitchFamily="18" charset="0"/>
              </a:rPr>
            </a:br>
            <a:endParaRPr lang="en-US" sz="1400" dirty="0">
              <a:latin typeface="+mn-lt"/>
            </a:endParaRPr>
          </a:p>
        </p:txBody>
      </p:sp>
      <p:sp>
        <p:nvSpPr>
          <p:cNvPr id="6152" name="Content Placeholder 6151">
            <a:extLst>
              <a:ext uri="{FF2B5EF4-FFF2-40B4-BE49-F238E27FC236}">
                <a16:creationId xmlns:a16="http://schemas.microsoft.com/office/drawing/2014/main" id="{D0FB9957-AC51-4189-ADAF-AD99768FD8E7}"/>
              </a:ext>
            </a:extLst>
          </p:cNvPr>
          <p:cNvSpPr>
            <a:spLocks noGrp="1"/>
          </p:cNvSpPr>
          <p:nvPr>
            <p:ph idx="1"/>
          </p:nvPr>
        </p:nvSpPr>
        <p:spPr>
          <a:xfrm>
            <a:off x="9639946" y="485774"/>
            <a:ext cx="2069454" cy="5719763"/>
          </a:xfrm>
        </p:spPr>
        <p:txBody>
          <a:bodyPr anchor="ctr">
            <a:normAutofit/>
          </a:bodyPr>
          <a:lstStyle/>
          <a:p>
            <a:r>
              <a:rPr lang="el-GR" sz="1400" dirty="0"/>
              <a:t>Ελληνίδα με βρέφος αναμένει με αγωνία την έκβαση της μάχης.</a:t>
            </a:r>
          </a:p>
          <a:p>
            <a:pPr marL="0" indent="0">
              <a:buNone/>
            </a:pPr>
            <a:r>
              <a:rPr lang="en-US" sz="1800" dirty="0"/>
              <a:t> </a:t>
            </a:r>
            <a:r>
              <a:rPr lang="en-US" sz="1200" dirty="0">
                <a:hlinkClick r:id="rId3" action="ppaction://hlinkfile"/>
              </a:rPr>
              <a:t>https://www.nhmuseum.gr/el/ektheseis/filellinismos-diadromos-8/</a:t>
            </a:r>
            <a:endParaRPr lang="en-US" sz="1200" dirty="0"/>
          </a:p>
        </p:txBody>
      </p:sp>
    </p:spTree>
    <p:extLst>
      <p:ext uri="{BB962C8B-B14F-4D97-AF65-F5344CB8AC3E}">
        <p14:creationId xmlns:p14="http://schemas.microsoft.com/office/powerpoint/2010/main" val="282703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10279-D8A6-4831-A929-7E888A3F7216}"/>
              </a:ext>
            </a:extLst>
          </p:cNvPr>
          <p:cNvSpPr>
            <a:spLocks noGrp="1"/>
          </p:cNvSpPr>
          <p:nvPr>
            <p:ph type="title"/>
          </p:nvPr>
        </p:nvSpPr>
        <p:spPr>
          <a:xfrm>
            <a:off x="8236202" y="133815"/>
            <a:ext cx="4080024" cy="4362502"/>
          </a:xfrm>
        </p:spPr>
        <p:txBody>
          <a:bodyPr/>
          <a:lstStyle/>
          <a:p>
            <a:endParaRPr lang="en-US" dirty="0"/>
          </a:p>
        </p:txBody>
      </p:sp>
      <p:sp>
        <p:nvSpPr>
          <p:cNvPr id="3" name="Content Placeholder 2">
            <a:extLst>
              <a:ext uri="{FF2B5EF4-FFF2-40B4-BE49-F238E27FC236}">
                <a16:creationId xmlns:a16="http://schemas.microsoft.com/office/drawing/2014/main" id="{F66B3B4B-5A48-4F95-A4C8-44EC04794B13}"/>
              </a:ext>
            </a:extLst>
          </p:cNvPr>
          <p:cNvSpPr>
            <a:spLocks noGrp="1"/>
          </p:cNvSpPr>
          <p:nvPr>
            <p:ph idx="1"/>
          </p:nvPr>
        </p:nvSpPr>
        <p:spPr>
          <a:xfrm>
            <a:off x="838200" y="89210"/>
            <a:ext cx="5752171" cy="6634975"/>
          </a:xfrm>
        </p:spPr>
        <p:txBody>
          <a:bodyPr>
            <a:noAutofit/>
          </a:bodyPr>
          <a:lstStyle/>
          <a:p>
            <a:pPr marL="0" indent="0">
              <a:lnSpc>
                <a:spcPct val="100000"/>
              </a:lnSpc>
              <a:buNone/>
            </a:pPr>
            <a:endParaRPr lang="el-GR" sz="1200" b="0" i="0" dirty="0">
              <a:solidFill>
                <a:srgbClr val="444940"/>
              </a:solidFill>
              <a:effectLst/>
              <a:latin typeface="+mj-lt"/>
            </a:endParaRPr>
          </a:p>
          <a:p>
            <a:pPr marL="0" indent="0">
              <a:lnSpc>
                <a:spcPct val="100000"/>
              </a:lnSpc>
              <a:buNone/>
            </a:pPr>
            <a:r>
              <a:rPr lang="el-GR" sz="1200" b="0" i="0" dirty="0">
                <a:solidFill>
                  <a:srgbClr val="444940"/>
                </a:solidFill>
                <a:effectLst/>
                <a:latin typeface="+mj-lt"/>
              </a:rPr>
              <a:t>64</a:t>
            </a:r>
            <a:br>
              <a:rPr lang="el-GR" sz="1200" dirty="0">
                <a:latin typeface="+mj-lt"/>
              </a:rPr>
            </a:br>
            <a:r>
              <a:rPr lang="el-GR" sz="1200" b="0" i="0" dirty="0">
                <a:solidFill>
                  <a:srgbClr val="444940"/>
                </a:solidFill>
                <a:effectLst/>
                <a:latin typeface="+mj-lt"/>
              </a:rPr>
              <a:t>Kοίτα χέρια απελπισμένα</a:t>
            </a:r>
            <a:br>
              <a:rPr lang="el-GR" sz="1200" dirty="0">
                <a:latin typeface="+mj-lt"/>
              </a:rPr>
            </a:br>
            <a:r>
              <a:rPr lang="el-GR" sz="1200" b="0" i="0" dirty="0">
                <a:solidFill>
                  <a:srgbClr val="444940"/>
                </a:solidFill>
                <a:effectLst/>
                <a:latin typeface="+mj-lt"/>
              </a:rPr>
              <a:t>πώς θερίζουνε ζωές!</a:t>
            </a:r>
            <a:br>
              <a:rPr lang="el-GR" sz="1200" dirty="0">
                <a:latin typeface="+mj-lt"/>
              </a:rPr>
            </a:br>
            <a:r>
              <a:rPr lang="el-GR" sz="1200" b="0" i="0" dirty="0">
                <a:solidFill>
                  <a:srgbClr val="444940"/>
                </a:solidFill>
                <a:effectLst/>
                <a:latin typeface="+mj-lt"/>
              </a:rPr>
              <a:t>Xάμου πέφτουνε κομμένα</a:t>
            </a:r>
            <a:br>
              <a:rPr lang="el-GR" sz="1200" dirty="0">
                <a:latin typeface="+mj-lt"/>
              </a:rPr>
            </a:br>
            <a:r>
              <a:rPr lang="el-GR" sz="1200" b="0" i="0" dirty="0">
                <a:solidFill>
                  <a:srgbClr val="444940"/>
                </a:solidFill>
                <a:effectLst/>
                <a:latin typeface="+mj-lt"/>
              </a:rPr>
              <a:t>χέρια, πόδια, κεφαλές,</a:t>
            </a:r>
            <a:br>
              <a:rPr lang="el-GR" sz="1200" dirty="0">
                <a:latin typeface="+mj-lt"/>
              </a:rPr>
            </a:br>
            <a:r>
              <a:rPr lang="el-GR" sz="1200" b="0" i="0" dirty="0">
                <a:solidFill>
                  <a:srgbClr val="444940"/>
                </a:solidFill>
                <a:effectLst/>
                <a:latin typeface="+mj-lt"/>
              </a:rPr>
              <a:t>65</a:t>
            </a:r>
            <a:br>
              <a:rPr lang="el-GR" sz="1200" dirty="0">
                <a:latin typeface="+mj-lt"/>
              </a:rPr>
            </a:br>
            <a:r>
              <a:rPr lang="el-GR" sz="1200" b="0" i="0" dirty="0">
                <a:solidFill>
                  <a:srgbClr val="444940"/>
                </a:solidFill>
                <a:effectLst/>
                <a:latin typeface="+mj-lt"/>
              </a:rPr>
              <a:t>και παλάσκες και σπαθία</a:t>
            </a:r>
            <a:br>
              <a:rPr lang="el-GR" sz="1200" dirty="0">
                <a:latin typeface="+mj-lt"/>
              </a:rPr>
            </a:br>
            <a:r>
              <a:rPr lang="el-GR" sz="1200" b="0" i="0" dirty="0">
                <a:solidFill>
                  <a:srgbClr val="444940"/>
                </a:solidFill>
                <a:effectLst/>
                <a:latin typeface="+mj-lt"/>
              </a:rPr>
              <a:t>με ολοσκόρπιστα μυαλά,</a:t>
            </a:r>
            <a:br>
              <a:rPr lang="el-GR" sz="1200" dirty="0">
                <a:latin typeface="+mj-lt"/>
              </a:rPr>
            </a:br>
            <a:r>
              <a:rPr lang="el-GR" sz="1200" b="0" i="0" dirty="0">
                <a:solidFill>
                  <a:srgbClr val="444940"/>
                </a:solidFill>
                <a:effectLst/>
                <a:latin typeface="+mj-lt"/>
              </a:rPr>
              <a:t>και με ολόσχιστα κρανία</a:t>
            </a:r>
            <a:br>
              <a:rPr lang="el-GR" sz="1200" dirty="0">
                <a:latin typeface="+mj-lt"/>
              </a:rPr>
            </a:br>
            <a:r>
              <a:rPr lang="el-GR" sz="1200" b="0" i="0" dirty="0">
                <a:solidFill>
                  <a:srgbClr val="444940"/>
                </a:solidFill>
                <a:effectLst/>
                <a:latin typeface="+mj-lt"/>
              </a:rPr>
              <a:t>σωθικά λαχταριστά.</a:t>
            </a:r>
            <a:br>
              <a:rPr lang="el-GR" sz="1200" dirty="0">
                <a:latin typeface="+mj-lt"/>
              </a:rPr>
            </a:br>
            <a:r>
              <a:rPr lang="el-GR" sz="1200" b="0" i="0" dirty="0">
                <a:solidFill>
                  <a:srgbClr val="444940"/>
                </a:solidFill>
                <a:effectLst/>
                <a:latin typeface="+mj-lt"/>
              </a:rPr>
              <a:t>66</a:t>
            </a:r>
            <a:br>
              <a:rPr lang="el-GR" sz="1200" dirty="0">
                <a:latin typeface="+mj-lt"/>
              </a:rPr>
            </a:br>
            <a:r>
              <a:rPr lang="el-GR" sz="1200" b="0" i="0" dirty="0">
                <a:solidFill>
                  <a:srgbClr val="444940"/>
                </a:solidFill>
                <a:effectLst/>
                <a:latin typeface="+mj-lt"/>
              </a:rPr>
              <a:t>Προσοχή καμία δεν κάνει</a:t>
            </a:r>
            <a:br>
              <a:rPr lang="el-GR" sz="1200" dirty="0">
                <a:latin typeface="+mj-lt"/>
              </a:rPr>
            </a:br>
            <a:r>
              <a:rPr lang="el-GR" sz="1200" b="0" i="0" dirty="0">
                <a:solidFill>
                  <a:srgbClr val="444940"/>
                </a:solidFill>
                <a:effectLst/>
                <a:latin typeface="+mj-lt"/>
              </a:rPr>
              <a:t>κανείς, όχι, εις τη σφαγή</a:t>
            </a:r>
            <a:br>
              <a:rPr lang="el-GR" sz="1200" dirty="0">
                <a:latin typeface="+mj-lt"/>
              </a:rPr>
            </a:br>
            <a:r>
              <a:rPr lang="el-GR" sz="1200" b="0" i="0" dirty="0">
                <a:solidFill>
                  <a:srgbClr val="444940"/>
                </a:solidFill>
                <a:effectLst/>
                <a:latin typeface="+mj-lt"/>
              </a:rPr>
              <a:t>πάνε πάντα εμπρός. Ω! φθάνει,</a:t>
            </a:r>
            <a:br>
              <a:rPr lang="el-GR" sz="1200" dirty="0">
                <a:latin typeface="+mj-lt"/>
              </a:rPr>
            </a:br>
            <a:r>
              <a:rPr lang="el-GR" sz="1200" b="0" i="0" dirty="0">
                <a:solidFill>
                  <a:srgbClr val="444940"/>
                </a:solidFill>
                <a:effectLst/>
                <a:latin typeface="+mj-lt"/>
              </a:rPr>
              <a:t>φθάνει έως πότε οι σκοτωμοί;</a:t>
            </a:r>
            <a:br>
              <a:rPr lang="el-GR" sz="1200" dirty="0">
                <a:latin typeface="+mj-lt"/>
              </a:rPr>
            </a:br>
            <a:r>
              <a:rPr lang="el-GR" sz="1200" b="0" i="0" dirty="0">
                <a:solidFill>
                  <a:srgbClr val="444940"/>
                </a:solidFill>
                <a:effectLst/>
                <a:latin typeface="+mj-lt"/>
              </a:rPr>
              <a:t>67</a:t>
            </a:r>
            <a:br>
              <a:rPr lang="el-GR" sz="1200" dirty="0">
                <a:latin typeface="+mj-lt"/>
              </a:rPr>
            </a:br>
            <a:r>
              <a:rPr lang="el-GR" sz="1200" b="0" i="0" dirty="0">
                <a:solidFill>
                  <a:srgbClr val="444940"/>
                </a:solidFill>
                <a:effectLst/>
                <a:latin typeface="+mj-lt"/>
              </a:rPr>
              <a:t>Ποίος αφήνει εκεί τον τόπο,</a:t>
            </a:r>
            <a:br>
              <a:rPr lang="el-GR" sz="1200" dirty="0">
                <a:latin typeface="+mj-lt"/>
              </a:rPr>
            </a:br>
            <a:r>
              <a:rPr lang="el-GR" sz="1200" b="0" i="0" dirty="0">
                <a:solidFill>
                  <a:srgbClr val="444940"/>
                </a:solidFill>
                <a:effectLst/>
                <a:latin typeface="+mj-lt"/>
              </a:rPr>
              <a:t>πάρεξ όταν ξαπλωθή;</a:t>
            </a:r>
            <a:br>
              <a:rPr lang="el-GR" sz="1200" dirty="0">
                <a:latin typeface="+mj-lt"/>
              </a:rPr>
            </a:br>
            <a:r>
              <a:rPr lang="el-GR" sz="1200" b="0" i="0" dirty="0">
                <a:solidFill>
                  <a:srgbClr val="444940"/>
                </a:solidFill>
                <a:effectLst/>
                <a:latin typeface="+mj-lt"/>
              </a:rPr>
              <a:t>Δεν αισθάνονται τον κόπο</a:t>
            </a:r>
            <a:br>
              <a:rPr lang="el-GR" sz="1200" dirty="0">
                <a:latin typeface="+mj-lt"/>
              </a:rPr>
            </a:br>
            <a:r>
              <a:rPr lang="el-GR" sz="1200" b="0" i="0" dirty="0">
                <a:solidFill>
                  <a:srgbClr val="444940"/>
                </a:solidFill>
                <a:effectLst/>
                <a:latin typeface="+mj-lt"/>
              </a:rPr>
              <a:t>και λες κι είναι εις την αρχή.</a:t>
            </a:r>
            <a:br>
              <a:rPr lang="el-GR" sz="1200" dirty="0">
                <a:latin typeface="+mj-lt"/>
              </a:rPr>
            </a:br>
            <a:r>
              <a:rPr lang="el-GR" sz="1200" b="0" i="0" dirty="0">
                <a:solidFill>
                  <a:srgbClr val="444940"/>
                </a:solidFill>
                <a:effectLst/>
                <a:latin typeface="+mj-lt"/>
              </a:rPr>
              <a:t>68</a:t>
            </a:r>
            <a:br>
              <a:rPr lang="el-GR" sz="1200" dirty="0">
                <a:latin typeface="+mj-lt"/>
              </a:rPr>
            </a:br>
            <a:r>
              <a:rPr lang="el-GR" sz="1200" b="0" i="0" dirty="0">
                <a:solidFill>
                  <a:srgbClr val="444940"/>
                </a:solidFill>
                <a:effectLst/>
                <a:latin typeface="+mj-lt"/>
              </a:rPr>
              <a:t>Oλιγόστευαν οι σκύλοι,</a:t>
            </a:r>
            <a:br>
              <a:rPr lang="el-GR" sz="1200" dirty="0">
                <a:latin typeface="+mj-lt"/>
              </a:rPr>
            </a:br>
            <a:r>
              <a:rPr lang="el-GR" sz="1200" b="0" i="0" dirty="0">
                <a:solidFill>
                  <a:srgbClr val="444940"/>
                </a:solidFill>
                <a:effectLst/>
                <a:latin typeface="+mj-lt"/>
              </a:rPr>
              <a:t>και "αλλά" εφώναζαν, "αλλά"</a:t>
            </a:r>
            <a:br>
              <a:rPr lang="el-GR" sz="1200" dirty="0">
                <a:latin typeface="+mj-lt"/>
              </a:rPr>
            </a:br>
            <a:r>
              <a:rPr lang="el-GR" sz="1200" b="0" i="0" dirty="0">
                <a:solidFill>
                  <a:srgbClr val="444940"/>
                </a:solidFill>
                <a:effectLst/>
                <a:latin typeface="+mj-lt"/>
              </a:rPr>
              <a:t>και των χριστιανών τα χείλη</a:t>
            </a:r>
            <a:br>
              <a:rPr lang="el-GR" sz="1200" dirty="0">
                <a:latin typeface="+mj-lt"/>
              </a:rPr>
            </a:br>
            <a:r>
              <a:rPr lang="el-GR" sz="1200" b="0" i="0" dirty="0">
                <a:solidFill>
                  <a:srgbClr val="444940"/>
                </a:solidFill>
                <a:effectLst/>
                <a:latin typeface="+mj-lt"/>
              </a:rPr>
              <a:t>"φωτιά" εφώναζαν, "φωτιά".</a:t>
            </a:r>
            <a:br>
              <a:rPr lang="el-GR" sz="1200" dirty="0">
                <a:latin typeface="+mj-lt"/>
              </a:rPr>
            </a:br>
            <a:endParaRPr lang="en-US" sz="1200" dirty="0">
              <a:latin typeface="+mj-lt"/>
            </a:endParaRPr>
          </a:p>
        </p:txBody>
      </p:sp>
      <p:pic>
        <p:nvPicPr>
          <p:cNvPr id="7170" name="Picture 2">
            <a:extLst>
              <a:ext uri="{FF2B5EF4-FFF2-40B4-BE49-F238E27FC236}">
                <a16:creationId xmlns:a16="http://schemas.microsoft.com/office/drawing/2014/main" id="{0E77775E-3866-4150-8F80-9B387E8DF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90" y="197315"/>
            <a:ext cx="7571678" cy="58194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4080C38-47B6-4F2A-B953-AA3C5F18A655}"/>
              </a:ext>
            </a:extLst>
          </p:cNvPr>
          <p:cNvSpPr txBox="1"/>
          <p:nvPr/>
        </p:nvSpPr>
        <p:spPr>
          <a:xfrm>
            <a:off x="5062654" y="3244334"/>
            <a:ext cx="6668427" cy="3816429"/>
          </a:xfrm>
          <a:prstGeom prst="rect">
            <a:avLst/>
          </a:prstGeom>
          <a:noFill/>
        </p:spPr>
        <p:txBody>
          <a:bodyPr wrap="square">
            <a:spAutoFit/>
          </a:bodyPr>
          <a:lstStyle/>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r>
              <a:rPr lang="el-GR" sz="1100" dirty="0"/>
              <a:t>Ο θάνατος του Μάρκου Μπότσαρη (1823)</a:t>
            </a:r>
            <a:endParaRPr lang="en-US" sz="1100" dirty="0"/>
          </a:p>
          <a:p>
            <a:r>
              <a:rPr lang="en-US" sz="1100" dirty="0"/>
              <a:t>https://www.nhmuseum.gr/el/ektheseis/filellinismos-diadromos-8/</a:t>
            </a:r>
            <a:endParaRPr lang="el-GR" sz="1100" dirty="0"/>
          </a:p>
          <a:p>
            <a:endParaRPr lang="el-GR" sz="1100" dirty="0"/>
          </a:p>
          <a:p>
            <a:endParaRPr lang="el-GR" sz="1100" dirty="0"/>
          </a:p>
          <a:p>
            <a:endParaRPr lang="el-GR" sz="1100" dirty="0"/>
          </a:p>
        </p:txBody>
      </p:sp>
    </p:spTree>
    <p:extLst>
      <p:ext uri="{BB962C8B-B14F-4D97-AF65-F5344CB8AC3E}">
        <p14:creationId xmlns:p14="http://schemas.microsoft.com/office/powerpoint/2010/main" val="4101786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3ECC-4597-40AB-B45E-9D4D544A26D4}"/>
              </a:ext>
            </a:extLst>
          </p:cNvPr>
          <p:cNvSpPr>
            <a:spLocks noGrp="1"/>
          </p:cNvSpPr>
          <p:nvPr>
            <p:ph type="title"/>
          </p:nvPr>
        </p:nvSpPr>
        <p:spPr>
          <a:xfrm>
            <a:off x="579863" y="362444"/>
            <a:ext cx="5218770" cy="6193631"/>
          </a:xfrm>
        </p:spPr>
        <p:txBody>
          <a:bodyPr anchor="t">
            <a:noAutofit/>
          </a:bodyPr>
          <a:lstStyle/>
          <a:p>
            <a:r>
              <a:rPr lang="el-GR" sz="1200" b="1" i="0" dirty="0">
                <a:solidFill>
                  <a:schemeClr val="tx1">
                    <a:alpha val="55000"/>
                  </a:schemeClr>
                </a:solidFill>
                <a:effectLst/>
                <a:latin typeface="+mn-lt"/>
              </a:rPr>
              <a:t>69</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Λεονταρόψυχα εκτυπιούντο,</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πάντα εφώναζαν "φωτιά",</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και οι μιαροί κατασκορπιούντο,</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πάντα σκούζοντας "αλλά".</a:t>
            </a:r>
            <a:br>
              <a:rPr lang="el-GR" sz="1200" b="1" dirty="0">
                <a:solidFill>
                  <a:schemeClr val="tx1">
                    <a:alpha val="55000"/>
                  </a:schemeClr>
                </a:solidFill>
                <a:latin typeface="+mn-lt"/>
              </a:rPr>
            </a:br>
            <a:br>
              <a:rPr lang="el-GR" sz="1200" b="1" dirty="0">
                <a:solidFill>
                  <a:schemeClr val="tx1">
                    <a:alpha val="55000"/>
                  </a:schemeClr>
                </a:solidFill>
                <a:latin typeface="+mn-lt"/>
              </a:rPr>
            </a:br>
            <a:r>
              <a:rPr lang="el-GR" sz="1200" b="1" i="0" dirty="0">
                <a:solidFill>
                  <a:schemeClr val="tx1">
                    <a:alpha val="55000"/>
                  </a:schemeClr>
                </a:solidFill>
                <a:effectLst/>
                <a:latin typeface="+mn-lt"/>
              </a:rPr>
              <a:t>70</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Παντού φόβος και τρομάρα</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και φωνές και στεναγμοί</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παντού κλάψα, παντού αντάρα,</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και παντού ξεψυχισμοί.</a:t>
            </a:r>
            <a:br>
              <a:rPr lang="el-GR" sz="1200" b="1" dirty="0">
                <a:solidFill>
                  <a:schemeClr val="tx1">
                    <a:alpha val="55000"/>
                  </a:schemeClr>
                </a:solidFill>
                <a:latin typeface="+mn-lt"/>
              </a:rPr>
            </a:br>
            <a:br>
              <a:rPr lang="el-GR" sz="1200" b="1" dirty="0">
                <a:solidFill>
                  <a:schemeClr val="tx1">
                    <a:alpha val="55000"/>
                  </a:schemeClr>
                </a:solidFill>
                <a:latin typeface="+mn-lt"/>
              </a:rPr>
            </a:br>
            <a:r>
              <a:rPr lang="el-GR" sz="1200" b="1" i="0" dirty="0">
                <a:solidFill>
                  <a:schemeClr val="tx1">
                    <a:alpha val="55000"/>
                  </a:schemeClr>
                </a:solidFill>
                <a:effectLst/>
                <a:latin typeface="+mn-lt"/>
              </a:rPr>
              <a:t>71</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Ήταν τόσοι! πλέον το βόλι</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εις τ' αυτιά δεν τους λαλεί.</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Όλοι χάμου εκείτοντ' όλοι</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εις την τέταρτην αυγή.</a:t>
            </a:r>
            <a:br>
              <a:rPr lang="el-GR" sz="1200" b="1" dirty="0">
                <a:solidFill>
                  <a:schemeClr val="tx1">
                    <a:alpha val="55000"/>
                  </a:schemeClr>
                </a:solidFill>
                <a:latin typeface="+mn-lt"/>
              </a:rPr>
            </a:br>
            <a:br>
              <a:rPr lang="el-GR" sz="1200" b="1" dirty="0">
                <a:solidFill>
                  <a:schemeClr val="tx1">
                    <a:alpha val="55000"/>
                  </a:schemeClr>
                </a:solidFill>
                <a:latin typeface="+mn-lt"/>
              </a:rPr>
            </a:br>
            <a:r>
              <a:rPr lang="el-GR" sz="1200" b="1" i="0" dirty="0">
                <a:solidFill>
                  <a:schemeClr val="tx1">
                    <a:alpha val="55000"/>
                  </a:schemeClr>
                </a:solidFill>
                <a:effectLst/>
                <a:latin typeface="+mn-lt"/>
              </a:rPr>
              <a:t>72</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Σαν ποτάμι το αίμα εγίνη</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και κυλάει στη λαγκαδιά,</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και το αθώο χόρτο πίνει</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αίμα αντίς για τη δροσιά.</a:t>
            </a:r>
            <a:br>
              <a:rPr lang="el-GR" sz="1200" b="1" dirty="0">
                <a:solidFill>
                  <a:schemeClr val="tx1">
                    <a:alpha val="55000"/>
                  </a:schemeClr>
                </a:solidFill>
                <a:latin typeface="+mn-lt"/>
              </a:rPr>
            </a:br>
            <a:br>
              <a:rPr lang="el-GR" sz="1200" b="1" dirty="0">
                <a:solidFill>
                  <a:schemeClr val="tx1">
                    <a:alpha val="55000"/>
                  </a:schemeClr>
                </a:solidFill>
                <a:latin typeface="+mn-lt"/>
              </a:rPr>
            </a:br>
            <a:r>
              <a:rPr lang="el-GR" sz="1200" b="1" i="0" dirty="0">
                <a:solidFill>
                  <a:schemeClr val="tx1">
                    <a:alpha val="55000"/>
                  </a:schemeClr>
                </a:solidFill>
                <a:effectLst/>
                <a:latin typeface="+mn-lt"/>
              </a:rPr>
              <a:t>73</a:t>
            </a:r>
            <a:br>
              <a:rPr lang="el-GR" sz="1200" b="1" dirty="0">
                <a:solidFill>
                  <a:schemeClr val="tx1">
                    <a:alpha val="55000"/>
                  </a:schemeClr>
                </a:solidFill>
                <a:latin typeface="+mn-lt"/>
              </a:rPr>
            </a:br>
            <a:r>
              <a:rPr lang="el-GR" sz="1200" b="1" i="0" dirty="0">
                <a:solidFill>
                  <a:schemeClr val="tx1">
                    <a:alpha val="55000"/>
                  </a:schemeClr>
                </a:solidFill>
                <a:effectLst/>
                <a:latin typeface="+mn-lt"/>
              </a:rPr>
              <a:t>Tης αυγής δροσάτο αέρι,</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δεν φυσάς τώρα εσύ πλιο</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στων ψευδόπιστων το αστέρι </a:t>
            </a:r>
            <a:r>
              <a:rPr lang="el-GR" sz="1200" b="1" i="0" u="none" strike="noStrike" dirty="0">
                <a:solidFill>
                  <a:schemeClr val="tx1">
                    <a:alpha val="55000"/>
                  </a:schemeClr>
                </a:solidFill>
                <a:effectLst/>
                <a:latin typeface="+mn-lt"/>
                <a:hlinkClick r:id="rId2"/>
              </a:rPr>
              <a:t>(5)</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φύσα, φύσα εις το Σταυρό.</a:t>
            </a:r>
            <a:br>
              <a:rPr lang="el-GR" sz="1200" b="1" dirty="0">
                <a:solidFill>
                  <a:schemeClr val="tx1">
                    <a:alpha val="55000"/>
                  </a:schemeClr>
                </a:solidFill>
                <a:latin typeface="+mn-lt"/>
              </a:rPr>
            </a:br>
            <a:br>
              <a:rPr lang="el-GR" sz="1200" b="1" dirty="0">
                <a:solidFill>
                  <a:schemeClr val="tx1">
                    <a:alpha val="55000"/>
                  </a:schemeClr>
                </a:solidFill>
                <a:latin typeface="+mn-lt"/>
              </a:rPr>
            </a:br>
            <a:r>
              <a:rPr lang="el-GR" sz="1200" b="1" i="0" dirty="0">
                <a:solidFill>
                  <a:schemeClr val="tx1">
                    <a:alpha val="55000"/>
                  </a:schemeClr>
                </a:solidFill>
                <a:effectLst/>
                <a:latin typeface="+mn-lt"/>
              </a:rPr>
              <a:t>74</a:t>
            </a:r>
            <a:br>
              <a:rPr lang="el-GR" sz="1200" b="1" dirty="0">
                <a:solidFill>
                  <a:schemeClr val="tx1">
                    <a:alpha val="55000"/>
                  </a:schemeClr>
                </a:solidFill>
                <a:latin typeface="+mn-lt"/>
              </a:rPr>
            </a:br>
            <a:r>
              <a:rPr lang="el-GR" sz="1200" b="1" i="0" dirty="0">
                <a:solidFill>
                  <a:schemeClr val="tx1">
                    <a:alpha val="55000"/>
                  </a:schemeClr>
                </a:solidFill>
                <a:effectLst/>
                <a:latin typeface="+mn-lt"/>
              </a:rPr>
              <a:t>Aπ' τα κόκαλα βγαλμένη</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των Eλλήνων τα ιερά,</a:t>
            </a:r>
            <a:br>
              <a:rPr lang="el-GR" sz="1200" b="1" dirty="0">
                <a:solidFill>
                  <a:schemeClr val="tx1">
                    <a:alpha val="55000"/>
                  </a:schemeClr>
                </a:solidFill>
                <a:latin typeface="+mn-lt"/>
              </a:rPr>
            </a:br>
            <a:r>
              <a:rPr lang="el-GR" sz="1200" b="1" i="0" dirty="0">
                <a:solidFill>
                  <a:schemeClr val="tx1">
                    <a:alpha val="55000"/>
                  </a:schemeClr>
                </a:solidFill>
                <a:effectLst/>
                <a:latin typeface="+mn-lt"/>
              </a:rPr>
              <a:t>και σαν πρώτα ανδρειωμένη,</a:t>
            </a:r>
            <a:br>
              <a:rPr lang="el-GR" sz="1200" b="1" dirty="0">
                <a:solidFill>
                  <a:schemeClr val="tx1">
                    <a:alpha val="55000"/>
                  </a:schemeClr>
                </a:solidFill>
                <a:latin typeface="+mn-lt"/>
              </a:rPr>
            </a:br>
            <a:r>
              <a:rPr lang="el-GR" sz="1200" b="1" i="0" dirty="0">
                <a:solidFill>
                  <a:schemeClr val="tx1">
                    <a:alpha val="55000"/>
                  </a:schemeClr>
                </a:solidFill>
                <a:effectLst/>
                <a:latin typeface="+mn-lt"/>
              </a:rPr>
              <a:t>χαίρε, ω χαίρε, Eλευθεριά!</a:t>
            </a:r>
            <a:br>
              <a:rPr lang="en-US" sz="1200" b="1" dirty="0">
                <a:solidFill>
                  <a:schemeClr val="tx1">
                    <a:alpha val="55000"/>
                  </a:schemeClr>
                </a:solidFill>
                <a:latin typeface="+mn-lt"/>
              </a:rPr>
            </a:br>
            <a:endParaRPr lang="en-US" sz="1200" b="1" dirty="0">
              <a:latin typeface="+mn-lt"/>
            </a:endParaRPr>
          </a:p>
        </p:txBody>
      </p:sp>
      <p:pic>
        <p:nvPicPr>
          <p:cNvPr id="6" name="Content Placeholder 3">
            <a:extLst>
              <a:ext uri="{FF2B5EF4-FFF2-40B4-BE49-F238E27FC236}">
                <a16:creationId xmlns:a16="http://schemas.microsoft.com/office/drawing/2014/main" id="{DD27A096-BA57-49A1-9720-C26DBA4B8BFC}"/>
              </a:ext>
            </a:extLst>
          </p:cNvPr>
          <p:cNvPicPr>
            <a:picLocks noGrp="1" noChangeAspect="1"/>
          </p:cNvPicPr>
          <p:nvPr>
            <p:ph idx="1"/>
          </p:nvPr>
        </p:nvPicPr>
        <p:blipFill>
          <a:blip r:embed="rId3"/>
          <a:stretch>
            <a:fillRect/>
          </a:stretch>
        </p:blipFill>
        <p:spPr>
          <a:xfrm>
            <a:off x="3556861" y="362444"/>
            <a:ext cx="7501180" cy="4759746"/>
          </a:xfrm>
          <a:prstGeom prst="rect">
            <a:avLst/>
          </a:prstGeom>
        </p:spPr>
      </p:pic>
      <p:sp>
        <p:nvSpPr>
          <p:cNvPr id="12" name="TextBox 11">
            <a:extLst>
              <a:ext uri="{FF2B5EF4-FFF2-40B4-BE49-F238E27FC236}">
                <a16:creationId xmlns:a16="http://schemas.microsoft.com/office/drawing/2014/main" id="{D9832263-0969-47A6-A873-68CAF637836D}"/>
              </a:ext>
            </a:extLst>
          </p:cNvPr>
          <p:cNvSpPr txBox="1"/>
          <p:nvPr/>
        </p:nvSpPr>
        <p:spPr>
          <a:xfrm>
            <a:off x="4261485" y="3326630"/>
            <a:ext cx="5951898" cy="3000821"/>
          </a:xfrm>
          <a:prstGeom prst="rect">
            <a:avLst/>
          </a:prstGeom>
          <a:noFill/>
        </p:spPr>
        <p:txBody>
          <a:bodyPr wrap="square">
            <a:spAutoFit/>
          </a:bodyPr>
          <a:lstStyle/>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dirty="0">
              <a:solidFill>
                <a:prstClr val="black"/>
              </a:solidFill>
              <a:latin typeface="Calibri" panose="020F0502020204030204"/>
            </a:endParaRPr>
          </a:p>
          <a:p>
            <a:endParaRPr lang="el-GR" sz="900" b="1" i="0" dirty="0">
              <a:solidFill>
                <a:prstClr val="black"/>
              </a:solidFill>
              <a:effectLst/>
              <a:latin typeface="Calibri" panose="020F0502020204030204"/>
            </a:endParaRPr>
          </a:p>
          <a:p>
            <a:endParaRPr lang="el-GR" sz="900" b="1" dirty="0">
              <a:solidFill>
                <a:prstClr val="black"/>
              </a:solidFill>
              <a:latin typeface="Calibri" panose="020F0502020204030204"/>
            </a:endParaRPr>
          </a:p>
          <a:p>
            <a:endParaRPr lang="el-GR" sz="900" b="1" i="0" dirty="0">
              <a:solidFill>
                <a:prstClr val="black"/>
              </a:solidFill>
              <a:effectLst/>
              <a:latin typeface="Calibri" panose="020F0502020204030204"/>
            </a:endParaRPr>
          </a:p>
          <a:p>
            <a:endParaRPr lang="el-GR" sz="900" b="1" dirty="0">
              <a:solidFill>
                <a:prstClr val="black"/>
              </a:solidFill>
              <a:latin typeface="Calibri" panose="020F0502020204030204"/>
            </a:endParaRPr>
          </a:p>
          <a:p>
            <a:r>
              <a:rPr lang="el-GR" sz="900" b="1" i="0" dirty="0">
                <a:solidFill>
                  <a:srgbClr val="333333"/>
                </a:solidFill>
                <a:effectLst/>
                <a:latin typeface="Calibri" panose="020F0502020204030204" pitchFamily="34" charset="0"/>
              </a:rPr>
              <a:t>Η πολιορκία της Τριπολιτσάς, από τις αρχές Ιουνίου έως την κατάληψη 23 Σεπτεμβρίου 1821. Πίνακας του Π. Ζωγράφου σε σκέψεις Ι. Μακρυγιάννη (1836-1839).</a:t>
            </a:r>
            <a:br>
              <a:rPr lang="el-GR" sz="900" dirty="0"/>
            </a:br>
            <a:r>
              <a:rPr lang="el-GR" sz="900" b="1" i="0" dirty="0">
                <a:solidFill>
                  <a:srgbClr val="333333"/>
                </a:solidFill>
                <a:effectLst/>
                <a:latin typeface="Calibri" panose="020F0502020204030204" pitchFamily="34" charset="0"/>
              </a:rPr>
              <a:t>Βλαχογιάννης Γ. (επιμ.), Απομνημονεύματα Μακρυγιάννη, Μέρμηγκα, Αθήνα χ.χ.</a:t>
            </a:r>
            <a:endParaRPr lang="en-US" sz="1100" dirty="0"/>
          </a:p>
          <a:p>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endParaRPr lang="el-GR" sz="900" dirty="0">
              <a:solidFill>
                <a:prstClr val="black"/>
              </a:solidFill>
              <a:latin typeface="Calibri" panose="020F0502020204030204"/>
              <a:hlinkClick r:id="rId4"/>
            </a:endParaRPr>
          </a:p>
          <a:p>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https://www.greek-language.gr/digitalResources/literature/education/greek_history/index.html?subpoint=124#7</a:t>
            </a:r>
            <a:endParaRPr lang="el-GR" sz="900" dirty="0"/>
          </a:p>
        </p:txBody>
      </p:sp>
    </p:spTree>
    <p:extLst>
      <p:ext uri="{BB962C8B-B14F-4D97-AF65-F5344CB8AC3E}">
        <p14:creationId xmlns:p14="http://schemas.microsoft.com/office/powerpoint/2010/main" val="402110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B976-9C82-4DAC-8624-D4FD3EEDEC2C}"/>
              </a:ext>
            </a:extLst>
          </p:cNvPr>
          <p:cNvSpPr>
            <a:spLocks noGrp="1"/>
          </p:cNvSpPr>
          <p:nvPr>
            <p:ph type="title"/>
          </p:nvPr>
        </p:nvSpPr>
        <p:spPr>
          <a:xfrm>
            <a:off x="838200" y="365125"/>
            <a:ext cx="5535168" cy="6492875"/>
          </a:xfrm>
        </p:spPr>
        <p:txBody>
          <a:bodyPr>
            <a:normAutofit fontScale="90000"/>
          </a:bodyPr>
          <a:lstStyle/>
          <a:p>
            <a:pPr>
              <a:lnSpc>
                <a:spcPct val="100000"/>
              </a:lnSpc>
              <a:spcAft>
                <a:spcPts val="8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75.</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Της Κορίνθου ιδού και οι κάμποι·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δεν λάμπ’ ήλιος μοναχά</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εις τους πλάτανους, δεν λάμπει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εις τ’ αμπέλια, εις τα νερά·</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76.</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εις τον ήσυχον αιθέρα</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τώρα αθώα δεν αντηχεί</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τα λαλήματα η φλογέρα,</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τα βελάσματα το αρνί·</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77.</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τρέχουν άρματα χιλιάδες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σαν το κύμα εις το γιαλό·</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αλλ’ οι ανδρείοι παλικαράδες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δεν ψηφούν τον αριθμό.</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78.</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Ω τρακόσιοι! σηκωθείτε</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ξανάλθετε σ’ εμάς·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τα παιδιά σας θέλ’ ιδείτε</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πόσο μοιάζουνε με σας.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79.</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Όλοι εκείνοι τα φοβούνται.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με πάτημα τυφλό</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εις την Κόρινθο αποκλειούνται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κι όλοι χάνουνται απεδώ. </a:t>
            </a: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80.</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Στέλνει ο άγγελος του ολέθρου</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Πείναν και Θανατικό·</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που με σχήμα ενός σκελέθρου</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περπατούν αντάμα οι δυο·</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81.</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πεσμένα εις τα χορτάρια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απεθαίνανε παντού</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τα θλιμμένα απομεινάρια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της φυγής και του χαμού.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pic>
        <p:nvPicPr>
          <p:cNvPr id="1026" name="Picture 2" descr="Ο Κολοκοτρώνης, ο Τερτσέτης και η «Διήγησις συμβάντων»">
            <a:extLst>
              <a:ext uri="{FF2B5EF4-FFF2-40B4-BE49-F238E27FC236}">
                <a16:creationId xmlns:a16="http://schemas.microsoft.com/office/drawing/2014/main" id="{6C6C7FBE-72FB-496F-815D-CE51608CB6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9306" y="301924"/>
            <a:ext cx="7608497" cy="53915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2360301-088A-4425-86BC-A3B7ACD793AB}"/>
              </a:ext>
            </a:extLst>
          </p:cNvPr>
          <p:cNvSpPr txBox="1"/>
          <p:nvPr/>
        </p:nvSpPr>
        <p:spPr>
          <a:xfrm>
            <a:off x="4787661" y="2958860"/>
            <a:ext cx="6642340" cy="3416320"/>
          </a:xfrm>
          <a:prstGeom prst="rect">
            <a:avLst/>
          </a:prstGeom>
          <a:noFill/>
        </p:spPr>
        <p:txBody>
          <a:bodyPr wrap="square">
            <a:spAutoFit/>
          </a:bodyPr>
          <a:lstStyle/>
          <a:p>
            <a:endParaRPr lang="el-GR" sz="1200"/>
          </a:p>
          <a:p>
            <a:endParaRPr lang="el-GR" sz="1200"/>
          </a:p>
          <a:p>
            <a:endParaRPr lang="el-GR" sz="1200"/>
          </a:p>
          <a:p>
            <a:endParaRPr lang="el-GR" sz="1200"/>
          </a:p>
          <a:p>
            <a:endParaRPr lang="el-GR" sz="1200"/>
          </a:p>
          <a:p>
            <a:endParaRPr lang="el-GR" sz="1200"/>
          </a:p>
          <a:p>
            <a:endParaRPr lang="el-GR" sz="1200"/>
          </a:p>
          <a:p>
            <a:endParaRPr lang="el-GR" sz="1200"/>
          </a:p>
          <a:p>
            <a:endParaRPr lang="el-GR" sz="1200"/>
          </a:p>
          <a:p>
            <a:endParaRPr lang="el-GR" sz="1200"/>
          </a:p>
          <a:p>
            <a:endParaRPr lang="el-GR" sz="1200"/>
          </a:p>
          <a:p>
            <a:endParaRPr lang="el-GR" sz="1200"/>
          </a:p>
          <a:p>
            <a:endParaRPr lang="el-GR" sz="1200"/>
          </a:p>
          <a:p>
            <a:endParaRPr lang="el-GR" sz="1200"/>
          </a:p>
          <a:p>
            <a:endParaRPr lang="el-GR" sz="1200"/>
          </a:p>
          <a:p>
            <a:r>
              <a:rPr lang="el-GR" sz="1200"/>
              <a:t>«Ο Καραϊσκάκης, επικεφαλής των Ελλήνων, καταδιώκει τον Κιουταχή και τους Τούρκους απ’ την Αθήνα το 1827». Εργο του Θεόφιλου.</a:t>
            </a:r>
            <a:r>
              <a:rPr lang="en-US" sz="1200"/>
              <a:t> </a:t>
            </a:r>
            <a:r>
              <a:rPr lang="en-US" sz="1200">
                <a:hlinkClick r:id="rId3"/>
              </a:rPr>
              <a:t>https://www.kathimerini.gr/opinion/561302329/o-kolokotronis-o-tertsetis-kai-i-diigisis-symvanton/</a:t>
            </a:r>
            <a:endParaRPr lang="en-US" sz="1200" dirty="0"/>
          </a:p>
        </p:txBody>
      </p:sp>
    </p:spTree>
    <p:extLst>
      <p:ext uri="{BB962C8B-B14F-4D97-AF65-F5344CB8AC3E}">
        <p14:creationId xmlns:p14="http://schemas.microsoft.com/office/powerpoint/2010/main" val="4202560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04C7-F987-443F-8962-A46CFCDD60D4}"/>
              </a:ext>
            </a:extLst>
          </p:cNvPr>
          <p:cNvSpPr>
            <a:spLocks noGrp="1"/>
          </p:cNvSpPr>
          <p:nvPr>
            <p:ph type="title"/>
          </p:nvPr>
        </p:nvSpPr>
        <p:spPr>
          <a:xfrm>
            <a:off x="849925" y="365125"/>
            <a:ext cx="3713450" cy="6282563"/>
          </a:xfrm>
        </p:spPr>
        <p:txBody>
          <a:bodyPr>
            <a:noAutofit/>
          </a:bodyPr>
          <a:lstStyle/>
          <a:p>
            <a:pPr>
              <a:lnSpc>
                <a:spcPct val="100000"/>
              </a:lnSpc>
              <a:spcAft>
                <a:spcPts val="800"/>
              </a:spcAft>
            </a:pP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82.</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εσύ αθάνατη, εσύ θεία,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που ό,τι θέλεις ημπορείς,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εις τον κάμπο, Ελευθερία.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ματωμένη περπατείς.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83.</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Στη σκιά χεροπιασμένες, *</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στη σκιά βλέπω κι εγώ</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κρινοδάκτυλες παρθένες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όπου κάνουνε χορό·</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84.</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στο χορό γλυκογυρίζουν</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ωραία μάτια ερωτικά,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εις την αύρα κυματίζουν</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μαύρα, ολόχρυσα μαλλιά. </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85.</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Η ψυχή μου αναγαλλιάζει</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πως ο κόρφος καθεμιάς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γλυκοβύζαστο ετοιμάζει</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γάλα ανδρείας και ελευθεριάς.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86.</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Μες στα χόρτα, τα λουλούδια,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το ποτήρι δεν βαστώ·</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φιλελεύθερα τραγούδια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σαν τον Πίνδαρο εκφωνώ.</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87.</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Απ’ τα κόκαλα βγαλμένη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των Ελλήνων τα ιερά,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σαν πρώτα ανδρειωμένη,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χαίρε, ω χαίρε, Ελευθεριά!</a:t>
            </a:r>
            <a:br>
              <a:rPr lang="en-US" sz="1200" dirty="0">
                <a:effectLst/>
                <a:ea typeface="Calibri" panose="020F0502020204030204" pitchFamily="34" charset="0"/>
                <a:cs typeface="Times New Roman" panose="02020603050405020304" pitchFamily="18" charset="0"/>
              </a:rPr>
            </a:br>
            <a:br>
              <a:rPr lang="en-US" sz="1200" dirty="0">
                <a:effectLst/>
                <a:ea typeface="Calibri" panose="020F0502020204030204" pitchFamily="34" charset="0"/>
                <a:cs typeface="Times New Roman" panose="02020603050405020304" pitchFamily="18" charset="0"/>
              </a:rPr>
            </a:br>
            <a:endParaRPr lang="en-US" sz="1200" dirty="0"/>
          </a:p>
        </p:txBody>
      </p:sp>
      <p:pic>
        <p:nvPicPr>
          <p:cNvPr id="3076" name="Picture 4">
            <a:extLst>
              <a:ext uri="{FF2B5EF4-FFF2-40B4-BE49-F238E27FC236}">
                <a16:creationId xmlns:a16="http://schemas.microsoft.com/office/drawing/2014/main" id="{A1578D21-90FC-4694-ACA0-81CFC9E037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3891" y="365125"/>
            <a:ext cx="5778185" cy="53234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5558ACD-45E7-4173-B8C0-34791B619529}"/>
              </a:ext>
            </a:extLst>
          </p:cNvPr>
          <p:cNvSpPr txBox="1"/>
          <p:nvPr/>
        </p:nvSpPr>
        <p:spPr>
          <a:xfrm>
            <a:off x="5563891" y="3246643"/>
            <a:ext cx="5778185" cy="3139321"/>
          </a:xfrm>
          <a:prstGeom prst="rect">
            <a:avLst/>
          </a:prstGeom>
          <a:noFill/>
        </p:spPr>
        <p:txBody>
          <a:bodyPr wrap="square">
            <a:spAutoFit/>
          </a:bodyPr>
          <a:lstStyle/>
          <a:p>
            <a:endParaRPr lang="el-GR" sz="1100" b="0" i="0" dirty="0">
              <a:solidFill>
                <a:srgbClr val="333333"/>
              </a:solidFill>
              <a:effectLst/>
              <a:latin typeface="Arial" panose="020B0604020202020204" pitchFamily="34" charset="0"/>
            </a:endParaRPr>
          </a:p>
          <a:p>
            <a:endParaRPr lang="el-GR" sz="1100" dirty="0">
              <a:solidFill>
                <a:srgbClr val="333333"/>
              </a:solidFill>
              <a:latin typeface="Arial" panose="020B0604020202020204" pitchFamily="34" charset="0"/>
            </a:endParaRPr>
          </a:p>
          <a:p>
            <a:endParaRPr lang="el-GR" sz="1100" b="0" i="0" dirty="0">
              <a:solidFill>
                <a:srgbClr val="333333"/>
              </a:solidFill>
              <a:effectLst/>
              <a:latin typeface="Arial" panose="020B0604020202020204" pitchFamily="34" charset="0"/>
            </a:endParaRPr>
          </a:p>
          <a:p>
            <a:endParaRPr lang="el-GR" sz="1100" dirty="0">
              <a:solidFill>
                <a:srgbClr val="333333"/>
              </a:solidFill>
              <a:latin typeface="Arial" panose="020B0604020202020204" pitchFamily="34" charset="0"/>
            </a:endParaRPr>
          </a:p>
          <a:p>
            <a:endParaRPr lang="el-GR" sz="1100" b="0" i="0" dirty="0">
              <a:solidFill>
                <a:srgbClr val="333333"/>
              </a:solidFill>
              <a:effectLst/>
              <a:latin typeface="Arial" panose="020B0604020202020204" pitchFamily="34" charset="0"/>
            </a:endParaRPr>
          </a:p>
          <a:p>
            <a:endParaRPr lang="el-GR" sz="1100" dirty="0">
              <a:solidFill>
                <a:srgbClr val="333333"/>
              </a:solidFill>
              <a:latin typeface="Arial" panose="020B0604020202020204" pitchFamily="34" charset="0"/>
            </a:endParaRPr>
          </a:p>
          <a:p>
            <a:endParaRPr lang="el-GR" sz="1100" b="0" i="0" dirty="0">
              <a:solidFill>
                <a:srgbClr val="333333"/>
              </a:solidFill>
              <a:effectLst/>
              <a:latin typeface="Arial" panose="020B0604020202020204" pitchFamily="34" charset="0"/>
            </a:endParaRPr>
          </a:p>
          <a:p>
            <a:endParaRPr lang="el-GR" sz="1100" b="0" i="0" dirty="0">
              <a:solidFill>
                <a:srgbClr val="333333"/>
              </a:solidFill>
              <a:effectLst/>
              <a:latin typeface="Arial" panose="020B0604020202020204" pitchFamily="34" charset="0"/>
            </a:endParaRPr>
          </a:p>
          <a:p>
            <a:endParaRPr lang="el-GR" sz="1100" dirty="0">
              <a:solidFill>
                <a:srgbClr val="333333"/>
              </a:solidFill>
              <a:latin typeface="Arial" panose="020B0604020202020204" pitchFamily="34" charset="0"/>
            </a:endParaRPr>
          </a:p>
          <a:p>
            <a:endParaRPr lang="el-GR" sz="1100" b="0" i="0" dirty="0">
              <a:solidFill>
                <a:srgbClr val="333333"/>
              </a:solidFill>
              <a:effectLst/>
              <a:latin typeface="Arial" panose="020B0604020202020204" pitchFamily="34" charset="0"/>
            </a:endParaRPr>
          </a:p>
          <a:p>
            <a:endParaRPr lang="el-GR" sz="1100" dirty="0">
              <a:solidFill>
                <a:srgbClr val="333333"/>
              </a:solidFill>
              <a:latin typeface="Arial" panose="020B0604020202020204" pitchFamily="34" charset="0"/>
            </a:endParaRPr>
          </a:p>
          <a:p>
            <a:endParaRPr lang="el-GR" sz="1100" b="0" i="0" dirty="0">
              <a:solidFill>
                <a:srgbClr val="333333"/>
              </a:solidFill>
              <a:effectLst/>
              <a:latin typeface="Arial" panose="020B0604020202020204" pitchFamily="34" charset="0"/>
            </a:endParaRPr>
          </a:p>
          <a:p>
            <a:endParaRPr lang="el-GR" sz="1100" b="0" i="0" dirty="0">
              <a:solidFill>
                <a:srgbClr val="333333"/>
              </a:solidFill>
              <a:effectLst/>
              <a:latin typeface="Arial" panose="020B0604020202020204" pitchFamily="34" charset="0"/>
            </a:endParaRPr>
          </a:p>
          <a:p>
            <a:endParaRPr lang="el-GR" sz="1100" dirty="0">
              <a:solidFill>
                <a:srgbClr val="333333"/>
              </a:solidFill>
              <a:latin typeface="Arial" panose="020B0604020202020204" pitchFamily="34" charset="0"/>
            </a:endParaRPr>
          </a:p>
          <a:p>
            <a:endParaRPr lang="el-GR" sz="1100" b="0" i="0" dirty="0">
              <a:solidFill>
                <a:srgbClr val="333333"/>
              </a:solidFill>
              <a:effectLst/>
              <a:latin typeface="Arial" panose="020B0604020202020204" pitchFamily="34" charset="0"/>
            </a:endParaRPr>
          </a:p>
          <a:p>
            <a:r>
              <a:rPr lang="el-GR" sz="1100" b="0" i="0" dirty="0">
                <a:solidFill>
                  <a:srgbClr val="333333"/>
                </a:solidFill>
                <a:effectLst/>
                <a:latin typeface="Arial" panose="020B0604020202020204" pitchFamily="34" charset="0"/>
              </a:rPr>
              <a:t>Στο Εθνικό Ιστορικό Μουσείο Της Αθήνας εκτίθεται το πιστό αντίγραφο της περίφημης ελαιογραφίας του Ευγένιου Ντελακρουά "Οι σφαγές της Χίου".1822</a:t>
            </a:r>
          </a:p>
          <a:p>
            <a:r>
              <a:rPr lang="en-US" sz="1100" b="0" i="0" dirty="0">
                <a:solidFill>
                  <a:srgbClr val="333333"/>
                </a:solidFill>
                <a:effectLst/>
                <a:latin typeface="Arial" panose="020B0604020202020204" pitchFamily="34" charset="0"/>
                <a:hlinkClick r:id="rId3"/>
              </a:rPr>
              <a:t>https://www.nhmuseum.gr/el/ektheseis/monimi-ekthesi/</a:t>
            </a:r>
            <a:endParaRPr lang="en-US" sz="1100" dirty="0"/>
          </a:p>
        </p:txBody>
      </p:sp>
    </p:spTree>
    <p:extLst>
      <p:ext uri="{BB962C8B-B14F-4D97-AF65-F5344CB8AC3E}">
        <p14:creationId xmlns:p14="http://schemas.microsoft.com/office/powerpoint/2010/main" val="715030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D6FA3-7470-4B52-A2AE-DCEC637C640D}"/>
              </a:ext>
            </a:extLst>
          </p:cNvPr>
          <p:cNvSpPr>
            <a:spLocks noGrp="1"/>
          </p:cNvSpPr>
          <p:nvPr>
            <p:ph type="title"/>
          </p:nvPr>
        </p:nvSpPr>
        <p:spPr>
          <a:xfrm>
            <a:off x="838200" y="365125"/>
            <a:ext cx="5535168" cy="6401435"/>
          </a:xfrm>
        </p:spPr>
        <p:txBody>
          <a:bodyPr>
            <a:normAutofit fontScale="90000"/>
          </a:bodyPr>
          <a:lstStyle/>
          <a:p>
            <a:pPr>
              <a:lnSpc>
                <a:spcPct val="100000"/>
              </a:lnSpc>
              <a:spcAft>
                <a:spcPts val="800"/>
              </a:spcAft>
            </a:pPr>
            <a:r>
              <a:rPr lang="el-GR" sz="1300" dirty="0">
                <a:effectLst/>
                <a:ea typeface="Calibri" panose="020F0502020204030204" pitchFamily="34" charset="0"/>
                <a:cs typeface="Times New Roman" panose="02020603050405020304" pitchFamily="18" charset="0"/>
              </a:rPr>
              <a:t>88.</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Πήγες εις το Μεσολόγγι</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την ημέρα του Χριστού,</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μέρα που άνθισαν οι λόγγοι *</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για το τέκνο του Θεού.</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89.</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Σου ’λθε εμπρός λαμποκοπώντας</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η Θρησκεία μ’ ένα σταυρό,</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και το δάκτυλο κινώντας</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οπού ανεί τον ουρανό, </a:t>
            </a:r>
            <a:br>
              <a:rPr lang="el-GR"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90</a:t>
            </a:r>
            <a:br>
              <a:rPr lang="el-GR"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σ’ αυτό, εφώναξε, το χώμα</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στάσου ολόρθη, Ελευθεριά·</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και φιλώντας σου το στόμα</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μπαίνει μες στην εκκλησιά. *</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91.</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Εις την τράπεζα σιμώνει,</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και το σύγνεφο το αχνό</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γύρω γύρω της πυκνώνει</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που σκορπάει το θυμιατό. </a:t>
            </a:r>
            <a:br>
              <a:rPr lang="el-GR"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92.</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Αγρικάει την ψαλμωδία</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οπού εδίδαξεν αυτή·</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βλέπει τη φωταγωγία</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στους Αγίους εμπρός χυτή.</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93.</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Ποιοί είναι αυτοί που πλησιάζουν</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με πολλή ποδοβολή,</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κι άρματ’, άρματα ταράζουν;</a:t>
            </a:r>
            <a:br>
              <a:rPr lang="en-US" sz="1300" dirty="0">
                <a:effectLst/>
                <a:ea typeface="Calibri" panose="020F0502020204030204" pitchFamily="34" charset="0"/>
                <a:cs typeface="Times New Roman" panose="02020603050405020304" pitchFamily="18" charset="0"/>
              </a:rPr>
            </a:br>
            <a:r>
              <a:rPr lang="el-GR" sz="1300" dirty="0">
                <a:effectLst/>
                <a:ea typeface="Calibri" panose="020F0502020204030204" pitchFamily="34" charset="0"/>
                <a:cs typeface="Times New Roman" panose="02020603050405020304" pitchFamily="18" charset="0"/>
              </a:rPr>
              <a:t>Επετάχτηκες εσύ.</a:t>
            </a:r>
            <a:br>
              <a:rPr lang="en-US" sz="1300" dirty="0">
                <a:effectLst/>
                <a:ea typeface="Calibri" panose="020F0502020204030204" pitchFamily="34" charset="0"/>
                <a:cs typeface="Times New Roman" panose="02020603050405020304" pitchFamily="18" charset="0"/>
              </a:rPr>
            </a:br>
            <a:br>
              <a:rPr lang="el-GR" sz="1300" dirty="0">
                <a:effectLst/>
                <a:ea typeface="Calibri" panose="020F0502020204030204" pitchFamily="34" charset="0"/>
                <a:cs typeface="Times New Roman" panose="02020603050405020304" pitchFamily="18" charset="0"/>
              </a:rPr>
            </a:br>
            <a:br>
              <a:rPr lang="el-GR" sz="1300" dirty="0">
                <a:effectLst/>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pic>
        <p:nvPicPr>
          <p:cNvPr id="4098" name="Picture 2" descr="Η Έξοδος του Μεσολογγίου">
            <a:extLst>
              <a:ext uri="{FF2B5EF4-FFF2-40B4-BE49-F238E27FC236}">
                <a16:creationId xmlns:a16="http://schemas.microsoft.com/office/drawing/2014/main" id="{AAF07274-8A07-4680-9069-77801033F6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9355" y="472699"/>
            <a:ext cx="4324027" cy="46882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1E6CF0-0853-41E0-BE99-75A596DBECAB}"/>
              </a:ext>
            </a:extLst>
          </p:cNvPr>
          <p:cNvSpPr txBox="1"/>
          <p:nvPr/>
        </p:nvSpPr>
        <p:spPr>
          <a:xfrm>
            <a:off x="5084587" y="3059668"/>
            <a:ext cx="6012211" cy="392415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Ο πίνακας απομνημονεύει ένα από τα πιο τραγικά και τα πιο ξακουστά γεγονότα του Αγώνα, την ηρωική έξοδο του Μεσολογγίου, την νύχτα της  10</a:t>
            </a:r>
            <a:r>
              <a:rPr kumimoji="0" lang="el-GR" sz="1100" b="0" i="0" u="none" strike="noStrike" kern="1200" cap="none" spc="0" normalizeH="0" baseline="30000" noProof="0" dirty="0">
                <a:ln>
                  <a:noFill/>
                </a:ln>
                <a:solidFill>
                  <a:prstClr val="black"/>
                </a:solidFill>
                <a:effectLst/>
                <a:uLnTx/>
                <a:uFillTx/>
                <a:latin typeface="Calibri" panose="020F0502020204030204"/>
                <a:ea typeface="+mn-ea"/>
                <a:cs typeface="+mn-cs"/>
              </a:rPr>
              <a:t>ης</a:t>
            </a:r>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  Απριλίου 1826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Θεόδωρος Βρυζάκης (1853, λάδι σε μουσαμά,169 × 127 εκ.) </a:t>
            </a:r>
            <a:r>
              <a:rPr lang="el-GR" sz="1100" dirty="0">
                <a:solidFill>
                  <a:prstClr val="black"/>
                </a:solidFill>
                <a:latin typeface="Calibri" panose="020F0502020204030204"/>
              </a:rPr>
              <a:t>Εθνική Πινακοθήκη</a:t>
            </a: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l-GR" sz="1100" dirty="0">
                <a:solidFill>
                  <a:prstClr val="black"/>
                </a:solidFill>
                <a:latin typeface="Calibri" panose="020F0502020204030204"/>
              </a:rPr>
              <a:t>Δείτε στην παρακάτω σύνδεση σχετικό βίντεο με την περιγραφή του πίνακα</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https://www.nationalgallery.gr/el/zographikh-monimi-ekthesi/painting/ta-hronia-tis-basileias-tou-othona/istoriki-zographiki/i-exodos-tou-mesologgiou-5446.html</a:t>
            </a: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p:txBody>
      </p:sp>
    </p:spTree>
    <p:extLst>
      <p:ext uri="{BB962C8B-B14F-4D97-AF65-F5344CB8AC3E}">
        <p14:creationId xmlns:p14="http://schemas.microsoft.com/office/powerpoint/2010/main" val="162729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748B-9C96-47AB-BAA8-570592A5FFD0}"/>
              </a:ext>
            </a:extLst>
          </p:cNvPr>
          <p:cNvSpPr>
            <a:spLocks noGrp="1"/>
          </p:cNvSpPr>
          <p:nvPr>
            <p:ph type="title"/>
          </p:nvPr>
        </p:nvSpPr>
        <p:spPr>
          <a:xfrm>
            <a:off x="1137034" y="609597"/>
            <a:ext cx="9392421" cy="1330841"/>
          </a:xfrm>
        </p:spPr>
        <p:txBody>
          <a:bodyPr>
            <a:normAutofit/>
          </a:bodyPr>
          <a:lstStyle/>
          <a:p>
            <a:pPr>
              <a:spcAft>
                <a:spcPts val="800"/>
              </a:spcAft>
            </a:pPr>
            <a:r>
              <a:rPr lang="el-GR"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Ύμνος εις την Ελευθερίαν</a:t>
            </a:r>
            <a:br>
              <a:rPr lang="el-G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sp>
        <p:nvSpPr>
          <p:cNvPr id="3" name="Content Placeholder 2">
            <a:extLst>
              <a:ext uri="{FF2B5EF4-FFF2-40B4-BE49-F238E27FC236}">
                <a16:creationId xmlns:a16="http://schemas.microsoft.com/office/drawing/2014/main" id="{B5A4B692-D018-4BB7-B9BD-23E92BA959A0}"/>
              </a:ext>
            </a:extLst>
          </p:cNvPr>
          <p:cNvSpPr>
            <a:spLocks noGrp="1"/>
          </p:cNvSpPr>
          <p:nvPr>
            <p:ph idx="1"/>
          </p:nvPr>
        </p:nvSpPr>
        <p:spPr>
          <a:xfrm>
            <a:off x="395208" y="1557581"/>
            <a:ext cx="2505010" cy="4690822"/>
          </a:xfrm>
        </p:spPr>
        <p:txBody>
          <a:bodyPr>
            <a:normAutofit fontScale="40000" lnSpcReduction="20000"/>
          </a:bodyPr>
          <a:lstStyle/>
          <a:p>
            <a:pPr marL="0" indent="0">
              <a:spcAft>
                <a:spcPts val="800"/>
              </a:spcAft>
              <a:buNone/>
            </a:pPr>
            <a:endParaRPr lang="el-GR" sz="43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l-GR" sz="4300" dirty="0">
                <a:effectLst/>
                <a:latin typeface="Calibri" panose="020F0502020204030204" pitchFamily="34" charset="0"/>
                <a:ea typeface="Calibri" panose="020F0502020204030204" pitchFamily="34" charset="0"/>
                <a:cs typeface="Times New Roman" panose="02020603050405020304" pitchFamily="18" charset="0"/>
              </a:rPr>
              <a:t>Οι στροφές 1 και 2 αποτελούν τον εθνικό ύμνο της Ελλάδας, ο οποίος καθιερώθηκε το 1865. </a:t>
            </a:r>
          </a:p>
          <a:p>
            <a:pPr>
              <a:spcAft>
                <a:spcPts val="800"/>
              </a:spcAft>
            </a:pPr>
            <a:r>
              <a:rPr lang="el-GR" sz="4300" dirty="0">
                <a:effectLst/>
                <a:latin typeface="Calibri" panose="020F0502020204030204" pitchFamily="34" charset="0"/>
                <a:ea typeface="Calibri" panose="020F0502020204030204" pitchFamily="34" charset="0"/>
                <a:cs typeface="Times New Roman" panose="02020603050405020304" pitchFamily="18" charset="0"/>
              </a:rPr>
              <a:t>Είναι εκείνες που ανακρούονται και συνοδεύουν πάντα την έπαρση και την υποστολή της σημαίας και ψάλλονται σε επίσημες στιγμές και τελετές. Κατά τη διάρκεια της ανάκρουσης αποδίδονται τιμές χαιρετισμού.</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l-GR" sz="4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3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pic>
        <p:nvPicPr>
          <p:cNvPr id="5" name="Picture 6" descr="92 Δημοτικό σχολείο Αθηνών » Blog Archive » ΥΜΝΟΣ ΣΤΗΝ ΕΛΕΥΘΕΡΙΑ-ΔΙΟΝΥΣΙΟΣ  ΣΟΛΩΜΟΣ">
            <a:extLst>
              <a:ext uri="{FF2B5EF4-FFF2-40B4-BE49-F238E27FC236}">
                <a16:creationId xmlns:a16="http://schemas.microsoft.com/office/drawing/2014/main" id="{FB928CE7-976D-406E-B9C7-2540D226BE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7" r="2" b="2"/>
          <a:stretch/>
        </p:blipFill>
        <p:spPr bwMode="auto">
          <a:xfrm>
            <a:off x="2900218" y="1444304"/>
            <a:ext cx="8571345" cy="489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28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71CA-6F77-4F57-AC27-A9A36411039E}"/>
              </a:ext>
            </a:extLst>
          </p:cNvPr>
          <p:cNvSpPr>
            <a:spLocks noGrp="1"/>
          </p:cNvSpPr>
          <p:nvPr>
            <p:ph type="title"/>
          </p:nvPr>
        </p:nvSpPr>
        <p:spPr>
          <a:xfrm>
            <a:off x="838200" y="365125"/>
            <a:ext cx="3347224" cy="5811838"/>
          </a:xfrm>
        </p:spPr>
        <p:txBody>
          <a:bodyPr>
            <a:normAutofit/>
          </a:bodyPr>
          <a:lstStyle/>
          <a:p>
            <a:r>
              <a:rPr kumimoji="0" lang="el-GR"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br>
              <a:rPr kumimoji="0" lang="el-GR"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br>
              <a:rPr kumimoji="0" lang="el-GR"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br>
              <a:rPr kumimoji="0" lang="el-GR"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br>
              <a:rPr kumimoji="0" lang="el-GR"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br>
              <a:rPr kumimoji="0" lang="el-GR"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br>
            <a:br>
              <a:rPr lang="el-GR" sz="1600" dirty="0">
                <a:effectLst/>
                <a:latin typeface="+mn-lt"/>
                <a:ea typeface="Calibri" panose="020F0502020204030204" pitchFamily="34" charset="0"/>
                <a:cs typeface="Times New Roman" panose="02020603050405020304" pitchFamily="18" charset="0"/>
              </a:rPr>
            </a:br>
            <a:br>
              <a:rPr kumimoji="0" lang="en-US" sz="1600" b="0" i="0" u="none" strike="noStrike" kern="1200" cap="none" spc="0" normalizeH="0" baseline="0" noProof="0" dirty="0">
                <a:ln>
                  <a:noFill/>
                </a:ln>
                <a:solidFill>
                  <a:prstClr val="black"/>
                </a:solidFill>
                <a:effectLst/>
                <a:uLnTx/>
                <a:uFillTx/>
                <a:latin typeface="Calibri" panose="020F0502020204030204"/>
                <a:ea typeface="+mj-ea"/>
                <a:cs typeface="Times New Roman" panose="02020603050405020304" pitchFamily="18" charset="0"/>
              </a:rPr>
            </a:br>
            <a:endParaRPr lang="en-US" sz="1600" dirty="0"/>
          </a:p>
        </p:txBody>
      </p:sp>
      <p:pic>
        <p:nvPicPr>
          <p:cNvPr id="10242" name="Picture 2">
            <a:extLst>
              <a:ext uri="{FF2B5EF4-FFF2-40B4-BE49-F238E27FC236}">
                <a16:creationId xmlns:a16="http://schemas.microsoft.com/office/drawing/2014/main" id="{E926DFD1-F3DF-417D-A7E6-7ADA82C442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09160" y="1271808"/>
            <a:ext cx="3903819" cy="215719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20A78E57-0BB5-44E4-B4FC-8330F7FCE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683" y="3429000"/>
            <a:ext cx="3347224" cy="23947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CE9A4CA-7B83-489B-AA5C-33AF2D680660}"/>
              </a:ext>
            </a:extLst>
          </p:cNvPr>
          <p:cNvSpPr txBox="1"/>
          <p:nvPr/>
        </p:nvSpPr>
        <p:spPr>
          <a:xfrm>
            <a:off x="5870448" y="3244334"/>
            <a:ext cx="2660235" cy="1538883"/>
          </a:xfrm>
          <a:prstGeom prst="rect">
            <a:avLst/>
          </a:prstGeom>
          <a:noFill/>
        </p:spPr>
        <p:txBody>
          <a:bodyPr wrap="square">
            <a:spAutoFit/>
          </a:bodyPr>
          <a:lstStyle/>
          <a:p>
            <a:endParaRPr lang="el-GR" dirty="0"/>
          </a:p>
          <a:p>
            <a:endParaRPr lang="el-GR" dirty="0"/>
          </a:p>
          <a:p>
            <a:endParaRPr lang="el-GR" dirty="0"/>
          </a:p>
          <a:p>
            <a:endParaRPr lang="el-GR" dirty="0"/>
          </a:p>
          <a:p>
            <a:r>
              <a:rPr lang="el-GR" sz="1100" dirty="0"/>
              <a:t>Πριονωτή σπάθη Γεωργίου Καραϊσκάκη. Αρ. Κατ. 6420</a:t>
            </a:r>
            <a:endParaRPr lang="en-US" sz="1100" dirty="0"/>
          </a:p>
        </p:txBody>
      </p:sp>
      <p:sp>
        <p:nvSpPr>
          <p:cNvPr id="21" name="TextBox 20">
            <a:extLst>
              <a:ext uri="{FF2B5EF4-FFF2-40B4-BE49-F238E27FC236}">
                <a16:creationId xmlns:a16="http://schemas.microsoft.com/office/drawing/2014/main" id="{222D7D81-BB24-42F7-BA60-D344CBF87A7E}"/>
              </a:ext>
            </a:extLst>
          </p:cNvPr>
          <p:cNvSpPr txBox="1"/>
          <p:nvPr/>
        </p:nvSpPr>
        <p:spPr>
          <a:xfrm>
            <a:off x="9036158" y="1397642"/>
            <a:ext cx="1680210" cy="400110"/>
          </a:xfrm>
          <a:prstGeom prst="rect">
            <a:avLst/>
          </a:prstGeom>
          <a:noFill/>
        </p:spPr>
        <p:txBody>
          <a:bodyPr wrap="square">
            <a:spAutoFit/>
          </a:bodyPr>
          <a:lstStyle/>
          <a:p>
            <a:r>
              <a:rPr lang="el-GR" sz="1000"/>
              <a:t>Περικεφαλαία Θεόδωρου Κολοκοτρώνη. Αρ. Κατ. 1580</a:t>
            </a:r>
            <a:endParaRPr lang="en-US" sz="1000" dirty="0"/>
          </a:p>
        </p:txBody>
      </p:sp>
      <p:sp>
        <p:nvSpPr>
          <p:cNvPr id="37" name="TextBox 36">
            <a:hlinkClick r:id="rId4"/>
            <a:extLst>
              <a:ext uri="{FF2B5EF4-FFF2-40B4-BE49-F238E27FC236}">
                <a16:creationId xmlns:a16="http://schemas.microsoft.com/office/drawing/2014/main" id="{9F6A8871-E23E-4EE3-B764-4CBA61C0BD15}"/>
              </a:ext>
            </a:extLst>
          </p:cNvPr>
          <p:cNvSpPr txBox="1"/>
          <p:nvPr/>
        </p:nvSpPr>
        <p:spPr>
          <a:xfrm>
            <a:off x="4992735" y="5586192"/>
            <a:ext cx="3705848" cy="954107"/>
          </a:xfrm>
          <a:prstGeom prst="rect">
            <a:avLst/>
          </a:prstGeom>
          <a:noFill/>
        </p:spPr>
        <p:txBody>
          <a:bodyPr wrap="square">
            <a:spAutoFit/>
          </a:bodyPr>
          <a:lstStyle/>
          <a:p>
            <a:endParaRPr lang="el-GR" sz="1400" dirty="0"/>
          </a:p>
          <a:p>
            <a:endParaRPr lang="el-GR" sz="1400" dirty="0"/>
          </a:p>
          <a:p>
            <a:r>
              <a:rPr lang="en-US" sz="1400" dirty="0">
                <a:hlinkClick r:id="rId4"/>
              </a:rPr>
              <a:t>https://www.nhmuseum.gr/el/ektheseis/ta</a:t>
            </a:r>
            <a:r>
              <a:rPr lang="el-GR" sz="1400" dirty="0">
                <a:hlinkClick r:id="rId4"/>
              </a:rPr>
              <a:t> </a:t>
            </a:r>
            <a:r>
              <a:rPr lang="en-US" sz="1400" dirty="0">
                <a:hlinkClick r:id="rId4"/>
              </a:rPr>
              <a:t>opla-tou-agona-aithousa-5/</a:t>
            </a:r>
            <a:endParaRPr lang="en-US" sz="1400" dirty="0"/>
          </a:p>
        </p:txBody>
      </p:sp>
      <p:sp>
        <p:nvSpPr>
          <p:cNvPr id="11" name="TextBox 10">
            <a:extLst>
              <a:ext uri="{FF2B5EF4-FFF2-40B4-BE49-F238E27FC236}">
                <a16:creationId xmlns:a16="http://schemas.microsoft.com/office/drawing/2014/main" id="{D8C0FCA4-D25A-483C-8238-2CAD47E465F6}"/>
              </a:ext>
            </a:extLst>
          </p:cNvPr>
          <p:cNvSpPr txBox="1"/>
          <p:nvPr/>
        </p:nvSpPr>
        <p:spPr>
          <a:xfrm>
            <a:off x="382162" y="-1172259"/>
            <a:ext cx="3903819" cy="7817525"/>
          </a:xfrm>
          <a:prstGeom prst="rect">
            <a:avLst/>
          </a:prstGeom>
          <a:noFill/>
        </p:spPr>
        <p:txBody>
          <a:bodyPr wrap="square">
            <a:spAutoFit/>
          </a:bodyPr>
          <a:lstStyle/>
          <a:p>
            <a:endParaRPr lang="el-GR" sz="1200" dirty="0">
              <a:ea typeface="Calibri" panose="020F0502020204030204" pitchFamily="34" charset="0"/>
              <a:cs typeface="Times New Roman" panose="02020603050405020304" pitchFamily="18" charset="0"/>
            </a:endParaRPr>
          </a:p>
          <a:p>
            <a:endParaRPr lang="el-GR" sz="1200" dirty="0">
              <a:effectLst/>
              <a:ea typeface="Calibri" panose="020F0502020204030204" pitchFamily="34" charset="0"/>
              <a:cs typeface="Times New Roman" panose="02020603050405020304" pitchFamily="18" charset="0"/>
            </a:endParaRPr>
          </a:p>
          <a:p>
            <a:endParaRPr lang="el-GR" sz="1200" dirty="0">
              <a:ea typeface="Calibri" panose="020F0502020204030204" pitchFamily="34" charset="0"/>
              <a:cs typeface="Times New Roman" panose="02020603050405020304" pitchFamily="18" charset="0"/>
            </a:endParaRPr>
          </a:p>
          <a:p>
            <a:endParaRPr lang="el-GR" sz="1200" dirty="0">
              <a:effectLst/>
              <a:ea typeface="Calibri" panose="020F0502020204030204" pitchFamily="34" charset="0"/>
              <a:cs typeface="Times New Roman" panose="02020603050405020304" pitchFamily="18" charset="0"/>
            </a:endParaRPr>
          </a:p>
          <a:p>
            <a:endParaRPr lang="el-GR" sz="1200" dirty="0">
              <a:ea typeface="Calibri" panose="020F0502020204030204" pitchFamily="34" charset="0"/>
              <a:cs typeface="Times New Roman" panose="02020603050405020304" pitchFamily="18" charset="0"/>
            </a:endParaRPr>
          </a:p>
          <a:p>
            <a:endParaRPr lang="el-GR" sz="1200" dirty="0">
              <a:effectLst/>
              <a:ea typeface="Calibri" panose="020F0502020204030204" pitchFamily="34" charset="0"/>
              <a:cs typeface="Times New Roman" panose="02020603050405020304" pitchFamily="18" charset="0"/>
            </a:endParaRPr>
          </a:p>
          <a:p>
            <a:endParaRPr lang="el-GR" sz="1200" dirty="0">
              <a:ea typeface="Calibri" panose="020F0502020204030204" pitchFamily="34" charset="0"/>
              <a:cs typeface="Times New Roman" panose="02020603050405020304" pitchFamily="18" charset="0"/>
            </a:endParaRPr>
          </a:p>
          <a:p>
            <a:endParaRPr lang="el-GR" sz="1100" dirty="0">
              <a:effectLst/>
              <a:ea typeface="Calibri" panose="020F0502020204030204" pitchFamily="34" charset="0"/>
              <a:cs typeface="Times New Roman" panose="02020603050405020304" pitchFamily="18" charset="0"/>
            </a:endParaRPr>
          </a:p>
          <a:p>
            <a:endParaRPr lang="el-GR" sz="1100" dirty="0">
              <a:ea typeface="Calibri" panose="020F0502020204030204" pitchFamily="34" charset="0"/>
              <a:cs typeface="Times New Roman" panose="02020603050405020304" pitchFamily="18" charset="0"/>
            </a:endParaRPr>
          </a:p>
          <a:p>
            <a:r>
              <a:rPr lang="el-GR" sz="1200" dirty="0">
                <a:effectLst/>
                <a:ea typeface="Calibri" panose="020F0502020204030204" pitchFamily="34" charset="0"/>
                <a:cs typeface="Times New Roman" panose="02020603050405020304" pitchFamily="18" charset="0"/>
              </a:rPr>
              <a:t>94.</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 το φως που σε στολίζει,</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σαν ηλίου φεγγοβολή,</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μακρόθεν σπινθηρίζει,</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δεν είναι, όχι, από τη γη·</a:t>
            </a:r>
            <a:br>
              <a:rPr lang="en-US" sz="1200" dirty="0">
                <a:effectLst/>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95.</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λάμψιν έχει όλη φλογώδη</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χείλος, μέτωπο, οφθαλμός·</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φως το χέρι, φως το πόδι,</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κι όλα γύρω σου είναι φως.</a:t>
            </a:r>
          </a:p>
          <a:p>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96.</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Το σπαθί σου αντισηκώνεις,</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τρία πατήματα πατάς,</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σαν τον πύργο μεγαλώνεις,</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και εις το τέταρτο κτυπάς·</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97.</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με φωνή που καταπείθει</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προχωρώντας ομιλείς·</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«Σήμερ’, άπιστοι, εγεννήθη</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ναι, του κόσμου ο Λυτρωτής. </a:t>
            </a:r>
            <a:b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98</a:t>
            </a:r>
            <a:b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»Αυτός λέγει… Αφοκρασθείτε:</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Εγώ είμ’ Άλφα, Ω μέγα εγώ· (9)*</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πέστε, πού θ’ αποκρυφθείτε</a:t>
            </a: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r>
              <a:rPr kumimoji="0" lang="el-GR"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εσείς όλοι, αν οργισθώ;</a:t>
            </a: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 </a:t>
            </a:r>
            <a:br>
              <a:rPr kumimoji="0" lang="el-GR" sz="1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99</a:t>
            </a:r>
            <a:b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a:t>
            </a:r>
            <a:r>
              <a:rPr kumimoji="0" lang="en-US" sz="1200" b="0" i="0" u="none" strike="noStrike" kern="1200" cap="none" spc="0" normalizeH="0" baseline="0" noProof="0" dirty="0" err="1">
                <a:ln>
                  <a:noFill/>
                </a:ln>
                <a:solidFill>
                  <a:prstClr val="black"/>
                </a:solidFill>
                <a:effectLst/>
                <a:uLnTx/>
                <a:uFillTx/>
                <a:latin typeface="Calibri Light" panose="020F0302020204030204"/>
                <a:ea typeface="+mj-ea"/>
                <a:cs typeface="+mj-cs"/>
              </a:rPr>
              <a:t>Φλόγ</a:t>
            </a: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α ακοίμητην σας βρέχω,</a:t>
            </a:r>
            <a:b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που μ’ αυτήν αν συγκριθεί</a:t>
            </a:r>
            <a:b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κείνη η κάτω οπού σας έχω</a:t>
            </a:r>
            <a:b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t>σαν δροσιά θέλει βρεθεί.</a:t>
            </a:r>
            <a:br>
              <a:rPr kumimoji="0" lang="en-US" sz="12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12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br>
            <a:b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Tree>
    <p:extLst>
      <p:ext uri="{BB962C8B-B14F-4D97-AF65-F5344CB8AC3E}">
        <p14:creationId xmlns:p14="http://schemas.microsoft.com/office/powerpoint/2010/main" val="2655487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25D9-5B11-4DBC-9FA5-6DCCAAA0BD1A}"/>
              </a:ext>
            </a:extLst>
          </p:cNvPr>
          <p:cNvSpPr>
            <a:spLocks noGrp="1"/>
          </p:cNvSpPr>
          <p:nvPr>
            <p:ph type="title"/>
          </p:nvPr>
        </p:nvSpPr>
        <p:spPr>
          <a:xfrm>
            <a:off x="481012" y="751667"/>
            <a:ext cx="2825506" cy="5453869"/>
          </a:xfrm>
        </p:spPr>
        <p:txBody>
          <a:bodyPr vert="horz" lIns="91440" tIns="45720" rIns="91440" bIns="45720" rtlCol="0" anchor="ctr">
            <a:noAutofit/>
          </a:bodyPr>
          <a:lstStyle/>
          <a:p>
            <a:pPr>
              <a:lnSpc>
                <a:spcPct val="100000"/>
              </a:lnSpc>
              <a:spcAft>
                <a:spcPts val="800"/>
              </a:spcAft>
            </a:pPr>
            <a:br>
              <a:rPr lang="el-GR" sz="1200" dirty="0">
                <a:effectLst/>
              </a:rPr>
            </a:br>
            <a:br>
              <a:rPr lang="el-GR" sz="1200" dirty="0">
                <a:effectLst/>
              </a:rPr>
            </a:br>
            <a:r>
              <a:rPr lang="en-US" sz="1200" dirty="0">
                <a:effectLst/>
              </a:rPr>
              <a:t>100.</a:t>
            </a:r>
            <a:br>
              <a:rPr lang="en-US" sz="1200" dirty="0">
                <a:effectLst/>
              </a:rPr>
            </a:br>
            <a:r>
              <a:rPr lang="en-US" sz="1200" dirty="0">
                <a:effectLst/>
              </a:rPr>
              <a:t>Κατα</a:t>
            </a:r>
            <a:r>
              <a:rPr lang="en-US" sz="1200" dirty="0" err="1">
                <a:effectLst/>
              </a:rPr>
              <a:t>τρώγει</a:t>
            </a:r>
            <a:r>
              <a:rPr lang="en-US" sz="1200" dirty="0">
                <a:effectLst/>
              </a:rPr>
              <a:t>, </a:t>
            </a:r>
            <a:r>
              <a:rPr lang="en-US" sz="1200" dirty="0" err="1">
                <a:effectLst/>
              </a:rPr>
              <a:t>ωσάν</a:t>
            </a:r>
            <a:r>
              <a:rPr lang="en-US" sz="1200" dirty="0">
                <a:effectLst/>
              </a:rPr>
              <a:t> </a:t>
            </a:r>
            <a:r>
              <a:rPr lang="en-US" sz="1200" dirty="0" err="1">
                <a:effectLst/>
              </a:rPr>
              <a:t>τη</a:t>
            </a:r>
            <a:r>
              <a:rPr lang="en-US" sz="1200" dirty="0">
                <a:effectLst/>
              </a:rPr>
              <a:t> </a:t>
            </a:r>
            <a:r>
              <a:rPr lang="en-US" sz="1200" dirty="0" err="1">
                <a:effectLst/>
              </a:rPr>
              <a:t>σχίζ</a:t>
            </a:r>
            <a:r>
              <a:rPr lang="en-US" sz="1200" dirty="0">
                <a:effectLst/>
              </a:rPr>
              <a:t>α,</a:t>
            </a:r>
            <a:br>
              <a:rPr lang="en-US" sz="1200" dirty="0">
                <a:effectLst/>
              </a:rPr>
            </a:br>
            <a:r>
              <a:rPr lang="en-US" sz="1200" dirty="0">
                <a:effectLst/>
              </a:rPr>
              <a:t>τόπους άμετρα υψηλούς,</a:t>
            </a:r>
            <a:br>
              <a:rPr lang="en-US" sz="1200" dirty="0">
                <a:effectLst/>
              </a:rPr>
            </a:br>
            <a:r>
              <a:rPr lang="en-US" sz="1200" dirty="0">
                <a:effectLst/>
              </a:rPr>
              <a:t>χώρες, όρη από τη ρίζα,</a:t>
            </a:r>
            <a:br>
              <a:rPr lang="en-US" sz="1200" dirty="0">
                <a:effectLst/>
              </a:rPr>
            </a:br>
            <a:r>
              <a:rPr lang="en-US" sz="1200" dirty="0">
                <a:effectLst/>
              </a:rPr>
              <a:t>ζώα και δένδρα και θνητούς,</a:t>
            </a:r>
            <a:br>
              <a:rPr lang="en-US" sz="1200" dirty="0">
                <a:effectLst/>
              </a:rPr>
            </a:br>
            <a:r>
              <a:rPr lang="en-US" sz="1200" dirty="0">
                <a:effectLst/>
              </a:rPr>
              <a:t>101.</a:t>
            </a:r>
            <a:br>
              <a:rPr lang="en-US" sz="1200" dirty="0">
                <a:effectLst/>
              </a:rPr>
            </a:br>
            <a:r>
              <a:rPr lang="en-US" sz="1200" dirty="0">
                <a:effectLst/>
              </a:rPr>
              <a:t>»και </a:t>
            </a:r>
            <a:r>
              <a:rPr lang="en-US" sz="1200" dirty="0" err="1">
                <a:effectLst/>
              </a:rPr>
              <a:t>το</a:t>
            </a:r>
            <a:r>
              <a:rPr lang="en-US" sz="1200" dirty="0">
                <a:effectLst/>
              </a:rPr>
              <a:t> παν </a:t>
            </a:r>
            <a:r>
              <a:rPr lang="en-US" sz="1200" dirty="0" err="1">
                <a:effectLst/>
              </a:rPr>
              <a:t>το</a:t>
            </a:r>
            <a:r>
              <a:rPr lang="en-US" sz="1200" dirty="0">
                <a:effectLst/>
              </a:rPr>
              <a:t> κατακα</a:t>
            </a:r>
            <a:r>
              <a:rPr lang="en-US" sz="1200" dirty="0" err="1">
                <a:effectLst/>
              </a:rPr>
              <a:t>ίει</a:t>
            </a:r>
            <a:r>
              <a:rPr lang="en-US" sz="1200" dirty="0">
                <a:effectLst/>
              </a:rPr>
              <a:t>,</a:t>
            </a:r>
            <a:br>
              <a:rPr lang="en-US" sz="1200" dirty="0">
                <a:effectLst/>
              </a:rPr>
            </a:br>
            <a:r>
              <a:rPr lang="en-US" sz="1200" dirty="0">
                <a:effectLst/>
              </a:rPr>
              <a:t>και </a:t>
            </a:r>
            <a:r>
              <a:rPr lang="en-US" sz="1200" dirty="0" err="1">
                <a:effectLst/>
              </a:rPr>
              <a:t>δεν</a:t>
            </a:r>
            <a:r>
              <a:rPr lang="en-US" sz="1200" dirty="0">
                <a:effectLst/>
              </a:rPr>
              <a:t> </a:t>
            </a:r>
            <a:r>
              <a:rPr lang="en-US" sz="1200" dirty="0" err="1">
                <a:effectLst/>
              </a:rPr>
              <a:t>σώζετ</a:t>
            </a:r>
            <a:r>
              <a:rPr lang="en-US" sz="1200" dirty="0">
                <a:effectLst/>
              </a:rPr>
              <a:t>αι πνοή,</a:t>
            </a:r>
            <a:br>
              <a:rPr lang="en-US" sz="1200" dirty="0">
                <a:effectLst/>
              </a:rPr>
            </a:br>
            <a:r>
              <a:rPr lang="en-US" sz="1200" dirty="0">
                <a:effectLst/>
              </a:rPr>
              <a:t>πάρεξ του άνεμου που πνέει</a:t>
            </a:r>
            <a:br>
              <a:rPr lang="en-US" sz="1200" dirty="0">
                <a:effectLst/>
              </a:rPr>
            </a:br>
            <a:r>
              <a:rPr lang="en-US" sz="1200" dirty="0">
                <a:effectLst/>
              </a:rPr>
              <a:t>μες στη στάχτη τη λεπτή».</a:t>
            </a:r>
            <a:br>
              <a:rPr lang="en-US" sz="1200" dirty="0">
                <a:effectLst/>
              </a:rPr>
            </a:br>
            <a:r>
              <a:rPr lang="en-US" sz="1200" dirty="0">
                <a:effectLst/>
              </a:rPr>
              <a:t>102.</a:t>
            </a:r>
            <a:br>
              <a:rPr lang="en-US" sz="1200" dirty="0">
                <a:effectLst/>
              </a:rPr>
            </a:br>
            <a:r>
              <a:rPr lang="en-US" sz="1200" dirty="0" err="1">
                <a:effectLst/>
              </a:rPr>
              <a:t>Κά</a:t>
            </a:r>
            <a:r>
              <a:rPr lang="en-US" sz="1200" dirty="0">
                <a:effectLst/>
              </a:rPr>
              <a:t>ποιος ήθελε ερωτήσει:</a:t>
            </a:r>
            <a:br>
              <a:rPr lang="en-US" sz="1200" dirty="0">
                <a:effectLst/>
              </a:rPr>
            </a:br>
            <a:r>
              <a:rPr lang="en-US" sz="1200" dirty="0">
                <a:effectLst/>
              </a:rPr>
              <a:t>Του θυμού του είσαι αδελφή;</a:t>
            </a:r>
            <a:br>
              <a:rPr lang="en-US" sz="1200" dirty="0">
                <a:effectLst/>
              </a:rPr>
            </a:br>
            <a:r>
              <a:rPr lang="en-US" sz="1200" dirty="0">
                <a:effectLst/>
              </a:rPr>
              <a:t>Ποίος είν’ άξιος να νικήσει,</a:t>
            </a:r>
            <a:br>
              <a:rPr lang="en-US" sz="1200" dirty="0">
                <a:effectLst/>
              </a:rPr>
            </a:br>
            <a:r>
              <a:rPr lang="en-US" sz="1200" dirty="0">
                <a:effectLst/>
              </a:rPr>
              <a:t>ή με σε να μετρηθεί;</a:t>
            </a:r>
            <a:br>
              <a:rPr lang="en-US" sz="1200" dirty="0">
                <a:effectLst/>
              </a:rPr>
            </a:br>
            <a:r>
              <a:rPr lang="en-US" sz="1200" dirty="0">
                <a:effectLst/>
              </a:rPr>
              <a:t>103.</a:t>
            </a:r>
            <a:br>
              <a:rPr lang="en-US" sz="1200" dirty="0">
                <a:effectLst/>
              </a:rPr>
            </a:br>
            <a:r>
              <a:rPr lang="en-US" sz="1200" dirty="0">
                <a:effectLst/>
              </a:rPr>
              <a:t>Η </a:t>
            </a:r>
            <a:r>
              <a:rPr lang="en-US" sz="1200" dirty="0" err="1">
                <a:effectLst/>
              </a:rPr>
              <a:t>γη</a:t>
            </a:r>
            <a:r>
              <a:rPr lang="en-US" sz="1200" dirty="0">
                <a:effectLst/>
              </a:rPr>
              <a:t> α</a:t>
            </a:r>
            <a:r>
              <a:rPr lang="en-US" sz="1200" dirty="0" err="1">
                <a:effectLst/>
              </a:rPr>
              <a:t>ισθάνετ</a:t>
            </a:r>
            <a:r>
              <a:rPr lang="en-US" sz="1200" dirty="0">
                <a:effectLst/>
              </a:rPr>
              <a:t>αι την τόση</a:t>
            </a:r>
            <a:br>
              <a:rPr lang="en-US" sz="1200" dirty="0">
                <a:effectLst/>
              </a:rPr>
            </a:br>
            <a:r>
              <a:rPr lang="en-US" sz="1200" dirty="0">
                <a:effectLst/>
              </a:rPr>
              <a:t>του χεριού σου ανδραγαθιά,</a:t>
            </a:r>
            <a:br>
              <a:rPr lang="en-US" sz="1200" dirty="0">
                <a:effectLst/>
              </a:rPr>
            </a:br>
            <a:r>
              <a:rPr lang="en-US" sz="1200" dirty="0">
                <a:effectLst/>
              </a:rPr>
              <a:t>που όλην θέλει θανατώσει</a:t>
            </a:r>
            <a:br>
              <a:rPr lang="en-US" sz="1200" dirty="0">
                <a:effectLst/>
              </a:rPr>
            </a:br>
            <a:r>
              <a:rPr lang="en-US" sz="1200" dirty="0">
                <a:effectLst/>
              </a:rPr>
              <a:t>τη μισόχριστη σπορά.</a:t>
            </a:r>
            <a:br>
              <a:rPr lang="en-US" sz="1200" dirty="0">
                <a:effectLst/>
              </a:rPr>
            </a:br>
            <a:r>
              <a:rPr lang="en-US" sz="1200" dirty="0">
                <a:effectLst/>
              </a:rPr>
              <a:t>104.</a:t>
            </a:r>
            <a:br>
              <a:rPr lang="en-US" sz="1200" dirty="0">
                <a:effectLst/>
              </a:rPr>
            </a:br>
            <a:r>
              <a:rPr lang="en-US" sz="1200" dirty="0" err="1">
                <a:effectLst/>
              </a:rPr>
              <a:t>Την</a:t>
            </a:r>
            <a:r>
              <a:rPr lang="en-US" sz="1200" dirty="0">
                <a:effectLst/>
              </a:rPr>
              <a:t> α</a:t>
            </a:r>
            <a:r>
              <a:rPr lang="en-US" sz="1200" dirty="0" err="1">
                <a:effectLst/>
              </a:rPr>
              <a:t>ισθάνοντ</a:t>
            </a:r>
            <a:r>
              <a:rPr lang="en-US" sz="1200" dirty="0">
                <a:effectLst/>
              </a:rPr>
              <a:t>αι, και αφρίζουν</a:t>
            </a:r>
            <a:br>
              <a:rPr lang="en-US" sz="1200" dirty="0">
                <a:effectLst/>
              </a:rPr>
            </a:br>
            <a:r>
              <a:rPr lang="en-US" sz="1200" dirty="0">
                <a:effectLst/>
              </a:rPr>
              <a:t>τα νερά, και τ’ αγρικώ</a:t>
            </a:r>
            <a:br>
              <a:rPr lang="en-US" sz="1200" dirty="0">
                <a:effectLst/>
              </a:rPr>
            </a:br>
            <a:r>
              <a:rPr lang="en-US" sz="1200" dirty="0">
                <a:effectLst/>
              </a:rPr>
              <a:t>δυνατά να μουρμουρίζουν</a:t>
            </a:r>
            <a:br>
              <a:rPr lang="en-US" sz="1200" dirty="0">
                <a:effectLst/>
              </a:rPr>
            </a:br>
            <a:r>
              <a:rPr lang="en-US" sz="1200" dirty="0">
                <a:effectLst/>
              </a:rPr>
              <a:t>σαν να ρυάζετο θηριό.</a:t>
            </a:r>
            <a:r>
              <a:rPr lang="el-GR" sz="1200" dirty="0">
                <a:effectLst/>
                <a:ea typeface="Calibri" panose="020F0502020204030204" pitchFamily="34" charset="0"/>
                <a:cs typeface="Times New Roman" panose="02020603050405020304" pitchFamily="18" charset="0"/>
              </a:rPr>
              <a:t> </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105.</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Κακορίζικοι, πού πάτε</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του Αχελώου μες στη ροή, *</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πιδέξια πολεμάτε</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από την καταδρομή</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106.</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να αποφύγετε! το κύμα</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έγινε όλο φουσκωτό·</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εκεί ευρήκατε το μνήμα</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πριν να ευρείτε αφανισμό.</a:t>
            </a:r>
            <a:br>
              <a:rPr lang="el-GR" sz="1200" dirty="0">
                <a:effectLst/>
                <a:ea typeface="Calibri" panose="020F0502020204030204" pitchFamily="34" charset="0"/>
                <a:cs typeface="Times New Roman" panose="02020603050405020304" pitchFamily="18" charset="0"/>
              </a:rPr>
            </a:br>
            <a:br>
              <a:rPr lang="en-US" sz="1200" dirty="0">
                <a:effectLst/>
              </a:rPr>
            </a:br>
            <a:br>
              <a:rPr lang="en-US" sz="1200" dirty="0">
                <a:effectLst/>
              </a:rPr>
            </a:br>
            <a:endParaRPr lang="en-US" sz="1200" dirty="0"/>
          </a:p>
        </p:txBody>
      </p:sp>
      <p:sp>
        <p:nvSpPr>
          <p:cNvPr id="6" name="TextBox 5">
            <a:extLst>
              <a:ext uri="{FF2B5EF4-FFF2-40B4-BE49-F238E27FC236}">
                <a16:creationId xmlns:a16="http://schemas.microsoft.com/office/drawing/2014/main" id="{25B0D7F4-032F-47E8-B57B-E4ECE51F3B1A}"/>
              </a:ext>
            </a:extLst>
          </p:cNvPr>
          <p:cNvSpPr txBox="1"/>
          <p:nvPr/>
        </p:nvSpPr>
        <p:spPr>
          <a:xfrm>
            <a:off x="8416925" y="485774"/>
            <a:ext cx="3292475" cy="571976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1500" b="0" i="0" dirty="0">
              <a:effectLst/>
            </a:endParaRP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0" i="0" dirty="0">
              <a:effectLst/>
            </a:endParaRP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0" i="0" dirty="0">
              <a:effectLst/>
            </a:endParaRP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0" i="0" dirty="0">
              <a:effectLst/>
            </a:endParaRPr>
          </a:p>
          <a:p>
            <a:pPr indent="-228600">
              <a:lnSpc>
                <a:spcPct val="90000"/>
              </a:lnSpc>
              <a:spcAft>
                <a:spcPts val="600"/>
              </a:spcAft>
              <a:buFont typeface="Arial" panose="020B0604020202020204" pitchFamily="34" charset="0"/>
              <a:buChar char="•"/>
            </a:pPr>
            <a:endParaRPr lang="en-US" sz="1500" dirty="0"/>
          </a:p>
          <a:p>
            <a:pPr indent="-228600">
              <a:lnSpc>
                <a:spcPct val="90000"/>
              </a:lnSpc>
              <a:spcAft>
                <a:spcPts val="600"/>
              </a:spcAft>
              <a:buFont typeface="Arial" panose="020B0604020202020204" pitchFamily="34" charset="0"/>
              <a:buChar char="•"/>
            </a:pPr>
            <a:endParaRPr lang="en-US" sz="1500" b="0" i="0" dirty="0">
              <a:effectLst/>
            </a:endParaRPr>
          </a:p>
          <a:p>
            <a:pPr indent="-228600">
              <a:lnSpc>
                <a:spcPct val="90000"/>
              </a:lnSpc>
              <a:spcAft>
                <a:spcPts val="600"/>
              </a:spcAft>
              <a:buFont typeface="Arial" panose="020B0604020202020204" pitchFamily="34" charset="0"/>
              <a:buChar char="•"/>
            </a:pPr>
            <a:endParaRPr lang="en-US" sz="1500" dirty="0"/>
          </a:p>
        </p:txBody>
      </p:sp>
      <p:pic>
        <p:nvPicPr>
          <p:cNvPr id="7" name="Picture 2">
            <a:extLst>
              <a:ext uri="{FF2B5EF4-FFF2-40B4-BE49-F238E27FC236}">
                <a16:creationId xmlns:a16="http://schemas.microsoft.com/office/drawing/2014/main" id="{49CD0470-7F1D-44BB-BD9C-7C596021DD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5634" y="550190"/>
            <a:ext cx="5967871" cy="44170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6A31584-9CA6-4735-89E4-95A9E8265045}"/>
              </a:ext>
            </a:extLst>
          </p:cNvPr>
          <p:cNvSpPr txBox="1"/>
          <p:nvPr/>
        </p:nvSpPr>
        <p:spPr>
          <a:xfrm>
            <a:off x="6307808" y="3184902"/>
            <a:ext cx="5184185" cy="30010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panose="020F0502020204030204"/>
                <a:hlinkClick r:id="rId3"/>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panose="020F0502020204030204"/>
                <a:hlinkClick r:id="rId3"/>
              </a:rPr>
              <a:t>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https://www.nationalgallery.gr/el/periodikes-ektheseis/arheio/ethnikh-pinakothhki/1992-2000/128-i-elliniki-epanastasi-o-ntelakroua-kai-oi-galloi-zographoi-1815-1848.html</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0961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CF3C-8A1D-462D-A17D-5FC168493883}"/>
              </a:ext>
            </a:extLst>
          </p:cNvPr>
          <p:cNvSpPr>
            <a:spLocks noGrp="1"/>
          </p:cNvSpPr>
          <p:nvPr>
            <p:ph type="title"/>
          </p:nvPr>
        </p:nvSpPr>
        <p:spPr>
          <a:xfrm>
            <a:off x="838200" y="365125"/>
            <a:ext cx="5059680" cy="6236843"/>
          </a:xfrm>
        </p:spPr>
        <p:txBody>
          <a:bodyPr>
            <a:noAutofit/>
          </a:bodyPr>
          <a:lstStyle/>
          <a:p>
            <a:pPr>
              <a:lnSpc>
                <a:spcPct val="100000"/>
              </a:lnSpc>
              <a:spcAft>
                <a:spcPts val="800"/>
              </a:spcAft>
            </a:pPr>
            <a:r>
              <a:rPr lang="el-GR" sz="1200" dirty="0">
                <a:effectLst/>
                <a:ea typeface="Calibri" panose="020F0502020204030204" pitchFamily="34" charset="0"/>
                <a:cs typeface="Times New Roman" panose="02020603050405020304" pitchFamily="18" charset="0"/>
              </a:rPr>
              <a:t>107.</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Βλασφημάει, σκούζει, μουγκρίζει</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κάθε λάρυγγας εχθρού,</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το ρεύμα γαργαρίζει</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τες βλασφήμιες του θυμού.</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108.</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Σφαλερά τετραποδίζουν</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πλήθος άλογα, και ορθά</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τρομασμένα χλιμιτρίζουν</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πατούν εις τα κορμιά.</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109.</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Ποίος στο σύντροφον απλώνει</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χέρι, ωσάν να βοηθηθεί·</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ποίος τη σάρκα του δαγκώνει</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όσο οπού να νεκρωθεί·</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110.</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κεφαλές απελπισμένες,</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με τα μάτια πεταχτά</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κατά τ’ άστρα σηκωμένες</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για την ύστερη φορά.</a:t>
            </a:r>
            <a:r>
              <a:rPr lang="en-US" sz="1200" dirty="0">
                <a:effectLst/>
              </a:rPr>
              <a:t> </a:t>
            </a:r>
            <a:br>
              <a:rPr lang="el-GR" sz="1200" dirty="0">
                <a:effectLst/>
              </a:rPr>
            </a:br>
            <a:r>
              <a:rPr lang="en-US" sz="1200" dirty="0">
                <a:effectLst/>
              </a:rPr>
              <a:t>111.</a:t>
            </a:r>
            <a:br>
              <a:rPr lang="en-US" sz="1200" dirty="0">
                <a:effectLst/>
              </a:rPr>
            </a:br>
            <a:r>
              <a:rPr lang="en-US" sz="1200" dirty="0">
                <a:effectLst/>
              </a:rPr>
              <a:t>Σβ</a:t>
            </a:r>
            <a:r>
              <a:rPr lang="en-US" sz="1200" dirty="0" err="1">
                <a:effectLst/>
              </a:rPr>
              <a:t>ήετ</a:t>
            </a:r>
            <a:r>
              <a:rPr lang="en-US" sz="1200" dirty="0">
                <a:effectLst/>
              </a:rPr>
              <a:t>αι —αυξαίνοντας η πρώτη</a:t>
            </a:r>
            <a:br>
              <a:rPr lang="en-US" sz="1200" dirty="0">
                <a:effectLst/>
              </a:rPr>
            </a:br>
            <a:r>
              <a:rPr lang="en-US" sz="1200" dirty="0">
                <a:effectLst/>
              </a:rPr>
              <a:t>του Αχελώου νεροσυρμή—</a:t>
            </a:r>
            <a:br>
              <a:rPr lang="en-US" sz="1200" dirty="0">
                <a:effectLst/>
              </a:rPr>
            </a:br>
            <a:r>
              <a:rPr lang="en-US" sz="1200" dirty="0">
                <a:effectLst/>
              </a:rPr>
              <a:t>το χλιμίτρισμα, και οι κρότοι,</a:t>
            </a:r>
            <a:br>
              <a:rPr lang="en-US" sz="1200" dirty="0">
                <a:effectLst/>
              </a:rPr>
            </a:br>
            <a:r>
              <a:rPr lang="en-US" sz="1200" dirty="0">
                <a:effectLst/>
              </a:rPr>
              <a:t>και του ανθρώπου οι γογγυσμοί.</a:t>
            </a:r>
            <a:br>
              <a:rPr lang="en-US" sz="1200" dirty="0">
                <a:effectLst/>
              </a:rPr>
            </a:br>
            <a:r>
              <a:rPr lang="en-US" sz="1200" dirty="0">
                <a:effectLst/>
              </a:rPr>
              <a:t>112.</a:t>
            </a:r>
            <a:br>
              <a:rPr lang="en-US" sz="1200" dirty="0">
                <a:effectLst/>
              </a:rPr>
            </a:br>
            <a:r>
              <a:rPr lang="en-US" sz="1200" dirty="0" err="1">
                <a:effectLst/>
              </a:rPr>
              <a:t>Έτσι</a:t>
            </a:r>
            <a:r>
              <a:rPr lang="en-US" sz="1200" dirty="0">
                <a:effectLst/>
              </a:rPr>
              <a:t> ν’ </a:t>
            </a:r>
            <a:r>
              <a:rPr lang="en-US" sz="1200" dirty="0" err="1">
                <a:effectLst/>
              </a:rPr>
              <a:t>άκου</a:t>
            </a:r>
            <a:r>
              <a:rPr lang="en-US" sz="1200" dirty="0">
                <a:effectLst/>
              </a:rPr>
              <a:t>α να βουίξει</a:t>
            </a:r>
            <a:br>
              <a:rPr lang="en-US" sz="1200" dirty="0">
                <a:effectLst/>
              </a:rPr>
            </a:br>
            <a:r>
              <a:rPr lang="en-US" sz="1200" dirty="0">
                <a:effectLst/>
              </a:rPr>
              <a:t>τον βαθύν Ωκεανό,</a:t>
            </a:r>
            <a:br>
              <a:rPr lang="en-US" sz="1200" dirty="0">
                <a:effectLst/>
              </a:rPr>
            </a:br>
            <a:r>
              <a:rPr lang="en-US" sz="1200" dirty="0">
                <a:effectLst/>
              </a:rPr>
              <a:t>και στο κύμα του να πνίξει</a:t>
            </a:r>
            <a:br>
              <a:rPr lang="en-US" sz="1200" dirty="0">
                <a:effectLst/>
              </a:rPr>
            </a:br>
            <a:r>
              <a:rPr lang="en-US" sz="1200" dirty="0">
                <a:effectLst/>
              </a:rPr>
              <a:t>κάθε σπέρμα Αγαρηνό·</a:t>
            </a:r>
            <a:br>
              <a:rPr lang="en-US" sz="1200" dirty="0">
                <a:effectLst/>
              </a:rPr>
            </a:br>
            <a:br>
              <a:rPr lang="el-GR" sz="1200" dirty="0">
                <a:effectLst/>
                <a:ea typeface="Calibri" panose="020F0502020204030204" pitchFamily="34" charset="0"/>
                <a:cs typeface="Times New Roman" panose="02020603050405020304" pitchFamily="18" charset="0"/>
              </a:rPr>
            </a:br>
            <a:br>
              <a:rPr lang="en-US" sz="1200" dirty="0">
                <a:effectLst/>
                <a:ea typeface="Calibri" panose="020F0502020204030204" pitchFamily="34" charset="0"/>
                <a:cs typeface="Times New Roman" panose="02020603050405020304" pitchFamily="18" charset="0"/>
              </a:rPr>
            </a:br>
            <a:endParaRPr lang="en-US" sz="1200" dirty="0"/>
          </a:p>
        </p:txBody>
      </p:sp>
      <p:pic>
        <p:nvPicPr>
          <p:cNvPr id="4" name="Picture 2" descr="Ο Παλαιών Πατρών Γερμανός ευλογεί τη σημαία της Επανάστασης">
            <a:extLst>
              <a:ext uri="{FF2B5EF4-FFF2-40B4-BE49-F238E27FC236}">
                <a16:creationId xmlns:a16="http://schemas.microsoft.com/office/drawing/2014/main" id="{C58D9874-55EA-441A-992A-033E35678F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4731" y="447396"/>
            <a:ext cx="5943601" cy="56279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8980D5C-A401-4944-94B8-D14079EFF9DA}"/>
              </a:ext>
            </a:extLst>
          </p:cNvPr>
          <p:cNvSpPr txBox="1"/>
          <p:nvPr/>
        </p:nvSpPr>
        <p:spPr>
          <a:xfrm>
            <a:off x="5362414" y="3023812"/>
            <a:ext cx="6090834"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i="1" dirty="0">
              <a:solidFill>
                <a:srgbClr val="202122"/>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srgbClr val="202122"/>
                </a:solidFill>
                <a:effectLst/>
                <a:uLnTx/>
                <a:uFillTx/>
                <a:latin typeface="Arial" panose="020B0604020202020204" pitchFamily="34" charset="0"/>
                <a:ea typeface="+mn-ea"/>
                <a:cs typeface="+mn-cs"/>
              </a:rPr>
              <a:t>Βρυζάκης Θεόδωρος, Ο Παλαιών Πατρών Γερμανός ευλογών την σημαίαν της Επαναστάσεως</a:t>
            </a:r>
            <a:r>
              <a:rPr kumimoji="0" lang="el-GR" sz="12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rPr>
              <a:t>, 1865, Αθήνα, Εθνική Πινακοθήκη</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37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AFF9-8DA6-4B67-AA2A-E71EC1FA713F}"/>
              </a:ext>
            </a:extLst>
          </p:cNvPr>
          <p:cNvSpPr>
            <a:spLocks noGrp="1"/>
          </p:cNvSpPr>
          <p:nvPr>
            <p:ph type="title"/>
          </p:nvPr>
        </p:nvSpPr>
        <p:spPr>
          <a:xfrm>
            <a:off x="481012" y="485775"/>
            <a:ext cx="2825506" cy="5719762"/>
          </a:xfrm>
        </p:spPr>
        <p:txBody>
          <a:bodyPr vert="horz" lIns="91440" tIns="45720" rIns="91440" bIns="45720" rtlCol="0" anchor="ctr">
            <a:normAutofit/>
          </a:bodyPr>
          <a:lstStyle/>
          <a:p>
            <a:pPr>
              <a:spcAft>
                <a:spcPts val="800"/>
              </a:spcAft>
            </a:pPr>
            <a:r>
              <a:rPr lang="en-US" sz="1200">
                <a:effectLst/>
              </a:rPr>
              <a:t>111.</a:t>
            </a:r>
            <a:br>
              <a:rPr lang="en-US" sz="1200">
                <a:effectLst/>
              </a:rPr>
            </a:br>
            <a:r>
              <a:rPr lang="en-US" sz="1200">
                <a:effectLst/>
              </a:rPr>
              <a:t>Σβήεται —αυξαίνοντας η πρώτη</a:t>
            </a:r>
            <a:br>
              <a:rPr lang="en-US" sz="1200">
                <a:effectLst/>
              </a:rPr>
            </a:br>
            <a:r>
              <a:rPr lang="en-US" sz="1200">
                <a:effectLst/>
              </a:rPr>
              <a:t>του Αχελώου νεροσυρμή—</a:t>
            </a:r>
            <a:br>
              <a:rPr lang="en-US" sz="1200">
                <a:effectLst/>
              </a:rPr>
            </a:br>
            <a:r>
              <a:rPr lang="en-US" sz="1200">
                <a:effectLst/>
              </a:rPr>
              <a:t>το χλιμίτρισμα, και οι κρότοι,</a:t>
            </a:r>
            <a:br>
              <a:rPr lang="en-US" sz="1200">
                <a:effectLst/>
              </a:rPr>
            </a:br>
            <a:r>
              <a:rPr lang="en-US" sz="1200">
                <a:effectLst/>
              </a:rPr>
              <a:t>και του ανθρώπου οι γογγυσμοί.</a:t>
            </a:r>
            <a:br>
              <a:rPr lang="en-US" sz="1200">
                <a:effectLst/>
              </a:rPr>
            </a:br>
            <a:r>
              <a:rPr lang="en-US" sz="1200">
                <a:effectLst/>
              </a:rPr>
              <a:t>112.</a:t>
            </a:r>
            <a:br>
              <a:rPr lang="en-US" sz="1200">
                <a:effectLst/>
              </a:rPr>
            </a:br>
            <a:r>
              <a:rPr lang="en-US" sz="1200">
                <a:effectLst/>
              </a:rPr>
              <a:t>Έτσι ν’ άκουα να βουίξει</a:t>
            </a:r>
            <a:br>
              <a:rPr lang="en-US" sz="1200">
                <a:effectLst/>
              </a:rPr>
            </a:br>
            <a:r>
              <a:rPr lang="en-US" sz="1200">
                <a:effectLst/>
              </a:rPr>
              <a:t>τον βαθύν Ωκεανό,</a:t>
            </a:r>
            <a:br>
              <a:rPr lang="en-US" sz="1200">
                <a:effectLst/>
              </a:rPr>
            </a:br>
            <a:r>
              <a:rPr lang="en-US" sz="1200">
                <a:effectLst/>
              </a:rPr>
              <a:t>και στο κύμα του να πνίξει</a:t>
            </a:r>
            <a:br>
              <a:rPr lang="en-US" sz="1200">
                <a:effectLst/>
              </a:rPr>
            </a:br>
            <a:r>
              <a:rPr lang="en-US" sz="1200">
                <a:effectLst/>
              </a:rPr>
              <a:t>κάθε σπέρμα Αγαρηνό·</a:t>
            </a:r>
            <a:br>
              <a:rPr lang="en-US" sz="1200">
                <a:effectLst/>
              </a:rPr>
            </a:br>
            <a:r>
              <a:rPr lang="en-US" sz="1200">
                <a:effectLst/>
              </a:rPr>
              <a:t>113.</a:t>
            </a:r>
            <a:br>
              <a:rPr lang="en-US" sz="1200">
                <a:effectLst/>
              </a:rPr>
            </a:br>
            <a:r>
              <a:rPr lang="en-US" sz="1200">
                <a:effectLst/>
              </a:rPr>
              <a:t> και εκεί που ’ναι η Αγία Σοφία,</a:t>
            </a:r>
            <a:br>
              <a:rPr lang="en-US" sz="1200">
                <a:effectLst/>
              </a:rPr>
            </a:br>
            <a:r>
              <a:rPr lang="en-US" sz="1200">
                <a:effectLst/>
              </a:rPr>
              <a:t>μες στους λόφους τους επτά,</a:t>
            </a:r>
            <a:br>
              <a:rPr lang="en-US" sz="1200">
                <a:effectLst/>
              </a:rPr>
            </a:br>
            <a:r>
              <a:rPr lang="en-US" sz="1200">
                <a:effectLst/>
              </a:rPr>
              <a:t>όλα τ’ άψυχα κορμία,</a:t>
            </a:r>
            <a:br>
              <a:rPr lang="en-US" sz="1200">
                <a:effectLst/>
              </a:rPr>
            </a:br>
            <a:r>
              <a:rPr lang="en-US" sz="1200">
                <a:effectLst/>
              </a:rPr>
              <a:t>βραχοσύντριφτα, γυμνά,</a:t>
            </a:r>
            <a:br>
              <a:rPr lang="en-US" sz="1200">
                <a:effectLst/>
              </a:rPr>
            </a:br>
            <a:r>
              <a:rPr lang="en-US" sz="1200">
                <a:effectLst/>
              </a:rPr>
              <a:t>114.</a:t>
            </a:r>
            <a:br>
              <a:rPr lang="en-US" sz="1200">
                <a:effectLst/>
              </a:rPr>
            </a:br>
            <a:r>
              <a:rPr lang="en-US" sz="1200">
                <a:effectLst/>
              </a:rPr>
              <a:t>σωριασμένα να τα σπρώξει</a:t>
            </a:r>
            <a:br>
              <a:rPr lang="en-US" sz="1200">
                <a:effectLst/>
              </a:rPr>
            </a:br>
            <a:r>
              <a:rPr lang="en-US" sz="1200">
                <a:effectLst/>
              </a:rPr>
              <a:t>η κατάρα του Θεού,</a:t>
            </a:r>
            <a:br>
              <a:rPr lang="en-US" sz="1200">
                <a:effectLst/>
              </a:rPr>
            </a:br>
            <a:r>
              <a:rPr lang="en-US" sz="1200">
                <a:effectLst/>
              </a:rPr>
              <a:t>κι απεκεί να τα μαζώξει</a:t>
            </a:r>
            <a:br>
              <a:rPr lang="en-US" sz="1200">
                <a:effectLst/>
              </a:rPr>
            </a:br>
            <a:r>
              <a:rPr lang="en-US" sz="1200">
                <a:effectLst/>
              </a:rPr>
              <a:t>ο αδελφός του Φεγγαριού· *</a:t>
            </a:r>
            <a:br>
              <a:rPr lang="en-US" sz="1200">
                <a:effectLst/>
              </a:rPr>
            </a:br>
            <a:r>
              <a:rPr lang="en-US" sz="1200">
                <a:effectLst/>
              </a:rPr>
              <a:t>115.</a:t>
            </a:r>
            <a:br>
              <a:rPr lang="en-US" sz="1200">
                <a:effectLst/>
              </a:rPr>
            </a:br>
            <a:r>
              <a:rPr lang="en-US" sz="1200">
                <a:effectLst/>
              </a:rPr>
              <a:t>κάθε πέτρα μνήμα ας γένει,</a:t>
            </a:r>
            <a:br>
              <a:rPr lang="en-US" sz="1200">
                <a:effectLst/>
              </a:rPr>
            </a:br>
            <a:r>
              <a:rPr lang="en-US" sz="1200">
                <a:effectLst/>
              </a:rPr>
              <a:t>και η θρησκεία κι η Ελευθεριά</a:t>
            </a:r>
            <a:br>
              <a:rPr lang="en-US" sz="1200">
                <a:effectLst/>
              </a:rPr>
            </a:br>
            <a:r>
              <a:rPr lang="en-US" sz="1200">
                <a:effectLst/>
              </a:rPr>
              <a:t>μ’ αργοπάτημα ας πηγαίνει</a:t>
            </a:r>
            <a:br>
              <a:rPr lang="en-US" sz="1200">
                <a:effectLst/>
              </a:rPr>
            </a:br>
            <a:r>
              <a:rPr lang="en-US" sz="1200">
                <a:effectLst/>
              </a:rPr>
              <a:t>μεταξύ τους, και ας μετρά.</a:t>
            </a:r>
            <a:br>
              <a:rPr lang="en-US" sz="1200">
                <a:effectLst/>
              </a:rPr>
            </a:br>
            <a:r>
              <a:rPr lang="en-US" sz="1200">
                <a:effectLst/>
              </a:rPr>
              <a:t>116.</a:t>
            </a:r>
            <a:br>
              <a:rPr lang="en-US" sz="1200">
                <a:effectLst/>
              </a:rPr>
            </a:br>
            <a:r>
              <a:rPr lang="en-US" sz="1200">
                <a:effectLst/>
              </a:rPr>
              <a:t>Ένα λείψανο ανεβαίνει</a:t>
            </a:r>
            <a:br>
              <a:rPr lang="en-US" sz="1200">
                <a:effectLst/>
              </a:rPr>
            </a:br>
            <a:r>
              <a:rPr lang="en-US" sz="1200">
                <a:effectLst/>
              </a:rPr>
              <a:t>τεντωτό, πιστομητό,</a:t>
            </a:r>
            <a:br>
              <a:rPr lang="en-US" sz="1200">
                <a:effectLst/>
              </a:rPr>
            </a:br>
            <a:r>
              <a:rPr lang="en-US" sz="1200">
                <a:effectLst/>
              </a:rPr>
              <a:t>κι άλλο ξάφνου κατεβαίνει</a:t>
            </a:r>
            <a:br>
              <a:rPr lang="en-US" sz="1200">
                <a:effectLst/>
              </a:rPr>
            </a:br>
            <a:r>
              <a:rPr lang="en-US" sz="1200">
                <a:effectLst/>
              </a:rPr>
              <a:t>και δεν φαίνεται και πλιο.</a:t>
            </a:r>
            <a:br>
              <a:rPr lang="en-US" sz="1200">
                <a:effectLst/>
              </a:rPr>
            </a:br>
            <a:r>
              <a:rPr lang="en-US" sz="1200">
                <a:effectLst/>
              </a:rPr>
              <a:t> </a:t>
            </a:r>
            <a:br>
              <a:rPr lang="en-US" sz="1200">
                <a:effectLst/>
              </a:rPr>
            </a:br>
            <a:br>
              <a:rPr lang="en-US" sz="1200">
                <a:effectLst/>
              </a:rPr>
            </a:br>
            <a:endParaRPr lang="en-US" sz="1200" dirty="0"/>
          </a:p>
        </p:txBody>
      </p:sp>
      <p:sp>
        <p:nvSpPr>
          <p:cNvPr id="6" name="TextBox 5">
            <a:extLst>
              <a:ext uri="{FF2B5EF4-FFF2-40B4-BE49-F238E27FC236}">
                <a16:creationId xmlns:a16="http://schemas.microsoft.com/office/drawing/2014/main" id="{C617F211-0F6C-4824-A9F6-17FD0F957278}"/>
              </a:ext>
            </a:extLst>
          </p:cNvPr>
          <p:cNvSpPr txBox="1"/>
          <p:nvPr/>
        </p:nvSpPr>
        <p:spPr>
          <a:xfrm>
            <a:off x="9568873" y="485774"/>
            <a:ext cx="2140527" cy="571976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b="0" i="0" dirty="0">
              <a:effectLst/>
            </a:endParaRPr>
          </a:p>
          <a:p>
            <a:pPr indent="-228600">
              <a:lnSpc>
                <a:spcPct val="90000"/>
              </a:lnSpc>
              <a:spcAft>
                <a:spcPts val="600"/>
              </a:spcAft>
              <a:buFont typeface="Arial" panose="020B0604020202020204" pitchFamily="34" charset="0"/>
              <a:buChar char="•"/>
            </a:pPr>
            <a:endParaRPr lang="en-US" dirty="0"/>
          </a:p>
        </p:txBody>
      </p:sp>
      <p:pic>
        <p:nvPicPr>
          <p:cNvPr id="7" name="Picture 2">
            <a:extLst>
              <a:ext uri="{FF2B5EF4-FFF2-40B4-BE49-F238E27FC236}">
                <a16:creationId xmlns:a16="http://schemas.microsoft.com/office/drawing/2014/main" id="{B4DBD636-B8BC-4CAC-86C4-CD694D14C8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5738" y="652463"/>
            <a:ext cx="6012211" cy="43513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F03CAC-B2EB-4BC7-A292-246374CCCF3A}"/>
              </a:ext>
            </a:extLst>
          </p:cNvPr>
          <p:cNvSpPr txBox="1"/>
          <p:nvPr/>
        </p:nvSpPr>
        <p:spPr>
          <a:xfrm>
            <a:off x="4580882" y="3087929"/>
            <a:ext cx="5947068" cy="29700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11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 Όρκος Φιλικού. Ελαιογραφία του Διονυσίου Τσόκου. Αρ. Κατ. 1593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https://www.nhmuseum.gr/el/ektheseis/i-afypnisi-tis-ethnikis-syneidisis-ton-ellinon-1670-1821-aithousa-3/</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71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C6510-2B0C-4F3C-8687-7722E5193FD3}"/>
              </a:ext>
            </a:extLst>
          </p:cNvPr>
          <p:cNvSpPr>
            <a:spLocks noGrp="1"/>
          </p:cNvSpPr>
          <p:nvPr>
            <p:ph type="title"/>
          </p:nvPr>
        </p:nvSpPr>
        <p:spPr>
          <a:xfrm>
            <a:off x="838200" y="365125"/>
            <a:ext cx="4849368" cy="6181979"/>
          </a:xfrm>
        </p:spPr>
        <p:txBody>
          <a:bodyPr>
            <a:normAutofit fontScale="90000"/>
          </a:bodyPr>
          <a:lstStyle/>
          <a:p>
            <a:pPr>
              <a:lnSpc>
                <a:spcPct val="107000"/>
              </a:lnSpc>
              <a:spcAft>
                <a:spcPts val="8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117.</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χειρότερα αγριεύει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φουσκώνει ο ποταμός·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πάντα πάντα περισσεύει·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πολυφλοίσβισμα και αφρός.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118.</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Α! γιατί δεν έχω τώρα</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τη φωνή του Μωυσή;</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Μεγαλόφωνα, την ώρα</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όπου εσβηούντο οι μισητοί,</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119.</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τον Θεόν ευχαριστούσε</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στου πελάου τη λύσσα εμπρός,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τα λόγια ηχολογούσε</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αναρίθμητος λαός·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120.</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ακλουθάει την αρμονία</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η αδελφή του Ααρών,</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η προφήτισσα Μαρία,</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μ’ ένα τύμπανο τερπνόν,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121. </a:t>
            </a: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πηδούν όλες οι κόρες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με τσ’ αγκάλες ανοικτές,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τραγουδώντας, ανθοφόρες,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με τα τύμπανα κι εκειές.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122.</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Σε γνωρίζω από την κόψη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του σπαθιού την τρομερή,</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σε γνωρίζω από την όψη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που με βία μετράει τη γη.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pic>
        <p:nvPicPr>
          <p:cNvPr id="1026" name="Picture 2">
            <a:extLst>
              <a:ext uri="{FF2B5EF4-FFF2-40B4-BE49-F238E27FC236}">
                <a16:creationId xmlns:a16="http://schemas.microsoft.com/office/drawing/2014/main" id="{43775486-7425-40DD-896C-5D075EE13B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93102" y="463663"/>
            <a:ext cx="6160698" cy="47208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3A1A7DE-07AE-4368-9E16-62343CE4FC00}"/>
              </a:ext>
            </a:extLst>
          </p:cNvPr>
          <p:cNvSpPr txBox="1"/>
          <p:nvPr/>
        </p:nvSpPr>
        <p:spPr>
          <a:xfrm>
            <a:off x="5687567" y="3045300"/>
            <a:ext cx="5173089" cy="2800767"/>
          </a:xfrm>
          <a:prstGeom prst="rect">
            <a:avLst/>
          </a:prstGeom>
          <a:noFill/>
        </p:spPr>
        <p:txBody>
          <a:bodyPr wrap="square">
            <a:spAutoFit/>
          </a:bodyPr>
          <a:lstStyle/>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r>
              <a:rPr lang="el-GR" sz="1100" dirty="0"/>
              <a:t>Ο χορός του Ζαλόγγου, ή Οι Σουλιώτες, του Claude Pinet , ελαιογραφία σε καμβά, Αθήνα, Μουσείο Μπενάκη</a:t>
            </a:r>
          </a:p>
        </p:txBody>
      </p:sp>
    </p:spTree>
    <p:extLst>
      <p:ext uri="{BB962C8B-B14F-4D97-AF65-F5344CB8AC3E}">
        <p14:creationId xmlns:p14="http://schemas.microsoft.com/office/powerpoint/2010/main" val="1579208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EE4D-05BF-4A75-82A9-9F2EDE9F4100}"/>
              </a:ext>
            </a:extLst>
          </p:cNvPr>
          <p:cNvSpPr>
            <a:spLocks noGrp="1"/>
          </p:cNvSpPr>
          <p:nvPr>
            <p:ph type="title"/>
          </p:nvPr>
        </p:nvSpPr>
        <p:spPr>
          <a:xfrm>
            <a:off x="838200" y="365125"/>
            <a:ext cx="5123688" cy="6419723"/>
          </a:xfrm>
        </p:spPr>
        <p:txBody>
          <a:bodyPr>
            <a:normAutofit fontScale="90000"/>
          </a:bodyPr>
          <a:lstStyle/>
          <a:p>
            <a:pPr>
              <a:lnSpc>
                <a:spcPct val="107000"/>
              </a:lnSpc>
              <a:spcAft>
                <a:spcPts val="800"/>
              </a:spcAft>
            </a:pPr>
            <a:r>
              <a:rPr lang="el-GR" sz="1300" dirty="0">
                <a:effectLst/>
                <a:latin typeface="Calibri" panose="020F0502020204030204" pitchFamily="34" charset="0"/>
                <a:ea typeface="Calibri" panose="020F0502020204030204" pitchFamily="34" charset="0"/>
                <a:cs typeface="Times New Roman" panose="02020603050405020304" pitchFamily="18" charset="0"/>
              </a:rPr>
              <a:t>123.</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Εις αυτήν, είν’ ξακουσμένο,</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δεν νικιέσαι εσύ ποτέ·</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όμως, όχι, δεν είν’ ξένο</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το πέλαγο για σε.</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124.</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Το στοιχείον αυτό ξαπλώνει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κύματ’ άπειρα εις τη γη,</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με τα οποία την περιζώνει,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κι είναι εικόνα σου λαμπρή.</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125.</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Με βρυχίσματα σαλεύει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που τρομάζει η ακοή·</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κάθε ξύλο κινδυνεύει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λιμιώνα αναζητεί·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126.</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φαίνετ’ έπειτα η γαλήνη</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το λάμψιμο του ηλιού,</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τα χρώματα αναδίνει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του γλαυκότατου ουρανού.</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127.</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Δεν νικιέσαι, είν’ ξακουσμένο,</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στην ξηράν εσύ ποτέ·</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όμως, όχι, δεν είν’ ξένο</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το πέλαγο για σε.</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128.</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Περνούν άπειρα τα ξάρτια,</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σαν λόγγος στριμωχτά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τα τρεχούμενα κατάρτια,</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τα ολοφούσκωτα πανιά.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endParaRPr lang="en-US" sz="1300" dirty="0"/>
          </a:p>
        </p:txBody>
      </p:sp>
      <p:pic>
        <p:nvPicPr>
          <p:cNvPr id="4" name="Picture 4">
            <a:extLst>
              <a:ext uri="{FF2B5EF4-FFF2-40B4-BE49-F238E27FC236}">
                <a16:creationId xmlns:a16="http://schemas.microsoft.com/office/drawing/2014/main" id="{C18B3268-FDA4-4893-8798-E11AAC3C6C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0556" y="541285"/>
            <a:ext cx="7293244" cy="49683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60D4FB-359D-4C37-B6F9-AF8A07C1CE32}"/>
              </a:ext>
            </a:extLst>
          </p:cNvPr>
          <p:cNvSpPr txBox="1"/>
          <p:nvPr/>
        </p:nvSpPr>
        <p:spPr>
          <a:xfrm>
            <a:off x="5874326" y="3038894"/>
            <a:ext cx="3269673" cy="32778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l-GR" sz="9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rPr>
              <a:t>Η Ναυαμαχία του Ναβαρίνου (1827)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l-GR"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https://www.nhmuseum.gr/el/ektheseis/gegonota-tis-epanastasis-diadromos-7/</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48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42CC-F420-4489-9838-F448DD194ABF}"/>
              </a:ext>
            </a:extLst>
          </p:cNvPr>
          <p:cNvSpPr>
            <a:spLocks noGrp="1"/>
          </p:cNvSpPr>
          <p:nvPr>
            <p:ph type="title"/>
          </p:nvPr>
        </p:nvSpPr>
        <p:spPr>
          <a:xfrm>
            <a:off x="838200" y="365125"/>
            <a:ext cx="3707921" cy="6181979"/>
          </a:xfrm>
        </p:spPr>
        <p:txBody>
          <a:bodyPr>
            <a:normAutofit fontScale="90000"/>
          </a:bodyPr>
          <a:lstStyle/>
          <a:p>
            <a:pPr>
              <a:lnSpc>
                <a:spcPct val="107000"/>
              </a:lnSpc>
              <a:spcAft>
                <a:spcPts val="800"/>
              </a:spcAft>
            </a:pP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129. Συ τες δύναμές σου σπρώχνεις,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αγκαλά δεν είν’ πολλές,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πολεμώντας, άλλα διώχνεις,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άλλα παίρνεις, άλλα καις·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130.</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με επιθύμια να τηράζεις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δύο μεγάλα σε θωρώ, *</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θανάσιμον τινάζεις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εναντίον τους κεραυνό.</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131.</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Πιάνει, αυξαίνει, κοκκινίζει,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σηκώνει μια βροντή,</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το πέλαο χρωματίζει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με αιματόχροη βαφή.</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132.</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Πνίγοντ’ όλοι οι πολεμάρχοι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δεν μνέσκει ένα κορμί·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χάρου, σκιά του Πατριάρχη,</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που σ’ επέταξαν εκεί.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133.</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Εκρυφόσμιγαν οι φίλοι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με τσ’ εχθρούς τους τη Λαμπρή,</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τους έτρεμαν τα χείλη</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δίνοντάς τα εις το φιλί.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134.</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Κειες τες δάφνες που εσκορπίστε *</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τώρα πλέον δεν τες πατεί,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το χερί οπού εφιλήστε</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πλέον, α! πλέον δεν ευλογεί.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1026" name="Picture 2">
            <a:extLst>
              <a:ext uri="{FF2B5EF4-FFF2-40B4-BE49-F238E27FC236}">
                <a16:creationId xmlns:a16="http://schemas.microsoft.com/office/drawing/2014/main" id="{D4AB2DFB-8472-42EB-8583-D81D6A085B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6400" y="365125"/>
            <a:ext cx="4701395" cy="4888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450568-67BE-44E5-B979-3E5B8447E58A}"/>
              </a:ext>
            </a:extLst>
          </p:cNvPr>
          <p:cNvSpPr txBox="1"/>
          <p:nvPr/>
        </p:nvSpPr>
        <p:spPr>
          <a:xfrm>
            <a:off x="5486400" y="2554146"/>
            <a:ext cx="4701395" cy="3662541"/>
          </a:xfrm>
          <a:prstGeom prst="rect">
            <a:avLst/>
          </a:prstGeom>
          <a:noFill/>
        </p:spPr>
        <p:txBody>
          <a:bodyPr wrap="square">
            <a:spAutoFit/>
          </a:bodyPr>
          <a:lstStyle/>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endParaRPr lang="el-GR" sz="800" b="0" i="0" dirty="0">
              <a:solidFill>
                <a:srgbClr val="333333"/>
              </a:solidFill>
              <a:effectLst/>
              <a:latin typeface="Open Sans"/>
            </a:endParaRP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r>
              <a:rPr lang="el-GR" sz="800" b="0" i="0" dirty="0">
                <a:solidFill>
                  <a:srgbClr val="333333"/>
                </a:solidFill>
                <a:effectLst/>
                <a:latin typeface="Open Sans"/>
              </a:rPr>
              <a:t>Ο απαγχονισμός του Οικουμενικού Πατριάρχη Γρηγορίου Ε΄ τον Απρίλιο του 1821 από τους Οθωμανούς στην Κωνσταντινούπολη αποτέλεσε βαρύτατο πλήγμα στην Ορθοδοξία και στους Έλληνες Επαναστάτες. Λιθογραφία του Peter von Hess, Μόναχο, 1852.</a:t>
            </a:r>
          </a:p>
          <a:p>
            <a:pPr algn="l">
              <a:buFont typeface="Arial" panose="020B0604020202020204" pitchFamily="34" charset="0"/>
              <a:buChar char="•"/>
            </a:pPr>
            <a:r>
              <a:rPr lang="el-GR" sz="800" b="1" i="0" dirty="0">
                <a:solidFill>
                  <a:srgbClr val="333333"/>
                </a:solidFill>
                <a:effectLst/>
                <a:latin typeface="Open Sans"/>
              </a:rPr>
              <a:t>Διαστάσεις: </a:t>
            </a:r>
            <a:r>
              <a:rPr lang="el-GR" sz="800" b="0" i="0" dirty="0">
                <a:solidFill>
                  <a:srgbClr val="333333"/>
                </a:solidFill>
                <a:effectLst/>
                <a:latin typeface="Open Sans"/>
              </a:rPr>
              <a:t>0,45 x 0,63</a:t>
            </a:r>
          </a:p>
          <a:p>
            <a:pPr algn="l">
              <a:buFont typeface="Arial" panose="020B0604020202020204" pitchFamily="34" charset="0"/>
              <a:buChar char="•"/>
            </a:pPr>
            <a:endParaRPr lang="el-GR" sz="800" dirty="0">
              <a:solidFill>
                <a:srgbClr val="333333"/>
              </a:solidFill>
              <a:latin typeface="Open Sans"/>
            </a:endParaRPr>
          </a:p>
          <a:p>
            <a:pPr algn="l">
              <a:buFont typeface="Arial" panose="020B0604020202020204" pitchFamily="34" charset="0"/>
              <a:buChar char="•"/>
            </a:pPr>
            <a:r>
              <a:rPr lang="el-GR" sz="800" b="0" i="0" dirty="0">
                <a:solidFill>
                  <a:srgbClr val="333333"/>
                </a:solidFill>
                <a:effectLst/>
                <a:latin typeface="Open Sans"/>
              </a:rPr>
              <a:t> </a:t>
            </a:r>
            <a:r>
              <a:rPr lang="en-US" sz="800" b="0" i="0" dirty="0">
                <a:solidFill>
                  <a:srgbClr val="333333"/>
                </a:solidFill>
                <a:effectLst/>
                <a:latin typeface="Open Sans"/>
                <a:hlinkClick r:id="rId3"/>
              </a:rPr>
              <a:t>http://www.nhmuseum.gr/el/fakelos-syllogon/antikeimena/24532_el/</a:t>
            </a:r>
            <a:endParaRPr lang="el-GR" sz="800" b="0" i="0" dirty="0">
              <a:solidFill>
                <a:srgbClr val="333333"/>
              </a:solidFill>
              <a:effectLst/>
              <a:latin typeface="Open Sans"/>
            </a:endParaRPr>
          </a:p>
        </p:txBody>
      </p:sp>
    </p:spTree>
    <p:extLst>
      <p:ext uri="{BB962C8B-B14F-4D97-AF65-F5344CB8AC3E}">
        <p14:creationId xmlns:p14="http://schemas.microsoft.com/office/powerpoint/2010/main" val="398742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0548-D3E0-4E65-A9F4-66B393845602}"/>
              </a:ext>
            </a:extLst>
          </p:cNvPr>
          <p:cNvSpPr>
            <a:spLocks noGrp="1"/>
          </p:cNvSpPr>
          <p:nvPr>
            <p:ph type="title"/>
          </p:nvPr>
        </p:nvSpPr>
        <p:spPr>
          <a:xfrm>
            <a:off x="838200" y="365125"/>
            <a:ext cx="4867656" cy="6090539"/>
          </a:xfrm>
        </p:spPr>
        <p:txBody>
          <a:bodyPr>
            <a:normAutofit fontScale="90000"/>
          </a:bodyPr>
          <a:lstStyle/>
          <a:p>
            <a:pPr>
              <a:lnSpc>
                <a:spcPct val="107000"/>
              </a:lnSpc>
              <a:spcAft>
                <a:spcPts val="800"/>
              </a:spcAft>
            </a:pP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135.</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Όλοι κλαύστε· αποθαμένος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ο αρχηγός της Εκκλησιάς·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κλαύστε, κλαύστε· κρεμασμένος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ωσάν να ’τανε φονιάς.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136.</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Έχει ολάνοικτο το στόμα</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 ώρες πρώτα είχε γευθεί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 Άγιον Αίμα, τ’ Άγιον Σώμα·</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λες πως θε να ξαναβγεί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137.</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 η κατάρα που είχε αφήσει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λίγο πριν να αδικηθεί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εις οποίον δεν πολεμήσει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ημπορεί να πολεμεί.</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138.</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Την ακούω, βροντάει, δεν παύει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εις το πέλαγο, εις τη γη,</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μουγκρίζοντας ανάβει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την αιώνιαν αστραπή.</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139.</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Η καρδιά συχνοσπαράζει…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Πλην τί βλέπω; Σοβαρά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να σωπάσω με προστάζει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με το δάκτυλο η θεά.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140.</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Κοιτάει γύρω εις την Ευρώπη</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τρεις φορές μ’ ανησυχιά·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προσηλώνεται κατόπι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στην Ελλάδα, και αρχινά: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br>
              <a:rPr lang="en-US" sz="1300" dirty="0">
                <a:effectLst/>
                <a:latin typeface="Calibri" panose="020F0502020204030204" pitchFamily="34" charset="0"/>
                <a:ea typeface="Calibri" panose="020F0502020204030204" pitchFamily="34" charset="0"/>
                <a:cs typeface="Times New Roman" panose="02020603050405020304" pitchFamily="18" charset="0"/>
              </a:rPr>
            </a:br>
            <a:endParaRPr lang="en-US" sz="1300" dirty="0"/>
          </a:p>
        </p:txBody>
      </p:sp>
      <p:pic>
        <p:nvPicPr>
          <p:cNvPr id="2050" name="Picture 2">
            <a:extLst>
              <a:ext uri="{FF2B5EF4-FFF2-40B4-BE49-F238E27FC236}">
                <a16:creationId xmlns:a16="http://schemas.microsoft.com/office/drawing/2014/main" id="{E4E42912-B9F2-42BD-85E7-12CCD5C5EA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5692" y="365125"/>
            <a:ext cx="5072062" cy="3730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2D647AE-4C24-4362-80E4-306467373702}"/>
              </a:ext>
            </a:extLst>
          </p:cNvPr>
          <p:cNvSpPr txBox="1"/>
          <p:nvPr/>
        </p:nvSpPr>
        <p:spPr>
          <a:xfrm>
            <a:off x="6096000" y="4435181"/>
            <a:ext cx="4981754" cy="1508105"/>
          </a:xfrm>
          <a:prstGeom prst="rect">
            <a:avLst/>
          </a:prstGeom>
          <a:noFill/>
        </p:spPr>
        <p:txBody>
          <a:bodyPr wrap="square">
            <a:spAutoFit/>
          </a:bodyPr>
          <a:lstStyle/>
          <a:p>
            <a:r>
              <a:rPr lang="el-GR" sz="1200" dirty="0"/>
              <a:t>Ο Γρηγόριος Ε΄ (1746 - 10/22 Απριλίου 1821) διετέλεσε τρεις φορές Πατριάρχης Κωνσταντινουπόλεως, (1797-1798, 1806-1808 και 1818-1821). Αναγνωρίστηκε εθνομάρτυρας, ενώ η Ορθόδοξη Εκκλησία τον ανακήρυξε άγιο τιμώντας την μνήμη του στις 10 Απριλίου, ημέρα του απαγχονισμού του</a:t>
            </a:r>
          </a:p>
          <a:p>
            <a:endParaRPr lang="el-GR" sz="1200" dirty="0"/>
          </a:p>
          <a:p>
            <a:r>
              <a:rPr lang="en-US" sz="1000" dirty="0">
                <a:hlinkClick r:id="rId3"/>
              </a:rPr>
              <a:t>https://www.in.gr/2019/04/10/plus/features/o-apagxonismos-tou-patriarxi-grigoriou-e/#images</a:t>
            </a:r>
            <a:endParaRPr lang="en-US" sz="1000" dirty="0"/>
          </a:p>
        </p:txBody>
      </p:sp>
    </p:spTree>
    <p:extLst>
      <p:ext uri="{BB962C8B-B14F-4D97-AF65-F5344CB8AC3E}">
        <p14:creationId xmlns:p14="http://schemas.microsoft.com/office/powerpoint/2010/main" val="277303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0A955-8980-44A4-9BD2-B2A6E6E99C78}"/>
              </a:ext>
            </a:extLst>
          </p:cNvPr>
          <p:cNvSpPr>
            <a:spLocks noGrp="1"/>
          </p:cNvSpPr>
          <p:nvPr>
            <p:ph type="title"/>
          </p:nvPr>
        </p:nvSpPr>
        <p:spPr>
          <a:xfrm>
            <a:off x="838200" y="365125"/>
            <a:ext cx="5518533" cy="6291707"/>
          </a:xfrm>
        </p:spPr>
        <p:txBody>
          <a:bodyPr>
            <a:normAutofit fontScale="90000"/>
          </a:bodyPr>
          <a:lstStyle/>
          <a:p>
            <a:pPr>
              <a:lnSpc>
                <a:spcPct val="107000"/>
              </a:lnSpc>
              <a:spcAft>
                <a:spcPts val="800"/>
              </a:spcAft>
            </a:pPr>
            <a:r>
              <a:rPr lang="el-GR" sz="1300" dirty="0">
                <a:effectLst/>
                <a:latin typeface="+mn-lt"/>
                <a:ea typeface="Calibri" panose="020F0502020204030204" pitchFamily="34" charset="0"/>
                <a:cs typeface="Times New Roman" panose="02020603050405020304" pitchFamily="18" charset="0"/>
              </a:rPr>
              <a:t>141.</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«Παλικάρια μου! οι πολέμοι</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για σας όλοι είναι χαρά,</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και το γόνα σας δεν τρέμει</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στους κινδύνους εμπροστά.</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142.</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»Απ’ εσάς απομακραίνει</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κάθε δύναμη εχθρική·</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αλλά ανίκητη μια μένει</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που τες δάφνες σάς μαδεί·</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143.</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»Μία, που όταν ωσάν λύκοι</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ξαναρχόστενε ζεστοί,</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κουρασμένοι από τη νίκη,</a:t>
            </a:r>
            <a:br>
              <a:rPr lang="en-US" sz="1300" dirty="0">
                <a:effectLst/>
                <a:latin typeface="+mn-lt"/>
                <a:ea typeface="Calibri" panose="020F0502020204030204" pitchFamily="34" charset="0"/>
                <a:cs typeface="Times New Roman" panose="02020603050405020304" pitchFamily="18" charset="0"/>
              </a:rPr>
            </a:br>
            <a:r>
              <a:rPr lang="el-GR" sz="1300" dirty="0">
                <a:effectLst/>
                <a:latin typeface="+mn-lt"/>
                <a:ea typeface="Calibri" panose="020F0502020204030204" pitchFamily="34" charset="0"/>
                <a:cs typeface="Times New Roman" panose="02020603050405020304" pitchFamily="18" charset="0"/>
              </a:rPr>
              <a:t>αχ! τον νουν σάς τυραννεί.</a:t>
            </a:r>
            <a:r>
              <a:rPr lang="el-GR" sz="1300" b="0" i="0" dirty="0">
                <a:solidFill>
                  <a:srgbClr val="444940"/>
                </a:solidFill>
                <a:effectLst/>
                <a:latin typeface="+mn-lt"/>
                <a:cs typeface="Times New Roman" panose="02020603050405020304" pitchFamily="18" charset="0"/>
              </a:rPr>
              <a:t> </a:t>
            </a:r>
            <a:br>
              <a:rPr lang="el-GR" sz="1300" b="0" i="0" dirty="0">
                <a:solidFill>
                  <a:srgbClr val="444940"/>
                </a:solidFill>
                <a:effectLst/>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144</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"H Διχόνια, που βαστάει</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ένα σκήπτρο η δολερή</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καθενός χαμογελάει,</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πάρ' το, λέγοντας, κι εσύ.</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145</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"Kειο το σκήπτρο που σας δείχνει,</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έχει αλήθεια ωραία θωριά</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μην το πιάστε, γιατί ρίχνει</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εισέ δάκρυα θλιβερά.</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146</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"Aπό στόμα οπού φθονάει,</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παλικάρια, ας μην 'πωθή,</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πως το χέρι σας κτυπάει</a:t>
            </a:r>
            <a:br>
              <a:rPr lang="el-GR" sz="1300" dirty="0">
                <a:latin typeface="+mn-lt"/>
                <a:cs typeface="Times New Roman" panose="02020603050405020304" pitchFamily="18" charset="0"/>
              </a:rPr>
            </a:br>
            <a:r>
              <a:rPr lang="el-GR" sz="1300" b="0" i="0" dirty="0">
                <a:solidFill>
                  <a:srgbClr val="444940"/>
                </a:solidFill>
                <a:effectLst/>
                <a:latin typeface="+mn-lt"/>
                <a:cs typeface="Times New Roman" panose="02020603050405020304" pitchFamily="18" charset="0"/>
              </a:rPr>
              <a:t>του αδελφού την κεφαλή.</a:t>
            </a:r>
            <a:br>
              <a:rPr lang="el-GR" sz="1300" dirty="0">
                <a:latin typeface="+mn-lt"/>
                <a:cs typeface="Times New Roman" panose="02020603050405020304" pitchFamily="18" charset="0"/>
              </a:rPr>
            </a:br>
            <a:br>
              <a:rPr lang="en-US" sz="1300" dirty="0"/>
            </a:b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 </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
        <p:nvSpPr>
          <p:cNvPr id="5" name="TextBox 4">
            <a:extLst>
              <a:ext uri="{FF2B5EF4-FFF2-40B4-BE49-F238E27FC236}">
                <a16:creationId xmlns:a16="http://schemas.microsoft.com/office/drawing/2014/main" id="{05BF016E-0618-4670-96BD-2975BE5997E4}"/>
              </a:ext>
            </a:extLst>
          </p:cNvPr>
          <p:cNvSpPr txBox="1"/>
          <p:nvPr/>
        </p:nvSpPr>
        <p:spPr>
          <a:xfrm>
            <a:off x="5726544" y="3105835"/>
            <a:ext cx="5315998" cy="2277547"/>
          </a:xfrm>
          <a:prstGeom prst="rect">
            <a:avLst/>
          </a:prstGeom>
          <a:noFill/>
        </p:spPr>
        <p:txBody>
          <a:bodyPr wrap="square">
            <a:spAutoFit/>
          </a:bodyPr>
          <a:lstStyle/>
          <a:p>
            <a:endParaRPr lang="el-GR" sz="1200" b="0" i="0" dirty="0">
              <a:solidFill>
                <a:srgbClr val="444444"/>
              </a:solidFill>
              <a:effectLst/>
              <a:latin typeface="Tahoma" panose="020B0604030504040204" pitchFamily="34" charset="0"/>
            </a:endParaRPr>
          </a:p>
          <a:p>
            <a:endParaRPr lang="el-GR" sz="1200" dirty="0">
              <a:solidFill>
                <a:srgbClr val="444444"/>
              </a:solidFill>
              <a:latin typeface="Tahoma" panose="020B0604030504040204" pitchFamily="34" charset="0"/>
            </a:endParaRPr>
          </a:p>
          <a:p>
            <a:endParaRPr lang="el-GR" sz="1200" b="0" i="0" dirty="0">
              <a:solidFill>
                <a:srgbClr val="444444"/>
              </a:solidFill>
              <a:effectLst/>
              <a:latin typeface="Tahoma" panose="020B0604030504040204" pitchFamily="34" charset="0"/>
            </a:endParaRPr>
          </a:p>
          <a:p>
            <a:endParaRPr lang="el-GR" sz="1200" dirty="0">
              <a:solidFill>
                <a:srgbClr val="444444"/>
              </a:solidFill>
              <a:latin typeface="Tahoma" panose="020B0604030504040204" pitchFamily="34" charset="0"/>
            </a:endParaRPr>
          </a:p>
          <a:p>
            <a:endParaRPr lang="el-GR" sz="1200" b="0" i="0" dirty="0">
              <a:solidFill>
                <a:srgbClr val="444444"/>
              </a:solidFill>
              <a:effectLst/>
              <a:latin typeface="Tahoma" panose="020B0604030504040204" pitchFamily="34" charset="0"/>
            </a:endParaRPr>
          </a:p>
          <a:p>
            <a:endParaRPr lang="el-GR" sz="1200" dirty="0">
              <a:solidFill>
                <a:srgbClr val="444444"/>
              </a:solidFill>
              <a:latin typeface="Tahoma" panose="020B0604030504040204" pitchFamily="34" charset="0"/>
            </a:endParaRPr>
          </a:p>
          <a:p>
            <a:endParaRPr lang="el-GR" sz="1200" b="0" i="0" dirty="0">
              <a:solidFill>
                <a:srgbClr val="444444"/>
              </a:solidFill>
              <a:effectLst/>
              <a:latin typeface="Tahoma" panose="020B0604030504040204" pitchFamily="34" charset="0"/>
            </a:endParaRPr>
          </a:p>
          <a:p>
            <a:endParaRPr lang="el-GR" sz="1200" dirty="0">
              <a:solidFill>
                <a:srgbClr val="444444"/>
              </a:solidFill>
              <a:latin typeface="Tahoma" panose="020B0604030504040204" pitchFamily="34" charset="0"/>
            </a:endParaRPr>
          </a:p>
          <a:p>
            <a:r>
              <a:rPr lang="el-GR" sz="1100" b="0" i="0" dirty="0">
                <a:solidFill>
                  <a:srgbClr val="444444"/>
                </a:solidFill>
                <a:effectLst/>
                <a:latin typeface="Tahoma" panose="020B0604030504040204" pitchFamily="34" charset="0"/>
              </a:rPr>
              <a:t>Η δολοφονία του Καποδίστρια, ελαιογραφία του Διονυσίου Τσόκου,</a:t>
            </a:r>
            <a:br>
              <a:rPr lang="el-GR" sz="1100" dirty="0"/>
            </a:br>
            <a:r>
              <a:rPr lang="el-GR" sz="1100" b="0" i="0" dirty="0">
                <a:solidFill>
                  <a:srgbClr val="444444"/>
                </a:solidFill>
                <a:effectLst/>
                <a:latin typeface="Tahoma" panose="020B0604030504040204" pitchFamily="34" charset="0"/>
              </a:rPr>
              <a:t>Αθήνα, Μουσείο Μπενάκη</a:t>
            </a:r>
            <a:br>
              <a:rPr lang="el-GR" sz="1200" dirty="0"/>
            </a:br>
            <a:r>
              <a:rPr lang="en-US" sz="1200" dirty="0">
                <a:hlinkClick r:id="rId2"/>
              </a:rPr>
              <a:t>http://ebooks.edu.gr/ebooks/v/html/8547/2188/Istoria_ST-Dimotikou_html-empl/index3_17.html</a:t>
            </a:r>
            <a:endParaRPr lang="en-US" sz="1200" b="0" i="1" dirty="0">
              <a:solidFill>
                <a:srgbClr val="202122"/>
              </a:solidFill>
              <a:effectLst/>
              <a:latin typeface="Arial" panose="020B0604020202020204" pitchFamily="34" charset="0"/>
            </a:endParaRPr>
          </a:p>
        </p:txBody>
      </p:sp>
      <p:pic>
        <p:nvPicPr>
          <p:cNvPr id="1026" name="Picture 2" descr="Η δολοφονία του Καποδίστρια, ελαιογραφία του Διονυσίου Τσόκου, Αθήνα, Μουσείο Μπενάκη">
            <a:extLst>
              <a:ext uri="{FF2B5EF4-FFF2-40B4-BE49-F238E27FC236}">
                <a16:creationId xmlns:a16="http://schemas.microsoft.com/office/drawing/2014/main" id="{03B3674A-11CF-43FE-A881-8195321D3E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26545" y="437705"/>
            <a:ext cx="5084658" cy="372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71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E8B11-7542-44DC-A906-4AF5201E7548}"/>
              </a:ext>
            </a:extLst>
          </p:cNvPr>
          <p:cNvSpPr>
            <a:spLocks noGrp="1"/>
          </p:cNvSpPr>
          <p:nvPr>
            <p:ph type="title"/>
          </p:nvPr>
        </p:nvSpPr>
        <p:spPr>
          <a:xfrm>
            <a:off x="10881989" y="-558220"/>
            <a:ext cx="5178431" cy="4194996"/>
          </a:xfrm>
        </p:spPr>
        <p:txBody>
          <a:bodyPr/>
          <a:lstStyle/>
          <a:p>
            <a:endParaRPr lang="en-US" dirty="0"/>
          </a:p>
        </p:txBody>
      </p:sp>
      <p:sp>
        <p:nvSpPr>
          <p:cNvPr id="3" name="Content Placeholder 2">
            <a:extLst>
              <a:ext uri="{FF2B5EF4-FFF2-40B4-BE49-F238E27FC236}">
                <a16:creationId xmlns:a16="http://schemas.microsoft.com/office/drawing/2014/main" id="{E910EF42-DC91-44C9-9227-3FE114EE6AE8}"/>
              </a:ext>
            </a:extLst>
          </p:cNvPr>
          <p:cNvSpPr>
            <a:spLocks noGrp="1"/>
          </p:cNvSpPr>
          <p:nvPr>
            <p:ph idx="1"/>
          </p:nvPr>
        </p:nvSpPr>
        <p:spPr>
          <a:xfrm>
            <a:off x="838201" y="167268"/>
            <a:ext cx="3602064" cy="6690731"/>
          </a:xfrm>
        </p:spPr>
        <p:txBody>
          <a:bodyPr>
            <a:noAutofit/>
          </a:bodyPr>
          <a:lstStyle/>
          <a:p>
            <a:pPr marL="0" indent="0">
              <a:buNone/>
            </a:pPr>
            <a:r>
              <a:rPr lang="el-GR" sz="1200" b="0" i="0" dirty="0">
                <a:solidFill>
                  <a:srgbClr val="444940"/>
                </a:solidFill>
                <a:effectLst/>
                <a:cs typeface="Times New Roman" panose="02020603050405020304" pitchFamily="18" charset="0"/>
              </a:rPr>
              <a:t>147</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"Mην ειπούν στο στοχασμό τους</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τα ξένα έθνη αληθινά:</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"Eάν μισούνται ανάμεσό τους,</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δεν τους πρέπει ελευθεριά".</a:t>
            </a:r>
          </a:p>
          <a:p>
            <a:pPr marL="0" indent="0">
              <a:buNone/>
            </a:pP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148</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"Tέτοια αφήστενε φροντίδα</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όλο το αίμα οπού χυθή</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για θρησκεία και για πατρίδα,</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όμοιαν έχει την τιμή.</a:t>
            </a:r>
          </a:p>
          <a:p>
            <a:pPr marL="0" indent="0">
              <a:buNone/>
            </a:pP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149</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"Στο αίμα αυτό, που δεν πονείτε,</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για πατρίδα, για θρησκειά,</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σας ορκίζω, αγκαλιασθήτε</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σαν αδέλφια γκαρδιακά.</a:t>
            </a:r>
          </a:p>
          <a:p>
            <a:pPr marL="0" indent="0">
              <a:buNone/>
            </a:pP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150</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"Πόσον λείπει, στοχασθήτε,</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πόσο ακόμη να παρθή</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πάντα η νίκη, αν ενωθήτε,</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πάντα εσάς θ' ακολουθή.        </a:t>
            </a:r>
          </a:p>
          <a:p>
            <a:pPr marL="0" indent="0">
              <a:buNone/>
            </a:pPr>
            <a:r>
              <a:rPr lang="el-GR" sz="1200" b="0" i="0" dirty="0">
                <a:solidFill>
                  <a:srgbClr val="444940"/>
                </a:solidFill>
                <a:effectLst/>
                <a:cs typeface="Times New Roman" panose="02020603050405020304" pitchFamily="18" charset="0"/>
              </a:rPr>
              <a:t>  151</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"Ω ακουσμένοι εις την ανδρεία!…</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Kαταστήστε ένα σταυρό</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και φωνάξετε με μία:</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Bασιλείς, κοιτάξτ' εδώ. </a:t>
            </a:r>
          </a:p>
          <a:p>
            <a:pPr marL="0" indent="0">
              <a:buNone/>
            </a:pPr>
            <a:r>
              <a:rPr lang="el-GR" sz="1200" b="0" i="0" dirty="0">
                <a:solidFill>
                  <a:srgbClr val="444940"/>
                </a:solidFill>
                <a:effectLst/>
                <a:cs typeface="Times New Roman" panose="02020603050405020304" pitchFamily="18" charset="0"/>
              </a:rPr>
              <a:t>152</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"Tο σημείον που προσκυνάτε</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είναι τούτο, και γι' αυτό</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ματωμένους μας κοιτάτε</a:t>
            </a:r>
            <a:br>
              <a:rPr lang="el-GR" sz="1200" dirty="0">
                <a:cs typeface="Times New Roman" panose="02020603050405020304" pitchFamily="18" charset="0"/>
              </a:rPr>
            </a:br>
            <a:r>
              <a:rPr lang="el-GR" sz="1200" b="0" i="0" dirty="0">
                <a:solidFill>
                  <a:srgbClr val="444940"/>
                </a:solidFill>
                <a:effectLst/>
                <a:cs typeface="Times New Roman" panose="02020603050405020304" pitchFamily="18" charset="0"/>
              </a:rPr>
              <a:t>στον αγώνα το σκληρό.</a:t>
            </a:r>
            <a:br>
              <a:rPr lang="el-GR" sz="1200" dirty="0">
                <a:cs typeface="Times New Roman" panose="02020603050405020304" pitchFamily="18" charset="0"/>
              </a:rPr>
            </a:br>
            <a:br>
              <a:rPr lang="el-GR" sz="1200" dirty="0">
                <a:cs typeface="Times New Roman" panose="02020603050405020304" pitchFamily="18" charset="0"/>
              </a:rPr>
            </a:br>
            <a:endParaRPr lang="en-US" sz="1200" dirty="0">
              <a:cs typeface="Times New Roman" panose="02020603050405020304" pitchFamily="18" charset="0"/>
            </a:endParaRPr>
          </a:p>
        </p:txBody>
      </p:sp>
      <p:sp>
        <p:nvSpPr>
          <p:cNvPr id="6" name="TextBox 5">
            <a:extLst>
              <a:ext uri="{FF2B5EF4-FFF2-40B4-BE49-F238E27FC236}">
                <a16:creationId xmlns:a16="http://schemas.microsoft.com/office/drawing/2014/main" id="{1788D6CA-3C11-4E21-85A5-3BDD9FDC2876}"/>
              </a:ext>
            </a:extLst>
          </p:cNvPr>
          <p:cNvSpPr txBox="1"/>
          <p:nvPr/>
        </p:nvSpPr>
        <p:spPr>
          <a:xfrm>
            <a:off x="5752099" y="3364579"/>
            <a:ext cx="5601701" cy="2092881"/>
          </a:xfrm>
          <a:prstGeom prst="rect">
            <a:avLst/>
          </a:prstGeom>
          <a:noFill/>
        </p:spPr>
        <p:txBody>
          <a:bodyPr wrap="square">
            <a:spAutoFit/>
          </a:bodyPr>
          <a:lstStyle/>
          <a:p>
            <a:endParaRPr lang="el-GR" b="0" i="0" dirty="0">
              <a:solidFill>
                <a:srgbClr val="333333"/>
              </a:solidFill>
              <a:effectLst/>
              <a:latin typeface="verdana" panose="020B0604030504040204" pitchFamily="34" charset="0"/>
            </a:endParaRPr>
          </a:p>
          <a:p>
            <a:endParaRPr lang="el-GR" dirty="0">
              <a:solidFill>
                <a:srgbClr val="333333"/>
              </a:solidFill>
              <a:latin typeface="verdana" panose="020B0604030504040204" pitchFamily="34" charset="0"/>
            </a:endParaRPr>
          </a:p>
          <a:p>
            <a:endParaRPr lang="el-GR" b="0" i="0" dirty="0">
              <a:solidFill>
                <a:srgbClr val="333333"/>
              </a:solidFill>
              <a:effectLst/>
              <a:latin typeface="verdana" panose="020B0604030504040204" pitchFamily="34" charset="0"/>
            </a:endParaRPr>
          </a:p>
          <a:p>
            <a:endParaRPr lang="el-GR" dirty="0">
              <a:solidFill>
                <a:srgbClr val="333333"/>
              </a:solidFill>
              <a:latin typeface="verdana" panose="020B0604030504040204" pitchFamily="34" charset="0"/>
            </a:endParaRPr>
          </a:p>
          <a:p>
            <a:endParaRPr lang="el-GR" b="0" i="0" dirty="0">
              <a:solidFill>
                <a:srgbClr val="333333"/>
              </a:solidFill>
              <a:effectLst/>
              <a:latin typeface="verdana" panose="020B0604030504040204" pitchFamily="34" charset="0"/>
            </a:endParaRPr>
          </a:p>
          <a:p>
            <a:endParaRPr lang="el-GR" dirty="0">
              <a:solidFill>
                <a:srgbClr val="333333"/>
              </a:solidFill>
              <a:latin typeface="verdana" panose="020B0604030504040204" pitchFamily="34" charset="0"/>
            </a:endParaRPr>
          </a:p>
          <a:p>
            <a:r>
              <a:rPr lang="el-GR" sz="1100" b="0" i="0" dirty="0">
                <a:solidFill>
                  <a:srgbClr val="333333"/>
                </a:solidFill>
                <a:effectLst/>
                <a:latin typeface="verdana" panose="020B0604030504040204" pitchFamily="34" charset="0"/>
              </a:rPr>
              <a:t>Η άφιξη του Όθωνα στο Ναύπλιο. Όθωνος του ά Βασιλέως της Ελλάδος απόβασις εις Ναυπλίαν. Peter Von Hess.</a:t>
            </a:r>
            <a:r>
              <a:rPr lang="en-US" sz="1100" b="0" i="0" dirty="0">
                <a:solidFill>
                  <a:srgbClr val="333333"/>
                </a:solidFill>
                <a:effectLst/>
                <a:latin typeface="verdana" panose="020B0604030504040204" pitchFamily="34" charset="0"/>
              </a:rPr>
              <a:t> </a:t>
            </a:r>
            <a:r>
              <a:rPr lang="en-US" sz="1100" b="0" i="0" dirty="0">
                <a:solidFill>
                  <a:srgbClr val="333333"/>
                </a:solidFill>
                <a:effectLst/>
                <a:latin typeface="verdana" panose="020B0604030504040204" pitchFamily="34" charset="0"/>
                <a:hlinkClick r:id="rId2"/>
              </a:rPr>
              <a:t>https://argolikivivliothiki.gr/</a:t>
            </a:r>
            <a:endParaRPr lang="el-GR" sz="1100" i="1" dirty="0">
              <a:solidFill>
                <a:srgbClr val="202122"/>
              </a:solidFill>
              <a:latin typeface="Arial" panose="020B0604020202020204" pitchFamily="34" charset="0"/>
            </a:endParaRPr>
          </a:p>
        </p:txBody>
      </p:sp>
      <p:pic>
        <p:nvPicPr>
          <p:cNvPr id="3074" name="Picture 2">
            <a:extLst>
              <a:ext uri="{FF2B5EF4-FFF2-40B4-BE49-F238E27FC236}">
                <a16:creationId xmlns:a16="http://schemas.microsoft.com/office/drawing/2014/main" id="{523E7BAC-485F-4298-B29F-5B7B2B599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2099" y="108488"/>
            <a:ext cx="4269783" cy="465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7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719B6-9484-4757-93D8-4CD75ED5188E}"/>
              </a:ext>
            </a:extLst>
          </p:cNvPr>
          <p:cNvSpPr>
            <a:spLocks noGrp="1"/>
          </p:cNvSpPr>
          <p:nvPr>
            <p:ph type="title"/>
          </p:nvPr>
        </p:nvSpPr>
        <p:spPr>
          <a:xfrm>
            <a:off x="5116878" y="629266"/>
            <a:ext cx="6422849" cy="1294425"/>
          </a:xfrm>
        </p:spPr>
        <p:txBody>
          <a:bodyPr>
            <a:normAutofit/>
          </a:bodyPr>
          <a:lstStyle/>
          <a:p>
            <a:r>
              <a:rPr lang="el-GR" sz="2000" b="0" i="0" dirty="0">
                <a:solidFill>
                  <a:srgbClr val="0070C0"/>
                </a:solidFill>
                <a:effectLst/>
                <a:latin typeface="Ubuntu Condensed"/>
              </a:rPr>
              <a:t>Διονύσιος Σολωμός (1798-1857)</a:t>
            </a:r>
            <a:br>
              <a:rPr lang="el-GR" sz="2000" b="0" i="0" dirty="0">
                <a:solidFill>
                  <a:srgbClr val="0070C0"/>
                </a:solidFill>
                <a:effectLst/>
                <a:latin typeface="Ubuntu Condensed"/>
              </a:rPr>
            </a:br>
            <a:r>
              <a:rPr lang="el-GR" sz="2000" b="0" i="0" dirty="0">
                <a:solidFill>
                  <a:srgbClr val="0070C0"/>
                </a:solidFill>
                <a:effectLst/>
                <a:latin typeface="Ubuntu Condensed"/>
              </a:rPr>
              <a:t>Ο ποιητής της ελευθερίας</a:t>
            </a:r>
            <a:endParaRPr lang="en-US" sz="2000" dirty="0">
              <a:solidFill>
                <a:srgbClr val="0070C0"/>
              </a:solidFill>
            </a:endParaRPr>
          </a:p>
        </p:txBody>
      </p:sp>
      <p:sp>
        <p:nvSpPr>
          <p:cNvPr id="8" name="Content Placeholder 7">
            <a:extLst>
              <a:ext uri="{FF2B5EF4-FFF2-40B4-BE49-F238E27FC236}">
                <a16:creationId xmlns:a16="http://schemas.microsoft.com/office/drawing/2014/main" id="{A74FCEA8-F0BC-4EEC-854A-633C96696C1A}"/>
              </a:ext>
            </a:extLst>
          </p:cNvPr>
          <p:cNvSpPr>
            <a:spLocks noGrp="1"/>
          </p:cNvSpPr>
          <p:nvPr>
            <p:ph idx="1"/>
          </p:nvPr>
        </p:nvSpPr>
        <p:spPr>
          <a:xfrm>
            <a:off x="4956048" y="1820174"/>
            <a:ext cx="6931152" cy="4403645"/>
          </a:xfrm>
        </p:spPr>
        <p:txBody>
          <a:bodyPr>
            <a:normAutofit/>
          </a:bodyPr>
          <a:lstStyle/>
          <a:p>
            <a:pPr marL="0" indent="0">
              <a:buNone/>
            </a:pPr>
            <a:r>
              <a:rPr lang="el-GR" sz="2000" b="0" i="0" dirty="0">
                <a:effectLst/>
                <a:latin typeface="Calibri" panose="020F0502020204030204" pitchFamily="34" charset="0"/>
              </a:rPr>
              <a:t>«Ο γενάρχης της λογοτεχνίας αυτής δεν ήξερε ελληνικά, αλλά τα έμαθε και τα μάθαινε ως το τέλος της ζωής του. […] Αλλά την πορεία της ελληνικής γλώσσας την εχάραξε μια για πάντα η διάνοια του Σολωμού. Και ίσως επειδή ερχότανε κάθε τόσο από μακριά, να κοίταξε τα πράγματα με το φρέσκο και το σίγουρο μάτι που τα κοίταξε.»</a:t>
            </a:r>
          </a:p>
          <a:p>
            <a:pPr marL="0" indent="0">
              <a:buNone/>
            </a:pPr>
            <a:r>
              <a:rPr lang="el-GR" sz="2000" b="0" i="0" dirty="0">
                <a:effectLst/>
                <a:latin typeface="Calibri" panose="020F0502020204030204" pitchFamily="34" charset="0"/>
              </a:rPr>
              <a:t> (Σεφέρης [1937] 1984: 71, 74)</a:t>
            </a:r>
            <a:endParaRPr lang="el-GR" sz="2000" dirty="0"/>
          </a:p>
          <a:p>
            <a:pPr marL="0" indent="0">
              <a:buNone/>
            </a:pPr>
            <a:endParaRPr lang="el-GR" sz="2000" dirty="0"/>
          </a:p>
          <a:p>
            <a:pPr marL="0" indent="0">
              <a:buNone/>
            </a:pPr>
            <a:r>
              <a:rPr lang="el-GR" sz="1600" dirty="0"/>
              <a:t>Για την ζωή και το έργο του Διονύσιου Σολωμού δείτε</a:t>
            </a:r>
          </a:p>
          <a:p>
            <a:pPr marL="0" indent="0">
              <a:buNone/>
            </a:pPr>
            <a:endParaRPr lang="el-GR" sz="1600" dirty="0"/>
          </a:p>
          <a:p>
            <a:pPr marL="0" indent="0">
              <a:buNone/>
            </a:pPr>
            <a:r>
              <a:rPr lang="el-GR" sz="1600" dirty="0"/>
              <a:t> </a:t>
            </a:r>
            <a:r>
              <a:rPr lang="en-US" sz="1600" dirty="0">
                <a:hlinkClick r:id="rId2"/>
              </a:rPr>
              <a:t>https://www.greek-language.gr/digitalResources/literature/tools/concordance/biography.html?cnd_id=10</a:t>
            </a:r>
            <a:endParaRPr lang="el-GR" sz="1600" dirty="0"/>
          </a:p>
        </p:txBody>
      </p:sp>
      <p:pic>
        <p:nvPicPr>
          <p:cNvPr id="4" name="Picture 2" descr="Διονύσιος Σολωμός">
            <a:extLst>
              <a:ext uri="{FF2B5EF4-FFF2-40B4-BE49-F238E27FC236}">
                <a16:creationId xmlns:a16="http://schemas.microsoft.com/office/drawing/2014/main" id="{5C59FF4C-4130-4DB5-B21E-6CF0857DB3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9" r="2" b="2"/>
          <a:stretch/>
        </p:blipFill>
        <p:spPr bwMode="auto">
          <a:xfrm>
            <a:off x="1425470" y="803049"/>
            <a:ext cx="1785068" cy="24707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riting on a white surface&#10;&#10;Description automatically generated with low confidence">
            <a:extLst>
              <a:ext uri="{FF2B5EF4-FFF2-40B4-BE49-F238E27FC236}">
                <a16:creationId xmlns:a16="http://schemas.microsoft.com/office/drawing/2014/main" id="{B1BBC331-26E3-41E0-B7EF-C2BE5CBEA8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4672" y="4135937"/>
            <a:ext cx="3026663" cy="1089213"/>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3C86BED-8580-4CB8-9F41-357AA3CC855D}"/>
              </a:ext>
            </a:extLst>
          </p:cNvPr>
          <p:cNvSpPr txBox="1"/>
          <p:nvPr/>
        </p:nvSpPr>
        <p:spPr>
          <a:xfrm>
            <a:off x="12119674" y="4737051"/>
            <a:ext cx="2237533" cy="1985159"/>
          </a:xfrm>
          <a:prstGeom prst="rect">
            <a:avLst/>
          </a:prstGeom>
          <a:noFill/>
        </p:spPr>
        <p:txBody>
          <a:bodyPr wrap="square">
            <a:spAutoFit/>
          </a:bodyPr>
          <a:lstStyle/>
          <a:p>
            <a:pPr>
              <a:spcAft>
                <a:spcPts val="600"/>
              </a:spcAft>
            </a:pPr>
            <a:r>
              <a:rPr lang="el-GR" sz="1100" u="sng" dirty="0">
                <a:solidFill>
                  <a:srgbClr val="0563C1"/>
                </a:solidFill>
                <a:highlight>
                  <a:srgbClr val="FFFF00"/>
                </a:highlight>
                <a:hlinkClick r:id="rId5">
                  <a:extLst>
                    <a:ext uri="{A12FA001-AC4F-418D-AE19-62706E023703}">
                      <ahyp:hlinkClr xmlns:ahyp="http://schemas.microsoft.com/office/drawing/2018/hyperlinkcolor" val="tx"/>
                    </a:ext>
                  </a:extLst>
                </a:hlinkClick>
              </a:rPr>
              <a:t>   </a:t>
            </a:r>
          </a:p>
          <a:p>
            <a:pPr>
              <a:spcAft>
                <a:spcPts val="600"/>
              </a:spcAft>
            </a:pPr>
            <a:endParaRPr lang="el-GR" sz="11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1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1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100" u="sng" dirty="0">
              <a:solidFill>
                <a:srgbClr val="0563C1"/>
              </a:solidFill>
              <a:highlight>
                <a:srgbClr val="FF00FF"/>
              </a:highlight>
              <a:hlinkClick r:id="rId5">
                <a:extLst>
                  <a:ext uri="{A12FA001-AC4F-418D-AE19-62706E023703}">
                    <ahyp:hlinkClr xmlns:ahyp="http://schemas.microsoft.com/office/drawing/2018/hyperlinkcolor" val="tx"/>
                  </a:ext>
                </a:extLst>
              </a:hlinkClick>
            </a:endParaRPr>
          </a:p>
          <a:p>
            <a:pPr>
              <a:spcAft>
                <a:spcPts val="600"/>
              </a:spcAft>
            </a:pPr>
            <a:endParaRPr lang="el-GR" sz="1100" u="sng" dirty="0">
              <a:highlight>
                <a:srgbClr val="FF00FF"/>
              </a:highlight>
              <a:hlinkClick r:id="rId5">
                <a:extLst>
                  <a:ext uri="{A12FA001-AC4F-418D-AE19-62706E023703}">
                    <ahyp:hlinkClr xmlns:ahyp="http://schemas.microsoft.com/office/drawing/2018/hyperlinkcolor" val="tx"/>
                  </a:ext>
                </a:extLst>
              </a:hlinkClick>
            </a:endParaRPr>
          </a:p>
          <a:p>
            <a:pPr>
              <a:spcAft>
                <a:spcPts val="600"/>
              </a:spcAft>
            </a:pPr>
            <a:endParaRPr lang="el-GR" sz="11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1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p:txBody>
      </p:sp>
      <p:sp>
        <p:nvSpPr>
          <p:cNvPr id="14" name="TextBox 13">
            <a:extLst>
              <a:ext uri="{FF2B5EF4-FFF2-40B4-BE49-F238E27FC236}">
                <a16:creationId xmlns:a16="http://schemas.microsoft.com/office/drawing/2014/main" id="{7541A294-3472-4C09-85DC-0CE4916DA75A}"/>
              </a:ext>
            </a:extLst>
          </p:cNvPr>
          <p:cNvSpPr txBox="1"/>
          <p:nvPr/>
        </p:nvSpPr>
        <p:spPr>
          <a:xfrm>
            <a:off x="462059" y="3108589"/>
            <a:ext cx="4111931" cy="3154710"/>
          </a:xfrm>
          <a:prstGeom prst="rect">
            <a:avLst/>
          </a:prstGeom>
          <a:noFill/>
        </p:spPr>
        <p:txBody>
          <a:bodyPr wrap="square">
            <a:spAutoFit/>
          </a:bodyPr>
          <a:lstStyle/>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endParaRPr lang="el-GR" sz="1200" dirty="0">
              <a:solidFill>
                <a:srgbClr val="FFC000"/>
              </a:solidFill>
            </a:endParaRPr>
          </a:p>
          <a:p>
            <a:pPr>
              <a:spcAft>
                <a:spcPts val="600"/>
              </a:spcAft>
            </a:pPr>
            <a:r>
              <a:rPr lang="el-GR" sz="1100" dirty="0">
                <a:highlight>
                  <a:srgbClr val="C0C0C0"/>
                </a:highlight>
              </a:rPr>
              <a:t>Δύο διαδοχικές υπογραφές του ποιητή:</a:t>
            </a:r>
          </a:p>
          <a:p>
            <a:pPr>
              <a:spcAft>
                <a:spcPts val="600"/>
              </a:spcAft>
            </a:pPr>
            <a:r>
              <a:rPr lang="el-GR" sz="1100" dirty="0">
                <a:highlight>
                  <a:srgbClr val="C0C0C0"/>
                </a:highlight>
              </a:rPr>
              <a:t> Dionisio Salamon και Dionisio Solomòs</a:t>
            </a:r>
            <a:endParaRPr lang="en-US" sz="1100" dirty="0">
              <a:highlight>
                <a:srgbClr val="C0C0C0"/>
              </a:highlight>
            </a:endParaRPr>
          </a:p>
        </p:txBody>
      </p:sp>
      <p:sp>
        <p:nvSpPr>
          <p:cNvPr id="37" name="TextBox 36">
            <a:extLst>
              <a:ext uri="{FF2B5EF4-FFF2-40B4-BE49-F238E27FC236}">
                <a16:creationId xmlns:a16="http://schemas.microsoft.com/office/drawing/2014/main" id="{74BD3490-F9DF-4024-8367-DD577362F0BD}"/>
              </a:ext>
            </a:extLst>
          </p:cNvPr>
          <p:cNvSpPr txBox="1"/>
          <p:nvPr/>
        </p:nvSpPr>
        <p:spPr>
          <a:xfrm>
            <a:off x="2873514" y="3198168"/>
            <a:ext cx="1597902" cy="3077766"/>
          </a:xfrm>
          <a:prstGeom prst="rect">
            <a:avLst/>
          </a:prstGeom>
          <a:noFill/>
        </p:spPr>
        <p:txBody>
          <a:bodyPr wrap="square">
            <a:spAutoFit/>
          </a:bodyPr>
          <a:lstStyle/>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endParaRPr lang="el-GR"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endParaRPr>
          </a:p>
          <a:p>
            <a:pPr>
              <a:spcAft>
                <a:spcPts val="600"/>
              </a:spcAft>
            </a:pPr>
            <a:r>
              <a:rPr lang="en-US" sz="1200" u="sng" dirty="0">
                <a:solidFill>
                  <a:srgbClr val="0563C1"/>
                </a:solidFill>
                <a:highlight>
                  <a:srgbClr val="FFFF00"/>
                </a:highlight>
                <a:hlinkClick r:id="rId5">
                  <a:extLst>
                    <a:ext uri="{A12FA001-AC4F-418D-AE19-62706E023703}">
                      <ahyp:hlinkClr xmlns:ahyp="http://schemas.microsoft.com/office/drawing/2018/hyperlinkcolor" val="tx"/>
                    </a:ext>
                  </a:extLst>
                </a:hlinkClick>
              </a:rPr>
              <a:t>http://www.zakynthos-museumsolomos.gr/</a:t>
            </a:r>
            <a:endParaRPr lang="en-US" sz="1200" u="sng" dirty="0">
              <a:highlight>
                <a:srgbClr val="FFFF00"/>
              </a:highlight>
            </a:endParaRPr>
          </a:p>
        </p:txBody>
      </p:sp>
      <p:sp>
        <p:nvSpPr>
          <p:cNvPr id="11" name="TextBox 10">
            <a:extLst>
              <a:ext uri="{FF2B5EF4-FFF2-40B4-BE49-F238E27FC236}">
                <a16:creationId xmlns:a16="http://schemas.microsoft.com/office/drawing/2014/main" id="{150A1F1A-3DA3-4E0A-9DAC-1A95BE742D7A}"/>
              </a:ext>
            </a:extLst>
          </p:cNvPr>
          <p:cNvSpPr txBox="1"/>
          <p:nvPr/>
        </p:nvSpPr>
        <p:spPr>
          <a:xfrm>
            <a:off x="5058171" y="3006333"/>
            <a:ext cx="6931152" cy="1200329"/>
          </a:xfrm>
          <a:prstGeom prst="rect">
            <a:avLst/>
          </a:prstGeom>
          <a:noFill/>
        </p:spPr>
        <p:txBody>
          <a:bodyPr wrap="square">
            <a:spAutoFit/>
          </a:bodyPr>
          <a:lstStyle/>
          <a:p>
            <a:endParaRPr lang="el-GR" dirty="0"/>
          </a:p>
          <a:p>
            <a:endParaRPr lang="el-GR" dirty="0"/>
          </a:p>
          <a:p>
            <a:endParaRPr lang="el-GR" dirty="0"/>
          </a:p>
          <a:p>
            <a:endParaRPr lang="el-GR" dirty="0"/>
          </a:p>
        </p:txBody>
      </p:sp>
    </p:spTree>
    <p:extLst>
      <p:ext uri="{BB962C8B-B14F-4D97-AF65-F5344CB8AC3E}">
        <p14:creationId xmlns:p14="http://schemas.microsoft.com/office/powerpoint/2010/main" val="2270279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E711-ABB6-4D25-B821-DB14AD3E4EE0}"/>
              </a:ext>
            </a:extLst>
          </p:cNvPr>
          <p:cNvSpPr>
            <a:spLocks noGrp="1"/>
          </p:cNvSpPr>
          <p:nvPr>
            <p:ph type="title"/>
          </p:nvPr>
        </p:nvSpPr>
        <p:spPr>
          <a:xfrm>
            <a:off x="8160839" y="209783"/>
            <a:ext cx="4915340" cy="2662249"/>
          </a:xfrm>
        </p:spPr>
        <p:txBody>
          <a:bodyPr/>
          <a:lstStyle/>
          <a:p>
            <a:endParaRPr lang="en-US" dirty="0"/>
          </a:p>
        </p:txBody>
      </p:sp>
      <p:sp>
        <p:nvSpPr>
          <p:cNvPr id="3" name="Content Placeholder 2">
            <a:extLst>
              <a:ext uri="{FF2B5EF4-FFF2-40B4-BE49-F238E27FC236}">
                <a16:creationId xmlns:a16="http://schemas.microsoft.com/office/drawing/2014/main" id="{36864BFA-4F5C-499E-A454-BC5B86F23EAB}"/>
              </a:ext>
            </a:extLst>
          </p:cNvPr>
          <p:cNvSpPr>
            <a:spLocks noGrp="1"/>
          </p:cNvSpPr>
          <p:nvPr>
            <p:ph idx="1"/>
          </p:nvPr>
        </p:nvSpPr>
        <p:spPr>
          <a:xfrm>
            <a:off x="502920" y="310896"/>
            <a:ext cx="11356848" cy="6318503"/>
          </a:xfrm>
        </p:spPr>
        <p:txBody>
          <a:bodyPr>
            <a:noAutofit/>
          </a:bodyPr>
          <a:lstStyle/>
          <a:p>
            <a:pPr marL="0" indent="0">
              <a:buNone/>
            </a:pPr>
            <a:r>
              <a:rPr lang="el-GR" sz="1300" b="0" i="0" dirty="0">
                <a:solidFill>
                  <a:srgbClr val="444940"/>
                </a:solidFill>
                <a:effectLst/>
                <a:latin typeface="+mj-lt"/>
                <a:cs typeface="Times New Roman" panose="02020603050405020304" pitchFamily="18" charset="0"/>
              </a:rPr>
              <a:t>153</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"Aκατάπαυστα το βρίζουν</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τα σκυλιά και το πατούν</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και τα τέκνα του αφανίζουν</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και την πίστη αναγελούν.</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154</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"Eξ αιτίας του εσπάρθη, εχάθη</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αίμα αθώο χριστιανικό,</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που φωνάζει από τα βάθη</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της νυκτός: "Nα 'κδικηθώ".</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155</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"Δεν ακούτε εσείς εικόνες</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του Θεού, τέτοια φωνή;</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Tώρα επέρασαν αιώνες</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και δεν έπαυσε στιγμή.</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156</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"Δεν ακούτε; εις κάθε μέρος</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σαν του Aβέλ καταβοά</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δεν είν' φύσημα του αέρος</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που σφυρίζει εις τα μαλλιά.</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157</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"Tί θα κάμετε; θ' αφήστε</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να αποκτήσωμεν εμείς</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Λευθερίαν ή θα την λύστε</a:t>
            </a:r>
            <a:br>
              <a:rPr lang="el-GR" sz="1300" dirty="0">
                <a:latin typeface="+mj-lt"/>
                <a:cs typeface="Times New Roman" panose="02020603050405020304" pitchFamily="18" charset="0"/>
              </a:rPr>
            </a:br>
            <a:r>
              <a:rPr lang="el-GR" sz="1300" b="0" i="0" dirty="0">
                <a:solidFill>
                  <a:srgbClr val="444940"/>
                </a:solidFill>
                <a:effectLst/>
                <a:latin typeface="+mj-lt"/>
                <a:cs typeface="Times New Roman" panose="02020603050405020304" pitchFamily="18" charset="0"/>
              </a:rPr>
              <a:t>εξ αιτίας Πολιτικής;</a:t>
            </a:r>
            <a:br>
              <a:rPr lang="el-GR" sz="1300" dirty="0">
                <a:latin typeface="+mj-lt"/>
                <a:cs typeface="Times New Roman" panose="02020603050405020304" pitchFamily="18" charset="0"/>
              </a:rPr>
            </a:br>
            <a:r>
              <a:rPr lang="el-GR" sz="1300" b="0" i="0" dirty="0">
                <a:solidFill>
                  <a:srgbClr val="444940"/>
                </a:solidFill>
                <a:effectLst/>
                <a:latin typeface="+mj-lt"/>
              </a:rPr>
              <a:t>158</a:t>
            </a:r>
            <a:br>
              <a:rPr lang="el-GR" sz="1300" dirty="0">
                <a:latin typeface="+mj-lt"/>
              </a:rPr>
            </a:br>
            <a:r>
              <a:rPr lang="el-GR" sz="1300" b="0" i="0" dirty="0">
                <a:solidFill>
                  <a:srgbClr val="444940"/>
                </a:solidFill>
                <a:effectLst/>
                <a:latin typeface="+mj-lt"/>
              </a:rPr>
              <a:t>"Tούτο ανίσως μελετάτε,</a:t>
            </a:r>
            <a:br>
              <a:rPr lang="el-GR" sz="1300" dirty="0">
                <a:latin typeface="+mj-lt"/>
              </a:rPr>
            </a:br>
            <a:r>
              <a:rPr lang="el-GR" sz="1300" b="0" i="0" dirty="0">
                <a:solidFill>
                  <a:srgbClr val="444940"/>
                </a:solidFill>
                <a:effectLst/>
                <a:latin typeface="+mj-lt"/>
              </a:rPr>
              <a:t>ιδού εμπρός σας τον Σταυρό</a:t>
            </a:r>
            <a:br>
              <a:rPr lang="el-GR" sz="1300" dirty="0">
                <a:latin typeface="+mj-lt"/>
              </a:rPr>
            </a:br>
            <a:r>
              <a:rPr lang="el-GR" sz="1300" b="0" i="0" dirty="0">
                <a:solidFill>
                  <a:srgbClr val="444940"/>
                </a:solidFill>
                <a:effectLst/>
                <a:latin typeface="+mj-lt"/>
              </a:rPr>
              <a:t>Bασιλείς! ελάτε, ελάτε,</a:t>
            </a:r>
            <a:br>
              <a:rPr lang="el-GR" sz="1300" dirty="0">
                <a:latin typeface="+mj-lt"/>
              </a:rPr>
            </a:br>
            <a:r>
              <a:rPr lang="el-GR" sz="1300" b="0" i="0" dirty="0">
                <a:solidFill>
                  <a:srgbClr val="444940"/>
                </a:solidFill>
                <a:effectLst/>
                <a:latin typeface="+mj-lt"/>
              </a:rPr>
              <a:t>και κτυπήσετε κι εδώ".</a:t>
            </a:r>
            <a:br>
              <a:rPr lang="el-GR" sz="1300" dirty="0">
                <a:latin typeface="+mj-lt"/>
              </a:rPr>
            </a:br>
            <a:endParaRPr lang="en-US" sz="1300" dirty="0">
              <a:latin typeface="+mj-lt"/>
            </a:endParaRPr>
          </a:p>
        </p:txBody>
      </p:sp>
      <p:sp>
        <p:nvSpPr>
          <p:cNvPr id="7" name="TextBox 6">
            <a:extLst>
              <a:ext uri="{FF2B5EF4-FFF2-40B4-BE49-F238E27FC236}">
                <a16:creationId xmlns:a16="http://schemas.microsoft.com/office/drawing/2014/main" id="{6531DB32-FCA1-4E55-BA8C-6EAD4E7D7747}"/>
              </a:ext>
            </a:extLst>
          </p:cNvPr>
          <p:cNvSpPr txBox="1"/>
          <p:nvPr/>
        </p:nvSpPr>
        <p:spPr>
          <a:xfrm>
            <a:off x="5261984" y="3246643"/>
            <a:ext cx="5307859" cy="2631490"/>
          </a:xfrm>
          <a:prstGeom prst="rect">
            <a:avLst/>
          </a:prstGeom>
          <a:noFill/>
        </p:spPr>
        <p:txBody>
          <a:bodyPr wrap="square">
            <a:spAutoFit/>
          </a:bodyPr>
          <a:lstStyle/>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p:txBody>
      </p:sp>
      <p:pic>
        <p:nvPicPr>
          <p:cNvPr id="3074" name="Picture 2" descr="Η μονή του Αρκαδίου">
            <a:extLst>
              <a:ext uri="{FF2B5EF4-FFF2-40B4-BE49-F238E27FC236}">
                <a16:creationId xmlns:a16="http://schemas.microsoft.com/office/drawing/2014/main" id="{02CA5BF5-5E11-4A8D-BE84-640A3406E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659" y="547516"/>
            <a:ext cx="7038109" cy="46490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8CB526-0B8E-4FF0-9AD1-C47C97AB2346}"/>
              </a:ext>
            </a:extLst>
          </p:cNvPr>
          <p:cNvSpPr txBox="1"/>
          <p:nvPr/>
        </p:nvSpPr>
        <p:spPr>
          <a:xfrm>
            <a:off x="4821659" y="3429000"/>
            <a:ext cx="7038108" cy="2631490"/>
          </a:xfrm>
          <a:prstGeom prst="rect">
            <a:avLst/>
          </a:prstGeom>
          <a:noFill/>
        </p:spPr>
        <p:txBody>
          <a:bodyPr wrap="square">
            <a:spAutoFit/>
          </a:bodyPr>
          <a:lstStyle/>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endParaRPr lang="el-GR" sz="1100" dirty="0"/>
          </a:p>
          <a:p>
            <a:r>
              <a:rPr lang="el-GR" sz="1100" dirty="0"/>
              <a:t>                           Βρυζάκης Θεόδωρος,Η μονή του Αρκαδίου π.1867, λάδι σε μουσαμά, δωρεά Πανεπιστημίου</a:t>
            </a:r>
          </a:p>
          <a:p>
            <a:r>
              <a:rPr lang="el-GR" sz="1100" dirty="0"/>
              <a:t>                                     </a:t>
            </a:r>
            <a:r>
              <a:rPr lang="en-US" sz="1100" dirty="0">
                <a:hlinkClick r:id="rId3"/>
              </a:rPr>
              <a:t>https://www.nationalgallery.gr/el/sulloges/collection/sulloges/i-moni-tou-arkadiou.html</a:t>
            </a:r>
            <a:endParaRPr lang="en-US" sz="1100" dirty="0"/>
          </a:p>
        </p:txBody>
      </p:sp>
    </p:spTree>
    <p:extLst>
      <p:ext uri="{BB962C8B-B14F-4D97-AF65-F5344CB8AC3E}">
        <p14:creationId xmlns:p14="http://schemas.microsoft.com/office/powerpoint/2010/main" val="2571008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EB8B-9B23-4414-9CB1-7583319B7130}"/>
              </a:ext>
            </a:extLst>
          </p:cNvPr>
          <p:cNvSpPr>
            <a:spLocks noGrp="1"/>
          </p:cNvSpPr>
          <p:nvPr>
            <p:ph type="title"/>
          </p:nvPr>
        </p:nvSpPr>
        <p:spPr/>
        <p:txBody>
          <a:bodyPr>
            <a:normAutofit fontScale="90000"/>
          </a:bodyPr>
          <a:lstStyle/>
          <a:p>
            <a:r>
              <a:rPr lang="el-GR" sz="2700" b="0" i="0" dirty="0">
                <a:solidFill>
                  <a:srgbClr val="333333"/>
                </a:solidFill>
                <a:effectLst/>
                <a:latin typeface="+mn-lt"/>
              </a:rPr>
              <a:t>Οπτικοακουστικό υλικό σχετικό με τις εμφύλιες συγκρούσεις μεταξύ των Ελλήνων</a:t>
            </a:r>
            <a:br>
              <a:rPr lang="el-GR" sz="2700" b="0" i="0" dirty="0">
                <a:solidFill>
                  <a:srgbClr val="333333"/>
                </a:solidFill>
                <a:effectLst/>
                <a:latin typeface="+mn-lt"/>
              </a:rPr>
            </a:br>
            <a:r>
              <a:rPr lang="el-GR" sz="2700" b="0" i="0" dirty="0">
                <a:solidFill>
                  <a:srgbClr val="333333"/>
                </a:solidFill>
                <a:effectLst/>
                <a:latin typeface="+mn-lt"/>
                <a:hlinkClick r:id="rId2"/>
              </a:rPr>
              <a:t> </a:t>
            </a:r>
            <a:r>
              <a:rPr lang="en-US" sz="2700" b="0" i="0" dirty="0">
                <a:solidFill>
                  <a:srgbClr val="333333"/>
                </a:solidFill>
                <a:effectLst/>
                <a:latin typeface="+mn-lt"/>
                <a:hlinkClick r:id="rId2"/>
              </a:rPr>
              <a:t>https://www.greek-language.gr/</a:t>
            </a:r>
            <a:br>
              <a:rPr lang="el-GR" b="0" i="0" dirty="0">
                <a:solidFill>
                  <a:srgbClr val="333333"/>
                </a:solidFill>
                <a:effectLst/>
                <a:latin typeface="Ubuntu Condensed"/>
                <a:hlinkClick r:id="rId2"/>
              </a:rPr>
            </a:br>
            <a:endParaRPr lang="en-US" sz="2200" dirty="0"/>
          </a:p>
        </p:txBody>
      </p:sp>
      <p:sp>
        <p:nvSpPr>
          <p:cNvPr id="3" name="Content Placeholder 2">
            <a:extLst>
              <a:ext uri="{FF2B5EF4-FFF2-40B4-BE49-F238E27FC236}">
                <a16:creationId xmlns:a16="http://schemas.microsoft.com/office/drawing/2014/main" id="{C59F83DD-F9AF-4851-8C18-EB516D306DE0}"/>
              </a:ext>
            </a:extLst>
          </p:cNvPr>
          <p:cNvSpPr>
            <a:spLocks noGrp="1"/>
          </p:cNvSpPr>
          <p:nvPr>
            <p:ph idx="1"/>
          </p:nvPr>
        </p:nvSpPr>
        <p:spPr>
          <a:xfrm>
            <a:off x="1062182" y="1773382"/>
            <a:ext cx="10291618" cy="4403581"/>
          </a:xfrm>
        </p:spPr>
        <p:txBody>
          <a:bodyPr/>
          <a:lstStyle/>
          <a:p>
            <a:pPr algn="l">
              <a:buFont typeface="+mj-lt"/>
              <a:buAutoNum type="arabicPeriod"/>
            </a:pPr>
            <a:r>
              <a:rPr lang="el-GR" b="0" i="0" u="sng" dirty="0">
                <a:solidFill>
                  <a:srgbClr val="005580"/>
                </a:solidFill>
                <a:effectLst/>
                <a:latin typeface="Calibri" panose="020F0502020204030204" pitchFamily="34" charset="0"/>
                <a:hlinkClick r:id="rId3" tooltip="&lt;br /&gt;«Εμφύλιες συγκρούσεις» (4.09΄).&#10;Η Γέννηση του Ελληνικού Εθνικού Κράτους (Τριλογία).&#10;ΕΡΤ, 2007.&#10;"/>
              </a:rPr>
              <a:t>Εμφύλιες συγκρούσεις</a:t>
            </a:r>
            <a:endParaRPr lang="el-GR" b="0" i="0" dirty="0">
              <a:solidFill>
                <a:srgbClr val="333333"/>
              </a:solidFill>
              <a:effectLst/>
              <a:latin typeface="Calibri" panose="020F0502020204030204" pitchFamily="34" charset="0"/>
            </a:endParaRPr>
          </a:p>
          <a:p>
            <a:pPr algn="l">
              <a:buFont typeface="+mj-lt"/>
              <a:buAutoNum type="arabicPeriod"/>
            </a:pPr>
            <a:r>
              <a:rPr lang="el-GR" b="0" i="0" u="none" strike="noStrike" dirty="0">
                <a:solidFill>
                  <a:srgbClr val="0088CC"/>
                </a:solidFill>
                <a:effectLst/>
                <a:latin typeface="Calibri" panose="020F0502020204030204" pitchFamily="34" charset="0"/>
                <a:hlinkClick r:id="rId4" tooltip="&lt;br /&gt;«Εμφύλιες συγκρούσεις» (8.50΄). Νεότερη ελληνική πολιτική ιστορία 1750-1940 (κύκλος:Α Επεισόδιο:005)-Η πολιτική οργάνωση του Αγώνα 1821-1827. ΕΡΤ, 1989.&#10;"/>
              </a:rPr>
              <a:t>Εμφύλιες συγκρούσεις</a:t>
            </a:r>
            <a:endParaRPr lang="el-GR" b="0" i="0" dirty="0">
              <a:solidFill>
                <a:srgbClr val="333333"/>
              </a:solidFill>
              <a:effectLst/>
              <a:latin typeface="Calibri" panose="020F0502020204030204" pitchFamily="34" charset="0"/>
            </a:endParaRPr>
          </a:p>
          <a:p>
            <a:pPr algn="l">
              <a:buFont typeface="+mj-lt"/>
              <a:buAutoNum type="arabicPeriod"/>
            </a:pPr>
            <a:r>
              <a:rPr lang="el-GR" b="0" i="0" u="none" strike="noStrike" dirty="0">
                <a:solidFill>
                  <a:srgbClr val="0088CC"/>
                </a:solidFill>
                <a:effectLst/>
                <a:latin typeface="Calibri" panose="020F0502020204030204" pitchFamily="34" charset="0"/>
                <a:hlinkClick r:id="rId5" tooltip="&lt;br /&gt;«Εμφύλιες συγκρούσεις» (8.45΄). Νεότερη ελληνική πολιτική ιστορία 1750-1940 (Κύκλος:Α Επεισόδιο:006)-Η πολιτική οργάνωση του Αγώνα 1821-1827. ΕΡΤ, 1989.&#10;"/>
              </a:rPr>
              <a:t>Εμφύλιες συγκρούσεις</a:t>
            </a:r>
            <a:endParaRPr lang="el-GR" b="0" i="0" dirty="0">
              <a:solidFill>
                <a:srgbClr val="333333"/>
              </a:solidFill>
              <a:effectLst/>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043859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35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2BAE-D296-4662-90FC-B3B9B94E4206}"/>
              </a:ext>
            </a:extLst>
          </p:cNvPr>
          <p:cNvSpPr>
            <a:spLocks noGrp="1"/>
          </p:cNvSpPr>
          <p:nvPr>
            <p:ph type="title"/>
          </p:nvPr>
        </p:nvSpPr>
        <p:spPr>
          <a:xfrm>
            <a:off x="1664898" y="192597"/>
            <a:ext cx="7968629" cy="1765512"/>
          </a:xfrm>
        </p:spPr>
        <p:txBody>
          <a:bodyPr>
            <a:noAutofit/>
          </a:bodyPr>
          <a:lstStyle/>
          <a:p>
            <a:pPr>
              <a:lnSpc>
                <a:spcPct val="100000"/>
              </a:lnSpc>
            </a:pPr>
            <a:r>
              <a:rPr lang="el-GR" sz="1200" b="0" i="0" dirty="0">
                <a:solidFill>
                  <a:srgbClr val="666666"/>
                </a:solidFill>
                <a:effectLst/>
                <a:latin typeface="hgfthin"/>
              </a:rPr>
              <a:t>Μνημείο για τον Διονύσιο Σολωμό στο λόφο του Στράνη στη Ζάκυνθο. Καρτ ποστάλ Delcampe.</a:t>
            </a:r>
            <a:r>
              <a:rPr lang="el-GR" sz="1200" b="0" i="0" dirty="0">
                <a:solidFill>
                  <a:srgbClr val="6B6B6B"/>
                </a:solidFill>
                <a:effectLst/>
                <a:latin typeface="Verdana" panose="020B0604030504040204" pitchFamily="34" charset="0"/>
              </a:rPr>
              <a:t> </a:t>
            </a:r>
            <a:br>
              <a:rPr lang="el-GR" sz="1200" b="0" i="0" dirty="0">
                <a:solidFill>
                  <a:srgbClr val="6B6B6B"/>
                </a:solidFill>
                <a:effectLst/>
                <a:latin typeface="Verdana" panose="020B0604030504040204" pitchFamily="34" charset="0"/>
              </a:rPr>
            </a:br>
            <a:r>
              <a:rPr lang="el-GR" sz="1200" b="0" i="0" dirty="0">
                <a:solidFill>
                  <a:srgbClr val="6B6B6B"/>
                </a:solidFill>
                <a:effectLst/>
                <a:latin typeface="Verdana" panose="020B0604030504040204" pitchFamily="34" charset="0"/>
              </a:rPr>
              <a:t>Σε αυτό το σημείο ο </a:t>
            </a:r>
            <a:r>
              <a:rPr lang="el-GR" sz="1200" b="1" i="0" dirty="0">
                <a:solidFill>
                  <a:srgbClr val="6B6B6B"/>
                </a:solidFill>
                <a:effectLst/>
                <a:latin typeface="Verdana" panose="020B0604030504040204" pitchFamily="34" charset="0"/>
              </a:rPr>
              <a:t>Διονύσιος Σολωμός ε</a:t>
            </a:r>
            <a:r>
              <a:rPr lang="el-GR" sz="1200" b="0" i="0" dirty="0">
                <a:solidFill>
                  <a:srgbClr val="6B6B6B"/>
                </a:solidFill>
                <a:effectLst/>
                <a:latin typeface="Verdana" panose="020B0604030504040204" pitchFamily="34" charset="0"/>
              </a:rPr>
              <a:t>μπνεύστηκε και έγραψε τον </a:t>
            </a:r>
            <a:r>
              <a:rPr lang="el-GR" sz="1200" b="1" i="0" dirty="0">
                <a:solidFill>
                  <a:srgbClr val="6B6B6B"/>
                </a:solidFill>
                <a:effectLst/>
                <a:latin typeface="Verdana" panose="020B0604030504040204" pitchFamily="34" charset="0"/>
              </a:rPr>
              <a:t>«Ύμνο εις την Ελευθερία»</a:t>
            </a:r>
            <a:r>
              <a:rPr lang="el-GR" sz="1200" b="0" i="0" dirty="0">
                <a:solidFill>
                  <a:srgbClr val="6B6B6B"/>
                </a:solidFill>
                <a:effectLst/>
                <a:latin typeface="Verdana" panose="020B0604030504040204" pitchFamily="34" charset="0"/>
              </a:rPr>
              <a:t> (εθνικός ύμνος της Ελλάδας) και τους </a:t>
            </a:r>
            <a:r>
              <a:rPr lang="el-GR" sz="1200" b="1" i="0" dirty="0">
                <a:solidFill>
                  <a:srgbClr val="6B6B6B"/>
                </a:solidFill>
                <a:effectLst/>
                <a:latin typeface="Verdana" panose="020B0604030504040204" pitchFamily="34" charset="0"/>
              </a:rPr>
              <a:t>«Ελεύθερους Πολιορκημένους»</a:t>
            </a:r>
            <a:r>
              <a:rPr lang="el-GR" sz="1200" b="0" i="0" dirty="0">
                <a:solidFill>
                  <a:srgbClr val="6B6B6B"/>
                </a:solidFill>
                <a:effectLst/>
                <a:latin typeface="Verdana" panose="020B0604030504040204" pitchFamily="34" charset="0"/>
              </a:rPr>
              <a:t>. Συγκεκριμένα έγραψε τον ύμνο κάτω από ένα πουρνάρι, τμήμα του κορμού του οποίου εκτίθεται σήμερα στην είσοδο του Μουσείου Σολωμού και Κάλβου. Στο σημείο που κάποτε υπήρχε η ρίζα του δέντρου πλέον υπάρχει μια μαρμάρινη πλάκα στην οποία αναγράφεται: “ΣΟΛΩΜΟΣ ΎΜΝΟΣ ΕΙΣ ΤΗΝ ΕΛΕΥΘΕΡΙΑ ΤΟΝ ΜΑΙΟΝ 1823».</a:t>
            </a:r>
            <a:br>
              <a:rPr lang="el-GR" sz="1200" b="0" i="0" dirty="0">
                <a:solidFill>
                  <a:srgbClr val="6B6B6B"/>
                </a:solidFill>
                <a:effectLst/>
                <a:latin typeface="Arial" panose="020B0604020202020204" pitchFamily="34" charset="0"/>
              </a:rPr>
            </a:br>
            <a:br>
              <a:rPr lang="el-GR" sz="1200" dirty="0"/>
            </a:br>
            <a:endParaRPr lang="en-US" sz="1200" dirty="0"/>
          </a:p>
        </p:txBody>
      </p:sp>
      <p:pic>
        <p:nvPicPr>
          <p:cNvPr id="6" name="Picture 2" descr="Σαν σήμερα, το 1857, πέθανε ο Διονύσιος Σολωμός | LiFO">
            <a:extLst>
              <a:ext uri="{FF2B5EF4-FFF2-40B4-BE49-F238E27FC236}">
                <a16:creationId xmlns:a16="http://schemas.microsoft.com/office/drawing/2014/main" id="{AEDF198D-71FA-445B-9963-CBD29E339F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9533" y="1810327"/>
            <a:ext cx="6332933" cy="4366635"/>
          </a:xfrm>
          <a:prstGeom prst="rect">
            <a:avLst/>
          </a:prstGeom>
          <a:blipFill>
            <a:blip r:embed="rId3"/>
            <a:tile tx="0" ty="0" sx="100000" sy="100000" flip="none" algn="tl"/>
          </a:blipFill>
        </p:spPr>
      </p:pic>
    </p:spTree>
    <p:extLst>
      <p:ext uri="{BB962C8B-B14F-4D97-AF65-F5344CB8AC3E}">
        <p14:creationId xmlns:p14="http://schemas.microsoft.com/office/powerpoint/2010/main" val="1795421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7162-CE98-4279-A3AD-0F120BB68602}"/>
              </a:ext>
            </a:extLst>
          </p:cNvPr>
          <p:cNvSpPr>
            <a:spLocks noGrp="1"/>
          </p:cNvSpPr>
          <p:nvPr>
            <p:ph type="title"/>
          </p:nvPr>
        </p:nvSpPr>
        <p:spPr>
          <a:xfrm>
            <a:off x="673749" y="4610244"/>
            <a:ext cx="4692577" cy="1714500"/>
          </a:xfrm>
        </p:spPr>
        <p:txBody>
          <a:bodyPr>
            <a:normAutofit/>
          </a:bodyPr>
          <a:lstStyle/>
          <a:p>
            <a:r>
              <a:rPr lang="el-GR" sz="1600" dirty="0">
                <a:solidFill>
                  <a:srgbClr val="FFC000"/>
                </a:solidFill>
              </a:rPr>
              <a:t>Κεντρικός δρόμος της Κέρκυρας, την εποχή που έζησε στο νησί ο Σολωμός, σε χαρακτικό της εποχής</a:t>
            </a:r>
            <a:br>
              <a:rPr lang="el-GR" sz="1600" dirty="0">
                <a:solidFill>
                  <a:srgbClr val="FFC000"/>
                </a:solidFill>
              </a:rPr>
            </a:br>
            <a:r>
              <a:rPr lang="el-GR" sz="1600" dirty="0">
                <a:solidFill>
                  <a:srgbClr val="FFC000"/>
                </a:solidFill>
              </a:rPr>
              <a:t>(κάρτα Μουσείου Σολωμού, Κέρκυρα)</a:t>
            </a:r>
            <a:endParaRPr lang="en-US" sz="1600" dirty="0">
              <a:solidFill>
                <a:srgbClr val="FFC000"/>
              </a:solidFill>
            </a:endParaRPr>
          </a:p>
        </p:txBody>
      </p:sp>
      <p:sp>
        <p:nvSpPr>
          <p:cNvPr id="6150" name="Content Placeholder 6149">
            <a:extLst>
              <a:ext uri="{FF2B5EF4-FFF2-40B4-BE49-F238E27FC236}">
                <a16:creationId xmlns:a16="http://schemas.microsoft.com/office/drawing/2014/main" id="{A634E032-B059-440D-AFF8-AB1A3B6D752E}"/>
              </a:ext>
            </a:extLst>
          </p:cNvPr>
          <p:cNvSpPr>
            <a:spLocks noGrp="1"/>
          </p:cNvSpPr>
          <p:nvPr>
            <p:ph idx="1"/>
          </p:nvPr>
        </p:nvSpPr>
        <p:spPr>
          <a:xfrm>
            <a:off x="6770255" y="4610244"/>
            <a:ext cx="4747995" cy="1714500"/>
          </a:xfrm>
        </p:spPr>
        <p:txBody>
          <a:bodyPr anchor="ctr">
            <a:normAutofit/>
          </a:bodyPr>
          <a:lstStyle/>
          <a:p>
            <a:pPr marL="0" indent="0">
              <a:buNone/>
            </a:pPr>
            <a:r>
              <a:rPr lang="el-GR" sz="1600" dirty="0">
                <a:solidFill>
                  <a:srgbClr val="FFC000"/>
                </a:solidFill>
              </a:rPr>
              <a:t>Κάστρο της Ζακύνθου σε χαλκογραφία (φωτ.Ελληνική ποίηση τ.1, των εκδόσεων &lt;&lt;Σοκόλη&gt;&gt;</a:t>
            </a:r>
            <a:endParaRPr lang="en-US" sz="1600" dirty="0">
              <a:solidFill>
                <a:srgbClr val="FFC000"/>
              </a:solidFill>
            </a:endParaRPr>
          </a:p>
        </p:txBody>
      </p:sp>
      <p:pic>
        <p:nvPicPr>
          <p:cNvPr id="6146" name="Picture 2" descr="Corfu Art Gallery :: Ιστορία Κερκυραϊκής Τέχνης">
            <a:extLst>
              <a:ext uri="{FF2B5EF4-FFF2-40B4-BE49-F238E27FC236}">
                <a16:creationId xmlns:a16="http://schemas.microsoft.com/office/drawing/2014/main" id="{04BB5C47-D499-4598-AF74-B6779AD1A7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2" r="21669" b="4"/>
          <a:stretch/>
        </p:blipFill>
        <p:spPr bwMode="auto">
          <a:xfrm>
            <a:off x="673749" y="370320"/>
            <a:ext cx="5422252" cy="4744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13FBC9C-10FE-4A90-9108-872523204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44" r="1" b="1"/>
          <a:stretch/>
        </p:blipFill>
        <p:spPr bwMode="auto">
          <a:xfrm>
            <a:off x="6269064" y="370320"/>
            <a:ext cx="5249185" cy="4744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99789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E85B-C2A6-46E3-9108-019991484973}"/>
              </a:ext>
            </a:extLst>
          </p:cNvPr>
          <p:cNvSpPr>
            <a:spLocks noGrp="1"/>
          </p:cNvSpPr>
          <p:nvPr>
            <p:ph type="title"/>
          </p:nvPr>
        </p:nvSpPr>
        <p:spPr>
          <a:xfrm>
            <a:off x="321732" y="4616609"/>
            <a:ext cx="7058306" cy="1775673"/>
          </a:xfrm>
        </p:spPr>
        <p:txBody>
          <a:bodyPr>
            <a:normAutofit/>
          </a:bodyPr>
          <a:lstStyle/>
          <a:p>
            <a:pPr algn="ctr"/>
            <a:r>
              <a:rPr kumimoji="0" lang="el-GR" sz="1200" b="0" i="0" u="sng" strike="noStrike" kern="1200" cap="none" spc="0" normalizeH="0" baseline="0" noProof="0" dirty="0">
                <a:ln>
                  <a:noFill/>
                </a:ln>
                <a:solidFill>
                  <a:srgbClr val="0070C0"/>
                </a:solidFill>
                <a:effectLst/>
                <a:uLnTx/>
                <a:uFillTx/>
                <a:latin typeface="Roboto"/>
                <a:ea typeface="+mn-ea"/>
                <a:cs typeface="+mn-cs"/>
                <a:hlinkClick r:id="rId3" action="ppaction://hlinkfile">
                  <a:extLst>
                    <a:ext uri="{A12FA001-AC4F-418D-AE19-62706E023703}">
                      <ahyp:hlinkClr xmlns:ahyp="http://schemas.microsoft.com/office/drawing/2018/hyperlinkcolor" val="tx"/>
                    </a:ext>
                  </a:extLst>
                </a:hlinkClick>
              </a:rPr>
              <a:t>Ο Νικόλαος Χαλικιόπουλος Μάντζαρος (Κέρκυρα, 26 Οκτωβρίου 1795 – Κέρκυρα, 12 Απριλίου 1872) ήταν Έλληνας συνθέτης, ιδρυτής της μουσικής Επτανησιακής Σχολής. Θεωρείται ένα από τους ανθρώπους που έβαλαν τις βάσεις για την ελληνική έντεχνη μουσική</a:t>
            </a:r>
            <a:r>
              <a:rPr kumimoji="0" lang="el-GR" sz="1400" b="0" i="0" u="sng" strike="noStrike" kern="1200" cap="none" spc="0" normalizeH="0" baseline="0" noProof="0" dirty="0">
                <a:ln>
                  <a:noFill/>
                </a:ln>
                <a:solidFill>
                  <a:srgbClr val="0070C0"/>
                </a:solidFill>
                <a:effectLst/>
                <a:uLnTx/>
                <a:uFillTx/>
                <a:latin typeface="Roboto"/>
                <a:ea typeface="+mn-ea"/>
                <a:cs typeface="+mn-cs"/>
                <a:hlinkClick r:id="rId3" action="ppaction://hlinkfile">
                  <a:extLst>
                    <a:ext uri="{A12FA001-AC4F-418D-AE19-62706E023703}">
                      <ahyp:hlinkClr xmlns:ahyp="http://schemas.microsoft.com/office/drawing/2018/hyperlinkcolor" val="tx"/>
                    </a:ext>
                  </a:extLst>
                </a:hlinkClick>
              </a:rPr>
              <a:t>.</a:t>
            </a:r>
            <a:br>
              <a:rPr kumimoji="0" lang="el-GR" sz="1400" b="0" i="0" u="sng" strike="noStrike" kern="1200" cap="none" spc="0" normalizeH="0" baseline="0" noProof="0" dirty="0">
                <a:ln>
                  <a:noFill/>
                </a:ln>
                <a:solidFill>
                  <a:srgbClr val="0070C0"/>
                </a:solidFill>
                <a:effectLst/>
                <a:uLnTx/>
                <a:uFillTx/>
                <a:latin typeface="Roboto"/>
                <a:ea typeface="+mn-ea"/>
                <a:cs typeface="+mn-cs"/>
              </a:rPr>
            </a:br>
            <a:br>
              <a:rPr kumimoji="0" lang="el-GR" sz="1400" b="0" i="0" u="sng" strike="noStrike" kern="1200" cap="none" spc="0" normalizeH="0" baseline="0" noProof="0" dirty="0">
                <a:ln>
                  <a:noFill/>
                </a:ln>
                <a:solidFill>
                  <a:srgbClr val="0070C0"/>
                </a:solidFill>
                <a:effectLst/>
                <a:uLnTx/>
                <a:uFillTx/>
                <a:latin typeface="Roboto"/>
                <a:ea typeface="+mn-ea"/>
                <a:cs typeface="+mn-cs"/>
              </a:rPr>
            </a:br>
            <a:r>
              <a:rPr kumimoji="0" lang="en-US" sz="1400" b="0" i="0" u="sng" strike="noStrike" kern="1200" cap="none" spc="0" normalizeH="0" baseline="0" noProof="0" dirty="0">
                <a:ln>
                  <a:noFill/>
                </a:ln>
                <a:solidFill>
                  <a:srgbClr val="0070C0"/>
                </a:solidFill>
                <a:effectLst/>
                <a:uLnTx/>
                <a:uFillTx/>
                <a:latin typeface="Roboto"/>
                <a:ea typeface="+mn-ea"/>
                <a:cs typeface="+mn-cs"/>
              </a:rPr>
              <a:t> </a:t>
            </a:r>
            <a:r>
              <a:rPr kumimoji="0" lang="en-US" sz="1000" b="0" i="0" u="sng" strike="noStrike" kern="1200" cap="none" spc="0" normalizeH="0" baseline="0" noProof="0" dirty="0">
                <a:ln>
                  <a:noFill/>
                </a:ln>
                <a:solidFill>
                  <a:srgbClr val="0070C0"/>
                </a:solidFill>
                <a:effectLst/>
                <a:uLnTx/>
                <a:uFillTx/>
                <a:latin typeface="Roboto"/>
                <a:ea typeface="+mn-ea"/>
                <a:cs typeface="+mn-cs"/>
                <a:hlinkClick r:id="rId4">
                  <a:extLst>
                    <a:ext uri="{A12FA001-AC4F-418D-AE19-62706E023703}">
                      <ahyp:hlinkClr xmlns:ahyp="http://schemas.microsoft.com/office/drawing/2018/hyperlinkcolor" val="tx"/>
                    </a:ext>
                  </a:extLst>
                </a:hlinkClick>
              </a:rPr>
              <a:t>https://el.wikipedia.org/wiki/%CE%9D%CE%B9%CE%BA%CF%8C%CE%BB%CE%B1%CE%BF%CF%82_%CE%9C%CE%AC%CE%BD%CF%84%CE%B6%CE%B1%CF%81%CE%BF%CF%82</a:t>
            </a:r>
            <a:endParaRPr lang="en-US" sz="1000" u="sng" dirty="0">
              <a:solidFill>
                <a:srgbClr val="0070C0"/>
              </a:solidFill>
            </a:endParaRPr>
          </a:p>
        </p:txBody>
      </p:sp>
      <p:sp>
        <p:nvSpPr>
          <p:cNvPr id="1033" name="Content Placeholder 1029">
            <a:extLst>
              <a:ext uri="{FF2B5EF4-FFF2-40B4-BE49-F238E27FC236}">
                <a16:creationId xmlns:a16="http://schemas.microsoft.com/office/drawing/2014/main" id="{FF3A6FA4-D551-491B-A224-EBEC0B68B0C0}"/>
              </a:ext>
            </a:extLst>
          </p:cNvPr>
          <p:cNvSpPr>
            <a:spLocks noGrp="1"/>
          </p:cNvSpPr>
          <p:nvPr>
            <p:ph idx="1"/>
          </p:nvPr>
        </p:nvSpPr>
        <p:spPr>
          <a:xfrm>
            <a:off x="7647709" y="917725"/>
            <a:ext cx="4322618" cy="4852362"/>
          </a:xfrm>
        </p:spPr>
        <p:txBody>
          <a:bodyPr anchor="ctr">
            <a:normAutofit/>
          </a:bodyPr>
          <a:lstStyle/>
          <a:p>
            <a:r>
              <a:rPr lang="el-GR" sz="1600" b="0" i="0" dirty="0">
                <a:solidFill>
                  <a:schemeClr val="accent5"/>
                </a:solidFill>
                <a:effectLst/>
                <a:latin typeface="Roboto"/>
              </a:rPr>
              <a:t>Ύμνος εις την Ελευθερίαν - A' συναυλιακή εκτέλεση </a:t>
            </a:r>
          </a:p>
          <a:p>
            <a:r>
              <a:rPr lang="el-GR" sz="1600" dirty="0">
                <a:solidFill>
                  <a:schemeClr val="accent5"/>
                </a:solidFill>
                <a:latin typeface="Roboto"/>
              </a:rPr>
              <a:t>Μπορείτε να ακούσετε την συναυλία εδώ:</a:t>
            </a:r>
          </a:p>
          <a:p>
            <a:r>
              <a:rPr lang="en-US" sz="1400" b="0" i="0" dirty="0">
                <a:solidFill>
                  <a:schemeClr val="accent5"/>
                </a:solidFill>
                <a:effectLst/>
                <a:latin typeface="Roboto"/>
                <a:hlinkClick r:id="rId5">
                  <a:extLst>
                    <a:ext uri="{A12FA001-AC4F-418D-AE19-62706E023703}">
                      <ahyp:hlinkClr xmlns:ahyp="http://schemas.microsoft.com/office/drawing/2018/hyperlinkcolor" val="tx"/>
                    </a:ext>
                  </a:extLst>
                </a:hlinkClick>
              </a:rPr>
              <a:t>https://www.youtube.com/watch?v=5Eg6O9vifEY&amp;t=954s&amp;ab_channel=conmusici</a:t>
            </a:r>
            <a:endParaRPr lang="el-GR" sz="1400" b="0" i="0" dirty="0">
              <a:solidFill>
                <a:schemeClr val="accent5"/>
              </a:solidFill>
              <a:effectLst/>
              <a:latin typeface="Roboto"/>
            </a:endParaRPr>
          </a:p>
        </p:txBody>
      </p:sp>
      <p:pic>
        <p:nvPicPr>
          <p:cNvPr id="1026" name="Picture 2" descr="A person with a beard&#10;&#10;Description automatically generated with medium confidence">
            <a:extLst>
              <a:ext uri="{FF2B5EF4-FFF2-40B4-BE49-F238E27FC236}">
                <a16:creationId xmlns:a16="http://schemas.microsoft.com/office/drawing/2014/main" id="{B1DC0A25-21A6-4AB7-9640-759D7B38FB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 b="9076"/>
          <a:stretch/>
        </p:blipFill>
        <p:spPr bwMode="auto">
          <a:xfrm>
            <a:off x="321732" y="366342"/>
            <a:ext cx="7058306" cy="4107392"/>
          </a:xfrm>
          <a:prstGeom prst="rect">
            <a:avLst/>
          </a:prstGeom>
          <a:blipFill>
            <a:blip r:embed="rId2"/>
            <a:tile tx="0" ty="0" sx="100000" sy="100000" flip="none" algn="tl"/>
          </a:blipFill>
        </p:spPr>
      </p:pic>
      <p:sp>
        <p:nvSpPr>
          <p:cNvPr id="6" name="TextBox 5">
            <a:extLst>
              <a:ext uri="{FF2B5EF4-FFF2-40B4-BE49-F238E27FC236}">
                <a16:creationId xmlns:a16="http://schemas.microsoft.com/office/drawing/2014/main" id="{46C1BA96-C3BE-4EFB-941C-4B4B2F9E2DC8}"/>
              </a:ext>
            </a:extLst>
          </p:cNvPr>
          <p:cNvSpPr txBox="1"/>
          <p:nvPr/>
        </p:nvSpPr>
        <p:spPr>
          <a:xfrm>
            <a:off x="327547" y="4428015"/>
            <a:ext cx="7058306" cy="45719"/>
          </a:xfrm>
          <a:prstGeom prst="rect">
            <a:avLst/>
          </a:prstGeom>
          <a:solidFill>
            <a:srgbClr val="000000">
              <a:alpha val="50000"/>
            </a:srgbClr>
          </a:solidFill>
          <a:ln>
            <a:noFill/>
          </a:ln>
        </p:spPr>
        <p:txBody>
          <a:bodyPr wrap="square">
            <a:noAutofit/>
          </a:bodyPr>
          <a:lstStyle/>
          <a:p>
            <a:pPr algn="ctr">
              <a:spcAft>
                <a:spcPts val="600"/>
              </a:spcAft>
            </a:pPr>
            <a:endParaRPr lang="en-US" sz="1250" dirty="0">
              <a:solidFill>
                <a:srgbClr val="FFFFFF"/>
              </a:solidFill>
            </a:endParaRPr>
          </a:p>
        </p:txBody>
      </p:sp>
    </p:spTree>
    <p:extLst>
      <p:ext uri="{BB962C8B-B14F-4D97-AF65-F5344CB8AC3E}">
        <p14:creationId xmlns:p14="http://schemas.microsoft.com/office/powerpoint/2010/main" val="2084759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5884-9FAA-4A03-BA76-C1E4158AE15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200" kern="1200">
                <a:solidFill>
                  <a:srgbClr val="FFFFFF"/>
                </a:solidFill>
                <a:latin typeface="+mj-lt"/>
                <a:ea typeface="+mj-ea"/>
                <a:cs typeface="+mj-cs"/>
              </a:rPr>
              <a:t>Ο Ύμνος εις την Ελευθερίαν	</a:t>
            </a:r>
            <a:br>
              <a:rPr lang="en-US" sz="2200" kern="1200">
                <a:solidFill>
                  <a:srgbClr val="FFFFFF"/>
                </a:solidFill>
                <a:latin typeface="+mj-lt"/>
                <a:ea typeface="+mj-ea"/>
                <a:cs typeface="+mj-cs"/>
              </a:rPr>
            </a:br>
            <a:r>
              <a:rPr lang="en-US" sz="2200" kern="1200">
                <a:solidFill>
                  <a:srgbClr val="FFFFFF"/>
                </a:solidFill>
                <a:latin typeface="+mj-lt"/>
                <a:ea typeface="+mj-ea"/>
                <a:cs typeface="+mj-cs"/>
              </a:rPr>
              <a:t>Σολωμός Διονύσιος </a:t>
            </a:r>
            <a:endParaRPr lang="en-US" sz="2200" kern="1200" dirty="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8CCC1EE9-A4AF-4B0F-AA5E-41C07A2927D4}"/>
              </a:ext>
            </a:extLst>
          </p:cNvPr>
          <p:cNvSpPr>
            <a:spLocks noGrp="1"/>
          </p:cNvSpPr>
          <p:nvPr>
            <p:ph idx="1"/>
          </p:nvPr>
        </p:nvSpPr>
        <p:spPr>
          <a:xfrm>
            <a:off x="4038600" y="4884873"/>
            <a:ext cx="7188199" cy="1292090"/>
          </a:xfrm>
        </p:spPr>
        <p:txBody>
          <a:bodyPr vert="horz" lIns="91440" tIns="45720" rIns="91440" bIns="45720" rtlCol="0">
            <a:normAutofit lnSpcReduction="10000"/>
          </a:bodyPr>
          <a:lstStyle/>
          <a:p>
            <a:pPr marL="0" indent="0">
              <a:buNone/>
            </a:pPr>
            <a:endParaRPr lang="el-GR" sz="1400" kern="1200">
              <a:highlight>
                <a:srgbClr val="C0C0C0"/>
              </a:highlight>
              <a:latin typeface="+mn-lt"/>
              <a:ea typeface="+mn-ea"/>
              <a:cs typeface="+mn-cs"/>
              <a:hlinkClick r:id="rId2"/>
            </a:endParaRPr>
          </a:p>
          <a:p>
            <a:pPr marL="0" indent="0">
              <a:buNone/>
            </a:pPr>
            <a:endParaRPr lang="el-GR" sz="1400">
              <a:highlight>
                <a:srgbClr val="C0C0C0"/>
              </a:highlight>
              <a:hlinkClick r:id="rId2"/>
            </a:endParaRPr>
          </a:p>
          <a:p>
            <a:pPr marL="0" indent="0">
              <a:buNone/>
            </a:pPr>
            <a:endParaRPr lang="el-GR" sz="1400" kern="1200">
              <a:highlight>
                <a:srgbClr val="C0C0C0"/>
              </a:highlight>
              <a:latin typeface="+mn-lt"/>
              <a:ea typeface="+mn-ea"/>
              <a:cs typeface="+mn-cs"/>
              <a:hlinkClick r:id="rId2"/>
            </a:endParaRPr>
          </a:p>
          <a:p>
            <a:pPr marL="0" indent="0">
              <a:buNone/>
            </a:pPr>
            <a:r>
              <a:rPr lang="en-US" sz="2000" kern="1200">
                <a:highlight>
                  <a:srgbClr val="C0C0C0"/>
                </a:highlight>
                <a:latin typeface="+mn-lt"/>
                <a:ea typeface="+mn-ea"/>
                <a:cs typeface="+mn-cs"/>
                <a:hlinkClick r:id="rId2"/>
              </a:rPr>
              <a:t>http://www.snhell.gr/anthology/content.asp?id=32&amp;author_id=47</a:t>
            </a:r>
            <a:endParaRPr lang="en-US" sz="2000" kern="1200" dirty="0">
              <a:highlight>
                <a:srgbClr val="C0C0C0"/>
              </a:highlight>
              <a:latin typeface="+mn-lt"/>
              <a:ea typeface="+mn-ea"/>
              <a:cs typeface="+mn-cs"/>
            </a:endParaRPr>
          </a:p>
        </p:txBody>
      </p:sp>
      <p:graphicFrame>
        <p:nvGraphicFramePr>
          <p:cNvPr id="4" name="Table 3">
            <a:extLst>
              <a:ext uri="{FF2B5EF4-FFF2-40B4-BE49-F238E27FC236}">
                <a16:creationId xmlns:a16="http://schemas.microsoft.com/office/drawing/2014/main" id="{093AC7E4-9D69-488D-9030-8D7B345DCF99}"/>
              </a:ext>
            </a:extLst>
          </p:cNvPr>
          <p:cNvGraphicFramePr>
            <a:graphicFrameLocks noGrp="1"/>
          </p:cNvGraphicFramePr>
          <p:nvPr>
            <p:extLst>
              <p:ext uri="{D42A27DB-BD31-4B8C-83A1-F6EECF244321}">
                <p14:modId xmlns:p14="http://schemas.microsoft.com/office/powerpoint/2010/main" val="107823991"/>
              </p:ext>
            </p:extLst>
          </p:nvPr>
        </p:nvGraphicFramePr>
        <p:xfrm>
          <a:off x="4038600" y="1501913"/>
          <a:ext cx="7188199" cy="2713922"/>
        </p:xfrm>
        <a:graphic>
          <a:graphicData uri="http://schemas.openxmlformats.org/drawingml/2006/table">
            <a:tbl>
              <a:tblPr/>
              <a:tblGrid>
                <a:gridCol w="7188199">
                  <a:extLst>
                    <a:ext uri="{9D8B030D-6E8A-4147-A177-3AD203B41FA5}">
                      <a16:colId xmlns:a16="http://schemas.microsoft.com/office/drawing/2014/main" val="3235189246"/>
                    </a:ext>
                  </a:extLst>
                </a:gridCol>
              </a:tblGrid>
              <a:tr h="611394">
                <a:tc>
                  <a:txBody>
                    <a:bodyPr/>
                    <a:lstStyle/>
                    <a:p>
                      <a:pPr algn="just" fontAlgn="t"/>
                      <a:r>
                        <a:rPr lang="el-GR" sz="1800" b="1" u="none" strike="noStrike">
                          <a:solidFill>
                            <a:srgbClr val="006699"/>
                          </a:solidFill>
                          <a:effectLst/>
                          <a:latin typeface="Verdana" panose="020B0604030504040204" pitchFamily="34" charset="0"/>
                        </a:rPr>
                        <a:t>Ο Ύμνος εις την Ελευθερίαν [απόσπασμα] </a:t>
                      </a:r>
                      <a:r>
                        <a:rPr lang="el-GR" sz="1800" b="0">
                          <a:effectLst/>
                          <a:latin typeface="Verdana" panose="020B0604030504040204" pitchFamily="34" charset="0"/>
                        </a:rPr>
                        <a:t>(ανάγνωση: 11164 Kb - 09:31)</a:t>
                      </a:r>
                    </a:p>
                  </a:txBody>
                  <a:tcPr marL="18408" marR="18408" marT="18408" marB="18408">
                    <a:lnL>
                      <a:noFill/>
                    </a:lnL>
                    <a:lnR>
                      <a:noFill/>
                    </a:lnR>
                    <a:lnT>
                      <a:noFill/>
                    </a:lnT>
                    <a:lnB>
                      <a:noFill/>
                    </a:lnB>
                    <a:solidFill>
                      <a:srgbClr val="F5E3D0"/>
                    </a:solidFill>
                  </a:tcPr>
                </a:tc>
                <a:extLst>
                  <a:ext uri="{0D108BD9-81ED-4DB2-BD59-A6C34878D82A}">
                    <a16:rowId xmlns:a16="http://schemas.microsoft.com/office/drawing/2014/main" val="1821355019"/>
                  </a:ext>
                </a:extLst>
              </a:tr>
              <a:tr h="343047">
                <a:tc>
                  <a:txBody>
                    <a:bodyPr/>
                    <a:lstStyle/>
                    <a:p>
                      <a:pPr algn="just" fontAlgn="t"/>
                      <a:r>
                        <a:rPr lang="el-GR" sz="1800" b="0">
                          <a:effectLst/>
                          <a:latin typeface="Verdana" panose="020B0604030504040204" pitchFamily="34" charset="0"/>
                        </a:rPr>
                        <a:t>(διαβάζει: Αργυρόπουλος Γιάγκος, </a:t>
                      </a:r>
                      <a:r>
                        <a:rPr lang="el-GR" sz="1800" b="0" i="1">
                          <a:effectLst/>
                          <a:latin typeface="Verdana" panose="020B0604030504040204" pitchFamily="34" charset="0"/>
                        </a:rPr>
                        <a:t>Απαγγελία</a:t>
                      </a:r>
                      <a:r>
                        <a:rPr lang="el-GR" sz="1800" b="0">
                          <a:effectLst/>
                          <a:latin typeface="Verdana" panose="020B0604030504040204" pitchFamily="34" charset="0"/>
                        </a:rPr>
                        <a:t>, Polydor 1971)</a:t>
                      </a:r>
                    </a:p>
                  </a:txBody>
                  <a:tcPr marL="18408" marR="18408" marT="18408" marB="18408">
                    <a:lnL>
                      <a:noFill/>
                    </a:lnL>
                    <a:lnR>
                      <a:noFill/>
                    </a:lnR>
                    <a:lnT>
                      <a:noFill/>
                    </a:lnT>
                    <a:lnB>
                      <a:noFill/>
                    </a:lnB>
                    <a:solidFill>
                      <a:srgbClr val="F5E3D0"/>
                    </a:solidFill>
                  </a:tcPr>
                </a:tc>
                <a:extLst>
                  <a:ext uri="{0D108BD9-81ED-4DB2-BD59-A6C34878D82A}">
                    <a16:rowId xmlns:a16="http://schemas.microsoft.com/office/drawing/2014/main" val="1840719804"/>
                  </a:ext>
                </a:extLst>
              </a:tr>
              <a:tr h="611394">
                <a:tc>
                  <a:txBody>
                    <a:bodyPr/>
                    <a:lstStyle/>
                    <a:p>
                      <a:pPr algn="just" fontAlgn="t"/>
                      <a:r>
                        <a:rPr lang="el-GR" sz="1800" b="1" u="none" strike="noStrike">
                          <a:solidFill>
                            <a:srgbClr val="006699"/>
                          </a:solidFill>
                          <a:effectLst/>
                          <a:latin typeface="Verdana" panose="020B0604030504040204" pitchFamily="34" charset="0"/>
                        </a:rPr>
                        <a:t>Ο Ύμνος εις την Ελευθερίαν [απόσπασμα] </a:t>
                      </a:r>
                      <a:r>
                        <a:rPr lang="el-GR" sz="1800" b="0">
                          <a:effectLst/>
                          <a:latin typeface="Verdana" panose="020B0604030504040204" pitchFamily="34" charset="0"/>
                        </a:rPr>
                        <a:t>(ανάγνωση: 3402 Kb - 03:38)</a:t>
                      </a:r>
                      <a:endParaRPr lang="el-GR" sz="1800" b="0" dirty="0">
                        <a:effectLst/>
                        <a:latin typeface="Verdana" panose="020B0604030504040204" pitchFamily="34" charset="0"/>
                      </a:endParaRPr>
                    </a:p>
                  </a:txBody>
                  <a:tcPr marL="18408" marR="18408" marT="18408" marB="18408">
                    <a:lnL>
                      <a:noFill/>
                    </a:lnL>
                    <a:lnR>
                      <a:noFill/>
                    </a:lnR>
                    <a:lnT>
                      <a:noFill/>
                    </a:lnT>
                    <a:lnB>
                      <a:noFill/>
                    </a:lnB>
                    <a:solidFill>
                      <a:srgbClr val="F5E3D0"/>
                    </a:solidFill>
                  </a:tcPr>
                </a:tc>
                <a:extLst>
                  <a:ext uri="{0D108BD9-81ED-4DB2-BD59-A6C34878D82A}">
                    <a16:rowId xmlns:a16="http://schemas.microsoft.com/office/drawing/2014/main" val="2756389383"/>
                  </a:ext>
                </a:extLst>
              </a:tr>
              <a:tr h="1148087">
                <a:tc>
                  <a:txBody>
                    <a:bodyPr/>
                    <a:lstStyle/>
                    <a:p>
                      <a:pPr algn="just" fontAlgn="t"/>
                      <a:r>
                        <a:rPr lang="el-GR" sz="1800" b="0">
                          <a:effectLst/>
                          <a:latin typeface="Verdana" panose="020B0604030504040204" pitchFamily="34" charset="0"/>
                        </a:rPr>
                        <a:t>(διαβάζει: Τσάγκας Χρίστος, </a:t>
                      </a:r>
                      <a:r>
                        <a:rPr lang="el-GR" sz="1800" b="0" i="1">
                          <a:effectLst/>
                          <a:latin typeface="Verdana" panose="020B0604030504040204" pitchFamily="34" charset="0"/>
                        </a:rPr>
                        <a:t>Ο Χρίστος Τσάγκας διαβάζει Διονύσιο Σολωμό: Ύμνος εις την Ελευθερίαν, Οι Ελεύθεροι Πολιορκημένοι</a:t>
                      </a:r>
                      <a:r>
                        <a:rPr lang="el-GR" sz="1800" b="0">
                          <a:effectLst/>
                          <a:latin typeface="Verdana" panose="020B0604030504040204" pitchFamily="34" charset="0"/>
                        </a:rPr>
                        <a:t>, περιοδικό </a:t>
                      </a:r>
                      <a:r>
                        <a:rPr lang="el-GR" sz="1800" b="0" i="1">
                          <a:effectLst/>
                          <a:latin typeface="Verdana" panose="020B0604030504040204" pitchFamily="34" charset="0"/>
                        </a:rPr>
                        <a:t>Οδός Πανός</a:t>
                      </a:r>
                      <a:r>
                        <a:rPr lang="el-GR" sz="1800" b="0">
                          <a:effectLst/>
                          <a:latin typeface="Verdana" panose="020B0604030504040204" pitchFamily="34" charset="0"/>
                        </a:rPr>
                        <a:t> 138 (Οκτώβριος-Νοέμβριος 2007))</a:t>
                      </a:r>
                      <a:endParaRPr lang="el-GR" sz="1800" b="0" dirty="0">
                        <a:effectLst/>
                        <a:latin typeface="Verdana" panose="020B0604030504040204" pitchFamily="34" charset="0"/>
                      </a:endParaRPr>
                    </a:p>
                  </a:txBody>
                  <a:tcPr marL="18408" marR="18408" marT="18408" marB="18408">
                    <a:lnL>
                      <a:noFill/>
                    </a:lnL>
                    <a:lnR>
                      <a:noFill/>
                    </a:lnR>
                    <a:lnT>
                      <a:noFill/>
                    </a:lnT>
                    <a:lnB>
                      <a:noFill/>
                    </a:lnB>
                    <a:solidFill>
                      <a:srgbClr val="F5E3D0"/>
                    </a:solidFill>
                  </a:tcPr>
                </a:tc>
                <a:extLst>
                  <a:ext uri="{0D108BD9-81ED-4DB2-BD59-A6C34878D82A}">
                    <a16:rowId xmlns:a16="http://schemas.microsoft.com/office/drawing/2014/main" val="2151145255"/>
                  </a:ext>
                </a:extLst>
              </a:tr>
            </a:tbl>
          </a:graphicData>
        </a:graphic>
      </p:graphicFrame>
      <p:pic>
        <p:nvPicPr>
          <p:cNvPr id="5" name="Picture 4">
            <a:extLst>
              <a:ext uri="{FF2B5EF4-FFF2-40B4-BE49-F238E27FC236}">
                <a16:creationId xmlns:a16="http://schemas.microsoft.com/office/drawing/2014/main" id="{686222DC-9F81-45E7-AC73-9D5BDD620629}"/>
              </a:ext>
            </a:extLst>
          </p:cNvPr>
          <p:cNvPicPr>
            <a:picLocks noChangeAspect="1"/>
          </p:cNvPicPr>
          <p:nvPr/>
        </p:nvPicPr>
        <p:blipFill>
          <a:blip r:embed="rId3"/>
          <a:stretch>
            <a:fillRect/>
          </a:stretch>
        </p:blipFill>
        <p:spPr>
          <a:xfrm>
            <a:off x="6326909" y="4969164"/>
            <a:ext cx="4673601" cy="794327"/>
          </a:xfrm>
          <a:prstGeom prst="rect">
            <a:avLst/>
          </a:prstGeom>
        </p:spPr>
      </p:pic>
      <p:pic>
        <p:nvPicPr>
          <p:cNvPr id="6" name="Picture 5">
            <a:extLst>
              <a:ext uri="{FF2B5EF4-FFF2-40B4-BE49-F238E27FC236}">
                <a16:creationId xmlns:a16="http://schemas.microsoft.com/office/drawing/2014/main" id="{0CD60726-B619-4FD2-9072-089BB2703777}"/>
              </a:ext>
            </a:extLst>
          </p:cNvPr>
          <p:cNvPicPr>
            <a:picLocks noChangeAspect="1"/>
          </p:cNvPicPr>
          <p:nvPr/>
        </p:nvPicPr>
        <p:blipFill>
          <a:blip r:embed="rId4"/>
          <a:stretch>
            <a:fillRect/>
          </a:stretch>
        </p:blipFill>
        <p:spPr>
          <a:xfrm>
            <a:off x="4119418" y="4969164"/>
            <a:ext cx="2207491" cy="794327"/>
          </a:xfrm>
          <a:prstGeom prst="rect">
            <a:avLst/>
          </a:prstGeom>
        </p:spPr>
      </p:pic>
    </p:spTree>
    <p:extLst>
      <p:ext uri="{BB962C8B-B14F-4D97-AF65-F5344CB8AC3E}">
        <p14:creationId xmlns:p14="http://schemas.microsoft.com/office/powerpoint/2010/main" val="1471100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6B1D-297D-40D1-9CBD-1205B38D4FA5}"/>
              </a:ext>
            </a:extLst>
          </p:cNvPr>
          <p:cNvSpPr>
            <a:spLocks noGrp="1"/>
          </p:cNvSpPr>
          <p:nvPr>
            <p:ph type="title"/>
          </p:nvPr>
        </p:nvSpPr>
        <p:spPr/>
        <p:txBody>
          <a:bodyPr/>
          <a:lstStyle/>
          <a:p>
            <a:r>
              <a:rPr lang="el-GR" dirty="0">
                <a:hlinkClick r:id="rId2" action="ppaction://hlinkfile"/>
              </a:rPr>
              <a:t>ΣΠΟΥΔΑΣΤΗΡΙΟ ΝΕΟΥ ΕΛΛΗΝΙΣΜΟΥ</a:t>
            </a:r>
            <a:endParaRPr lang="en-US" dirty="0"/>
          </a:p>
        </p:txBody>
      </p:sp>
      <p:sp>
        <p:nvSpPr>
          <p:cNvPr id="3" name="Content Placeholder 2">
            <a:extLst>
              <a:ext uri="{FF2B5EF4-FFF2-40B4-BE49-F238E27FC236}">
                <a16:creationId xmlns:a16="http://schemas.microsoft.com/office/drawing/2014/main" id="{85AEF76E-27C1-49EE-B85D-2DFF6C8241C5}"/>
              </a:ext>
            </a:extLst>
          </p:cNvPr>
          <p:cNvSpPr>
            <a:spLocks noGrp="1"/>
          </p:cNvSpPr>
          <p:nvPr>
            <p:ph idx="1"/>
          </p:nvPr>
        </p:nvSpPr>
        <p:spPr/>
        <p:txBody>
          <a:bodyPr/>
          <a:lstStyle/>
          <a:p>
            <a:r>
              <a:rPr lang="en-US" dirty="0">
                <a:hlinkClick r:id="rId3"/>
              </a:rPr>
              <a:t>http://www.snhell.gr/anthology/content.asp?id=32&amp;author_id=47</a:t>
            </a:r>
            <a:endParaRPr lang="en-US" dirty="0"/>
          </a:p>
        </p:txBody>
      </p:sp>
    </p:spTree>
    <p:extLst>
      <p:ext uri="{BB962C8B-B14F-4D97-AF65-F5344CB8AC3E}">
        <p14:creationId xmlns:p14="http://schemas.microsoft.com/office/powerpoint/2010/main" val="4111803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EABE2-6E25-4852-B8F9-FFF7D0F60066}"/>
              </a:ext>
            </a:extLst>
          </p:cNvPr>
          <p:cNvSpPr>
            <a:spLocks noGrp="1"/>
          </p:cNvSpPr>
          <p:nvPr>
            <p:ph type="title"/>
          </p:nvPr>
        </p:nvSpPr>
        <p:spPr/>
        <p:txBody>
          <a:bodyPr>
            <a:normAutofit/>
          </a:bodyPr>
          <a:lstStyle/>
          <a:p>
            <a:br>
              <a:rPr lang="el-GR" sz="2000" dirty="0"/>
            </a:br>
            <a:r>
              <a:rPr lang="en-US" sz="2000" dirty="0">
                <a:hlinkClick r:id="rId2" action="ppaction://hlinkfile"/>
              </a:rPr>
              <a:t>https://www.greek-language.gr/digitalResources/literature/tools/concordance/biography.html?cnd_id=10#content</a:t>
            </a:r>
            <a:endParaRPr lang="en-US" sz="2000" dirty="0"/>
          </a:p>
        </p:txBody>
      </p:sp>
      <p:sp>
        <p:nvSpPr>
          <p:cNvPr id="3" name="Content Placeholder 2">
            <a:extLst>
              <a:ext uri="{FF2B5EF4-FFF2-40B4-BE49-F238E27FC236}">
                <a16:creationId xmlns:a16="http://schemas.microsoft.com/office/drawing/2014/main" id="{C31B9530-EFC0-4B01-B6BA-1440BC3B4A6F}"/>
              </a:ext>
            </a:extLst>
          </p:cNvPr>
          <p:cNvSpPr>
            <a:spLocks noGrp="1"/>
          </p:cNvSpPr>
          <p:nvPr>
            <p:ph idx="1"/>
          </p:nvPr>
        </p:nvSpPr>
        <p:spPr/>
        <p:txBody>
          <a:bodyPr>
            <a:normAutofit/>
          </a:bodyPr>
          <a:lstStyle/>
          <a:p>
            <a:r>
              <a:rPr lang="el-GR" sz="1800" b="0" i="0" dirty="0">
                <a:solidFill>
                  <a:srgbClr val="333333"/>
                </a:solidFill>
                <a:effectLst/>
                <a:latin typeface="Calibri" panose="020F0502020204030204" pitchFamily="34" charset="0"/>
              </a:rPr>
              <a:t>Από την ομάδα των έργων που συνδέονται άμεσα με τα γεγονότα της επανάστασης (π.χ. </a:t>
            </a:r>
            <a:r>
              <a:rPr lang="el-GR" sz="1800" b="0" i="1" dirty="0">
                <a:solidFill>
                  <a:srgbClr val="333333"/>
                </a:solidFill>
                <a:effectLst/>
                <a:latin typeface="Calibri" panose="020F0502020204030204" pitchFamily="34" charset="0"/>
              </a:rPr>
              <a:t>Εις Μάρκο Μπότσαρη, Η καταστροφή των Ψαρών</a:t>
            </a:r>
            <a:r>
              <a:rPr lang="el-GR" sz="1800" b="0" i="0" dirty="0">
                <a:solidFill>
                  <a:srgbClr val="333333"/>
                </a:solidFill>
                <a:effectLst/>
                <a:latin typeface="Calibri" panose="020F0502020204030204" pitchFamily="34" charset="0"/>
              </a:rPr>
              <a:t>) ξεχωρίζει ασφαλώς ο </a:t>
            </a:r>
            <a:r>
              <a:rPr lang="el-GR" sz="1800" b="0" i="1" dirty="0">
                <a:solidFill>
                  <a:srgbClr val="333333"/>
                </a:solidFill>
                <a:effectLst/>
                <a:latin typeface="Calibri" panose="020F0502020204030204" pitchFamily="34" charset="0"/>
              </a:rPr>
              <a:t>Ύμνος εις την Ελευθερίαν</a:t>
            </a:r>
            <a:r>
              <a:rPr lang="el-GR" sz="1800" b="0" i="0" dirty="0">
                <a:solidFill>
                  <a:srgbClr val="333333"/>
                </a:solidFill>
                <a:effectLst/>
                <a:latin typeface="Calibri" panose="020F0502020204030204" pitchFamily="34" charset="0"/>
              </a:rPr>
              <a:t>, το ποίημα που θα καταστήσει τον εικοσιπεντάχρονο Σολωμό ευρύτερα γνωστό στην Ελλάδα και την Ευρώπη και που αργότερα (1865) θα του δώσει τον τίτλο του εθνικού ποιητή των Ελλήνων. Γραμμένος με μια ανάσα τον Μάιο του 1823, σε τροχαϊκό οκτασύλλαβο και 158 τετράστιχες στροφές, ο </a:t>
            </a:r>
            <a:r>
              <a:rPr lang="el-GR" sz="1800" b="0" i="1" dirty="0">
                <a:solidFill>
                  <a:srgbClr val="333333"/>
                </a:solidFill>
                <a:effectLst/>
                <a:latin typeface="Calibri" panose="020F0502020204030204" pitchFamily="34" charset="0"/>
              </a:rPr>
              <a:t>Ύμνος</a:t>
            </a:r>
            <a:r>
              <a:rPr lang="el-GR" sz="1800" b="0" i="0" dirty="0">
                <a:solidFill>
                  <a:srgbClr val="333333"/>
                </a:solidFill>
                <a:effectLst/>
                <a:latin typeface="Calibri" panose="020F0502020204030204" pitchFamily="34" charset="0"/>
              </a:rPr>
              <a:t> είναι το εκτενέστερο έως τότε ποίημά του και το πρώτο ελληνόγλωσσο που θα τυπωθεί και μάλιστα σε τρεις διαδοχικές εκδόσεις, το 1825: πρώτα, στο Παρίσι, στον </a:t>
            </a:r>
            <a:r>
              <a:rPr lang="el-GR" sz="1800" b="0" i="0" u="none" strike="noStrike" dirty="0">
                <a:solidFill>
                  <a:srgbClr val="0088CC"/>
                </a:solidFill>
                <a:effectLst/>
                <a:latin typeface="Calibri" panose="020F0502020204030204" pitchFamily="34" charset="0"/>
                <a:hlinkClick r:id="rId3"/>
              </a:rPr>
              <a:t>δεύτερο τόμο των δημοτικών τραγουδιών</a:t>
            </a:r>
            <a:r>
              <a:rPr lang="el-GR" sz="1800" b="0" i="0" dirty="0">
                <a:solidFill>
                  <a:srgbClr val="333333"/>
                </a:solidFill>
                <a:effectLst/>
                <a:latin typeface="Calibri" panose="020F0502020204030204" pitchFamily="34" charset="0"/>
              </a:rPr>
              <a:t> του Φωριέλ, με έμμετρη γαλλική μετάφραση (και σε χωριστό ανάτυπο)· ακολούθως, στο Λονδίνο, στην αγγλική μετάφραση του τόμου του Φωριέλ· τέλος, στο πολιορκημένο Μεσολόγγι, με ιταλική πεζή μετάφραση. Το ποίημα άλλωστε απευθύνεται τόσο στους Έλληνες όσο και στους Ευρωπαίους. Εξισορροπώντας ενθουσιασμό και αναστοχασμό, συμμετοχή και αποστασιοποίηση, το ποιητικό υποκείμενο αναλαμβάνει να προβάλει την ιδεολογία της επανάστασης (δίκαιος αγώνας για ελευθερία, αυτοδιάθεση και θρησκεία), να υμνήσει επιλεκτικά κάποια από τα πολεμικά κατορθώματα των Ελλήνων, να ενθαρρύνει τους πολεμιστές και συγχρόνως, να επισημάνει και να διαχειριστεί γεγονότα και συμπεριφορές που απειλούν ποικιλότροπα το ευάλωτο εγχείρημα της επανάστασης, όπως τα συμφέροντα και η υποκρισία των Μεγάλων Δυνάμεων, η σφαγή στην Τριπολιτσά και η εσωτερική διχόνοια των Ελλήνων:</a:t>
            </a:r>
            <a:endParaRPr lang="en-US" sz="1800" dirty="0"/>
          </a:p>
        </p:txBody>
      </p:sp>
    </p:spTree>
    <p:extLst>
      <p:ext uri="{BB962C8B-B14F-4D97-AF65-F5344CB8AC3E}">
        <p14:creationId xmlns:p14="http://schemas.microsoft.com/office/powerpoint/2010/main" val="3839859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9CC0-D342-4121-BF41-34BD946B8A3A}"/>
              </a:ext>
            </a:extLst>
          </p:cNvPr>
          <p:cNvSpPr>
            <a:spLocks noGrp="1"/>
          </p:cNvSpPr>
          <p:nvPr>
            <p:ph type="title"/>
          </p:nvPr>
        </p:nvSpPr>
        <p:spPr>
          <a:xfrm>
            <a:off x="838200" y="365126"/>
            <a:ext cx="10515600" cy="715530"/>
          </a:xfrm>
        </p:spPr>
        <p:txBody>
          <a:bodyPr/>
          <a:lstStyle/>
          <a:p>
            <a:r>
              <a:rPr kumimoji="0" lang="el-GR" sz="20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           Ο </a:t>
            </a:r>
            <a:r>
              <a:rPr kumimoji="0" lang="el-GR" sz="2000" b="0" i="1"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Ύμνος</a:t>
            </a:r>
            <a:r>
              <a:rPr kumimoji="0" lang="el-GR" sz="20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 είναι ποίημα πολιτικής και συγχρόνως λογοτεχνικής παρέμβασης,</a:t>
            </a:r>
            <a:endParaRPr lang="en-US" dirty="0"/>
          </a:p>
        </p:txBody>
      </p:sp>
      <p:sp>
        <p:nvSpPr>
          <p:cNvPr id="3" name="Content Placeholder 2">
            <a:extLst>
              <a:ext uri="{FF2B5EF4-FFF2-40B4-BE49-F238E27FC236}">
                <a16:creationId xmlns:a16="http://schemas.microsoft.com/office/drawing/2014/main" id="{1632851C-ADDD-4418-91C0-8D45027B23C2}"/>
              </a:ext>
            </a:extLst>
          </p:cNvPr>
          <p:cNvSpPr>
            <a:spLocks noGrp="1"/>
          </p:cNvSpPr>
          <p:nvPr>
            <p:ph idx="1"/>
          </p:nvPr>
        </p:nvSpPr>
        <p:spPr>
          <a:xfrm>
            <a:off x="1327509" y="940279"/>
            <a:ext cx="9365673" cy="5391960"/>
          </a:xfrm>
        </p:spPr>
        <p:txBody>
          <a:bodyPr>
            <a:normAutofit/>
          </a:bodyPr>
          <a:lstStyle/>
          <a:p>
            <a:pPr marL="0" indent="0">
              <a:lnSpc>
                <a:spcPct val="150000"/>
              </a:lnSpc>
              <a:buNone/>
            </a:pPr>
            <a:r>
              <a:rPr lang="el-GR" sz="2000" b="0" i="0" dirty="0">
                <a:solidFill>
                  <a:srgbClr val="333333"/>
                </a:solidFill>
                <a:effectLst/>
                <a:latin typeface="Calibri" panose="020F0502020204030204" pitchFamily="34" charset="0"/>
              </a:rPr>
              <a:t>καθώς ταυτόχρονη και ισότιμη επιδίωξή του είναι να καταδείξει και τις λογοτεχνικές ικανότητες της αναγεννημένης Ελλάδας και της νεοελληνικής γλώσσας. Όπως ο ίδιος ο Σολωμός το τονίζει ρητά σε επιστολή του, ακυρώνοντας τη σχεδιαζόμενη έκδοση πρωτόλειων ελληνόγλωσσων ποιημάτων του «Χρειάζονται όμως άλλα πράματα τώρα, για να δείξουμε τι δυνατότητες έχει η γλώσσα» (Πολίτης 1991: 87). Γράφοντας «γλώσσα» εννοεί βέβαια τη γλώσσα του λαού. Στην κρίσιμη συζήτηση που διεξάγεται ανάμεσα στους λόγιους της εποχής του σχετικά με τη γλώσσα στην οποία θα πρέπει να μιλούν και να γράφουν οι πολίτες τού υπό γένεση ανεξάρτητου ελληνικού κράτους, ο Σολωμός θα ταχθεί υπέρ της γλώσσας του λαού. Την άποψη αυτή θα υπερασπίσει τόσο με την ποίησή του όσο και με το κριτικό, μαχητικό κείμενο του </a:t>
            </a:r>
            <a:r>
              <a:rPr lang="el-GR" sz="2000" b="0" i="1" dirty="0">
                <a:solidFill>
                  <a:srgbClr val="333333"/>
                </a:solidFill>
                <a:effectLst/>
                <a:latin typeface="Calibri" panose="020F0502020204030204" pitchFamily="34" charset="0"/>
              </a:rPr>
              <a:t>Διαλόγου</a:t>
            </a:r>
            <a:r>
              <a:rPr lang="el-GR" sz="2000" b="0" i="0" dirty="0">
                <a:solidFill>
                  <a:srgbClr val="333333"/>
                </a:solidFill>
                <a:effectLst/>
                <a:latin typeface="Calibri" panose="020F0502020204030204" pitchFamily="34" charset="0"/>
              </a:rPr>
              <a:t> (1824) όπου ο Ποιητής, με την ηθική υποστήριξη του Φίλου, θα συγκρουστεί με τον Σοφολογιότατο.</a:t>
            </a:r>
            <a:endParaRPr lang="en-US" sz="2000" dirty="0"/>
          </a:p>
        </p:txBody>
      </p:sp>
    </p:spTree>
    <p:extLst>
      <p:ext uri="{BB962C8B-B14F-4D97-AF65-F5344CB8AC3E}">
        <p14:creationId xmlns:p14="http://schemas.microsoft.com/office/powerpoint/2010/main" val="383765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D98C-28E6-4299-BC0C-1003FF75E89E}"/>
              </a:ext>
            </a:extLst>
          </p:cNvPr>
          <p:cNvSpPr>
            <a:spLocks noGrp="1"/>
          </p:cNvSpPr>
          <p:nvPr>
            <p:ph type="title"/>
          </p:nvPr>
        </p:nvSpPr>
        <p:spPr>
          <a:xfrm>
            <a:off x="838200" y="681037"/>
            <a:ext cx="10515600" cy="171817"/>
          </a:xfrm>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br>
              <a:rPr kumimoji="0" lang="el-GR" sz="1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br>
              <a:rPr kumimoji="0" lang="el-GR" sz="1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br>
              <a:rPr kumimoji="0" lang="el-GR" sz="1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br>
              <a:rPr kumimoji="0" lang="el-GR" sz="1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r>
              <a:rPr kumimoji="0" lang="el-GR" sz="1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ΠΟΙΗΤΗΣ</a:t>
            </a:r>
            <a:br>
              <a:rPr kumimoji="0" lang="el-GR" sz="1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endParaRPr lang="en-US" dirty="0"/>
          </a:p>
        </p:txBody>
      </p:sp>
      <p:sp>
        <p:nvSpPr>
          <p:cNvPr id="3" name="Content Placeholder 2">
            <a:extLst>
              <a:ext uri="{FF2B5EF4-FFF2-40B4-BE49-F238E27FC236}">
                <a16:creationId xmlns:a16="http://schemas.microsoft.com/office/drawing/2014/main" id="{57C59321-A0FC-4E90-829D-1E447574C3FF}"/>
              </a:ext>
            </a:extLst>
          </p:cNvPr>
          <p:cNvSpPr>
            <a:spLocks noGrp="1"/>
          </p:cNvSpPr>
          <p:nvPr>
            <p:ph idx="1"/>
          </p:nvPr>
        </p:nvSpPr>
        <p:spPr>
          <a:xfrm>
            <a:off x="838200" y="949569"/>
            <a:ext cx="10515600" cy="5227394"/>
          </a:xfrm>
        </p:spPr>
        <p:txBody>
          <a:bodyPr>
            <a:normAutofit fontScale="40000" lnSpcReduction="20000"/>
          </a:bodyPr>
          <a:lstStyle/>
          <a:p>
            <a:pPr marL="0" indent="0" algn="just">
              <a:buNone/>
            </a:pPr>
            <a:r>
              <a:rPr lang="el-GR" b="0" i="0" dirty="0">
                <a:solidFill>
                  <a:srgbClr val="333333"/>
                </a:solidFill>
                <a:effectLst/>
                <a:latin typeface="Calibri" panose="020F0502020204030204" pitchFamily="34" charset="0"/>
              </a:rPr>
              <a:t>Εκατάλαβα· θέλεις να ομιλήσουμε για τη γλώσσα· μήγαρις έχω άλλο στο νου μου πάρεξ ελευθερία και γλώσσα; Εκείνη άρχισε να πατεί τα κεφάλια τα τούρκικα, τούτη θέλει πατήσει ογλήγορα τα σοφολογιοτατίστικα, και έπειτα αγκαλιασμένες και οι δύο θέλει προχωρήσουν εις το δρόμο της δόξας, χωρίς ποτέ να γυρίσουν οπίσω, αν κανένας Σοφολογιότατος κρώζει ή κανένας Τούρκος βαβίζει· γιατί για με είναι όμοιοι και οι δύο.</a:t>
            </a:r>
          </a:p>
          <a:p>
            <a:pPr marL="0" indent="0" algn="just">
              <a:buNone/>
            </a:pPr>
            <a:r>
              <a:rPr lang="el-GR" b="0" i="0" dirty="0">
                <a:solidFill>
                  <a:srgbClr val="333333"/>
                </a:solidFill>
                <a:effectLst/>
                <a:latin typeface="Calibri" panose="020F0502020204030204" pitchFamily="34" charset="0"/>
              </a:rPr>
              <a:t>Καθώς «ερχότανε κάθε τόσο από μακριά» (Σεφέρης) και χάρη στην εξοικείωσή του με αντίστοιχα ευρωπαϊκά γλωσσικά ζητήματα κατά τη διάρκεια των σπουδών του στην Ιταλία, ο Σολωμός θα ανασκευάσει με συγκροτημένα επιχειρήματα και σθένος τις απόψεις υπέρ της καθαρεύουσας ή/και της αρχαϊζουσας:</a:t>
            </a:r>
          </a:p>
          <a:p>
            <a:pPr marL="0" indent="0" algn="just">
              <a:buNone/>
            </a:pPr>
            <a:r>
              <a:rPr lang="el-GR" b="0" i="0" dirty="0">
                <a:solidFill>
                  <a:srgbClr val="333333"/>
                </a:solidFill>
                <a:effectLst/>
                <a:latin typeface="Calibri" panose="020F0502020204030204" pitchFamily="34" charset="0"/>
              </a:rPr>
              <a:t>[…]</a:t>
            </a:r>
          </a:p>
          <a:p>
            <a:pPr marL="0" indent="0" algn="just">
              <a:buNone/>
            </a:pPr>
            <a:r>
              <a:rPr lang="el-GR" b="0" i="0" dirty="0">
                <a:solidFill>
                  <a:srgbClr val="333333"/>
                </a:solidFill>
                <a:effectLst/>
                <a:latin typeface="Calibri" panose="020F0502020204030204" pitchFamily="34" charset="0"/>
              </a:rPr>
              <a:t>ΠΟΙΗΤΗΣ</a:t>
            </a:r>
          </a:p>
          <a:p>
            <a:pPr marL="0" indent="0" algn="just">
              <a:buNone/>
            </a:pPr>
            <a:r>
              <a:rPr lang="el-GR" b="0" i="0" dirty="0">
                <a:solidFill>
                  <a:srgbClr val="333333"/>
                </a:solidFill>
                <a:effectLst/>
                <a:latin typeface="Calibri" panose="020F0502020204030204" pitchFamily="34" charset="0"/>
              </a:rPr>
              <a:t>Θυμώνω γιατί είμαι στενεμένος να ξαναπώ τα πράγματα οπού είπαν τόσες φορές τα άλλα έθνη, και δίχως ωφέλεια να τα ξαναπώ. Οι Γάλλοι έλαβαν φιλονικεία για τη γλώσσα, και ετελείωσε εις την εποχήν του Δαλαμπέρτ· την έλαβαν οι Γερμανοί, και ο Όπιτς έδωσε το παράδειγμα της αλήθειας· την έλαβαν οι Ιταλοί, και με τόσο πείσμα, οπού μήτε το παράδειγμα του Υψηλότατου Ποιητή είχε φθάσει για τότε να τους καταπείσει. Ησύχασαν τέλος πάντων γράφοντας τη γλώσσα του λαού τους τα σοφά έθνη, και αντί εκείνες οι ελεεινές ανησυχίες να μας είναι παράδειγμα για να τες αποφύγουμε, επέσαμε εις χειρότερα σφάλματα. Τέλος πάντων οι Σοφολογιότατοι εκείνων των εθνών ήθελαν να γράφεται μία γλώσσα οπού ήτον μία φορά ζωντανή εις τα χείλη των ανθρώπων· κακό πράγμα βέβαια, και αν ήτον αληθινά δυνατόν· γιατί δυσκολεύει την εξάπλωση της σοφίας· αλλ' οι δικοί μας θέλουν να γράφουμε μία γλώσσα, η οποία μήτε ομιλιέται, μήτε άλλες φορές ομιλήθηκε, μήτε θέλει ποτέ ομιληθεί.</a:t>
            </a:r>
          </a:p>
          <a:p>
            <a:pPr marL="0" indent="0" algn="just">
              <a:buNone/>
            </a:pPr>
            <a:r>
              <a:rPr lang="el-GR" b="0" i="0" dirty="0">
                <a:solidFill>
                  <a:srgbClr val="333333"/>
                </a:solidFill>
                <a:effectLst/>
                <a:latin typeface="Calibri" panose="020F0502020204030204" pitchFamily="34" charset="0"/>
              </a:rPr>
              <a:t>ΣΟΦΟΛΟΓΙΟΤΑΤΟΣ</a:t>
            </a:r>
          </a:p>
          <a:p>
            <a:pPr marL="0" indent="0" algn="just">
              <a:buNone/>
            </a:pPr>
            <a:r>
              <a:rPr lang="el-GR" b="0" i="0" dirty="0">
                <a:solidFill>
                  <a:srgbClr val="333333"/>
                </a:solidFill>
                <a:effectLst/>
                <a:latin typeface="Calibri" panose="020F0502020204030204" pitchFamily="34" charset="0"/>
              </a:rPr>
              <a:t>Και τα λόγια του Πλάτωνος γιατί μου τα ανέφερες;</a:t>
            </a:r>
          </a:p>
          <a:p>
            <a:pPr marL="0" indent="0" algn="just">
              <a:buNone/>
            </a:pPr>
            <a:r>
              <a:rPr lang="el-GR" b="0" i="0" dirty="0">
                <a:solidFill>
                  <a:srgbClr val="333333"/>
                </a:solidFill>
                <a:effectLst/>
                <a:latin typeface="Calibri" panose="020F0502020204030204" pitchFamily="34" charset="0"/>
              </a:rPr>
              <a:t>ΠΟΙΗΤΗΣ</a:t>
            </a:r>
          </a:p>
          <a:p>
            <a:pPr marL="0" indent="0" algn="just">
              <a:buNone/>
            </a:pPr>
            <a:r>
              <a:rPr lang="el-GR" b="0" i="0" dirty="0">
                <a:solidFill>
                  <a:srgbClr val="333333"/>
                </a:solidFill>
                <a:effectLst/>
                <a:latin typeface="Calibri" panose="020F0502020204030204" pitchFamily="34" charset="0"/>
              </a:rPr>
              <a:t>Για να καταπεισθείς πως τη σημασία των λέξεων ο λαός την διδάσκει του συγγραφέα.</a:t>
            </a:r>
          </a:p>
          <a:p>
            <a:pPr marL="0" indent="0" algn="just">
              <a:buNone/>
            </a:pPr>
            <a:r>
              <a:rPr lang="el-GR" b="0" i="0" dirty="0">
                <a:solidFill>
                  <a:srgbClr val="333333"/>
                </a:solidFill>
                <a:effectLst/>
                <a:latin typeface="Calibri" panose="020F0502020204030204" pitchFamily="34" charset="0"/>
              </a:rPr>
              <a:t>ΣΟΦΟΛΟΓΙΟΤΑΤΟΣ</a:t>
            </a:r>
          </a:p>
          <a:p>
            <a:pPr marL="0" indent="0" algn="just">
              <a:buNone/>
            </a:pPr>
            <a:r>
              <a:rPr lang="el-GR" b="0" i="0" dirty="0">
                <a:solidFill>
                  <a:srgbClr val="333333"/>
                </a:solidFill>
                <a:effectLst/>
                <a:latin typeface="Calibri" panose="020F0502020204030204" pitchFamily="34" charset="0"/>
              </a:rPr>
              <a:t>Το σύγγραμμα λοιπόν θα είναι κάθε άλλο πράγμα από του λαού την ομιλία.</a:t>
            </a:r>
          </a:p>
          <a:p>
            <a:pPr marL="0" indent="0" algn="just">
              <a:buNone/>
            </a:pPr>
            <a:r>
              <a:rPr lang="el-GR" b="0" i="0" dirty="0">
                <a:solidFill>
                  <a:srgbClr val="333333"/>
                </a:solidFill>
                <a:effectLst/>
                <a:latin typeface="Calibri" panose="020F0502020204030204" pitchFamily="34" charset="0"/>
              </a:rPr>
              <a:t>ΠΟΙΗΤΗΣ</a:t>
            </a:r>
          </a:p>
          <a:p>
            <a:pPr marL="0" indent="0" algn="just">
              <a:buNone/>
            </a:pPr>
            <a:r>
              <a:rPr lang="el-GR" b="0" i="0" dirty="0">
                <a:solidFill>
                  <a:srgbClr val="333333"/>
                </a:solidFill>
                <a:effectLst/>
                <a:latin typeface="Calibri" panose="020F0502020204030204" pitchFamily="34" charset="0"/>
              </a:rPr>
              <a:t>Όχι κάθε άλλο πράγμα· εκείνο οπού λέγει ο Βάκων για τη φύση, δηλαδή πως ο φιλόσοφος για να την κυριέψει πρέπει πρώτα να της υποταχθεί, ημπορεί κανείς να το πει για τη γλώσσα· υποτάξου πρώτα στη γλώσσα του λαού, και, αν είσαι αρκετός, κυρίεψε την.</a:t>
            </a:r>
          </a:p>
          <a:p>
            <a:pPr marL="0" indent="0" algn="just">
              <a:buNone/>
            </a:pPr>
            <a:r>
              <a:rPr lang="el-GR" b="0" i="0" dirty="0">
                <a:solidFill>
                  <a:srgbClr val="333333"/>
                </a:solidFill>
                <a:effectLst/>
                <a:latin typeface="Calibri" panose="020F0502020204030204" pitchFamily="34" charset="0"/>
              </a:rPr>
              <a:t>ΣΟΦΟΛΟΓΙΟΤΑΤΟΣ</a:t>
            </a:r>
          </a:p>
          <a:p>
            <a:pPr marL="0" indent="0" algn="just">
              <a:buNone/>
            </a:pPr>
            <a:r>
              <a:rPr lang="el-GR" b="0" i="0" dirty="0">
                <a:solidFill>
                  <a:srgbClr val="333333"/>
                </a:solidFill>
                <a:effectLst/>
                <a:latin typeface="Calibri" panose="020F0502020204030204" pitchFamily="34" charset="0"/>
              </a:rPr>
              <a:t>Αυτό δεν το καταλαβαίνω πώς γίνεται.</a:t>
            </a:r>
          </a:p>
          <a:p>
            <a:pPr marL="0" indent="0" algn="just">
              <a:buNone/>
            </a:pPr>
            <a:r>
              <a:rPr lang="el-GR" b="0" i="0" dirty="0">
                <a:solidFill>
                  <a:srgbClr val="333333"/>
                </a:solidFill>
                <a:effectLst/>
                <a:latin typeface="Calibri" panose="020F0502020204030204" pitchFamily="34" charset="0"/>
              </a:rPr>
              <a:t>[…]</a:t>
            </a:r>
          </a:p>
          <a:p>
            <a:endParaRPr lang="en-US" dirty="0"/>
          </a:p>
        </p:txBody>
      </p:sp>
    </p:spTree>
    <p:extLst>
      <p:ext uri="{BB962C8B-B14F-4D97-AF65-F5344CB8AC3E}">
        <p14:creationId xmlns:p14="http://schemas.microsoft.com/office/powerpoint/2010/main" val="235738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39C2-4791-4685-964D-A2E0A0297769}"/>
              </a:ext>
            </a:extLst>
          </p:cNvPr>
          <p:cNvSpPr>
            <a:spLocks noGrp="1"/>
          </p:cNvSpPr>
          <p:nvPr>
            <p:ph type="title"/>
          </p:nvPr>
        </p:nvSpPr>
        <p:spPr>
          <a:xfrm>
            <a:off x="838200" y="609600"/>
            <a:ext cx="3739341" cy="1330839"/>
          </a:xfrm>
        </p:spPr>
        <p:txBody>
          <a:bodyPr vert="horz" lIns="91440" tIns="45720" rIns="91440" bIns="45720" rtlCol="0" anchor="ctr">
            <a:normAutofit/>
          </a:bodyPr>
          <a:lstStyle/>
          <a:p>
            <a:pPr>
              <a:spcAft>
                <a:spcPts val="800"/>
              </a:spcAft>
            </a:pPr>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br>
              <a:rPr lang="en-US" sz="1400" kern="1200">
                <a:solidFill>
                  <a:schemeClr val="tx1"/>
                </a:solidFill>
                <a:effectLst/>
                <a:latin typeface="+mj-lt"/>
                <a:ea typeface="+mj-ea"/>
                <a:cs typeface="+mj-cs"/>
              </a:rPr>
            </a:br>
            <a:endParaRPr lang="en-US" sz="1400" kern="1200">
              <a:solidFill>
                <a:schemeClr val="tx1"/>
              </a:solidFill>
              <a:latin typeface="+mj-lt"/>
              <a:ea typeface="+mj-ea"/>
              <a:cs typeface="+mj-cs"/>
            </a:endParaRPr>
          </a:p>
        </p:txBody>
      </p:sp>
      <p:sp>
        <p:nvSpPr>
          <p:cNvPr id="18" name="TextBox 17">
            <a:extLst>
              <a:ext uri="{FF2B5EF4-FFF2-40B4-BE49-F238E27FC236}">
                <a16:creationId xmlns:a16="http://schemas.microsoft.com/office/drawing/2014/main" id="{E944C6CF-6A7F-400F-A24A-2AF6FB758884}"/>
              </a:ext>
            </a:extLst>
          </p:cNvPr>
          <p:cNvSpPr txBox="1"/>
          <p:nvPr/>
        </p:nvSpPr>
        <p:spPr>
          <a:xfrm>
            <a:off x="838199" y="544781"/>
            <a:ext cx="4588055" cy="555790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100" dirty="0">
              <a:hlinkClick r:id="rId2" action="ppaction://hlinkfile"/>
            </a:endParaRPr>
          </a:p>
          <a:p>
            <a:pPr indent="-228600">
              <a:lnSpc>
                <a:spcPct val="90000"/>
              </a:lnSpc>
              <a:buFont typeface="Arial" panose="020B0604020202020204" pitchFamily="34" charset="0"/>
              <a:buChar char="•"/>
            </a:pPr>
            <a:endParaRPr lang="en-US" sz="1100" b="1" i="0" dirty="0">
              <a:effectLst/>
            </a:endParaRPr>
          </a:p>
          <a:p>
            <a:pPr indent="-228600">
              <a:lnSpc>
                <a:spcPct val="90000"/>
              </a:lnSpc>
              <a:buFont typeface="Arial" panose="020B0604020202020204" pitchFamily="34" charset="0"/>
              <a:buChar char="•"/>
            </a:pPr>
            <a:endParaRPr lang="en-US" sz="1100" b="1" dirty="0"/>
          </a:p>
          <a:p>
            <a:pPr>
              <a:lnSpc>
                <a:spcPct val="90000"/>
              </a:lnSpc>
            </a:pPr>
            <a:r>
              <a:rPr lang="el-GR" b="1" i="0" dirty="0">
                <a:effectLst/>
              </a:rPr>
              <a:t>        </a:t>
            </a:r>
            <a:endParaRPr lang="en-US" b="1" i="0" dirty="0">
              <a:effectLst/>
            </a:endParaRPr>
          </a:p>
          <a:p>
            <a:pPr indent="-228600">
              <a:lnSpc>
                <a:spcPct val="90000"/>
              </a:lnSpc>
              <a:buFont typeface="Arial" panose="020B0604020202020204" pitchFamily="34" charset="0"/>
              <a:buChar char="•"/>
            </a:pPr>
            <a:endParaRPr lang="en-US" b="0" i="0" dirty="0">
              <a:effectLst/>
            </a:endParaRPr>
          </a:p>
          <a:p>
            <a:pPr>
              <a:lnSpc>
                <a:spcPct val="90000"/>
              </a:lnSpc>
            </a:pPr>
            <a:r>
              <a:rPr lang="en-US" b="0" i="0" dirty="0">
                <a:effectLst/>
              </a:rPr>
              <a:t>Ο </a:t>
            </a:r>
            <a:r>
              <a:rPr lang="en-US" b="0" i="0" dirty="0" err="1">
                <a:effectLst/>
              </a:rPr>
              <a:t>Ύμνος</a:t>
            </a:r>
            <a:r>
              <a:rPr lang="en-US" b="0" i="0" dirty="0">
                <a:effectLst/>
              </a:rPr>
              <a:t> </a:t>
            </a:r>
            <a:r>
              <a:rPr lang="en-US" b="0" i="0" dirty="0" err="1">
                <a:effectLst/>
              </a:rPr>
              <a:t>εις</a:t>
            </a:r>
            <a:r>
              <a:rPr lang="en-US" b="0" i="0" dirty="0">
                <a:effectLst/>
              </a:rPr>
              <a:t> </a:t>
            </a:r>
            <a:r>
              <a:rPr lang="en-US" b="0" i="0" dirty="0" err="1">
                <a:effectLst/>
              </a:rPr>
              <a:t>την</a:t>
            </a:r>
            <a:r>
              <a:rPr lang="en-US" b="0" i="0" dirty="0">
                <a:effectLst/>
              </a:rPr>
              <a:t> </a:t>
            </a:r>
            <a:r>
              <a:rPr lang="en-US" b="0" i="0" dirty="0" err="1">
                <a:effectLst/>
              </a:rPr>
              <a:t>Ελευθερί</a:t>
            </a:r>
            <a:r>
              <a:rPr lang="en-US" b="0" i="0" dirty="0">
                <a:effectLst/>
              </a:rPr>
              <a:t>αν είναι η πρώτη σημαντική ποιητική σύνθεση του Σολωμού, στην οποία η ποιητική μούσα τίθεται στην υπηρεσία του απελευθερωτικού αγώνα του έθνους. </a:t>
            </a:r>
            <a:r>
              <a:rPr lang="en-US" b="0" i="0" dirty="0" err="1">
                <a:effectLst/>
              </a:rPr>
              <a:t>Στο</a:t>
            </a:r>
            <a:r>
              <a:rPr lang="en-US" b="0" i="0" dirty="0">
                <a:effectLst/>
              </a:rPr>
              <a:t> </a:t>
            </a:r>
            <a:r>
              <a:rPr lang="en-US" b="0" i="0" dirty="0" err="1">
                <a:effectLst/>
              </a:rPr>
              <a:t>έργο</a:t>
            </a:r>
            <a:r>
              <a:rPr lang="en-US" b="0" i="0" dirty="0">
                <a:effectLst/>
              </a:rPr>
              <a:t> α</a:t>
            </a:r>
            <a:r>
              <a:rPr lang="en-US" b="0" i="0" dirty="0" err="1">
                <a:effectLst/>
              </a:rPr>
              <a:t>υτό</a:t>
            </a:r>
            <a:r>
              <a:rPr lang="en-US" b="0" i="0" dirty="0">
                <a:effectLst/>
              </a:rPr>
              <a:t>, π</a:t>
            </a:r>
            <a:r>
              <a:rPr lang="en-US" b="0" i="0" dirty="0" err="1">
                <a:effectLst/>
              </a:rPr>
              <a:t>ου</a:t>
            </a:r>
            <a:r>
              <a:rPr lang="en-US" b="0" i="0" dirty="0">
                <a:effectLst/>
              </a:rPr>
              <a:t> </a:t>
            </a:r>
            <a:r>
              <a:rPr lang="en-US" b="0" i="0" dirty="0" err="1">
                <a:effectLst/>
              </a:rPr>
              <a:t>μετ</a:t>
            </a:r>
            <a:r>
              <a:rPr lang="en-US" b="0" i="0" dirty="0">
                <a:effectLst/>
              </a:rPr>
              <a:t>αφράστηκε σχεδόν αμέσως στην αγγλική, τη γαλλική και την ιταλική γλώσσα, εμπνέοντας τα φιλελεύθερα και φιλελληνικά συναισθήματα των υπολοίπων Ευρωπαίων, ο Σολωμός δημιουργεί τα παραδειγματικά πρότυπα της εθνικής μας ιδεολογίας. </a:t>
            </a:r>
            <a:r>
              <a:rPr lang="en-US" b="0" i="0" dirty="0" err="1">
                <a:effectLst/>
              </a:rPr>
              <a:t>Γι</a:t>
            </a:r>
            <a:r>
              <a:rPr lang="en-US" b="0" i="0" dirty="0">
                <a:effectLst/>
              </a:rPr>
              <a:t>α το λόγο αυτό, άλλωστε, οι πρώτες δύο στροφές του ποιήματος αποτελούν από το 1864 τον εθνικό μας ύμνο.</a:t>
            </a:r>
            <a:endParaRPr lang="el-GR" b="0" i="0" dirty="0">
              <a:effectLst/>
            </a:endParaRPr>
          </a:p>
          <a:p>
            <a:pPr>
              <a:lnSpc>
                <a:spcPct val="90000"/>
              </a:lnSpc>
            </a:pPr>
            <a:endParaRPr lang="en-US" b="0" i="0" dirty="0">
              <a:effectLst/>
            </a:endParaRPr>
          </a:p>
        </p:txBody>
      </p:sp>
      <p:pic>
        <p:nvPicPr>
          <p:cNvPr id="1026" name="Picture 2" descr="image   ">
            <a:extLst>
              <a:ext uri="{FF2B5EF4-FFF2-40B4-BE49-F238E27FC236}">
                <a16:creationId xmlns:a16="http://schemas.microsoft.com/office/drawing/2014/main" id="{8EB7F8EC-A397-49BA-A2B7-D254EC81D9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6" r="-1" b="-1"/>
          <a:stretch/>
        </p:blipFill>
        <p:spPr bwMode="auto">
          <a:xfrm>
            <a:off x="7232904" y="661916"/>
            <a:ext cx="3867912" cy="555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28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927E-B5B7-4374-A4E5-171A7F574CAE}"/>
              </a:ext>
            </a:extLst>
          </p:cNvPr>
          <p:cNvSpPr>
            <a:spLocks noGrp="1"/>
          </p:cNvSpPr>
          <p:nvPr>
            <p:ph type="title"/>
          </p:nvPr>
        </p:nvSpPr>
        <p:spPr>
          <a:xfrm>
            <a:off x="838200" y="365126"/>
            <a:ext cx="10515600" cy="689952"/>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l-GR" sz="2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br>
              <a:rPr kumimoji="0" lang="el-GR" sz="2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br>
              <a:rPr kumimoji="0" lang="el-GR" sz="2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r>
              <a:rPr kumimoji="0" lang="el-GR" sz="2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t>Ο Σολωμός θα επανέλθει στο «πώς» στη γνωστή επιστολή του προς τον φίλο του Γεώργιο Τερτσέτη (Ιούνιος 1833):</a:t>
            </a:r>
            <a:br>
              <a:rPr kumimoji="0" lang="el-GR" sz="2200" b="0" i="0" u="none" strike="noStrike" kern="1200" cap="none" spc="0" normalizeH="0" baseline="0" noProof="0" dirty="0">
                <a:ln>
                  <a:noFill/>
                </a:ln>
                <a:solidFill>
                  <a:srgbClr val="333333"/>
                </a:solidFill>
                <a:effectLst/>
                <a:uLnTx/>
                <a:uFillTx/>
                <a:latin typeface="Calibri" panose="020F0502020204030204" pitchFamily="34" charset="0"/>
                <a:ea typeface="+mn-ea"/>
                <a:cs typeface="+mn-cs"/>
              </a:rPr>
            </a:br>
            <a:endParaRPr lang="en-US" dirty="0"/>
          </a:p>
        </p:txBody>
      </p:sp>
      <p:sp>
        <p:nvSpPr>
          <p:cNvPr id="3" name="Content Placeholder 2">
            <a:extLst>
              <a:ext uri="{FF2B5EF4-FFF2-40B4-BE49-F238E27FC236}">
                <a16:creationId xmlns:a16="http://schemas.microsoft.com/office/drawing/2014/main" id="{8EFD7AC7-4AD4-44C0-BB76-A1C448561350}"/>
              </a:ext>
            </a:extLst>
          </p:cNvPr>
          <p:cNvSpPr>
            <a:spLocks noGrp="1"/>
          </p:cNvSpPr>
          <p:nvPr>
            <p:ph idx="1"/>
          </p:nvPr>
        </p:nvSpPr>
        <p:spPr>
          <a:xfrm>
            <a:off x="838200" y="1318846"/>
            <a:ext cx="10515600" cy="4858117"/>
          </a:xfrm>
        </p:spPr>
        <p:txBody>
          <a:bodyPr>
            <a:normAutofit fontScale="70000" lnSpcReduction="20000"/>
          </a:bodyPr>
          <a:lstStyle/>
          <a:p>
            <a:pPr algn="just"/>
            <a:r>
              <a:rPr lang="el-GR" b="0" i="0" dirty="0">
                <a:solidFill>
                  <a:srgbClr val="333333"/>
                </a:solidFill>
                <a:effectLst/>
                <a:latin typeface="Calibri" panose="020F0502020204030204" pitchFamily="34" charset="0"/>
              </a:rPr>
              <a:t>«Χαίρομαι να παίρνονται για ξεκίνημα τα δημοτικά τραγούδια, θα 'θελα όμως, όποιος μεταχειρίζεται την κλέφτικη γλώσσα, να τη μεταχειρίζεται στην ουσία της και όχι στη μορφή της, με νιώθεις; Κι όσο για την ποίηση, πρόσεξε καλά Γιώργη μου, γιατί βέβαια καλό είναι να ρίχνει κανείς τις ρίζες του πάνω σ' αυτά τ' αχνάρια, δεν είναι όμως καλό να σταματά εκεί· πρέπει να υψώνεται κατακόρυφα. Δεν ξέρω αν φανέρωσα καλά τη σκέψη μου, έτσι βιαστικά που γράφω. Η κλέφτικη ποίηση είναι όμορφη και ενδιαφέρουσα καθώς μ' αυτήν παράστησαν ανεπιτήδευτα οι Κλέφτες τη ζωή τους, τις ιδέες τους και τα αισθήματά τους. Δεν έχει το ίδιο ενδιαφέρον στο δικό μας στόμα· το έθνος ζητά από μας το θησαυρό της δικής μας διάνοιας, της ατομικής, ντυμένον εθνικά.» (Πολίτης 1991: 254)</a:t>
            </a:r>
          </a:p>
          <a:p>
            <a:pPr algn="just"/>
            <a:r>
              <a:rPr lang="el-GR" b="0" i="0" dirty="0">
                <a:solidFill>
                  <a:srgbClr val="333333"/>
                </a:solidFill>
                <a:effectLst/>
                <a:latin typeface="Calibri" panose="020F0502020204030204" pitchFamily="34" charset="0"/>
              </a:rPr>
              <a:t>Στόχος του Σολωμού είναι να καλύψει το κενό που υπήρχε στη λογοτεχνία της εποχής του και του τόπου του: να καλλιεργήσει τη δημώδη, λαϊκή γλώσσα και να φτιάξει ένα ποιητικό γλωσσικό όργανο ικανό να εκφράσει ιδέες και έννοιες εθνικές αλλά και οικουμενικές. Στο δύσκολο αυτό εγχείρημα, η απουσία μιας ήδη διαμορφωμένης ενιαίας νεοελληνικής λογοτεχνικής παράδοσης θα τον δυσκολέψει αλλά ταυτόχρονα θα του αφήσει ελεύθερο το πεδίο ενώ η απόσταση από την οποία έρχεται, η παιδεία του και η «διάνοιά του» θα του επιτρέψουν να δει καθαρότερα, να επιλέξει και να μπολιάσει δημιουργικά τη νεοελληνική ποιητική γλώσσα, την οποία επιχειρεί να πλάσει, με την ιταλική και ευρύτερα την ευρωπαϊκή λογοτεχνική παράδοση και σκέψη με τις οποίες είναι εξοικειωμένος. Ο καρπός θα φανεί στο χρονικό διάστημα 1828-1855.</a:t>
            </a:r>
          </a:p>
          <a:p>
            <a:endParaRPr lang="en-US" dirty="0"/>
          </a:p>
        </p:txBody>
      </p:sp>
    </p:spTree>
    <p:extLst>
      <p:ext uri="{BB962C8B-B14F-4D97-AF65-F5344CB8AC3E}">
        <p14:creationId xmlns:p14="http://schemas.microsoft.com/office/powerpoint/2010/main" val="2156968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E8216-1D22-40AE-8123-0415DB8D7127}"/>
              </a:ext>
            </a:extLst>
          </p:cNvPr>
          <p:cNvSpPr>
            <a:spLocks noGrp="1"/>
          </p:cNvSpPr>
          <p:nvPr>
            <p:ph type="title"/>
          </p:nvPr>
        </p:nvSpPr>
        <p:spPr>
          <a:xfrm>
            <a:off x="1017916" y="365125"/>
            <a:ext cx="10335883" cy="557901"/>
          </a:xfrm>
        </p:spPr>
        <p:txBody>
          <a:bodyPr>
            <a:normAutofit/>
          </a:bodyPr>
          <a:lstStyle/>
          <a:p>
            <a:r>
              <a:rPr lang="el-GR" sz="2000" dirty="0"/>
              <a:t>Δραστηριότητες στον Ύμνο εις την Ελευθερίαν</a:t>
            </a:r>
            <a:endParaRPr lang="en-US" sz="2000" dirty="0"/>
          </a:p>
        </p:txBody>
      </p:sp>
      <p:sp>
        <p:nvSpPr>
          <p:cNvPr id="3" name="Content Placeholder 2">
            <a:extLst>
              <a:ext uri="{FF2B5EF4-FFF2-40B4-BE49-F238E27FC236}">
                <a16:creationId xmlns:a16="http://schemas.microsoft.com/office/drawing/2014/main" id="{FB31AD5F-3A56-4EA5-90EE-E9B952FF06A9}"/>
              </a:ext>
            </a:extLst>
          </p:cNvPr>
          <p:cNvSpPr>
            <a:spLocks noGrp="1"/>
          </p:cNvSpPr>
          <p:nvPr>
            <p:ph idx="1"/>
          </p:nvPr>
        </p:nvSpPr>
        <p:spPr>
          <a:xfrm>
            <a:off x="775855" y="1339273"/>
            <a:ext cx="10751127" cy="4837690"/>
          </a:xfrm>
        </p:spPr>
        <p:txBody>
          <a:bodyPr>
            <a:normAutofit/>
          </a:bodyPr>
          <a:lstStyle/>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1.Να παρουσιάσετε στοιχεία παραδοσιακής ποίησης ,αναφέροντας παραδείγματα  από διάφορα σημεία του κειμένου και δίνοντας έμφαση στο λυρισμό.</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2.α. Να επιλέξετε τρεις πίνακες ζωγραφικής: α. Με ποιο ιστορικό γεγονός της επανάστασης σχετίζεται ο κάθε ένας πίνακας από αυτούς και ποια πρόσωπα αναγνωρίζετε σε αυτόν;   και β. Να  αναζητήσετε πληροφορίες για τους ζωγράφους των αντίστοιχων έργων.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3.Να αναζητήσετε και να παρουσιάσετε στοιχεία μορφής και περιεχομένου ανάμεσα στους  &lt;&lt; Ελεύθερους Πολιορκημένους&gt;&gt; και τον &lt;&lt; Ύμνο εις την Ελευθερίαν&gt;&gt;. Ποιες ομοιότητες και ποιες διαφορές βρίσκετε;</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4. Να αναζητήσετε εθνικούς ύμνους άλλων χωρών και να τους παρουσιάσετε (σε γραπτό κείμενο).</a:t>
            </a:r>
          </a:p>
          <a:p>
            <a:pPr>
              <a:lnSpc>
                <a:spcPct val="107000"/>
              </a:lnSpc>
              <a:spcAft>
                <a:spcPts val="800"/>
              </a:spcAft>
            </a:pPr>
            <a:r>
              <a:rPr lang="el-GR" sz="1800" dirty="0">
                <a:latin typeface="Calibri" panose="020F0502020204030204" pitchFamily="34" charset="0"/>
                <a:ea typeface="Calibri" panose="020F0502020204030204" pitchFamily="34" charset="0"/>
                <a:cs typeface="Times New Roman" panose="02020603050405020304" pitchFamily="18" charset="0"/>
              </a:rPr>
              <a:t>5. Με αφορμή την ανάγνωση και τη μελέτη του ποιήματος στο σύνολό του μπορείτε να δημιουργήσετε καλλιτεχνικά ένα δικό σας έργο, π.χ. σκίτσο, ζωγραφική, κείμενο...</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63580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7CC8-C125-40CE-A7F6-B717FC64E59B}"/>
              </a:ext>
            </a:extLst>
          </p:cNvPr>
          <p:cNvSpPr>
            <a:spLocks noGrp="1"/>
          </p:cNvSpPr>
          <p:nvPr>
            <p:ph type="title"/>
          </p:nvPr>
        </p:nvSpPr>
        <p:spPr>
          <a:xfrm>
            <a:off x="7270044" y="914399"/>
            <a:ext cx="3567289" cy="5141343"/>
          </a:xfrm>
        </p:spPr>
        <p:txBody>
          <a:bodyPr>
            <a:noAutofit/>
          </a:bodyPr>
          <a:lstStyle/>
          <a:p>
            <a:pPr marL="0" marR="0" lvl="0" indent="0" defTabSz="914400" rtl="0" eaLnBrk="1" fontAlgn="auto" latinLnBrk="0" hangingPunct="1">
              <a:lnSpc>
                <a:spcPct val="120000"/>
              </a:lnSpc>
              <a:spcBef>
                <a:spcPts val="0"/>
              </a:spcBef>
              <a:spcAft>
                <a:spcPts val="0"/>
              </a:spcAft>
              <a:tabLst/>
              <a:defRPr/>
            </a:pP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144</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"H Διχόνια, που βαστάει</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ένα σκήπτρο η δολερή</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καθενός χαμογελάει,</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πάρ' το, λέγοντας, κι εσύ.</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145</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"Kειο το σκήπτρο που σας δείχνει,</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έχει αλήθεια ωραία θωριά</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μην το πιάστε, γιατί ρίχνει</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εισέ δάκρυα θλιβερά.</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146</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"Aπό στόμα οπού φθονάει,</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παλικάρια, ας μην 'πωθή,</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πως το χέρι σας κτυπάει</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του αδελφού την κεφαλή. </a:t>
            </a:r>
            <a:b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147</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"Mην ειπούν στο στοχασμό τους</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τα ξένα έθνη αληθινά:</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"Eάν μισούνται ανάμεσό τους,</a:t>
            </a:r>
            <a:b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br>
            <a: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t>δεν τους πρέπει ελευθεριά".</a:t>
            </a:r>
            <a:br>
              <a:rPr kumimoji="0" lang="el-GR" sz="1200" b="0" i="0" u="none" strike="noStrike" kern="1200" cap="none" spc="0" normalizeH="0" baseline="0" noProof="0" dirty="0">
                <a:ln>
                  <a:noFill/>
                </a:ln>
                <a:solidFill>
                  <a:srgbClr val="444940"/>
                </a:solidFill>
                <a:effectLst/>
                <a:uLnTx/>
                <a:uFillTx/>
                <a:latin typeface="Calibri" panose="020F0502020204030204"/>
                <a:ea typeface="+mn-ea"/>
                <a:cs typeface="Times New Roman" panose="02020603050405020304" pitchFamily="18" charset="0"/>
              </a:rPr>
            </a:br>
            <a:endParaRPr lang="en-US" sz="1200" dirty="0"/>
          </a:p>
        </p:txBody>
      </p:sp>
      <p:sp>
        <p:nvSpPr>
          <p:cNvPr id="3" name="Content Placeholder 2">
            <a:extLst>
              <a:ext uri="{FF2B5EF4-FFF2-40B4-BE49-F238E27FC236}">
                <a16:creationId xmlns:a16="http://schemas.microsoft.com/office/drawing/2014/main" id="{2E30AE61-D5FB-4E70-AE5C-D5802A9EE207}"/>
              </a:ext>
            </a:extLst>
          </p:cNvPr>
          <p:cNvSpPr>
            <a:spLocks noGrp="1"/>
          </p:cNvSpPr>
          <p:nvPr>
            <p:ph idx="1"/>
          </p:nvPr>
        </p:nvSpPr>
        <p:spPr>
          <a:xfrm>
            <a:off x="2130725" y="914399"/>
            <a:ext cx="4732919" cy="5598544"/>
          </a:xfrm>
        </p:spPr>
        <p:txBody>
          <a:bodyPr>
            <a:noAutofit/>
          </a:bodyPr>
          <a:lstStyle/>
          <a:p>
            <a:pPr>
              <a:lnSpc>
                <a:spcPct val="100000"/>
              </a:lnSpc>
            </a:pPr>
            <a:r>
              <a:rPr lang="el-GR" sz="1200" dirty="0">
                <a:effectLst/>
                <a:ea typeface="Calibri" panose="020F0502020204030204" pitchFamily="34" charset="0"/>
                <a:cs typeface="Times New Roman" panose="02020603050405020304" pitchFamily="18" charset="0"/>
              </a:rPr>
              <a:t>44.</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Ακούω κούφια τα τουφέκια,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ακούω σμίξιμο σπαθιών,</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ακούω ξύλα, ακούω πελέκια,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ακούω τρίξιμο δοντιών. </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45.</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 τί νύκτα ήταν εκείνη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που την τρέμει ο λογισμός;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Άλλος ύπνος δεν εγίνη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πάρεξ θάνατου πικρός. </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46.</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Της σκηνής η ώρα, ο τόπος,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οι κραυγές, η ταραχή,</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ο σκληρόψυχος ο τρόπος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του πολέμου, και οι καπνοί,</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47.</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οι βροντές, και το σκοτάδι,</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οπού αντίσκοφτε η φωτιά,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επαράσταιναν τον άδη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που ακαρτέρειε τα σκυλιά·</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a:t>
            </a:r>
            <a:br>
              <a:rPr lang="en-US" sz="1200" dirty="0">
                <a:effectLst/>
                <a:ea typeface="Calibri" panose="020F0502020204030204" pitchFamily="34" charset="0"/>
                <a:cs typeface="Times New Roman" panose="02020603050405020304" pitchFamily="18" charset="0"/>
              </a:rPr>
            </a:br>
            <a:r>
              <a:rPr lang="en-US" sz="1200" dirty="0">
                <a:effectLst/>
                <a:cs typeface="Times New Roman" panose="02020603050405020304" pitchFamily="18" charset="0"/>
              </a:rPr>
              <a:t>50.</a:t>
            </a:r>
            <a:br>
              <a:rPr lang="en-US" sz="1200" dirty="0">
                <a:effectLst/>
                <a:cs typeface="Times New Roman" panose="02020603050405020304" pitchFamily="18" charset="0"/>
              </a:rPr>
            </a:br>
            <a:r>
              <a:rPr lang="en-US" sz="1200" dirty="0" err="1">
                <a:effectLst/>
                <a:cs typeface="Times New Roman" panose="02020603050405020304" pitchFamily="18" charset="0"/>
              </a:rPr>
              <a:t>Τόσοι</a:t>
            </a:r>
            <a:r>
              <a:rPr lang="en-US" sz="1200" dirty="0">
                <a:effectLst/>
                <a:cs typeface="Times New Roman" panose="02020603050405020304" pitchFamily="18" charset="0"/>
              </a:rPr>
              <a:t>, </a:t>
            </a:r>
            <a:r>
              <a:rPr lang="en-US" sz="1200" dirty="0" err="1">
                <a:effectLst/>
                <a:cs typeface="Times New Roman" panose="02020603050405020304" pitchFamily="18" charset="0"/>
              </a:rPr>
              <a:t>τόσοι</a:t>
            </a:r>
            <a:r>
              <a:rPr lang="en-US" sz="1200" dirty="0">
                <a:effectLst/>
                <a:cs typeface="Times New Roman" panose="02020603050405020304" pitchFamily="18" charset="0"/>
              </a:rPr>
              <a:t> α</a:t>
            </a:r>
            <a:r>
              <a:rPr lang="en-US" sz="1200" dirty="0" err="1">
                <a:effectLst/>
                <a:cs typeface="Times New Roman" panose="02020603050405020304" pitchFamily="18" charset="0"/>
              </a:rPr>
              <a:t>ντ</a:t>
            </a:r>
            <a:r>
              <a:rPr lang="en-US" sz="1200" dirty="0">
                <a:effectLst/>
                <a:cs typeface="Times New Roman" panose="02020603050405020304" pitchFamily="18" charset="0"/>
              </a:rPr>
              <a:t>αμωμένοι</a:t>
            </a:r>
            <a:br>
              <a:rPr lang="en-US" sz="1200" dirty="0">
                <a:effectLst/>
                <a:cs typeface="Times New Roman" panose="02020603050405020304" pitchFamily="18" charset="0"/>
              </a:rPr>
            </a:br>
            <a:r>
              <a:rPr lang="en-US" sz="1200" dirty="0">
                <a:effectLst/>
                <a:cs typeface="Times New Roman" panose="02020603050405020304" pitchFamily="18" charset="0"/>
              </a:rPr>
              <a:t>επετιούντο από τη γη,</a:t>
            </a:r>
            <a:br>
              <a:rPr lang="en-US" sz="1200" dirty="0">
                <a:effectLst/>
                <a:cs typeface="Times New Roman" panose="02020603050405020304" pitchFamily="18" charset="0"/>
              </a:rPr>
            </a:br>
            <a:r>
              <a:rPr lang="en-US" sz="1200" dirty="0">
                <a:effectLst/>
                <a:cs typeface="Times New Roman" panose="02020603050405020304" pitchFamily="18" charset="0"/>
              </a:rPr>
              <a:t>όσοι είν’ άδικα σφαγμένοι</a:t>
            </a:r>
            <a:br>
              <a:rPr lang="en-US" sz="1200" dirty="0">
                <a:effectLst/>
                <a:cs typeface="Times New Roman" panose="02020603050405020304" pitchFamily="18" charset="0"/>
              </a:rPr>
            </a:br>
            <a:r>
              <a:rPr lang="en-US" sz="1200" dirty="0">
                <a:effectLst/>
                <a:cs typeface="Times New Roman" panose="02020603050405020304" pitchFamily="18" charset="0"/>
              </a:rPr>
              <a:t>από τούρκικην οργή.</a:t>
            </a:r>
            <a:br>
              <a:rPr lang="el-GR" sz="1200" dirty="0">
                <a:effectLst/>
                <a:cs typeface="Times New Roman" panose="02020603050405020304" pitchFamily="18" charset="0"/>
              </a:rPr>
            </a:br>
            <a:r>
              <a:rPr lang="el-GR" sz="1200" dirty="0">
                <a:effectLst/>
                <a:cs typeface="Times New Roman" panose="02020603050405020304" pitchFamily="18" charset="0"/>
              </a:rPr>
              <a:t>……………………………………………………………</a:t>
            </a:r>
            <a:br>
              <a:rPr lang="el-GR" sz="1200" dirty="0">
                <a:effectLst/>
                <a:cs typeface="Times New Roman" panose="02020603050405020304" pitchFamily="18" charset="0"/>
              </a:rPr>
            </a:br>
            <a:r>
              <a:rPr lang="el-GR" sz="1200" i="0" dirty="0">
                <a:solidFill>
                  <a:srgbClr val="444940"/>
                </a:solidFill>
                <a:effectLst/>
                <a:cs typeface="Times New Roman" panose="02020603050405020304" pitchFamily="18" charset="0"/>
              </a:rPr>
              <a:t> </a:t>
            </a:r>
            <a:r>
              <a:rPr lang="el-GR" sz="1200" i="0" dirty="0">
                <a:solidFill>
                  <a:srgbClr val="444940"/>
                </a:solidFill>
                <a:effectLst/>
              </a:rPr>
              <a:t>66</a:t>
            </a:r>
            <a:br>
              <a:rPr lang="el-GR" sz="1200" dirty="0"/>
            </a:br>
            <a:r>
              <a:rPr lang="el-GR" sz="1200" i="0" dirty="0">
                <a:solidFill>
                  <a:srgbClr val="444940"/>
                </a:solidFill>
                <a:effectLst/>
              </a:rPr>
              <a:t>Προσοχή καμία δεν κάνει</a:t>
            </a:r>
            <a:br>
              <a:rPr lang="el-GR" sz="1200" dirty="0"/>
            </a:br>
            <a:r>
              <a:rPr lang="el-GR" sz="1200" i="0" dirty="0">
                <a:solidFill>
                  <a:srgbClr val="444940"/>
                </a:solidFill>
                <a:effectLst/>
              </a:rPr>
              <a:t>κανείς, όχι, εις τη σφαγή</a:t>
            </a:r>
            <a:br>
              <a:rPr lang="el-GR" sz="1200" dirty="0"/>
            </a:br>
            <a:r>
              <a:rPr lang="el-GR" sz="1200" i="0" dirty="0">
                <a:solidFill>
                  <a:srgbClr val="444940"/>
                </a:solidFill>
                <a:effectLst/>
              </a:rPr>
              <a:t>πάνε πάντα εμπρός. Ω! φθάνει,</a:t>
            </a:r>
            <a:br>
              <a:rPr lang="el-GR" sz="1200" dirty="0"/>
            </a:br>
            <a:r>
              <a:rPr lang="el-GR" sz="1200" i="0" dirty="0">
                <a:solidFill>
                  <a:srgbClr val="444940"/>
                </a:solidFill>
                <a:effectLst/>
              </a:rPr>
              <a:t>φθάνει έως πότε οι σκοτωμοί;</a:t>
            </a:r>
            <a:br>
              <a:rPr lang="el-GR" sz="1200" dirty="0"/>
            </a:br>
            <a:endParaRPr lang="en-US" sz="1200" dirty="0"/>
          </a:p>
        </p:txBody>
      </p:sp>
      <p:pic>
        <p:nvPicPr>
          <p:cNvPr id="7" name="Picture 6">
            <a:extLst>
              <a:ext uri="{FF2B5EF4-FFF2-40B4-BE49-F238E27FC236}">
                <a16:creationId xmlns:a16="http://schemas.microsoft.com/office/drawing/2014/main" id="{A6CD7B3D-6C05-4439-A2C7-F2767EC2D954}"/>
              </a:ext>
            </a:extLst>
          </p:cNvPr>
          <p:cNvPicPr>
            <a:picLocks noChangeAspect="1"/>
          </p:cNvPicPr>
          <p:nvPr/>
        </p:nvPicPr>
        <p:blipFill>
          <a:blip r:embed="rId3"/>
          <a:stretch>
            <a:fillRect/>
          </a:stretch>
        </p:blipFill>
        <p:spPr>
          <a:xfrm>
            <a:off x="708412" y="212439"/>
            <a:ext cx="11354280" cy="701960"/>
          </a:xfrm>
          <a:prstGeom prst="rect">
            <a:avLst/>
          </a:prstGeom>
        </p:spPr>
      </p:pic>
    </p:spTree>
    <p:extLst>
      <p:ext uri="{BB962C8B-B14F-4D97-AF65-F5344CB8AC3E}">
        <p14:creationId xmlns:p14="http://schemas.microsoft.com/office/powerpoint/2010/main" val="6434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439C2-4791-4685-964D-A2E0A0297769}"/>
              </a:ext>
            </a:extLst>
          </p:cNvPr>
          <p:cNvSpPr>
            <a:spLocks noGrp="1"/>
          </p:cNvSpPr>
          <p:nvPr>
            <p:ph type="title"/>
          </p:nvPr>
        </p:nvSpPr>
        <p:spPr>
          <a:xfrm>
            <a:off x="481011" y="289932"/>
            <a:ext cx="3277327" cy="6568068"/>
          </a:xfrm>
        </p:spPr>
        <p:txBody>
          <a:bodyPr>
            <a:normAutofit fontScale="90000"/>
          </a:bodyPr>
          <a:lstStyle/>
          <a:p>
            <a:pPr>
              <a:spcAft>
                <a:spcPts val="800"/>
              </a:spcAft>
            </a:pPr>
            <a:br>
              <a:rPr lang="el-GR" sz="1600" dirty="0">
                <a:effectLst/>
                <a:latin typeface="Calibri" panose="020F0502020204030204" pitchFamily="34" charset="0"/>
                <a:ea typeface="Calibri" panose="020F0502020204030204" pitchFamily="34" charset="0"/>
                <a:cs typeface="Times New Roman" panose="02020603050405020304" pitchFamily="18"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3.</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Εκεί μέσα εκατοικούσες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πικραμένη, εντροπαλή,</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κι ένα στόμα ακαρτερούσες,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έλα πάλι, να σου πει.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4.</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Άργειε νά ’λθει εκείνη η μέρα</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ήταν όλα σιωπηλά,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γιατί τα ’σκιαζε η φοβέρα</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τα πλάκωνε η σκλαβιά.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5.</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Δυστυχής! Παρηγορία              </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μόνη σού έμενε να λες         </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περασμένα μεγαλεία</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διηγώντας τα να κλαις.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6. </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ακαρτέρει, και ακαρτέρει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φιλελεύθερη λαλιά,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ένα εκτύπαε τ’ άλλο χέρι</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από την απελπισιά.</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7.</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Κι έλεες: Πότε, α! πότε βγάνω</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το κεφάλι από τσ’ ερμιές;</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αποκρίνοντο αποπάνω</a:t>
            </a:r>
            <a:br>
              <a:rPr lang="en-US"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κλάψες, άλυσες, φωνές. </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8</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Tότε εσήκωνες το βλέμμα</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μες στα κλάιματα θολό,</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και εις το ρούχο σου έσταζ' αίμα</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πλήθος αίμα ελληνικό. </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9</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Mε τα ρούχα αιματωμένα</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ξέρω ότι έβγαινες κρυφά</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να γυρεύης εις τα ξένα</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300" dirty="0">
                <a:effectLst/>
                <a:latin typeface="Calibri" panose="020F0502020204030204" pitchFamily="34" charset="0"/>
                <a:ea typeface="Calibri" panose="020F0502020204030204" pitchFamily="34" charset="0"/>
                <a:cs typeface="Times New Roman" panose="02020603050405020304" pitchFamily="18" charset="0"/>
              </a:rPr>
              <a:t>άλλα χέρια δυνατά.</a:t>
            </a: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n-US"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
        <p:nvSpPr>
          <p:cNvPr id="8" name="Content Placeholder 7">
            <a:extLst>
              <a:ext uri="{FF2B5EF4-FFF2-40B4-BE49-F238E27FC236}">
                <a16:creationId xmlns:a16="http://schemas.microsoft.com/office/drawing/2014/main" id="{7E8BF832-ED9F-4574-8191-8DFA0ABAEAAA}"/>
              </a:ext>
            </a:extLst>
          </p:cNvPr>
          <p:cNvSpPr>
            <a:spLocks noGrp="1"/>
          </p:cNvSpPr>
          <p:nvPr>
            <p:ph idx="1"/>
          </p:nvPr>
        </p:nvSpPr>
        <p:spPr>
          <a:xfrm>
            <a:off x="5137688" y="5199681"/>
            <a:ext cx="6571712" cy="1518834"/>
          </a:xfrm>
        </p:spPr>
        <p:txBody>
          <a:bodyPr anchor="ctr">
            <a:normAutofit/>
          </a:bodyPr>
          <a:lstStyle/>
          <a:p>
            <a:pPr marL="0" indent="0">
              <a:buNone/>
            </a:pPr>
            <a:endParaRPr lang="el-GR" sz="800" b="1" i="1" dirty="0">
              <a:solidFill>
                <a:srgbClr val="993300"/>
              </a:solidFill>
              <a:effectLst/>
              <a:latin typeface="verdana" panose="020B0604030504040204" pitchFamily="34" charset="0"/>
              <a:hlinkClick r:id="rId2"/>
            </a:endParaRPr>
          </a:p>
          <a:p>
            <a:pPr marL="0" indent="0">
              <a:buNone/>
            </a:pPr>
            <a:r>
              <a:rPr lang="en-US" sz="800" b="1" i="1" dirty="0">
                <a:solidFill>
                  <a:srgbClr val="993300"/>
                </a:solidFill>
                <a:effectLst/>
                <a:latin typeface="verdana" panose="020B0604030504040204" pitchFamily="34" charset="0"/>
                <a:hlinkClick r:id="rId2"/>
              </a:rPr>
              <a:t>https://argolikivivliothiki.gr/</a:t>
            </a:r>
            <a:endParaRPr lang="el-GR" sz="800" b="1" i="1" dirty="0">
              <a:solidFill>
                <a:srgbClr val="993300"/>
              </a:solidFill>
              <a:latin typeface="verdana" panose="020B0604030504040204" pitchFamily="34" charset="0"/>
            </a:endParaRPr>
          </a:p>
          <a:p>
            <a:pPr marL="0" indent="0">
              <a:buNone/>
            </a:pPr>
            <a:r>
              <a:rPr lang="en-US" sz="800" b="1" i="1" dirty="0">
                <a:solidFill>
                  <a:srgbClr val="993300"/>
                </a:solidFill>
                <a:effectLst/>
                <a:latin typeface="verdana" panose="020B0604030504040204" pitchFamily="34" charset="0"/>
              </a:rPr>
              <a:t>(Peter Von Hess)</a:t>
            </a:r>
            <a:r>
              <a:rPr lang="el-GR" sz="800" b="1" i="1" dirty="0">
                <a:solidFill>
                  <a:srgbClr val="993300"/>
                </a:solidFill>
                <a:latin typeface="verdana" panose="020B0604030504040204" pitchFamily="34" charset="0"/>
              </a:rPr>
              <a:t> </a:t>
            </a:r>
            <a:r>
              <a:rPr lang="el-GR" sz="1000" b="0" i="0" dirty="0">
                <a:solidFill>
                  <a:srgbClr val="333333"/>
                </a:solidFill>
                <a:effectLst/>
                <a:latin typeface="verdana" panose="020B0604030504040204" pitchFamily="34" charset="0"/>
              </a:rPr>
              <a:t>Ρήγας Φεραίος, «ο Ρήγας εξάπτει τον προς ελευθερίαν των Ελλήνων έρωτα».</a:t>
            </a:r>
            <a:endParaRPr lang="en-US" sz="1200" dirty="0"/>
          </a:p>
        </p:txBody>
      </p:sp>
      <p:pic>
        <p:nvPicPr>
          <p:cNvPr id="4098" name="Picture 2">
            <a:extLst>
              <a:ext uri="{FF2B5EF4-FFF2-40B4-BE49-F238E27FC236}">
                <a16:creationId xmlns:a16="http://schemas.microsoft.com/office/drawing/2014/main" id="{4F3561B8-961C-4065-9726-1FA9AC377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373" y="289932"/>
            <a:ext cx="4254285" cy="536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4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758F-5CB2-439E-A9ED-B14035EC8BEF}"/>
              </a:ext>
            </a:extLst>
          </p:cNvPr>
          <p:cNvSpPr>
            <a:spLocks noGrp="1"/>
          </p:cNvSpPr>
          <p:nvPr>
            <p:ph type="title"/>
          </p:nvPr>
        </p:nvSpPr>
        <p:spPr>
          <a:xfrm>
            <a:off x="3435927" y="365124"/>
            <a:ext cx="7917873" cy="5435311"/>
          </a:xfrm>
        </p:spPr>
        <p:txBody>
          <a:bodyPr>
            <a:normAutofit fontScale="90000"/>
          </a:bodyPr>
          <a:lstStyle/>
          <a:p>
            <a:pPr algn="l"/>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br>
              <a:rPr lang="el-GR" sz="1200" b="0" i="0" dirty="0">
                <a:solidFill>
                  <a:srgbClr val="202122"/>
                </a:solidFill>
                <a:effectLst/>
                <a:latin typeface="Arial" panose="020B0604020202020204" pitchFamily="34" charset="0"/>
              </a:rPr>
            </a:br>
            <a:r>
              <a:rPr lang="el-GR" sz="1200" b="0" i="0" dirty="0">
                <a:solidFill>
                  <a:srgbClr val="202122"/>
                </a:solidFill>
                <a:effectLst/>
                <a:latin typeface="Arial" panose="020B0604020202020204" pitchFamily="34" charset="0"/>
              </a:rPr>
              <a:t>            </a:t>
            </a:r>
            <a:br>
              <a:rPr lang="en-US" sz="1200" b="0" i="0" dirty="0">
                <a:solidFill>
                  <a:srgbClr val="202122"/>
                </a:solidFill>
                <a:effectLst/>
                <a:latin typeface="Arial" panose="020B0604020202020204" pitchFamily="34" charset="0"/>
              </a:rPr>
            </a:br>
            <a:br>
              <a:rPr lang="en-US" sz="1200" b="0" i="0" dirty="0">
                <a:solidFill>
                  <a:srgbClr val="202122"/>
                </a:solidFill>
                <a:effectLst/>
                <a:latin typeface="Arial" panose="020B0604020202020204" pitchFamily="34" charset="0"/>
              </a:rPr>
            </a:br>
            <a:br>
              <a:rPr lang="en-US" sz="1200" b="0" i="0" dirty="0">
                <a:solidFill>
                  <a:srgbClr val="202122"/>
                </a:solidFill>
                <a:effectLst/>
                <a:latin typeface="Arial" panose="020B0604020202020204" pitchFamily="34" charset="0"/>
              </a:rPr>
            </a:br>
            <a:r>
              <a:rPr lang="el-GR" sz="1000" b="0" i="0" dirty="0">
                <a:solidFill>
                  <a:srgbClr val="202122"/>
                </a:solidFill>
                <a:effectLst/>
                <a:latin typeface="Arial" panose="020B0604020202020204" pitchFamily="34" charset="0"/>
              </a:rPr>
              <a:t> </a:t>
            </a: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br>
              <a:rPr lang="en-US" sz="1000" b="0" i="0" dirty="0">
                <a:solidFill>
                  <a:srgbClr val="202122"/>
                </a:solidFill>
                <a:effectLst/>
                <a:latin typeface="Arial" panose="020B0604020202020204" pitchFamily="34" charset="0"/>
              </a:rPr>
            </a:br>
            <a:r>
              <a:rPr lang="el-GR" sz="1000" b="0" i="0" dirty="0">
                <a:solidFill>
                  <a:srgbClr val="202122"/>
                </a:solidFill>
                <a:effectLst/>
                <a:latin typeface="Arial" panose="020B0604020202020204" pitchFamily="34" charset="0"/>
              </a:rPr>
              <a:t>Υποδοχή του </a:t>
            </a:r>
            <a:r>
              <a:rPr lang="el-GR" sz="1000" b="0" i="0" u="sng" dirty="0">
                <a:solidFill>
                  <a:srgbClr val="FAA700"/>
                </a:solidFill>
                <a:effectLst/>
                <a:latin typeface="Arial" panose="020B0604020202020204" pitchFamily="34" charset="0"/>
                <a:hlinkClick r:id="rId2" tooltip="Λόρδος Βύρων"/>
              </a:rPr>
              <a:t>Βύρωνα</a:t>
            </a:r>
            <a:r>
              <a:rPr lang="el-GR" sz="1000" b="0" i="0" dirty="0">
                <a:solidFill>
                  <a:srgbClr val="202122"/>
                </a:solidFill>
                <a:effectLst/>
                <a:latin typeface="Arial" panose="020B0604020202020204" pitchFamily="34" charset="0"/>
              </a:rPr>
              <a:t> στο </a:t>
            </a:r>
            <a:r>
              <a:rPr lang="el-GR" sz="1000" b="0" i="0" u="none" strike="noStrike" dirty="0">
                <a:solidFill>
                  <a:srgbClr val="0645AD"/>
                </a:solidFill>
                <a:effectLst/>
                <a:latin typeface="Arial" panose="020B0604020202020204" pitchFamily="34" charset="0"/>
                <a:hlinkClick r:id="rId3" tooltip="Μεσολόγγι"/>
              </a:rPr>
              <a:t>Μεσολόγγι</a:t>
            </a:r>
            <a:r>
              <a:rPr lang="el-GR" sz="1000" b="0" i="0" dirty="0">
                <a:solidFill>
                  <a:srgbClr val="202122"/>
                </a:solidFill>
                <a:effectLst/>
                <a:latin typeface="Arial" panose="020B0604020202020204" pitchFamily="34" charset="0"/>
              </a:rPr>
              <a:t> στις 5 Ιανουαρίου 1824.</a:t>
            </a:r>
            <a:br>
              <a:rPr lang="el-GR" sz="1000" b="0" i="0" dirty="0">
                <a:solidFill>
                  <a:srgbClr val="202122"/>
                </a:solidFill>
                <a:effectLst/>
                <a:latin typeface="Arial" panose="020B0604020202020204" pitchFamily="34" charset="0"/>
              </a:rPr>
            </a:br>
            <a:br>
              <a:rPr lang="el-GR" sz="1000" b="0" i="0" dirty="0">
                <a:solidFill>
                  <a:srgbClr val="202122"/>
                </a:solidFill>
                <a:effectLst/>
                <a:latin typeface="Arial" panose="020B0604020202020204" pitchFamily="34" charset="0"/>
              </a:rPr>
            </a:br>
            <a:r>
              <a:rPr lang="el-GR" sz="1000" b="0" i="0" dirty="0">
                <a:solidFill>
                  <a:srgbClr val="202122"/>
                </a:solidFill>
                <a:effectLst/>
                <a:latin typeface="Arial" panose="020B0604020202020204" pitchFamily="34" charset="0"/>
              </a:rPr>
              <a:t>             </a:t>
            </a:r>
            <a:r>
              <a:rPr lang="el-GR" sz="1000" b="0" i="0" u="none" strike="noStrike" dirty="0">
                <a:solidFill>
                  <a:srgbClr val="0645AD"/>
                </a:solidFill>
                <a:effectLst/>
                <a:latin typeface="Arial" panose="020B0604020202020204" pitchFamily="34" charset="0"/>
                <a:hlinkClick r:id="rId4" tooltip="w:el:Θεόδωρος Βρυζάκης"/>
              </a:rPr>
              <a:t>Θεόδωρος Βρυζάκης</a:t>
            </a:r>
            <a:r>
              <a:rPr lang="el-GR" sz="1000" b="1" i="1" dirty="0">
                <a:solidFill>
                  <a:srgbClr val="202122"/>
                </a:solidFill>
                <a:effectLst/>
                <a:latin typeface="Arial" panose="020B0604020202020204" pitchFamily="34" charset="0"/>
              </a:rPr>
              <a:t> Η υποδοχή του Λόρδου Βύρωνα στο Μεσολόγγι</a:t>
            </a:r>
            <a:r>
              <a:rPr lang="el-GR" sz="1000" b="0" i="0" dirty="0">
                <a:solidFill>
                  <a:srgbClr val="202122"/>
                </a:solidFill>
                <a:effectLst/>
                <a:latin typeface="Arial" panose="020B0604020202020204" pitchFamily="34" charset="0"/>
              </a:rPr>
              <a:t> είναι </a:t>
            </a:r>
            <a:r>
              <a:rPr lang="el-GR" sz="1000" b="0" i="0" u="none" strike="noStrike" dirty="0">
                <a:solidFill>
                  <a:srgbClr val="0645AD"/>
                </a:solidFill>
                <a:effectLst/>
                <a:latin typeface="Arial" panose="020B0604020202020204" pitchFamily="34" charset="0"/>
                <a:hlinkClick r:id="rId5" tooltip="Ελαιογραφία"/>
              </a:rPr>
              <a:t>ελαιογραφία</a:t>
            </a:r>
            <a:r>
              <a:rPr lang="el-GR" sz="1000" b="0" i="0" dirty="0">
                <a:solidFill>
                  <a:srgbClr val="202122"/>
                </a:solidFill>
                <a:effectLst/>
                <a:latin typeface="Arial" panose="020B0604020202020204" pitchFamily="34" charset="0"/>
              </a:rPr>
              <a:t> που δημιούργησε ο </a:t>
            </a:r>
            <a:r>
              <a:rPr lang="el-GR" sz="1000" b="0" i="0" u="none" strike="noStrike" dirty="0">
                <a:solidFill>
                  <a:srgbClr val="0645AD"/>
                </a:solidFill>
                <a:effectLst/>
                <a:latin typeface="Arial" panose="020B0604020202020204" pitchFamily="34" charset="0"/>
                <a:hlinkClick r:id="rId6" tooltip="Θεόδωρος Βρυζάκης"/>
              </a:rPr>
              <a:t>Θεόδωρος Βρυζάκης</a:t>
            </a:r>
            <a:r>
              <a:rPr lang="el-GR" sz="1000" b="0" i="0" dirty="0">
                <a:solidFill>
                  <a:srgbClr val="202122"/>
                </a:solidFill>
                <a:effectLst/>
                <a:latin typeface="Arial" panose="020B0604020202020204" pitchFamily="34" charset="0"/>
              </a:rPr>
              <a:t> το 1861. Εκτίθεται στην </a:t>
            </a:r>
            <a:r>
              <a:rPr lang="el-GR" sz="1000" b="0" i="0" u="none" strike="noStrike" dirty="0">
                <a:solidFill>
                  <a:srgbClr val="0645AD"/>
                </a:solidFill>
                <a:effectLst/>
                <a:latin typeface="Arial" panose="020B0604020202020204" pitchFamily="34" charset="0"/>
                <a:hlinkClick r:id="rId7" tooltip="Εθνική Πινακοθήκη της Ελλάδος"/>
              </a:rPr>
              <a:t>Εθνική Πινακοθήκη</a:t>
            </a:r>
            <a:r>
              <a:rPr lang="el-GR" sz="1000" b="0" i="0" dirty="0">
                <a:solidFill>
                  <a:srgbClr val="202122"/>
                </a:solidFill>
                <a:effectLst/>
                <a:latin typeface="Arial" panose="020B0604020202020204" pitchFamily="34" charset="0"/>
              </a:rPr>
              <a:t>.</a:t>
            </a:r>
            <a:r>
              <a:rPr lang="en-US" sz="1000" b="0" i="0" dirty="0">
                <a:solidFill>
                  <a:srgbClr val="202122"/>
                </a:solidFill>
                <a:effectLst/>
                <a:latin typeface="Arial" panose="020B0604020202020204" pitchFamily="34" charset="0"/>
              </a:rPr>
              <a:t> </a:t>
            </a:r>
            <a:r>
              <a:rPr lang="en-US" sz="1000" b="0" i="0" dirty="0">
                <a:solidFill>
                  <a:srgbClr val="202122"/>
                </a:solidFill>
                <a:effectLst/>
                <a:latin typeface="Arial" panose="020B0604020202020204" pitchFamily="34" charset="0"/>
                <a:hlinkClick r:id="rId8"/>
              </a:rPr>
              <a:t>https://www.nationalgallery.gr/el/</a:t>
            </a:r>
            <a:endParaRPr lang="el-GR" sz="1000" b="0" i="0" dirty="0">
              <a:solidFill>
                <a:srgbClr val="54595D"/>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10ABAC12-1BCB-4F6E-A928-6A89AC2FF22F}"/>
              </a:ext>
            </a:extLst>
          </p:cNvPr>
          <p:cNvSpPr>
            <a:spLocks noGrp="1"/>
          </p:cNvSpPr>
          <p:nvPr>
            <p:ph idx="1"/>
          </p:nvPr>
        </p:nvSpPr>
        <p:spPr>
          <a:xfrm>
            <a:off x="466344" y="128016"/>
            <a:ext cx="3511296" cy="6455664"/>
          </a:xfrm>
        </p:spPr>
        <p:txBody>
          <a:bodyPr>
            <a:normAutofit fontScale="25000" lnSpcReduction="20000"/>
          </a:bodyPr>
          <a:lstStyle/>
          <a:p>
            <a:pPr marL="0" indent="0">
              <a:lnSpc>
                <a:spcPct val="120000"/>
              </a:lnSpc>
              <a:spcBef>
                <a:spcPts val="0"/>
              </a:spcBef>
              <a:buNone/>
            </a:pPr>
            <a:r>
              <a:rPr lang="el-GR" sz="4800" b="0" i="0" dirty="0">
                <a:solidFill>
                  <a:srgbClr val="444940"/>
                </a:solidFill>
                <a:effectLst/>
                <a:latin typeface="+mj-lt"/>
              </a:rPr>
              <a:t>10</a:t>
            </a:r>
            <a:br>
              <a:rPr lang="el-GR" sz="4800" dirty="0">
                <a:latin typeface="+mj-lt"/>
              </a:rPr>
            </a:br>
            <a:r>
              <a:rPr lang="el-GR" sz="4800" b="0" i="0" dirty="0">
                <a:solidFill>
                  <a:srgbClr val="444940"/>
                </a:solidFill>
                <a:effectLst/>
                <a:latin typeface="+mj-lt"/>
              </a:rPr>
              <a:t>Mοναχή το δρόμο επήρες,</a:t>
            </a:r>
            <a:br>
              <a:rPr lang="el-GR" sz="4800" dirty="0">
                <a:latin typeface="+mj-lt"/>
              </a:rPr>
            </a:br>
            <a:r>
              <a:rPr lang="el-GR" sz="4800" b="0" i="0" dirty="0">
                <a:solidFill>
                  <a:srgbClr val="444940"/>
                </a:solidFill>
                <a:effectLst/>
                <a:latin typeface="+mj-lt"/>
              </a:rPr>
              <a:t>εξανάλθες μοναχή</a:t>
            </a:r>
            <a:br>
              <a:rPr lang="el-GR" sz="4800" dirty="0">
                <a:latin typeface="+mj-lt"/>
              </a:rPr>
            </a:br>
            <a:r>
              <a:rPr lang="el-GR" sz="4800" b="0" i="0" dirty="0">
                <a:solidFill>
                  <a:srgbClr val="444940"/>
                </a:solidFill>
                <a:effectLst/>
                <a:latin typeface="+mj-lt"/>
              </a:rPr>
              <a:t>δεν είν' εύκολες οι θύρες,</a:t>
            </a:r>
            <a:br>
              <a:rPr lang="el-GR" sz="4800" dirty="0">
                <a:latin typeface="+mj-lt"/>
              </a:rPr>
            </a:br>
            <a:r>
              <a:rPr lang="el-GR" sz="4800" b="0" i="0" dirty="0">
                <a:solidFill>
                  <a:srgbClr val="444940"/>
                </a:solidFill>
                <a:effectLst/>
                <a:latin typeface="+mj-lt"/>
              </a:rPr>
              <a:t>εάν η χρεία τές κουρταλή.</a:t>
            </a:r>
            <a:br>
              <a:rPr lang="el-GR" sz="4800" dirty="0">
                <a:latin typeface="+mj-lt"/>
              </a:rPr>
            </a:br>
            <a:r>
              <a:rPr lang="el-GR" sz="4800" b="0" i="0" dirty="0">
                <a:solidFill>
                  <a:srgbClr val="444940"/>
                </a:solidFill>
                <a:effectLst/>
                <a:latin typeface="+mj-lt"/>
              </a:rPr>
              <a:t>11</a:t>
            </a:r>
            <a:br>
              <a:rPr lang="el-GR" sz="4800" dirty="0">
                <a:latin typeface="+mj-lt"/>
              </a:rPr>
            </a:br>
            <a:r>
              <a:rPr lang="el-GR" sz="4800" b="0" i="0" dirty="0">
                <a:solidFill>
                  <a:srgbClr val="444940"/>
                </a:solidFill>
                <a:effectLst/>
                <a:latin typeface="+mj-lt"/>
              </a:rPr>
              <a:t>Άλλος σου έκλαψε εις τα στήθια</a:t>
            </a:r>
            <a:br>
              <a:rPr lang="el-GR" sz="4800" dirty="0">
                <a:latin typeface="+mj-lt"/>
              </a:rPr>
            </a:br>
            <a:r>
              <a:rPr lang="el-GR" sz="4800" b="0" i="0" dirty="0">
                <a:solidFill>
                  <a:srgbClr val="444940"/>
                </a:solidFill>
                <a:effectLst/>
                <a:latin typeface="+mj-lt"/>
              </a:rPr>
              <a:t>αλλ' ανάσασιν καμιά</a:t>
            </a:r>
            <a:br>
              <a:rPr lang="el-GR" sz="4800" dirty="0">
                <a:latin typeface="+mj-lt"/>
              </a:rPr>
            </a:br>
            <a:r>
              <a:rPr lang="el-GR" sz="4800" b="0" i="0" dirty="0">
                <a:solidFill>
                  <a:srgbClr val="444940"/>
                </a:solidFill>
                <a:effectLst/>
                <a:latin typeface="+mj-lt"/>
              </a:rPr>
              <a:t>άλλος σου έταξε βοήθεια</a:t>
            </a:r>
            <a:br>
              <a:rPr lang="el-GR" sz="4800" dirty="0">
                <a:latin typeface="+mj-lt"/>
              </a:rPr>
            </a:br>
            <a:r>
              <a:rPr lang="el-GR" sz="4800" b="0" i="0" dirty="0">
                <a:solidFill>
                  <a:srgbClr val="444940"/>
                </a:solidFill>
                <a:effectLst/>
                <a:latin typeface="+mj-lt"/>
              </a:rPr>
              <a:t>και σε γέλασε φρικτά.</a:t>
            </a:r>
            <a:br>
              <a:rPr lang="el-GR" sz="4800" dirty="0">
                <a:latin typeface="+mj-lt"/>
              </a:rPr>
            </a:br>
            <a:r>
              <a:rPr lang="el-GR" sz="4800" b="0" i="0" dirty="0">
                <a:solidFill>
                  <a:srgbClr val="444940"/>
                </a:solidFill>
                <a:effectLst/>
                <a:latin typeface="+mj-lt"/>
              </a:rPr>
              <a:t>12</a:t>
            </a:r>
            <a:br>
              <a:rPr lang="el-GR" sz="4800" dirty="0">
                <a:latin typeface="+mj-lt"/>
              </a:rPr>
            </a:br>
            <a:r>
              <a:rPr lang="el-GR" sz="4800" b="0" i="0" dirty="0">
                <a:solidFill>
                  <a:srgbClr val="444940"/>
                </a:solidFill>
                <a:effectLst/>
                <a:latin typeface="+mj-lt"/>
              </a:rPr>
              <a:t>Άλλοι, οϊμέ! στη συμφορά σου,</a:t>
            </a:r>
            <a:br>
              <a:rPr lang="el-GR" sz="4800" dirty="0">
                <a:latin typeface="+mj-lt"/>
              </a:rPr>
            </a:br>
            <a:r>
              <a:rPr lang="el-GR" sz="4800" b="0" i="0" dirty="0">
                <a:solidFill>
                  <a:srgbClr val="444940"/>
                </a:solidFill>
                <a:effectLst/>
                <a:latin typeface="+mj-lt"/>
              </a:rPr>
              <a:t>οπού εχαίροντο πολύ,</a:t>
            </a:r>
            <a:br>
              <a:rPr lang="el-GR" sz="4800" dirty="0">
                <a:latin typeface="+mj-lt"/>
              </a:rPr>
            </a:br>
            <a:r>
              <a:rPr lang="el-GR" sz="4800" b="0" i="0" dirty="0">
                <a:solidFill>
                  <a:srgbClr val="444940"/>
                </a:solidFill>
                <a:effectLst/>
                <a:latin typeface="+mj-lt"/>
              </a:rPr>
              <a:t>"σύρε να 'βρης τα παιδιά σου,</a:t>
            </a:r>
            <a:br>
              <a:rPr lang="el-GR" sz="4800" dirty="0">
                <a:latin typeface="+mj-lt"/>
              </a:rPr>
            </a:br>
            <a:r>
              <a:rPr lang="el-GR" sz="4800" b="0" i="0" dirty="0">
                <a:solidFill>
                  <a:srgbClr val="444940"/>
                </a:solidFill>
                <a:effectLst/>
                <a:latin typeface="+mj-lt"/>
              </a:rPr>
              <a:t>σύρε", ελέγαν οι σκληροί.</a:t>
            </a:r>
            <a:br>
              <a:rPr lang="el-GR" sz="4800" dirty="0">
                <a:latin typeface="+mj-lt"/>
              </a:rPr>
            </a:br>
            <a:r>
              <a:rPr lang="el-GR" sz="4800" b="0" i="0" dirty="0">
                <a:solidFill>
                  <a:srgbClr val="444940"/>
                </a:solidFill>
                <a:effectLst/>
                <a:latin typeface="+mj-lt"/>
              </a:rPr>
              <a:t>13</a:t>
            </a:r>
            <a:br>
              <a:rPr lang="el-GR" sz="4800" dirty="0">
                <a:latin typeface="+mj-lt"/>
              </a:rPr>
            </a:br>
            <a:r>
              <a:rPr lang="el-GR" sz="4800" b="0" i="0" dirty="0">
                <a:solidFill>
                  <a:srgbClr val="444940"/>
                </a:solidFill>
                <a:effectLst/>
                <a:latin typeface="+mj-lt"/>
              </a:rPr>
              <a:t>Φεύγει οπίσω το ποδάρι</a:t>
            </a:r>
            <a:br>
              <a:rPr lang="el-GR" sz="4800" dirty="0">
                <a:latin typeface="+mj-lt"/>
              </a:rPr>
            </a:br>
            <a:r>
              <a:rPr lang="el-GR" sz="4800" b="0" i="0" dirty="0">
                <a:solidFill>
                  <a:srgbClr val="444940"/>
                </a:solidFill>
                <a:effectLst/>
                <a:latin typeface="+mj-lt"/>
              </a:rPr>
              <a:t>και ολογλήγορο πατεί</a:t>
            </a:r>
            <a:br>
              <a:rPr lang="el-GR" sz="4800" dirty="0">
                <a:latin typeface="+mj-lt"/>
              </a:rPr>
            </a:br>
            <a:r>
              <a:rPr lang="el-GR" sz="4800" b="0" i="0" dirty="0">
                <a:solidFill>
                  <a:srgbClr val="444940"/>
                </a:solidFill>
                <a:effectLst/>
                <a:latin typeface="+mj-lt"/>
              </a:rPr>
              <a:t>ή την πέτρα ή το χορτάρι</a:t>
            </a:r>
            <a:br>
              <a:rPr lang="el-GR" sz="4800" dirty="0">
                <a:latin typeface="+mj-lt"/>
              </a:rPr>
            </a:br>
            <a:r>
              <a:rPr lang="el-GR" sz="4800" b="0" i="0" dirty="0">
                <a:solidFill>
                  <a:srgbClr val="444940"/>
                </a:solidFill>
                <a:effectLst/>
                <a:latin typeface="+mj-lt"/>
              </a:rPr>
              <a:t>που τη δόξα σού ενθυμεί.</a:t>
            </a:r>
            <a:br>
              <a:rPr lang="el-GR" sz="4800" dirty="0">
                <a:latin typeface="+mj-lt"/>
              </a:rPr>
            </a:br>
            <a:r>
              <a:rPr lang="el-GR" sz="4800" b="0" i="0" dirty="0">
                <a:solidFill>
                  <a:srgbClr val="444940"/>
                </a:solidFill>
                <a:effectLst/>
                <a:latin typeface="+mj-lt"/>
              </a:rPr>
              <a:t>14</a:t>
            </a:r>
            <a:br>
              <a:rPr lang="el-GR" sz="4800" dirty="0">
                <a:latin typeface="+mj-lt"/>
              </a:rPr>
            </a:br>
            <a:r>
              <a:rPr lang="el-GR" sz="4800" b="0" i="0" dirty="0">
                <a:solidFill>
                  <a:srgbClr val="444940"/>
                </a:solidFill>
                <a:effectLst/>
                <a:latin typeface="+mj-lt"/>
              </a:rPr>
              <a:t>Tαπεινότατη σου γέρνει</a:t>
            </a:r>
            <a:br>
              <a:rPr lang="el-GR" sz="4800" dirty="0">
                <a:latin typeface="+mj-lt"/>
              </a:rPr>
            </a:br>
            <a:r>
              <a:rPr lang="el-GR" sz="4800" b="0" i="0" dirty="0">
                <a:solidFill>
                  <a:srgbClr val="444940"/>
                </a:solidFill>
                <a:effectLst/>
                <a:latin typeface="+mj-lt"/>
              </a:rPr>
              <a:t>η τρισάθλια κεφαλή,</a:t>
            </a:r>
            <a:br>
              <a:rPr lang="el-GR" sz="4800" dirty="0">
                <a:latin typeface="+mj-lt"/>
              </a:rPr>
            </a:br>
            <a:r>
              <a:rPr lang="el-GR" sz="4800" b="0" i="0" dirty="0">
                <a:solidFill>
                  <a:srgbClr val="444940"/>
                </a:solidFill>
                <a:effectLst/>
                <a:latin typeface="+mj-lt"/>
              </a:rPr>
              <a:t>σαν πτωχού που θυροδέρνει</a:t>
            </a:r>
            <a:br>
              <a:rPr lang="el-GR" sz="4800" dirty="0">
                <a:latin typeface="+mj-lt"/>
              </a:rPr>
            </a:br>
            <a:r>
              <a:rPr lang="el-GR" sz="4800" b="0" i="0" dirty="0">
                <a:solidFill>
                  <a:srgbClr val="444940"/>
                </a:solidFill>
                <a:effectLst/>
                <a:latin typeface="+mj-lt"/>
              </a:rPr>
              <a:t>κι είναι βάρος του η ζωή.</a:t>
            </a:r>
          </a:p>
          <a:p>
            <a:pPr marL="0" indent="0">
              <a:lnSpc>
                <a:spcPct val="120000"/>
              </a:lnSpc>
              <a:spcBef>
                <a:spcPts val="0"/>
              </a:spcBef>
              <a:buNone/>
            </a:pPr>
            <a:r>
              <a:rPr lang="el-GR" sz="4800" dirty="0">
                <a:latin typeface="+mj-lt"/>
              </a:rPr>
              <a:t>15.</a:t>
            </a:r>
          </a:p>
          <a:p>
            <a:pPr marL="0" indent="0">
              <a:lnSpc>
                <a:spcPct val="120000"/>
              </a:lnSpc>
              <a:spcBef>
                <a:spcPts val="0"/>
              </a:spcBef>
              <a:buNone/>
            </a:pPr>
            <a:r>
              <a:rPr lang="el-GR" sz="4800" dirty="0">
                <a:latin typeface="+mj-lt"/>
              </a:rPr>
              <a:t>Ναι· αλλά τώρα αντιπαλεύει</a:t>
            </a:r>
          </a:p>
          <a:p>
            <a:pPr marL="0" indent="0">
              <a:lnSpc>
                <a:spcPct val="120000"/>
              </a:lnSpc>
              <a:spcBef>
                <a:spcPts val="0"/>
              </a:spcBef>
              <a:buNone/>
            </a:pPr>
            <a:r>
              <a:rPr lang="el-GR" sz="4800" dirty="0">
                <a:latin typeface="+mj-lt"/>
              </a:rPr>
              <a:t>κάθε τέκνο σου με ορμή,</a:t>
            </a:r>
          </a:p>
          <a:p>
            <a:pPr marL="0" indent="0">
              <a:lnSpc>
                <a:spcPct val="120000"/>
              </a:lnSpc>
              <a:spcBef>
                <a:spcPts val="0"/>
              </a:spcBef>
              <a:buNone/>
            </a:pPr>
            <a:r>
              <a:rPr lang="el-GR" sz="4800" dirty="0">
                <a:latin typeface="+mj-lt"/>
              </a:rPr>
              <a:t>που ακατάπαυστα γυρεύει</a:t>
            </a:r>
          </a:p>
          <a:p>
            <a:pPr marL="0" indent="0">
              <a:lnSpc>
                <a:spcPct val="120000"/>
              </a:lnSpc>
              <a:spcBef>
                <a:spcPts val="0"/>
              </a:spcBef>
              <a:buNone/>
            </a:pPr>
            <a:r>
              <a:rPr lang="el-GR" sz="4800" dirty="0">
                <a:latin typeface="+mj-lt"/>
              </a:rPr>
              <a:t>ή τη νίκη ή τη θανή.</a:t>
            </a:r>
          </a:p>
          <a:p>
            <a:pPr marL="0" indent="0">
              <a:lnSpc>
                <a:spcPct val="120000"/>
              </a:lnSpc>
              <a:spcBef>
                <a:spcPts val="0"/>
              </a:spcBef>
              <a:buNone/>
            </a:pPr>
            <a:r>
              <a:rPr lang="el-GR" sz="4800" dirty="0">
                <a:effectLst/>
                <a:latin typeface="+mj-lt"/>
                <a:ea typeface="Calibri" panose="020F0502020204030204" pitchFamily="34" charset="0"/>
                <a:cs typeface="Times New Roman" panose="02020603050405020304" pitchFamily="18" charset="0"/>
              </a:rPr>
              <a:t> 16.</a:t>
            </a:r>
            <a:br>
              <a:rPr lang="en-US" sz="4800" dirty="0">
                <a:effectLst/>
                <a:latin typeface="+mj-lt"/>
                <a:ea typeface="Calibri" panose="020F0502020204030204" pitchFamily="34" charset="0"/>
                <a:cs typeface="Times New Roman" panose="02020603050405020304" pitchFamily="18" charset="0"/>
              </a:rPr>
            </a:br>
            <a:r>
              <a:rPr lang="el-GR" sz="4800" dirty="0">
                <a:effectLst/>
                <a:latin typeface="+mj-lt"/>
                <a:ea typeface="Calibri" panose="020F0502020204030204" pitchFamily="34" charset="0"/>
                <a:cs typeface="Times New Roman" panose="02020603050405020304" pitchFamily="18" charset="0"/>
              </a:rPr>
              <a:t>Απ’ τα κόκαλα βγαλμένη</a:t>
            </a:r>
            <a:br>
              <a:rPr lang="en-US" sz="4800" dirty="0">
                <a:effectLst/>
                <a:latin typeface="+mj-lt"/>
                <a:ea typeface="Calibri" panose="020F0502020204030204" pitchFamily="34" charset="0"/>
                <a:cs typeface="Times New Roman" panose="02020603050405020304" pitchFamily="18" charset="0"/>
              </a:rPr>
            </a:br>
            <a:r>
              <a:rPr lang="el-GR" sz="4800" dirty="0">
                <a:effectLst/>
                <a:latin typeface="+mj-lt"/>
                <a:ea typeface="Calibri" panose="020F0502020204030204" pitchFamily="34" charset="0"/>
                <a:cs typeface="Times New Roman" panose="02020603050405020304" pitchFamily="18" charset="0"/>
              </a:rPr>
              <a:t>των Ελλήνων τα ιερά,</a:t>
            </a:r>
            <a:br>
              <a:rPr lang="en-US" sz="4800" dirty="0">
                <a:effectLst/>
                <a:latin typeface="+mj-lt"/>
                <a:ea typeface="Calibri" panose="020F0502020204030204" pitchFamily="34" charset="0"/>
                <a:cs typeface="Times New Roman" panose="02020603050405020304" pitchFamily="18" charset="0"/>
              </a:rPr>
            </a:br>
            <a:r>
              <a:rPr lang="el-GR" sz="4800" dirty="0">
                <a:effectLst/>
                <a:latin typeface="+mj-lt"/>
                <a:ea typeface="Calibri" panose="020F0502020204030204" pitchFamily="34" charset="0"/>
                <a:cs typeface="Times New Roman" panose="02020603050405020304" pitchFamily="18" charset="0"/>
              </a:rPr>
              <a:t>και σαν πρώτα ανδρειωμένη,</a:t>
            </a:r>
            <a:br>
              <a:rPr lang="en-US" sz="4800" dirty="0">
                <a:effectLst/>
                <a:latin typeface="+mj-lt"/>
                <a:ea typeface="Calibri" panose="020F0502020204030204" pitchFamily="34" charset="0"/>
                <a:cs typeface="Times New Roman" panose="02020603050405020304" pitchFamily="18" charset="0"/>
              </a:rPr>
            </a:br>
            <a:r>
              <a:rPr lang="el-GR" sz="4800" dirty="0">
                <a:effectLst/>
                <a:latin typeface="+mj-lt"/>
                <a:ea typeface="Calibri" panose="020F0502020204030204" pitchFamily="34" charset="0"/>
                <a:cs typeface="Times New Roman" panose="02020603050405020304" pitchFamily="18" charset="0"/>
              </a:rPr>
              <a:t>χαίρε, ω χαίρε, Ελευθεριά!</a:t>
            </a:r>
            <a:br>
              <a:rPr lang="el-GR" sz="4800" dirty="0">
                <a:effectLst/>
                <a:latin typeface="+mj-lt"/>
                <a:ea typeface="Calibri" panose="020F0502020204030204" pitchFamily="34" charset="0"/>
                <a:cs typeface="Times New Roman" panose="02020603050405020304" pitchFamily="18" charset="0"/>
              </a:rPr>
            </a:br>
            <a:endParaRPr lang="el-GR" sz="4800" dirty="0">
              <a:latin typeface="+mj-lt"/>
            </a:endParaRPr>
          </a:p>
          <a:p>
            <a:pPr marL="0" indent="0">
              <a:lnSpc>
                <a:spcPct val="120000"/>
              </a:lnSpc>
              <a:buNone/>
            </a:pPr>
            <a:br>
              <a:rPr lang="el-GR" sz="4800" dirty="0">
                <a:latin typeface="+mj-lt"/>
              </a:rPr>
            </a:br>
            <a:br>
              <a:rPr lang="el-GR" sz="4800" dirty="0">
                <a:latin typeface="+mj-lt"/>
              </a:rPr>
            </a:br>
            <a:endParaRPr lang="en-US" sz="4800" dirty="0">
              <a:latin typeface="+mj-lt"/>
            </a:endParaRPr>
          </a:p>
        </p:txBody>
      </p:sp>
      <p:pic>
        <p:nvPicPr>
          <p:cNvPr id="6146" name="Picture 2" descr="Η υποδοχή του Λόρδου Βύρωνα στο Μεσολόγγι">
            <a:extLst>
              <a:ext uri="{FF2B5EF4-FFF2-40B4-BE49-F238E27FC236}">
                <a16:creationId xmlns:a16="http://schemas.microsoft.com/office/drawing/2014/main" id="{96E60AAF-3FD8-4E3A-AD4E-0FF3FC534B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5926" y="274319"/>
            <a:ext cx="7684655" cy="5239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62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C827-B690-4F90-A0A1-C14A0DC6FAB6}"/>
              </a:ext>
            </a:extLst>
          </p:cNvPr>
          <p:cNvSpPr>
            <a:spLocks noGrp="1"/>
          </p:cNvSpPr>
          <p:nvPr>
            <p:ph type="title"/>
          </p:nvPr>
        </p:nvSpPr>
        <p:spPr>
          <a:xfrm>
            <a:off x="511444" y="162732"/>
            <a:ext cx="3340122" cy="6014231"/>
          </a:xfrm>
        </p:spPr>
        <p:txBody>
          <a:bodyPr>
            <a:normAutofit fontScale="90000"/>
          </a:bodyPr>
          <a:lstStyle/>
          <a:p>
            <a:pPr>
              <a:lnSpc>
                <a:spcPct val="100000"/>
              </a:lnSpc>
              <a:spcAft>
                <a:spcPts val="800"/>
              </a:spcAft>
            </a:pPr>
            <a:r>
              <a:rPr lang="el-GR" sz="1200" dirty="0">
                <a:effectLst/>
                <a:latin typeface="Calibri" panose="020F0502020204030204" pitchFamily="34" charset="0"/>
                <a:ea typeface="Calibri" panose="020F0502020204030204" pitchFamily="34" charset="0"/>
                <a:cs typeface="Times New Roman" panose="02020603050405020304" pitchFamily="18" charset="0"/>
              </a:rPr>
              <a:t>16.</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Απ’ τα κόκαλα βγαλμένη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των Ελλήνων τα ιερά,</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σαν πρώτα ανδρειωμένη,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χαίρε, ω χαίρε, Ελευθεριά!</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n-US"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17.</a:t>
            </a: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Μόλις είδε την ορμή σου</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ο ουρανός, που για τσ’ εχθρούς</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εις τη γη τη μητρική σου</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έτρεφ’ άνθια και καρπούς,</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18.</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εγαλήνευσε· και εχύθη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καταχθόνια μία βοή,</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του Ρήγα σου απεκρίθη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πολεμόκραχτη η φωνή. *</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19.</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Όλοι οι τόποι σου σ’ εκράξαν</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χαιρετώντας σε θερμά,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τα στόματα εφωνάξαν</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όσα αισθάνετο η καρδιά.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20.</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Εφωνάξανε ώς τ’ αστέρια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του Ιονίου και τα νησιά,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εσηκώσανε τα χέρια</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για να δείξουνε χαρά, </a:t>
            </a:r>
            <a:br>
              <a:rPr lang="el-GR"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21.</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μ’ όλον που ’ναι αλυσωμένο</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το καθένα τεχνικά,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εις το μέτωπο γραμμένο</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έχει: Ψεύτρα Ελευθεριά.</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22.</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Γκαρδιακά χαροποιήθη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του Βάσιγκτον η γη,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τα σίδερα ενθυμήθη</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που την έδεναν και αυτή.</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23.</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Απ’ τον πύργο του φωνάζει,</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σα να λέει σε χαιρετώ,</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και τη χήτη του τινάζει</a:t>
            </a:r>
            <a:br>
              <a:rPr lang="en-US" sz="1200" dirty="0">
                <a:effectLst/>
                <a:ea typeface="Calibri" panose="020F0502020204030204" pitchFamily="34" charset="0"/>
                <a:cs typeface="Times New Roman" panose="02020603050405020304" pitchFamily="18" charset="0"/>
              </a:rPr>
            </a:br>
            <a:r>
              <a:rPr lang="el-GR" sz="1200" dirty="0">
                <a:effectLst/>
                <a:ea typeface="Calibri" panose="020F0502020204030204" pitchFamily="34" charset="0"/>
                <a:cs typeface="Times New Roman" panose="02020603050405020304" pitchFamily="18" charset="0"/>
              </a:rPr>
              <a:t>το Λεοντάρι το Ισπανό.</a:t>
            </a:r>
            <a:br>
              <a:rPr lang="en-US" sz="1200" dirty="0">
                <a:effectLst/>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l-GR" sz="12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300" dirty="0"/>
          </a:p>
        </p:txBody>
      </p:sp>
      <p:pic>
        <p:nvPicPr>
          <p:cNvPr id="6" name="Picture 4">
            <a:extLst>
              <a:ext uri="{FF2B5EF4-FFF2-40B4-BE49-F238E27FC236}">
                <a16:creationId xmlns:a16="http://schemas.microsoft.com/office/drawing/2014/main" id="{3EB73EC3-C564-46AB-9236-568817A7A3F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13" r="4" b="4"/>
          <a:stretch/>
        </p:blipFill>
        <p:spPr bwMode="auto">
          <a:xfrm>
            <a:off x="4674096" y="1420001"/>
            <a:ext cx="3666340" cy="40802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1E083EF-2079-4D65-B95A-45DADC7807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86" r="20229"/>
          <a:stretch/>
        </p:blipFill>
        <p:spPr bwMode="auto">
          <a:xfrm>
            <a:off x="8340436" y="1420001"/>
            <a:ext cx="3400810" cy="40802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AF63143-3A36-478F-8BF9-BB60E8CEAA86}"/>
              </a:ext>
            </a:extLst>
          </p:cNvPr>
          <p:cNvSpPr txBox="1"/>
          <p:nvPr/>
        </p:nvSpPr>
        <p:spPr>
          <a:xfrm>
            <a:off x="4122549" y="1761153"/>
            <a:ext cx="7618697" cy="4185761"/>
          </a:xfrm>
          <a:prstGeom prst="rect">
            <a:avLst/>
          </a:prstGeom>
          <a:noFill/>
        </p:spPr>
        <p:txBody>
          <a:bodyPr wrap="square">
            <a:spAutoFit/>
          </a:bodyPr>
          <a:lstStyle/>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endParaRPr kumimoji="0" lang="el-GR"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endParaRPr>
          </a:p>
          <a:p>
            <a:endParaRPr lang="el-GR" sz="1400" b="1" dirty="0">
              <a:solidFill>
                <a:srgbClr val="FFFFFF"/>
              </a:solidFill>
              <a:highlight>
                <a:srgbClr val="FFFF00"/>
              </a:highlight>
              <a:latin typeface="Helvetica Neue"/>
              <a:ea typeface="+mj-ea"/>
              <a:cs typeface="+mj-cs"/>
              <a:hlinkClick r:id="rId4"/>
            </a:endParaRPr>
          </a:p>
          <a:p>
            <a:r>
              <a:rPr kumimoji="0" lang="en-US"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hlinkClick r:id="rId4"/>
              </a:rPr>
              <a:t>https://www.nhmuseum.gr/el/ektheseis/i-afypnisi-tis-ethnikis-syneidisis-ton-ellinon-1670-1821-aithousa-3</a:t>
            </a:r>
            <a:r>
              <a:rPr kumimoji="0" lang="en-US" sz="1400" b="1" i="0" u="none" strike="noStrike" kern="1200" cap="none" spc="0" normalizeH="0" baseline="0" noProof="0" dirty="0">
                <a:ln>
                  <a:noFill/>
                </a:ln>
                <a:solidFill>
                  <a:srgbClr val="FFFFFF"/>
                </a:solidFill>
                <a:effectLst/>
                <a:highlight>
                  <a:srgbClr val="FFFF00"/>
                </a:highlight>
                <a:uLnTx/>
                <a:uFillTx/>
                <a:latin typeface="Helvetica Neue"/>
                <a:ea typeface="+mj-ea"/>
                <a:cs typeface="+mj-cs"/>
              </a:rPr>
              <a:t>/</a:t>
            </a:r>
            <a:endParaRPr lang="en-US" dirty="0"/>
          </a:p>
        </p:txBody>
      </p:sp>
    </p:spTree>
    <p:extLst>
      <p:ext uri="{BB962C8B-B14F-4D97-AF65-F5344CB8AC3E}">
        <p14:creationId xmlns:p14="http://schemas.microsoft.com/office/powerpoint/2010/main" val="219797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D692D-8093-4A78-A3A3-019A996A7629}"/>
              </a:ext>
            </a:extLst>
          </p:cNvPr>
          <p:cNvSpPr>
            <a:spLocks noGrp="1"/>
          </p:cNvSpPr>
          <p:nvPr>
            <p:ph type="title"/>
          </p:nvPr>
        </p:nvSpPr>
        <p:spPr>
          <a:xfrm>
            <a:off x="666428" y="329185"/>
            <a:ext cx="3277892" cy="6528816"/>
          </a:xfrm>
        </p:spPr>
        <p:txBody>
          <a:bodyPr vert="horz" lIns="91440" tIns="45720" rIns="91440" bIns="45720" rtlCol="0" anchor="ctr">
            <a:normAutofit fontScale="90000"/>
          </a:bodyPr>
          <a:lstStyle/>
          <a:p>
            <a:pPr>
              <a:lnSpc>
                <a:spcPct val="100000"/>
              </a:lnSpc>
              <a:spcAft>
                <a:spcPts val="800"/>
              </a:spcAft>
            </a:pP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br>
              <a:rPr lang="el-GR" sz="13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24.</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Ελαφιάσθη της Αγγλίας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το θηρίο, και σέρνει ευθύς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κατά τ’ άκρα της Ρουσίας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τα μουγκρίσματα τσ’ οργής. </a:t>
            </a: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25.</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Εις το κίνημά του δείχνει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πως τα μέλη είν’ δυνατά·</a:t>
            </a: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στου Αιγαίου το κύμα ρίχνει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μια σπιθόβολη ματιά.</a:t>
            </a: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 26.</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Σε ξανοίγει από τα νέφη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το μάτι του Αετού,</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που φτερά και νύχια θρέφει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με τα σπλάχνα του Ιταλού·</a:t>
            </a:r>
            <a:br>
              <a:rPr lang="el-GR"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27.</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σ’ εσέ καταγειρμένος,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γιατί πάντα σε μισεί,</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έκρωζ’ έκρωζε ο σκασμένος,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να σε βλάψει, αν ημπορεί.</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28.</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Άλλο εσύ δεν συλλογιέσαι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πάρεξ πού θα πρωτοπάς·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δεν μιλείς και δεν κουνιέσαι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στες βρισίες οπού αγρικάς·</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29.</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σαν το βράχον οπού αφήνει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κάθε ακάθαρτο νερό</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εις τα πόδια του να χύνει</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ευκολόσβηστον αφρό,</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30.</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οπού αφήνει ανεμοζάλη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και χαλάζι και βροχή</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να του δέρνουν τη μεγάλη,</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l-GR" sz="1200" dirty="0">
                <a:effectLst/>
                <a:latin typeface="Calibri" panose="020F0502020204030204" pitchFamily="34" charset="0"/>
                <a:ea typeface="Calibri" panose="020F0502020204030204" pitchFamily="34" charset="0"/>
                <a:cs typeface="Times New Roman" panose="02020603050405020304" pitchFamily="18" charset="0"/>
              </a:rPr>
              <a:t>την αιώνιαν κορυφή.</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200" dirty="0">
                <a:effectLst/>
                <a:latin typeface="Calibri" panose="020F0502020204030204" pitchFamily="34" charset="0"/>
                <a:ea typeface="Calibri" panose="020F0502020204030204" pitchFamily="34" charset="0"/>
                <a:cs typeface="Times New Roman" panose="02020603050405020304" pitchFamily="18" charset="0"/>
              </a:rPr>
            </a:br>
            <a:br>
              <a:rPr lang="en-US" sz="1300" dirty="0">
                <a:effectLst/>
                <a:latin typeface="Calibri" panose="020F0502020204030204" pitchFamily="34" charset="0"/>
                <a:ea typeface="Calibri" panose="020F0502020204030204" pitchFamily="34" charset="0"/>
                <a:cs typeface="Times New Roman" panose="02020603050405020304" pitchFamily="18" charset="0"/>
              </a:rPr>
            </a:br>
            <a:br>
              <a:rPr lang="en-US" sz="13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6" name="TextBox 5">
            <a:extLst>
              <a:ext uri="{FF2B5EF4-FFF2-40B4-BE49-F238E27FC236}">
                <a16:creationId xmlns:a16="http://schemas.microsoft.com/office/drawing/2014/main" id="{26116542-0AF9-4E9C-93E4-4C7CE8E356DF}"/>
              </a:ext>
            </a:extLst>
          </p:cNvPr>
          <p:cNvSpPr txBox="1"/>
          <p:nvPr/>
        </p:nvSpPr>
        <p:spPr>
          <a:xfrm>
            <a:off x="5153186" y="3971636"/>
            <a:ext cx="4881967" cy="2159164"/>
          </a:xfrm>
          <a:prstGeom prst="rect">
            <a:avLst/>
          </a:prstGeom>
        </p:spPr>
        <p:txBody>
          <a:bodyPr vert="horz" lIns="91440" tIns="45720" rIns="91440" bIns="45720" rtlCol="0">
            <a:normAutofit fontScale="55000" lnSpcReduction="20000"/>
          </a:bodyPr>
          <a:lstStyle/>
          <a:p>
            <a:pPr lvl="1" indent="-228600" defTabSz="914400">
              <a:lnSpc>
                <a:spcPct val="90000"/>
              </a:lnSpc>
              <a:spcAft>
                <a:spcPts val="600"/>
              </a:spcAft>
              <a:buFont typeface="Arial" panose="020B0604020202020204" pitchFamily="34" charset="0"/>
              <a:buChar char="•"/>
            </a:pPr>
            <a:endParaRPr lang="el-GR" sz="1100" b="0" i="0" dirty="0">
              <a:solidFill>
                <a:srgbClr val="333333"/>
              </a:solidFill>
              <a:effectLst/>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dirty="0">
              <a:solidFill>
                <a:srgbClr val="333333"/>
              </a:solidFill>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b="0" i="0" dirty="0">
              <a:solidFill>
                <a:srgbClr val="333333"/>
              </a:solidFill>
              <a:effectLst/>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dirty="0">
              <a:solidFill>
                <a:srgbClr val="333333"/>
              </a:solidFill>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b="0" i="0" dirty="0">
              <a:solidFill>
                <a:srgbClr val="333333"/>
              </a:solidFill>
              <a:effectLst/>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dirty="0">
              <a:solidFill>
                <a:srgbClr val="333333"/>
              </a:solidFill>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b="0" i="0" dirty="0">
              <a:solidFill>
                <a:srgbClr val="333333"/>
              </a:solidFill>
              <a:effectLst/>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dirty="0">
              <a:solidFill>
                <a:srgbClr val="333333"/>
              </a:solidFill>
              <a:latin typeface="verdana" panose="020B0604030504040204" pitchFamily="34" charset="0"/>
            </a:endParaRPr>
          </a:p>
          <a:p>
            <a:pPr lvl="1" indent="-228600" defTabSz="914400">
              <a:lnSpc>
                <a:spcPct val="90000"/>
              </a:lnSpc>
              <a:spcAft>
                <a:spcPts val="600"/>
              </a:spcAft>
              <a:buFont typeface="Arial" panose="020B0604020202020204" pitchFamily="34" charset="0"/>
              <a:buChar char="•"/>
            </a:pPr>
            <a:endParaRPr lang="el-GR" sz="1100" b="0" i="0" dirty="0">
              <a:solidFill>
                <a:srgbClr val="333333"/>
              </a:solidFill>
              <a:effectLst/>
              <a:latin typeface="verdana" panose="020B0604030504040204" pitchFamily="34" charset="0"/>
            </a:endParaRPr>
          </a:p>
          <a:p>
            <a:pPr marL="228600" lvl="1" defTabSz="914400">
              <a:lnSpc>
                <a:spcPct val="90000"/>
              </a:lnSpc>
              <a:spcAft>
                <a:spcPts val="600"/>
              </a:spcAft>
            </a:pPr>
            <a:endParaRPr lang="el-GR" sz="1100" dirty="0">
              <a:solidFill>
                <a:srgbClr val="333333"/>
              </a:solidFill>
              <a:latin typeface="verdana" panose="020B0604030504040204" pitchFamily="34" charset="0"/>
            </a:endParaRPr>
          </a:p>
          <a:p>
            <a:pPr marL="228600" lvl="1" defTabSz="914400">
              <a:lnSpc>
                <a:spcPct val="90000"/>
              </a:lnSpc>
              <a:spcAft>
                <a:spcPts val="600"/>
              </a:spcAft>
            </a:pPr>
            <a:endParaRPr lang="el-GR" sz="1100" b="1" i="1" dirty="0">
              <a:solidFill>
                <a:srgbClr val="993300"/>
              </a:solidFill>
              <a:effectLst/>
              <a:latin typeface="verdana" panose="020B0604030504040204" pitchFamily="34" charset="0"/>
            </a:endParaRPr>
          </a:p>
          <a:p>
            <a:pPr marL="228600" lvl="1" defTabSz="914400">
              <a:lnSpc>
                <a:spcPct val="90000"/>
              </a:lnSpc>
              <a:spcAft>
                <a:spcPts val="600"/>
              </a:spcAft>
            </a:pPr>
            <a:endParaRPr lang="el-GR" sz="1100" b="1" i="1" dirty="0">
              <a:solidFill>
                <a:srgbClr val="993300"/>
              </a:solidFill>
              <a:effectLst/>
              <a:latin typeface="verdana" panose="020B0604030504040204" pitchFamily="34" charset="0"/>
            </a:endParaRPr>
          </a:p>
          <a:p>
            <a:pPr marL="228600" lvl="1" defTabSz="914400">
              <a:lnSpc>
                <a:spcPct val="90000"/>
              </a:lnSpc>
              <a:spcAft>
                <a:spcPts val="600"/>
              </a:spcAft>
            </a:pPr>
            <a:r>
              <a:rPr lang="en-US" sz="1700" dirty="0">
                <a:solidFill>
                  <a:srgbClr val="333333"/>
                </a:solidFill>
                <a:latin typeface="verdana" panose="020B0604030504040204" pitchFamily="34" charset="0"/>
                <a:hlinkClick r:id="rId2"/>
              </a:rPr>
              <a:t>https://argolikivivliothiki.gr/ </a:t>
            </a:r>
            <a:endParaRPr lang="el-GR" sz="1700" b="0" i="0" dirty="0">
              <a:solidFill>
                <a:srgbClr val="333333"/>
              </a:solidFill>
              <a:effectLst/>
              <a:latin typeface="verdana" panose="020B0604030504040204" pitchFamily="34" charset="0"/>
            </a:endParaRPr>
          </a:p>
          <a:p>
            <a:pPr marL="228600" lvl="1" defTabSz="914400">
              <a:lnSpc>
                <a:spcPct val="90000"/>
              </a:lnSpc>
              <a:spcAft>
                <a:spcPts val="600"/>
              </a:spcAft>
            </a:pPr>
            <a:r>
              <a:rPr lang="en-US" sz="1700" b="1" i="1" dirty="0">
                <a:solidFill>
                  <a:srgbClr val="993300"/>
                </a:solidFill>
                <a:effectLst/>
                <a:latin typeface="verdana" panose="020B0604030504040204" pitchFamily="34" charset="0"/>
              </a:rPr>
              <a:t>(Peter Von Hess)</a:t>
            </a:r>
            <a:r>
              <a:rPr lang="el-GR" sz="1700" b="1" i="1" dirty="0">
                <a:solidFill>
                  <a:srgbClr val="993300"/>
                </a:solidFill>
                <a:effectLst/>
                <a:latin typeface="verdana" panose="020B0604030504040204" pitchFamily="34" charset="0"/>
              </a:rPr>
              <a:t>,</a:t>
            </a:r>
            <a:r>
              <a:rPr lang="el-GR" sz="1700" b="0" i="0" dirty="0">
                <a:solidFill>
                  <a:srgbClr val="333333"/>
                </a:solidFill>
                <a:effectLst/>
                <a:latin typeface="verdana" panose="020B0604030504040204" pitchFamily="34" charset="0"/>
              </a:rPr>
              <a:t>Αλέξανδρος Υψηλάντης, «ο Υψηλάντης αναδέχεται την αρχιστρατηγίαν του υπερ ελευθερίας αγώνος».</a:t>
            </a:r>
            <a:r>
              <a:rPr lang="en-US" sz="1700" b="0" i="0" dirty="0">
                <a:solidFill>
                  <a:srgbClr val="333333"/>
                </a:solidFill>
                <a:effectLst/>
                <a:latin typeface="verdana" panose="020B0604030504040204" pitchFamily="34" charset="0"/>
              </a:rPr>
              <a:t> </a:t>
            </a:r>
            <a:endParaRPr lang="en-US" sz="1700" dirty="0">
              <a:solidFill>
                <a:schemeClr val="tx1">
                  <a:alpha val="60000"/>
                </a:schemeClr>
              </a:solidFill>
            </a:endParaRPr>
          </a:p>
        </p:txBody>
      </p:sp>
      <p:pic>
        <p:nvPicPr>
          <p:cNvPr id="5122" name="Picture 2">
            <a:extLst>
              <a:ext uri="{FF2B5EF4-FFF2-40B4-BE49-F238E27FC236}">
                <a16:creationId xmlns:a16="http://schemas.microsoft.com/office/drawing/2014/main" id="{248A5D13-B84C-4973-A40C-F51C26F69D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2345" y="329185"/>
            <a:ext cx="3959817" cy="480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9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56787-AC2C-46E5-875E-9AE81C67312D}"/>
              </a:ext>
            </a:extLst>
          </p:cNvPr>
          <p:cNvSpPr>
            <a:spLocks noGrp="1"/>
          </p:cNvSpPr>
          <p:nvPr>
            <p:ph type="title"/>
          </p:nvPr>
        </p:nvSpPr>
        <p:spPr>
          <a:xfrm>
            <a:off x="838200" y="365125"/>
            <a:ext cx="3679556" cy="5270744"/>
          </a:xfrm>
        </p:spPr>
        <p:txBody>
          <a:bodyPr>
            <a:normAutofit/>
          </a:bodyPr>
          <a:lstStyle/>
          <a:p>
            <a:r>
              <a:rPr lang="el-GR" sz="1200" b="0" i="0">
                <a:solidFill>
                  <a:srgbClr val="CC5316"/>
                </a:solidFill>
                <a:effectLst/>
                <a:latin typeface="Didact Gothic"/>
              </a:rPr>
              <a:t>     Θεόδωρος Βρυζάκης(1814-1878)</a:t>
            </a:r>
            <a:br>
              <a:rPr lang="el-GR" sz="1200" b="0" i="0">
                <a:solidFill>
                  <a:srgbClr val="CC5316"/>
                </a:solidFill>
                <a:effectLst/>
                <a:latin typeface="Didact Gothic"/>
              </a:rPr>
            </a:br>
            <a:br>
              <a:rPr lang="en-US" sz="1200" b="0" i="0">
                <a:solidFill>
                  <a:srgbClr val="CC5316"/>
                </a:solidFill>
                <a:effectLst/>
                <a:latin typeface="Didact Gothic"/>
              </a:rPr>
            </a:br>
            <a:r>
              <a:rPr lang="el-GR" sz="1200" b="0" i="0">
                <a:solidFill>
                  <a:srgbClr val="CC5316"/>
                </a:solidFill>
                <a:effectLst/>
                <a:latin typeface="Didact Gothic"/>
              </a:rPr>
              <a:t>«</a:t>
            </a:r>
            <a:r>
              <a:rPr lang="el-GR" sz="1200" b="1" i="0">
                <a:solidFill>
                  <a:srgbClr val="CC5316"/>
                </a:solidFill>
                <a:effectLst/>
                <a:latin typeface="Didact Gothic"/>
              </a:rPr>
              <a:t>Η Ελλάς Ευγνωμονούσα</a:t>
            </a:r>
            <a:r>
              <a:rPr lang="el-GR" sz="1200" b="0" i="0">
                <a:solidFill>
                  <a:srgbClr val="CC5316"/>
                </a:solidFill>
                <a:effectLst/>
                <a:latin typeface="Didact Gothic"/>
              </a:rPr>
              <a:t>» (1858) – Η απελευθερωμένη Ελλάδα ως κόρη περιστοιχίζεται από τους πρωτεργάτες της Επανάστασης, οι πρόδρομοι Ρήγας Φεραίος, Αδαμάντιος Κοραής, Αλέξανδρος Υψηλάντης, Μιχαήλ Σούτζος, οι αγωνιστές Θεόδωρος Κολοκοτρώνης, Γεώργιος Καραϊσκάκης, Οδυσσέας Ανδρούτσος, Κωνσταντίνος Κανάρης, Ανδρέας Μιαούλης, Λασκαρίνα Μπουμπουλίνα. Για την απόδοση των φυσιογνωμικών χαρακτηριστικών τους, ο Βρυζάκης χρησιμοποιεί τις προσωπογραφίες των αγωνιστών που είχε σχεδιάσει ο Krazeisen και είχαν διαδοθεί με μία σειρά λιθογραφιών που εκδόθηκε στο Μόναχο</a:t>
            </a:r>
            <a:br>
              <a:rPr lang="el-GR" sz="1200" b="0" i="0">
                <a:solidFill>
                  <a:srgbClr val="CC5316"/>
                </a:solidFill>
                <a:effectLst/>
                <a:latin typeface="Didact Gothic"/>
              </a:rPr>
            </a:br>
            <a:br>
              <a:rPr lang="el-GR" sz="1200" b="0" i="0">
                <a:solidFill>
                  <a:srgbClr val="CC5316"/>
                </a:solidFill>
                <a:effectLst/>
                <a:latin typeface="Didact Gothic"/>
              </a:rPr>
            </a:br>
            <a:br>
              <a:rPr lang="el-GR" sz="1200" b="0" i="0">
                <a:solidFill>
                  <a:srgbClr val="CC5316"/>
                </a:solidFill>
                <a:effectLst/>
                <a:latin typeface="Didact Gothic"/>
              </a:rPr>
            </a:br>
            <a:br>
              <a:rPr lang="en-US" sz="1200" b="0" i="0">
                <a:solidFill>
                  <a:srgbClr val="CC5316"/>
                </a:solidFill>
                <a:effectLst/>
                <a:latin typeface="Didact Gothic"/>
              </a:rPr>
            </a:br>
            <a:r>
              <a:rPr lang="en-US" sz="1200" b="0" i="0">
                <a:solidFill>
                  <a:srgbClr val="CC5316"/>
                </a:solidFill>
                <a:effectLst/>
                <a:latin typeface="Didact Gothic"/>
                <a:hlinkClick r:id="rId2"/>
              </a:rPr>
              <a:t>https://www.nationalgallery.gr/el/sulloges/collection/sulloges/uper-patridos-to-pan.html</a:t>
            </a:r>
            <a:endParaRPr lang="en-US" sz="1200" dirty="0"/>
          </a:p>
        </p:txBody>
      </p:sp>
      <p:pic>
        <p:nvPicPr>
          <p:cNvPr id="3076" name="Picture 4" descr="&quot;Υπέρ πατρίδος το παν&quot;">
            <a:extLst>
              <a:ext uri="{FF2B5EF4-FFF2-40B4-BE49-F238E27FC236}">
                <a16:creationId xmlns:a16="http://schemas.microsoft.com/office/drawing/2014/main" id="{491AABEF-DEE4-491B-932D-643D24605C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50171" y="278255"/>
            <a:ext cx="5103629" cy="630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92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1668</TotalTime>
  <Words>8059</Words>
  <Application>Microsoft Office PowerPoint</Application>
  <PresentationFormat>Widescreen</PresentationFormat>
  <Paragraphs>535</Paragraphs>
  <Slides>42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Arial</vt:lpstr>
      <vt:lpstr>Calibri</vt:lpstr>
      <vt:lpstr>Calibri Light</vt:lpstr>
      <vt:lpstr>Didact Gothic</vt:lpstr>
      <vt:lpstr>Helvetica Neue</vt:lpstr>
      <vt:lpstr>hgfthin</vt:lpstr>
      <vt:lpstr>Open Sans</vt:lpstr>
      <vt:lpstr>Roboto</vt:lpstr>
      <vt:lpstr>Tahoma</vt:lpstr>
      <vt:lpstr>Ubuntu Condensed</vt:lpstr>
      <vt:lpstr>verdana</vt:lpstr>
      <vt:lpstr>verdana</vt:lpstr>
      <vt:lpstr>Office Theme</vt:lpstr>
      <vt:lpstr>Διονύσιος Σολωμός  Ύμνος εις την Ελευθερίαν  </vt:lpstr>
      <vt:lpstr>                                     Ύμνος εις την Ελευθερίαν </vt:lpstr>
      <vt:lpstr>Διονύσιος Σολωμός (1798-1857) Ο ποιητής της ελευθερίας</vt:lpstr>
      <vt:lpstr>     </vt:lpstr>
      <vt:lpstr>  3. Εκεί μέσα εκατοικούσες πικραμένη, εντροπαλή, κι ένα στόμα ακαρτερούσες, έλα πάλι, να σου πει. 4. Άργειε νά ’λθει εκείνη η μέρα και ήταν όλα σιωπηλά, γιατί τα ’σκιαζε η φοβέρα και τα πλάκωνε η σκλαβιά. 5. Δυστυχής! Παρηγορία               μόνη σού έμενε να λες          περασμένα μεγαλεία και διηγώντας τα να κλαις. 6.  Και ακαρτέρει, και ακαρτέρει φιλελεύθερη λαλιά, ένα εκτύπαε τ’ άλλο χέρι από την απελπισιά. 7. Κι έλεες: Πότε, α! πότε βγάνω το κεφάλι από τσ’ ερμιές; Και αποκρίνοντο αποπάνω κλάψες, άλυσες, φωνές.  8 Tότε εσήκωνες το βλέμμα μες στα κλάιματα θολό, και εις το ρούχο σου έσταζ' αίμα πλήθος αίμα ελληνικό.  9 Mε τα ρούχα αιματωμένα ξέρω ότι έβγαινες κρυφά να γυρεύης εις τα ξένα άλλα χέρια δυνατά.        </vt:lpstr>
      <vt:lpstr>                                                    Υποδοχή του Βύρωνα στο Μεσολόγγι στις 5 Ιανουαρίου 1824.               Θεόδωρος Βρυζάκης Η υποδοχή του Λόρδου Βύρωνα στο Μεσολόγγι είναι ελαιογραφία που δημιούργησε ο Θεόδωρος Βρυζάκης το 1861. Εκτίθεται στην Εθνική Πινακοθήκη. https://www.nationalgallery.gr/el/</vt:lpstr>
      <vt:lpstr>16. Απ’ τα κόκαλα βγαλμένη των Ελλήνων τα ιερά, και σαν πρώτα ανδρειωμένη, χαίρε, ω χαίρε, Ελευθεριά!                    17. Μόλις είδε την ορμή σου ο ουρανός, που για τσ’ εχθρούς εις τη γη τη μητρική σου έτρεφ’ άνθια και καρπούς, 18. εγαλήνευσε· και εχύθη καταχθόνια μία βοή, και του Ρήγα σου απεκρίθη πολεμόκραχτη η φωνή. * 19. Όλοι οι τόποι σου σ’ εκράξαν χαιρετώντας σε θερμά, και τα στόματα εφωνάξαν όσα αισθάνετο η καρδιά. 20. Εφωνάξανε ώς τ’ αστέρια του Ιονίου και τα νησιά, και εσηκώσανε τα χέρια για να δείξουνε χαρά,  21. μ’ όλον που ’ναι αλυσωμένο το καθένα τεχνικά, και εις το μέτωπο γραμμένο έχει: Ψεύτρα Ελευθεριά. 22. Γκαρδιακά χαροποιήθη και του Βάσιγκτον η γη, και τα σίδερα ενθυμήθη που την έδεναν και αυτή. 23. Απ’ τον πύργο του φωνάζει, σα να λέει σε χαιρετώ, και τη χήτη του τινάζει το Λεοντάρι το Ισπανό.                     </vt:lpstr>
      <vt:lpstr>     24. Ελαφιάσθη της Αγγλίας το θηρίο, και σέρνει ευθύς κατά τ’ άκρα της Ρουσίας τα μουγκρίσματα τσ’ οργής.  25. Εις το κίνημά του δείχνει πως τα μέλη είν’ δυνατά· και στου Αιγαίου το κύμα ρίχνει μια σπιθόβολη ματιά.  26. Σε ξανοίγει από τα νέφη και το μάτι του Αετού, που φτερά και νύχια θρέφει με τα σπλάχνα του Ιταλού· 27. και σ’ εσέ καταγειρμένος, γιατί πάντα σε μισεί, έκρωζ’ έκρωζε ο σκασμένος, να σε βλάψει, αν ημπορεί. 28. Άλλο εσύ δεν συλλογιέσαι πάρεξ πού θα πρωτοπάς· δεν μιλείς και δεν κουνιέσαι στες βρισίες οπού αγρικάς· 29. σαν το βράχον οπού αφήνει κάθε ακάθαρτο νερό εις τα πόδια του να χύνει ευκολόσβηστον αφρό, 30. οπού αφήνει ανεμοζάλη και χαλάζι και βροχή να του δέρνουν τη μεγάλη, την αιώνιαν κορυφή.     </vt:lpstr>
      <vt:lpstr>     Θεόδωρος Βρυζάκης(1814-1878)  «Η Ελλάς Ευγνωμονούσα» (1858) – Η απελευθερωμένη Ελλάδα ως κόρη περιστοιχίζεται από τους πρωτεργάτες της Επανάστασης, οι πρόδρομοι Ρήγας Φεραίος, Αδαμάντιος Κοραής, Αλέξανδρος Υψηλάντης, Μιχαήλ Σούτζος, οι αγωνιστές Θεόδωρος Κολοκοτρώνης, Γεώργιος Καραϊσκάκης, Οδυσσέας Ανδρούτσος, Κωνσταντίνος Κανάρης, Ανδρέας Μιαούλης, Λασκαρίνα Μπουμπουλίνα. Για την απόδοση των φυσιογνωμικών χαρακτηριστικών τους, ο Βρυζάκης χρησιμοποιεί τις προσωπογραφίες των αγωνιστών που είχε σχεδιάσει ο Krazeisen και είχαν διαδοθεί με μία σειρά λιθογραφιών που εκδόθηκε στο Μόναχο    https://www.nationalgallery.gr/el/sulloges/collection/sulloges/uper-patridos-to-pan.html</vt:lpstr>
      <vt:lpstr>31. Δυστυχιά του, ω δυστυχιά του, οποιανού θέλει βρεθεί στο μαχαίρι σου αποκάτου και σ’ εκείνο αντισταθεί. 32. Το θηρίο π’ ανανογιέται, πως του λείπουν τα μικρά, περιορίζεται, πετιέται, αίμα ανθρώπινο διψά· 33. τρέχει, τρέχει όλα τα δάση, τα λαγκάδια, τα βουνά, και όπου φθάσει, όπου περάσει. φρίκη, θάνατος, ερμιά· 34. ερμιά, θάνατος και φρίκη όπου επέρασες κι εσύ· ξίφος έξω από τη θήκη πλέον ανδρείαν σού προξενεί. 35. Ιδού εμπρός σου ο τοίχος στέκει της αθλίας Τριπολιτσάς· τώρα τρόμου αστροπελέκι να της ρίψεις πιθυμάς. 36. Μεγαλόψυχο το μάτι δείχνει, πάντα οπώς νικεί, και ας είν’ άρματα γεμάτη και πολέμιαν χλαλοή.  37. Σου προβαίνουνε και τρίζουν για να ιδείς πως είν’ πολλά· δεν ακούς που φοβερίζουν άνδρες μύριοι και παιδιά; * </vt:lpstr>
      <vt:lpstr> 38. Λίγα μάτια, λίγα στόματα θα σας μείνουνε ανοιχτά για να κλαύσετε τα σώματα που θε νά βρει η συμφορά. 39. Κατεβαίνουνε, και ανάφτει του πολέμου αναλαμπή· το τουφέκι ανάβει, αστράφτει, λάμπει, κόφτει το σπαθί.  40. Γιατί η μάχη εστάθη ολίγη; Λίγα τα αίματα γιατί; Τον εχθρό θωρώ να φύγει και στο κάστρο ν’ ανεβεί. * 41. Μέτρα… είν’ άπειροι οι φευγάτοι, οπού φεύγοντας δειλιούν ·τα λαβώματα στην πλάτη δέχοντ’, ώστε ν’ ανεβούν.  42. Εκεί μέσα ακαρτερείτε την αφεύγατη φθορά· νά, σας φθάνει· αποκριθείτε στης νυκτός τη σκοτεινιά. * 43. Αποκρίνονται, και η μάχη έτσι αρχίζει, οπού μακριά από ράχη εκεί σε ράχη αντιβούιζε φοβερά. 44. Ακούω κούφια τα τουφέκια, ακούω σμίξιμο σπαθιών, ακούω ξύλα, ακούω πελέκια, ακούω τρίξιμο δοντιών.     </vt:lpstr>
      <vt:lpstr>45. Α! τί νύκτα ήταν εκείνη που την τρέμει ο λογισμός; Άλλος ύπνος δεν εγίνη πάρεξ θάνατου πικρός.  46. Της σκηνής η ώρα, ο τόπος, οι κραυγές, η ταραχή, ο σκληρόψυχος ο τρόπος του πολέμου, και οι καπνοί, 47. και οι βροντές, και το σκοτάδι, οπού αντίσκοφτε η φωτιά, επαράσταιναν τον άδη που ακαρτέρειε τα σκυλιά· 48. τ’ ακαρτέρειε. — Εφαίνοντ’ ίσκιοι αναρίθμητοι γυμνοί, κόρες, γέροντες, νεανίσκοι, βρέφη ακόμη εις το βυζί. 49. Όλη μαύρη μυρμηγκιάζει, μαύρη η εντάφια συντροφιά, σαν το ρούχο οπού σκεπάζει τα κρεβάτια τα στερνά. 50. Τόσοι, τόσοι ανταμωμένοι επετιούντο από τη γη, όσοι είν’ άδικα σφαγμένοι από τούρκικην οργή. 51. Τόσα πέφτουνε τα θέρι- σμένα αστάχια εις τους αγρούς· σχεδόν όλα εκειά τα μέρη εσκεπάζοντο απ’ αυτούς.  </vt:lpstr>
      <vt:lpstr> 52. Θαμποφέγγει κανέν’ άστρο, και αναδεύοντο μαζί, ανεβαίνοντας το κάστρο με νεκρώσιμη σιωπή.  53. Έτσι χάμου εις την πεδιάδα, μες στο δάσος το πυκνό, όταν στέλνει μίαν αχνάδα μισοφέγγαρο χλωμό, 54. εάν οι άνεμοι μες στ’ άδεια τα κλαδιά μουγκοφυσούν, σειούνται, σειούνται τα μαυράδια, οπού οι κλώνοι αντικτυπούν. 55. Με τα μάτια τους γυρεύουν όπου είν’ αίματα πηχτά, και μες στ’ αίματα χορεύουν με βρυχίσματα βραχνά, 56. και χορεύοντας μανίζουν εις τους Έλληνας κοντά, και τα στήθια τούς εγγίζουν με τα χέρια τα ψυχρά.  57. Εκειό το έγγισμα πηγαίνει  βαθιά μες στα σωθικά, όθεν όλη η λύπη βγαίνει, και άκρα αισθάνονται ασπλαχνιά.    </vt:lpstr>
      <vt:lpstr>       58 Tότε αυξαίνει του πολέμου ο χορός τρομακτικά, σαν το σκόρπισμα του ανέμου στου πελάου τη μοναξιά. 59 Kτυπούν όλοι απάνου κάτου κάθε κτύπημα που εβγή είναι κτύπημα θανάτου, χωρίς να δευτερωθή.  60 Kάθε σώμα ιδρώνει, ρέει λες και εκείθεν η ψυχή απ' το μίσος που την καίει πολεμάει να πεταχθή. 61 Tης καρδίας κτυπίες βροντάνε μες στα στήθια τους αργά, και τα χέρια οπού χουμάνε περισσότερο είν' γοργά.  62 Oυρανός γι' αυτούς δεν είναι, ουδέ πέλαο, ουδέ γη γι' αυτούς όλους το παν είναι μαζωμένο αντάμα εκεί.  63 Tόση η μάνητα και η ζάλη, που στοχάζεσαι, μη πως από μία μεριά και απ' άλλη δεν μείνη ένας ζωντανός.      </vt:lpstr>
      <vt:lpstr>PowerPoint Presentation</vt:lpstr>
      <vt:lpstr>69 Λεονταρόψυχα εκτυπιούντο, πάντα εφώναζαν "φωτιά", και οι μιαροί κατασκορπιούντο, πάντα σκούζοντας "αλλά".  70 Παντού φόβος και τρομάρα και φωνές και στεναγμοί παντού κλάψα, παντού αντάρα, και παντού ξεψυχισμοί.  71 Ήταν τόσοι! πλέον το βόλι εις τ' αυτιά δεν τους λαλεί. Όλοι χάμου εκείτοντ' όλοι εις την τέταρτην αυγή.  72 Σαν ποτάμι το αίμα εγίνη και κυλάει στη λαγκαδιά, και το αθώο χόρτο πίνει αίμα αντίς για τη δροσιά.  73 Tης αυγής δροσάτο αέρι, δεν φυσάς τώρα εσύ πλιο στων ψευδόπιστων το αστέρι (5) φύσα, φύσα εις το Σταυρό.  74 Aπ' τα κόκαλα βγαλμένη των Eλλήνων τα ιερά, και σαν πρώτα ανδρειωμένη, χαίρε, ω χαίρε, Eλευθεριά! </vt:lpstr>
      <vt:lpstr>75. Της Κορίνθου ιδού και οι κάμποι· δεν λάμπ’ ήλιος μοναχά εις τους πλάτανους, δεν λάμπει εις τ’ αμπέλια, εις τα νερά· 76. εις τον ήσυχον αιθέρα τώρα αθώα δεν αντηχεί τα λαλήματα η φλογέρα, τα βελάσματα το αρνί· 77. τρέχουν άρματα χιλιάδες σαν το κύμα εις το γιαλό· αλλ’ οι ανδρείοι παλικαράδες δεν ψηφούν τον αριθμό. 78. Ω τρακόσιοι! σηκωθείτε και ξανάλθετε σ’ εμάς· τα παιδιά σας θέλ’ ιδείτε πόσο μοιάζουνε με σας. 79. Όλοι εκείνοι τα φοβούνται. Και με πάτημα τυφλό εις την Κόρινθο αποκλειούνται κι όλοι χάνουνται απεδώ.  80. Στέλνει ο άγγελος του ολέθρου Πείναν και Θανατικό· που με σχήμα ενός σκελέθρου περπατούν αντάμα οι δυο· 81. και πεσμένα εις τα χορτάρια απεθαίνανε παντού τα θλιμμένα απομεινάρια της φυγής και του χαμού.  </vt:lpstr>
      <vt:lpstr> 82. Και εσύ αθάνατη, εσύ θεία, που ό,τι θέλεις ημπορείς, εις τον κάμπο, Ελευθερία. ματωμένη περπατείς. 83. Στη σκιά χεροπιασμένες, * στη σκιά βλέπω κι εγώ κρινοδάκτυλες παρθένες όπου κάνουνε χορό· 84. στο χορό γλυκογυρίζουν ωραία μάτια ερωτικά, και εις την αύρα κυματίζουν μαύρα, ολόχρυσα μαλλιά.  85. Η ψυχή μου αναγαλλιάζει πως ο κόρφος καθεμιάς γλυκοβύζαστο ετοιμάζει γάλα ανδρείας και ελευθεριάς. 86. Μες στα χόρτα, τα λουλούδια, το ποτήρι δεν βαστώ· φιλελεύθερα τραγούδια σαν τον Πίνδαρο εκφωνώ. 87. Απ’ τα κόκαλα βγαλμένη των Ελλήνων τα ιερά, και σαν πρώτα ανδρειωμένη, χαίρε, ω χαίρε, Ελευθεριά!  </vt:lpstr>
      <vt:lpstr>88. Πήγες εις το Μεσολόγγι την ημέρα του Χριστού, μέρα που άνθισαν οι λόγγοι * για το τέκνο του Θεού. 89. Σου ’λθε εμπρός λαμποκοπώντας η Θρησκεία μ’ ένα σταυρό, και το δάκτυλο κινώντας οπού ανεί τον ουρανό,  90 σ’ αυτό, εφώναξε, το χώμα στάσου ολόρθη, Ελευθεριά· και φιλώντας σου το στόμα μπαίνει μες στην εκκλησιά. * 91. Εις την τράπεζα σιμώνει, και το σύγνεφο το αχνό γύρω γύρω της πυκνώνει που σκορπάει το θυμιατό.  92. Αγρικάει την ψαλμωδία οπού εδίδαξεν αυτή· βλέπει τη φωταγωγία στους Αγίους εμπρός χυτή. 93. Ποιοί είναι αυτοί που πλησιάζουν με πολλή ποδοβολή, κι άρματ’, άρματα ταράζουν; Επετάχτηκες εσύ.    </vt:lpstr>
      <vt:lpstr>        </vt:lpstr>
      <vt:lpstr>  100. Κατατρώγει, ωσάν τη σχίζα, τόπους άμετρα υψηλούς, χώρες, όρη από τη ρίζα, ζώα και δένδρα και θνητούς, 101. »και το παν το κατακαίει, και δεν σώζεται πνοή, πάρεξ του άνεμου που πνέει μες στη στάχτη τη λεπτή». 102. Κάποιος ήθελε ερωτήσει: Του θυμού του είσαι αδελφή; Ποίος είν’ άξιος να νικήσει, ή με σε να μετρηθεί; 103. Η γη αισθάνεται την τόση του χεριού σου ανδραγαθιά, που όλην θέλει θανατώσει τη μισόχριστη σπορά. 104. Την αισθάνονται, και αφρίζουν τα νερά, και τ’ αγρικώ δυνατά να μουρμουρίζουν σαν να ρυάζετο θηριό.  105. Κακορίζικοι, πού πάτε του Αχελώου μες στη ροή, * και πιδέξια πολεμάτε από την καταδρομή 106. να αποφύγετε! το κύμα έγινε όλο φουσκωτό· εκεί ευρήκατε το μνήμα πριν να ευρείτε αφανισμό.   </vt:lpstr>
      <vt:lpstr>107. Βλασφημάει, σκούζει, μουγκρίζει κάθε λάρυγγας εχθρού, και το ρεύμα γαργαρίζει τες βλασφήμιες του θυμού. 108. Σφαλερά τετραποδίζουν πλήθος άλογα, και ορθά τρομασμένα χλιμιτρίζουν και πατούν εις τα κορμιά. 109. Ποίος στο σύντροφον απλώνει χέρι, ωσάν να βοηθηθεί· ποίος τη σάρκα του δαγκώνει όσο οπού να νεκρωθεί· 110. κεφαλές απελπισμένες, με τα μάτια πεταχτά κατά τ’ άστρα σηκωμένες για την ύστερη φορά.  111. Σβήεται —αυξαίνοντας η πρώτη του Αχελώου νεροσυρμή— το χλιμίτρισμα, και οι κρότοι, και του ανθρώπου οι γογγυσμοί. 112. Έτσι ν’ άκουα να βουίξει τον βαθύν Ωκεανό, και στο κύμα του να πνίξει κάθε σπέρμα Αγαρηνό·   </vt:lpstr>
      <vt:lpstr>111. Σβήεται —αυξαίνοντας η πρώτη του Αχελώου νεροσυρμή— το χλιμίτρισμα, και οι κρότοι, και του ανθρώπου οι γογγυσμοί. 112. Έτσι ν’ άκουα να βουίξει τον βαθύν Ωκεανό, και στο κύμα του να πνίξει κάθε σπέρμα Αγαρηνό· 113.  και εκεί που ’ναι η Αγία Σοφία, μες στους λόφους τους επτά, όλα τ’ άψυχα κορμία, βραχοσύντριφτα, γυμνά, 114. σωριασμένα να τα σπρώξει η κατάρα του Θεού, κι απεκεί να τα μαζώξει ο αδελφός του Φεγγαριού· * 115. κάθε πέτρα μνήμα ας γένει, και η θρησκεία κι η Ελευθεριά μ’ αργοπάτημα ας πηγαίνει μεταξύ τους, και ας μετρά. 116. Ένα λείψανο ανεβαίνει τεντωτό, πιστομητό, κι άλλο ξάφνου κατεβαίνει και δεν φαίνεται και πλιο.    </vt:lpstr>
      <vt:lpstr>117. Και χειρότερα αγριεύει και φουσκώνει ο ποταμός· πάντα πάντα περισσεύει· πολυφλοίσβισμα και αφρός. 118. Α! γιατί δεν έχω τώρα τη φωνή του Μωυσή; Μεγαλόφωνα, την ώρα όπου εσβηούντο οι μισητοί, 119. τον Θεόν ευχαριστούσε στου πελάου τη λύσσα εμπρός, και τα λόγια ηχολογούσε αναρίθμητος λαός· 120. ακλουθάει την αρμονία η αδελφή του Ααρών, η προφήτισσα Μαρία, μ’ ένα τύμπανο τερπνόν, * 121.  και πηδούν όλες οι κόρες με τσ’ αγκάλες ανοικτές, τραγουδώντας, ανθοφόρες, με τα τύμπανα κι εκειές. 122. Σε γνωρίζω από την κόψη του σπαθιού την τρομερή, σε γνωρίζω από την όψη που με βία μετράει τη γη.  </vt:lpstr>
      <vt:lpstr>123. Εις αυτήν, είν’ ξακουσμένο, δεν νικιέσαι εσύ ποτέ· όμως, όχι, δεν είν’ ξένο και το πέλαγο για σε. 124. Το στοιχείον αυτό ξαπλώνει κύματ’ άπειρα εις τη γη, με τα οποία την περιζώνει, κι είναι εικόνα σου λαμπρή. 125. Με βρυχίσματα σαλεύει που τρομάζει η ακοή· κάθε ξύλο κινδυνεύει και λιμιώνα αναζητεί· 126. φαίνετ’ έπειτα η γαλήνη και το λάμψιμο του ηλιού, και τα χρώματα αναδίνει του γλαυκότατου ουρανού. 127. Δεν νικιέσαι, είν’ ξακουσμένο, στην ξηράν εσύ ποτέ· όμως, όχι, δεν είν’ ξένο και το πέλαγο για σε. 128. Περνούν άπειρα τα ξάρτια, και σαν λόγγος στριμωχτά τα τρεχούμενα κατάρτια, τα ολοφούσκωτα πανιά. </vt:lpstr>
      <vt:lpstr>     129. Συ τες δύναμές σου σπρώχνεις, και αγκαλά δεν είν’ πολλές, πολεμώντας, άλλα διώχνεις, άλλα παίρνεις, άλλα καις· 130. με επιθύμια να τηράζεις δύο μεγάλα σε θωρώ, * και θανάσιμον τινάζεις εναντίον τους κεραυνό. 131. Πιάνει, αυξαίνει, κοκκινίζει, και σηκώνει μια βροντή, και το πέλαο χρωματίζει με αιματόχροη βαφή. 132. Πνίγοντ’ όλοι οι πολεμάρχοι και δεν μνέσκει ένα κορμί· χάρου, σκιά του Πατριάρχη, που σ’ επέταξαν εκεί. 133. Εκρυφόσμιγαν οι φίλοι με τσ’ εχθρούς τους τη Λαμπρή, και τους έτρεμαν τα χείλη δίνοντάς τα εις το φιλί. 134. Κειες τες δάφνες που εσκορπίστε * τώρα πλέον δεν τες πατεί, και το χερί οπού εφιλήστε πλέον, α! πλέον δεν ευλογεί.    </vt:lpstr>
      <vt:lpstr>   135. Όλοι κλαύστε· αποθαμένος ο αρχηγός της Εκκλησιάς· κλαύστε, κλαύστε· κρεμασμένος ωσάν να ’τανε φονιάς. 136. Έχει ολάνοικτο το στόμα π’ ώρες πρώτα είχε γευθεί τ’ Άγιον Αίμα, τ’ Άγιον Σώμα· λες πως θε να ξαναβγεί 137.  η κατάρα που είχε αφήσει λίγο πριν να αδικηθεί εις οποίον δεν πολεμήσει και ημπορεί να πολεμεί. 138. Την ακούω, βροντάει, δεν παύει εις το πέλαγο, εις τη γη, και μουγκρίζοντας ανάβει την αιώνιαν αστραπή. 139. Η καρδιά συχνοσπαράζει… Πλην τί βλέπω; Σοβαρά να σωπάσω με προστάζει με το δάκτυλο η θεά. 140. Κοιτάει γύρω εις την Ευρώπη τρεις φορές μ’ ανησυχιά· προσηλώνεται κατόπι στην Ελλάδα, και αρχινά:  </vt:lpstr>
      <vt:lpstr>141. «Παλικάρια μου! οι πολέμοι για σας όλοι είναι χαρά, και το γόνα σας δεν τρέμει στους κινδύνους εμπροστά. 142. »Απ’ εσάς απομακραίνει κάθε δύναμη εχθρική· αλλά ανίκητη μια μένει που τες δάφνες σάς μαδεί· 143. »Μία, που όταν ωσάν λύκοι ξαναρχόστενε ζεστοί, κουρασμένοι από τη νίκη, αχ! τον νουν σάς τυραννεί.  144 "H Διχόνια, που βαστάει ένα σκήπτρο η δολερή καθενός χαμογελάει, πάρ' το, λέγοντας, κι εσύ. 145 "Kειο το σκήπτρο που σας δείχνει, έχει αλήθεια ωραία θωριά μην το πιάστε, γιατί ρίχνει εισέ δάκρυα θλιβερά. 146 "Aπό στόμα οπού φθονάει, παλικάρια, ας μην 'πωθή, πως το χέρι σας κτυπάει του αδελφού την κεφαλή.     </vt:lpstr>
      <vt:lpstr>PowerPoint Presentation</vt:lpstr>
      <vt:lpstr>PowerPoint Presentation</vt:lpstr>
      <vt:lpstr>Οπτικοακουστικό υλικό σχετικό με τις εμφύλιες συγκρούσεις μεταξύ των Ελλήνων  https://www.greek-language.gr/ </vt:lpstr>
      <vt:lpstr>Μνημείο για τον Διονύσιο Σολωμό στο λόφο του Στράνη στη Ζάκυνθο. Καρτ ποστάλ Delcampe.  Σε αυτό το σημείο ο Διονύσιος Σολωμός εμπνεύστηκε και έγραψε τον «Ύμνο εις την Ελευθερία» (εθνικός ύμνος της Ελλάδας) και τους «Ελεύθερους Πολιορκημένους». Συγκεκριμένα έγραψε τον ύμνο κάτω από ένα πουρνάρι, τμήμα του κορμού του οποίου εκτίθεται σήμερα στην είσοδο του Μουσείου Σολωμού και Κάλβου. Στο σημείο που κάποτε υπήρχε η ρίζα του δέντρου πλέον υπάρχει μια μαρμάρινη πλάκα στην οποία αναγράφεται: “ΣΟΛΩΜΟΣ ΎΜΝΟΣ ΕΙΣ ΤΗΝ ΕΛΕΥΘΕΡΙΑ ΤΟΝ ΜΑΙΟΝ 1823».  </vt:lpstr>
      <vt:lpstr>Κεντρικός δρόμος της Κέρκυρας, την εποχή που έζησε στο νησί ο Σολωμός, σε χαρακτικό της εποχής (κάρτα Μουσείου Σολωμού, Κέρκυρα)</vt:lpstr>
      <vt:lpstr>Ο Νικόλαος Χαλικιόπουλος Μάντζαρος (Κέρκυρα, 26 Οκτωβρίου 1795 – Κέρκυρα, 12 Απριλίου 1872) ήταν Έλληνας συνθέτης, ιδρυτής της μουσικής Επτανησιακής Σχολής. Θεωρείται ένα από τους ανθρώπους που έβαλαν τις βάσεις για την ελληνική έντεχνη μουσική.   https://el.wikipedia.org/wiki/%CE%9D%CE%B9%CE%BA%CF%8C%CE%BB%CE%B1%CE%BF%CF%82_%CE%9C%CE%AC%CE%BD%CF%84%CE%B6%CE%B1%CF%81%CE%BF%CF%82</vt:lpstr>
      <vt:lpstr>Ο Ύμνος εις την Ελευθερίαν  Σολωμός Διονύσιος </vt:lpstr>
      <vt:lpstr>ΣΠΟΥΔΑΣΤΗΡΙΟ ΝΕΟΥ ΕΛΛΗΝΙΣΜΟΥ</vt:lpstr>
      <vt:lpstr> https://www.greek-language.gr/digitalResources/literature/tools/concordance/biography.html?cnd_id=10#content</vt:lpstr>
      <vt:lpstr>           Ο Ύμνος είναι ποίημα πολιτικής και συγχρόνως λογοτεχνικής παρέμβασης,</vt:lpstr>
      <vt:lpstr>    ΠΟΙΗΤΗΣ </vt:lpstr>
      <vt:lpstr>   Ο Σολωμός θα επανέλθει στο «πώς» στη γνωστή επιστολή του προς τον φίλο του Γεώργιο Τερτσέτη (Ιούνιος 1833): </vt:lpstr>
      <vt:lpstr>Δραστηριότητες στον Ύμνο εις την Ελευθερίαν</vt:lpstr>
      <vt:lpstr>144 "H Διχόνια, που βαστάει ένα σκήπτρο η δολερή καθενός χαμογελάει, πάρ' το, λέγοντας, κι εσύ. 145 "Kειο το σκήπτρο που σας δείχνει, έχει αλήθεια ωραία θωριά μην το πιάστε, γιατί ρίχνει εισέ δάκρυα θλιβερά. 146 "Aπό στόμα οπού φθονάει, παλικάρια, ας μην 'πωθή, πως το χέρι σας κτυπάει του αδελφού την κεφαλή.  147 "Mην ειπούν στο στοχασμό τους τα ξένα έθνη αληθινά: "Eάν μισούνται ανάμεσό τους, δεν τους πρέπει ελευθεριά".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Διονύσιος Σολωμός </dc:title>
  <dc:creator>Eleni</dc:creator>
  <cp:lastModifiedBy>Eleni</cp:lastModifiedBy>
  <cp:revision>266</cp:revision>
  <dcterms:created xsi:type="dcterms:W3CDTF">2021-03-11T16:39:35Z</dcterms:created>
  <dcterms:modified xsi:type="dcterms:W3CDTF">2021-12-02T05:17:00Z</dcterms:modified>
</cp:coreProperties>
</file>