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Montserrat"/>
      <p:regular r:id="rId15"/>
    </p:embeddedFont>
    <p:embeddedFont>
      <p:font typeface="Montserrat"/>
      <p:regular r:id="rId16"/>
    </p:embeddedFont>
    <p:embeddedFont>
      <p:font typeface="Montserrat"/>
      <p:regular r:id="rId17"/>
    </p:embeddedFont>
    <p:embeddedFont>
      <p:font typeface="Montserrat"/>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AFCBF8"/>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6.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198126"/>
            <a:ext cx="7416403" cy="2902863"/>
          </a:xfrm>
          <a:prstGeom prst="rect">
            <a:avLst/>
          </a:prstGeom>
          <a:noFill/>
          <a:ln/>
        </p:spPr>
        <p:txBody>
          <a:bodyPr wrap="square" lIns="0" tIns="0" rIns="0" bIns="0" rtlCol="0" anchor="t"/>
          <a:lstStyle/>
          <a:p>
            <a:pPr indent="0" marL="0">
              <a:lnSpc>
                <a:spcPts val="7600"/>
              </a:lnSpc>
              <a:buNone/>
            </a:pPr>
            <a:r>
              <a:rPr lang="en-US" sz="6050" b="1" spc="-61" kern="0" dirty="0">
                <a:solidFill>
                  <a:srgbClr val="000000"/>
                </a:solidFill>
                <a:latin typeface="Montserrat Bold" pitchFamily="34" charset="0"/>
                <a:ea typeface="Montserrat Bold" pitchFamily="34" charset="-122"/>
                <a:cs typeface="Montserrat Bold" pitchFamily="34" charset="-120"/>
              </a:rPr>
              <a:t>Οι Ιδιότητες των Πραγματικών Αριθμών</a:t>
            </a:r>
            <a:endParaRPr lang="en-US" sz="6050" dirty="0"/>
          </a:p>
        </p:txBody>
      </p:sp>
      <p:sp>
        <p:nvSpPr>
          <p:cNvPr id="4" name="Text 1"/>
          <p:cNvSpPr/>
          <p:nvPr/>
        </p:nvSpPr>
        <p:spPr>
          <a:xfrm>
            <a:off x="863798" y="4471154"/>
            <a:ext cx="7416403" cy="1850827"/>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Ας εξερευνήσουμε τον ενδιαφέροντα κόσμο των πραγματικών αριθμών και μάθουμε τις βασικές ιδιότητές τους. Από την αναπαράσταση και τη διάταξή τους έως τις αριθμητικές πράξεις, θα αποκτήσουμε μια σφαιρική κατανόηση των θεμελιωδών χαρακτηριστικών των πραγματικών αριθμών.</a:t>
            </a:r>
            <a:endParaRPr lang="en-US" sz="1900" dirty="0"/>
          </a:p>
        </p:txBody>
      </p:sp>
      <p:sp>
        <p:nvSpPr>
          <p:cNvPr id="5" name="Shape 2"/>
          <p:cNvSpPr/>
          <p:nvPr/>
        </p:nvSpPr>
        <p:spPr>
          <a:xfrm>
            <a:off x="863798" y="6618089"/>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71418" y="6625709"/>
            <a:ext cx="379690" cy="379690"/>
          </a:xfrm>
          <a:prstGeom prst="rect">
            <a:avLst/>
          </a:prstGeom>
        </p:spPr>
      </p:pic>
      <p:sp>
        <p:nvSpPr>
          <p:cNvPr id="7" name="Text 3"/>
          <p:cNvSpPr/>
          <p:nvPr/>
        </p:nvSpPr>
        <p:spPr>
          <a:xfrm>
            <a:off x="1382078" y="6599634"/>
            <a:ext cx="2499122" cy="431840"/>
          </a:xfrm>
          <a:prstGeom prst="rect">
            <a:avLst/>
          </a:prstGeom>
          <a:noFill/>
          <a:ln/>
        </p:spPr>
        <p:txBody>
          <a:bodyPr wrap="none" lIns="0" tIns="0" rIns="0" bIns="0" rtlCol="0" anchor="t"/>
          <a:lstStyle/>
          <a:p>
            <a:pPr algn="l" indent="0" marL="0">
              <a:lnSpc>
                <a:spcPts val="3400"/>
              </a:lnSpc>
              <a:buNone/>
            </a:pPr>
            <a:r>
              <a:rPr lang="en-US" sz="2400" b="1" dirty="0">
                <a:solidFill>
                  <a:srgbClr val="000000"/>
                </a:solidFill>
                <a:latin typeface="Source Sans Pro Bold" pitchFamily="34" charset="0"/>
                <a:ea typeface="Source Sans Pro Bold" pitchFamily="34" charset="-122"/>
                <a:cs typeface="Source Sans Pro Bold" pitchFamily="34" charset="-120"/>
              </a:rPr>
              <a:t>by MARIA PETRAKI</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3798" y="2305526"/>
            <a:ext cx="10705267" cy="701278"/>
          </a:xfrm>
          <a:prstGeom prst="rect">
            <a:avLst/>
          </a:prstGeom>
          <a:noFill/>
          <a:ln/>
        </p:spPr>
        <p:txBody>
          <a:bodyPr wrap="non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Το Σύνολο των Πραγματικών Αριθμών</a:t>
            </a:r>
            <a:endParaRPr lang="en-US" sz="4400" dirty="0"/>
          </a:p>
        </p:txBody>
      </p:sp>
      <p:sp>
        <p:nvSpPr>
          <p:cNvPr id="3" name="Text 1"/>
          <p:cNvSpPr/>
          <p:nvPr/>
        </p:nvSpPr>
        <p:spPr>
          <a:xfrm>
            <a:off x="863798" y="3623786"/>
            <a:ext cx="2939177"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Διακριτά Υποσύνολα</a:t>
            </a:r>
            <a:endParaRPr lang="en-US" sz="2200" dirty="0"/>
          </a:p>
        </p:txBody>
      </p:sp>
      <p:sp>
        <p:nvSpPr>
          <p:cNvPr id="4" name="Text 2"/>
          <p:cNvSpPr/>
          <p:nvPr/>
        </p:nvSpPr>
        <p:spPr>
          <a:xfrm>
            <a:off x="863798" y="4221242"/>
            <a:ext cx="3898940" cy="1480661"/>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Οι πραγματικοί αριθμοί περιλαμβάνουν υποσύνολα όπως οι ακέραιοι, οι ρητοί και οι άρρητοι αριθμοί.</a:t>
            </a:r>
            <a:endParaRPr lang="en-US" sz="1900" dirty="0"/>
          </a:p>
        </p:txBody>
      </p:sp>
      <p:sp>
        <p:nvSpPr>
          <p:cNvPr id="5" name="Text 3"/>
          <p:cNvSpPr/>
          <p:nvPr/>
        </p:nvSpPr>
        <p:spPr>
          <a:xfrm>
            <a:off x="5372576" y="3623786"/>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Απειρία</a:t>
            </a:r>
            <a:endParaRPr lang="en-US" sz="2200" dirty="0"/>
          </a:p>
        </p:txBody>
      </p:sp>
      <p:sp>
        <p:nvSpPr>
          <p:cNvPr id="6" name="Text 4"/>
          <p:cNvSpPr/>
          <p:nvPr/>
        </p:nvSpPr>
        <p:spPr>
          <a:xfrm>
            <a:off x="5372576" y="4221242"/>
            <a:ext cx="3898940" cy="1110496"/>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Το σύνολο των πραγματικών αριθμών είναι άπειρο, δηλαδή περιέχει άπειρα στοιχεία.</a:t>
            </a:r>
            <a:endParaRPr lang="en-US" sz="1900" dirty="0"/>
          </a:p>
        </p:txBody>
      </p:sp>
      <p:sp>
        <p:nvSpPr>
          <p:cNvPr id="7" name="Text 5"/>
          <p:cNvSpPr/>
          <p:nvPr/>
        </p:nvSpPr>
        <p:spPr>
          <a:xfrm>
            <a:off x="9881354" y="3623786"/>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Πυκνότητα</a:t>
            </a:r>
            <a:endParaRPr lang="en-US" sz="2200" dirty="0"/>
          </a:p>
        </p:txBody>
      </p:sp>
      <p:sp>
        <p:nvSpPr>
          <p:cNvPr id="8" name="Text 6"/>
          <p:cNvSpPr/>
          <p:nvPr/>
        </p:nvSpPr>
        <p:spPr>
          <a:xfrm>
            <a:off x="9881354" y="4221242"/>
            <a:ext cx="3898940" cy="1480661"/>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Ανάμεσα σε οποιοδήποτε δύο πραγματικούς αριθμούς υπάρχει πάντα ένας άλλος πραγματικός αριθμός.</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73430" y="996553"/>
            <a:ext cx="7597140" cy="1255633"/>
          </a:xfrm>
          <a:prstGeom prst="rect">
            <a:avLst/>
          </a:prstGeom>
          <a:noFill/>
          <a:ln/>
        </p:spPr>
        <p:txBody>
          <a:bodyPr wrap="square" lIns="0" tIns="0" rIns="0" bIns="0" rtlCol="0" anchor="t"/>
          <a:lstStyle/>
          <a:p>
            <a:pPr indent="0" marL="0">
              <a:lnSpc>
                <a:spcPts val="4900"/>
              </a:lnSpc>
              <a:buNone/>
            </a:pPr>
            <a:r>
              <a:rPr lang="en-US" sz="3950" b="1" spc="-40" kern="0" dirty="0">
                <a:solidFill>
                  <a:srgbClr val="000000"/>
                </a:solidFill>
                <a:latin typeface="Montserrat Bold" pitchFamily="34" charset="0"/>
                <a:ea typeface="Montserrat Bold" pitchFamily="34" charset="-122"/>
                <a:cs typeface="Montserrat Bold" pitchFamily="34" charset="-120"/>
              </a:rPr>
              <a:t>Σύμβολα και Αναπαραστάσεις Πραγματικών Αριθμών</a:t>
            </a:r>
            <a:endParaRPr lang="en-US" sz="3950" dirty="0"/>
          </a:p>
        </p:txBody>
      </p:sp>
      <p:sp>
        <p:nvSpPr>
          <p:cNvPr id="4" name="Shape 1"/>
          <p:cNvSpPr/>
          <p:nvPr/>
        </p:nvSpPr>
        <p:spPr>
          <a:xfrm>
            <a:off x="773430" y="2583656"/>
            <a:ext cx="3688080" cy="2214205"/>
          </a:xfrm>
          <a:prstGeom prst="roundRect">
            <a:avLst>
              <a:gd name="adj" fmla="val 1497"/>
            </a:avLst>
          </a:prstGeom>
          <a:solidFill>
            <a:srgbClr val="303132"/>
          </a:solidFill>
          <a:ln/>
        </p:spPr>
      </p:sp>
      <p:sp>
        <p:nvSpPr>
          <p:cNvPr id="5" name="Text 2"/>
          <p:cNvSpPr/>
          <p:nvPr/>
        </p:nvSpPr>
        <p:spPr>
          <a:xfrm>
            <a:off x="994410" y="2804636"/>
            <a:ext cx="2511385" cy="313849"/>
          </a:xfrm>
          <a:prstGeom prst="rect">
            <a:avLst/>
          </a:prstGeom>
          <a:noFill/>
          <a:ln/>
        </p:spPr>
        <p:txBody>
          <a:bodyPr wrap="none" lIns="0" tIns="0" rIns="0" bIns="0" rtlCol="0" anchor="t"/>
          <a:lstStyle/>
          <a:p>
            <a:pPr indent="0" marL="0">
              <a:lnSpc>
                <a:spcPts val="2450"/>
              </a:lnSpc>
              <a:buNone/>
            </a:pPr>
            <a:r>
              <a:rPr lang="en-US" sz="1950" b="1" spc="-20" kern="0" dirty="0">
                <a:solidFill>
                  <a:srgbClr val="FFFFFF"/>
                </a:solidFill>
                <a:latin typeface="Montserrat Bold" pitchFamily="34" charset="0"/>
                <a:ea typeface="Montserrat Bold" pitchFamily="34" charset="-122"/>
                <a:cs typeface="Montserrat Bold" pitchFamily="34" charset="-120"/>
              </a:rPr>
              <a:t>Αναπαράσταση</a:t>
            </a:r>
            <a:endParaRPr lang="en-US" sz="1950" dirty="0"/>
          </a:p>
        </p:txBody>
      </p:sp>
      <p:sp>
        <p:nvSpPr>
          <p:cNvPr id="6" name="Text 3"/>
          <p:cNvSpPr/>
          <p:nvPr/>
        </p:nvSpPr>
        <p:spPr>
          <a:xfrm>
            <a:off x="994410" y="3251002"/>
            <a:ext cx="3246120" cy="1325880"/>
          </a:xfrm>
          <a:prstGeom prst="rect">
            <a:avLst/>
          </a:prstGeom>
          <a:noFill/>
          <a:ln/>
        </p:spPr>
        <p:txBody>
          <a:bodyPr wrap="square" lIns="0" tIns="0" rIns="0" bIns="0" rtlCol="0" anchor="t"/>
          <a:lstStyle/>
          <a:p>
            <a:pPr indent="0" marL="0">
              <a:lnSpc>
                <a:spcPts val="2600"/>
              </a:lnSpc>
              <a:buNone/>
            </a:pPr>
            <a:r>
              <a:rPr lang="en-US" sz="1700" dirty="0">
                <a:solidFill>
                  <a:srgbClr val="FFFFFF"/>
                </a:solidFill>
                <a:latin typeface="Source Sans Pro" pitchFamily="34" charset="0"/>
                <a:ea typeface="Source Sans Pro" pitchFamily="34" charset="-122"/>
                <a:cs typeface="Source Sans Pro" pitchFamily="34" charset="-120"/>
              </a:rPr>
              <a:t>Οι πραγματικοί αριθμοί μπορούν να αναπαρασταθούν με δεκαδικούς, κλάσματα και εκθετικές μορφές.</a:t>
            </a:r>
            <a:endParaRPr lang="en-US" sz="1700" dirty="0"/>
          </a:p>
        </p:txBody>
      </p:sp>
      <p:sp>
        <p:nvSpPr>
          <p:cNvPr id="7" name="Shape 4"/>
          <p:cNvSpPr/>
          <p:nvPr/>
        </p:nvSpPr>
        <p:spPr>
          <a:xfrm>
            <a:off x="4682490" y="2583656"/>
            <a:ext cx="3688080" cy="2214205"/>
          </a:xfrm>
          <a:prstGeom prst="roundRect">
            <a:avLst>
              <a:gd name="adj" fmla="val 1497"/>
            </a:avLst>
          </a:prstGeom>
          <a:solidFill>
            <a:srgbClr val="303132"/>
          </a:solidFill>
          <a:ln/>
        </p:spPr>
      </p:sp>
      <p:sp>
        <p:nvSpPr>
          <p:cNvPr id="8" name="Text 5"/>
          <p:cNvSpPr/>
          <p:nvPr/>
        </p:nvSpPr>
        <p:spPr>
          <a:xfrm>
            <a:off x="4903470" y="2804636"/>
            <a:ext cx="2511385" cy="313849"/>
          </a:xfrm>
          <a:prstGeom prst="rect">
            <a:avLst/>
          </a:prstGeom>
          <a:noFill/>
          <a:ln/>
        </p:spPr>
        <p:txBody>
          <a:bodyPr wrap="none" lIns="0" tIns="0" rIns="0" bIns="0" rtlCol="0" anchor="t"/>
          <a:lstStyle/>
          <a:p>
            <a:pPr indent="0" marL="0">
              <a:lnSpc>
                <a:spcPts val="2450"/>
              </a:lnSpc>
              <a:buNone/>
            </a:pPr>
            <a:r>
              <a:rPr lang="en-US" sz="1950" b="1" spc="-20" kern="0" dirty="0">
                <a:solidFill>
                  <a:srgbClr val="FFFFFF"/>
                </a:solidFill>
                <a:latin typeface="Montserrat Bold" pitchFamily="34" charset="0"/>
                <a:ea typeface="Montserrat Bold" pitchFamily="34" charset="-122"/>
                <a:cs typeface="Montserrat Bold" pitchFamily="34" charset="-120"/>
              </a:rPr>
              <a:t>Σύμβολα</a:t>
            </a:r>
            <a:endParaRPr lang="en-US" sz="1950" dirty="0"/>
          </a:p>
        </p:txBody>
      </p:sp>
      <p:sp>
        <p:nvSpPr>
          <p:cNvPr id="9" name="Text 6"/>
          <p:cNvSpPr/>
          <p:nvPr/>
        </p:nvSpPr>
        <p:spPr>
          <a:xfrm>
            <a:off x="4903470" y="3251002"/>
            <a:ext cx="3246120" cy="1325880"/>
          </a:xfrm>
          <a:prstGeom prst="rect">
            <a:avLst/>
          </a:prstGeom>
          <a:noFill/>
          <a:ln/>
        </p:spPr>
        <p:txBody>
          <a:bodyPr wrap="square" lIns="0" tIns="0" rIns="0" bIns="0" rtlCol="0" anchor="t"/>
          <a:lstStyle/>
          <a:p>
            <a:pPr indent="0" marL="0">
              <a:lnSpc>
                <a:spcPts val="2600"/>
              </a:lnSpc>
              <a:buNone/>
            </a:pPr>
            <a:r>
              <a:rPr lang="en-US" sz="1700" dirty="0">
                <a:solidFill>
                  <a:srgbClr val="FFFFFF"/>
                </a:solidFill>
                <a:latin typeface="Source Sans Pro" pitchFamily="34" charset="0"/>
                <a:ea typeface="Source Sans Pro" pitchFamily="34" charset="-122"/>
                <a:cs typeface="Source Sans Pro" pitchFamily="34" charset="-120"/>
              </a:rPr>
              <a:t>Τα σύμβολα που χρησιμοποιούνται για τους πραγματικούς αριθμούς είναι το R, ο πίνακας, και οι πράξεις +, -, x, ÷.</a:t>
            </a:r>
            <a:endParaRPr lang="en-US" sz="1700" dirty="0"/>
          </a:p>
        </p:txBody>
      </p:sp>
      <p:sp>
        <p:nvSpPr>
          <p:cNvPr id="10" name="Shape 7"/>
          <p:cNvSpPr/>
          <p:nvPr/>
        </p:nvSpPr>
        <p:spPr>
          <a:xfrm>
            <a:off x="773430" y="5018842"/>
            <a:ext cx="3688080" cy="2214205"/>
          </a:xfrm>
          <a:prstGeom prst="roundRect">
            <a:avLst>
              <a:gd name="adj" fmla="val 1497"/>
            </a:avLst>
          </a:prstGeom>
          <a:solidFill>
            <a:srgbClr val="303132"/>
          </a:solidFill>
          <a:ln/>
        </p:spPr>
      </p:sp>
      <p:sp>
        <p:nvSpPr>
          <p:cNvPr id="11" name="Text 8"/>
          <p:cNvSpPr/>
          <p:nvPr/>
        </p:nvSpPr>
        <p:spPr>
          <a:xfrm>
            <a:off x="994410" y="5239822"/>
            <a:ext cx="2542342" cy="313849"/>
          </a:xfrm>
          <a:prstGeom prst="rect">
            <a:avLst/>
          </a:prstGeom>
          <a:noFill/>
          <a:ln/>
        </p:spPr>
        <p:txBody>
          <a:bodyPr wrap="none" lIns="0" tIns="0" rIns="0" bIns="0" rtlCol="0" anchor="t"/>
          <a:lstStyle/>
          <a:p>
            <a:pPr indent="0" marL="0">
              <a:lnSpc>
                <a:spcPts val="2450"/>
              </a:lnSpc>
              <a:buNone/>
            </a:pPr>
            <a:r>
              <a:rPr lang="en-US" sz="1950" b="1" spc="-20" kern="0" dirty="0">
                <a:solidFill>
                  <a:srgbClr val="FFFFFF"/>
                </a:solidFill>
                <a:latin typeface="Montserrat Bold" pitchFamily="34" charset="0"/>
                <a:ea typeface="Montserrat Bold" pitchFamily="34" charset="-122"/>
                <a:cs typeface="Montserrat Bold" pitchFamily="34" charset="-120"/>
              </a:rPr>
              <a:t>Ιδιότητες Συμβόλων</a:t>
            </a:r>
            <a:endParaRPr lang="en-US" sz="1950" dirty="0"/>
          </a:p>
        </p:txBody>
      </p:sp>
      <p:sp>
        <p:nvSpPr>
          <p:cNvPr id="12" name="Text 9"/>
          <p:cNvSpPr/>
          <p:nvPr/>
        </p:nvSpPr>
        <p:spPr>
          <a:xfrm>
            <a:off x="994410" y="5686187"/>
            <a:ext cx="3246120" cy="1325880"/>
          </a:xfrm>
          <a:prstGeom prst="rect">
            <a:avLst/>
          </a:prstGeom>
          <a:noFill/>
          <a:ln/>
        </p:spPr>
        <p:txBody>
          <a:bodyPr wrap="square" lIns="0" tIns="0" rIns="0" bIns="0" rtlCol="0" anchor="t"/>
          <a:lstStyle/>
          <a:p>
            <a:pPr indent="0" marL="0">
              <a:lnSpc>
                <a:spcPts val="2600"/>
              </a:lnSpc>
              <a:buNone/>
            </a:pPr>
            <a:r>
              <a:rPr lang="en-US" sz="1700" dirty="0">
                <a:solidFill>
                  <a:srgbClr val="FFFFFF"/>
                </a:solidFill>
                <a:latin typeface="Source Sans Pro" pitchFamily="34" charset="0"/>
                <a:ea typeface="Source Sans Pro" pitchFamily="34" charset="-122"/>
                <a:cs typeface="Source Sans Pro" pitchFamily="34" charset="-120"/>
              </a:rPr>
              <a:t>Τα σύμβολα των πραγματικών αριθμών έχουν συγκεκριμένες μαθηματικές ιδιότητες και κανόνες.</a:t>
            </a:r>
            <a:endParaRPr lang="en-US" sz="1700" dirty="0"/>
          </a:p>
        </p:txBody>
      </p:sp>
      <p:sp>
        <p:nvSpPr>
          <p:cNvPr id="13" name="Shape 10"/>
          <p:cNvSpPr/>
          <p:nvPr/>
        </p:nvSpPr>
        <p:spPr>
          <a:xfrm>
            <a:off x="4682490" y="5018842"/>
            <a:ext cx="3688080" cy="2214205"/>
          </a:xfrm>
          <a:prstGeom prst="roundRect">
            <a:avLst>
              <a:gd name="adj" fmla="val 1497"/>
            </a:avLst>
          </a:prstGeom>
          <a:solidFill>
            <a:srgbClr val="303132"/>
          </a:solidFill>
          <a:ln/>
        </p:spPr>
      </p:sp>
      <p:sp>
        <p:nvSpPr>
          <p:cNvPr id="14" name="Text 11"/>
          <p:cNvSpPr/>
          <p:nvPr/>
        </p:nvSpPr>
        <p:spPr>
          <a:xfrm>
            <a:off x="4903470" y="5239822"/>
            <a:ext cx="2511385" cy="313849"/>
          </a:xfrm>
          <a:prstGeom prst="rect">
            <a:avLst/>
          </a:prstGeom>
          <a:noFill/>
          <a:ln/>
        </p:spPr>
        <p:txBody>
          <a:bodyPr wrap="none" lIns="0" tIns="0" rIns="0" bIns="0" rtlCol="0" anchor="t"/>
          <a:lstStyle/>
          <a:p>
            <a:pPr indent="0" marL="0">
              <a:lnSpc>
                <a:spcPts val="2450"/>
              </a:lnSpc>
              <a:buNone/>
            </a:pPr>
            <a:r>
              <a:rPr lang="en-US" sz="1950" b="1" spc="-20" kern="0" dirty="0">
                <a:solidFill>
                  <a:srgbClr val="FFFFFF"/>
                </a:solidFill>
                <a:latin typeface="Montserrat Bold" pitchFamily="34" charset="0"/>
                <a:ea typeface="Montserrat Bold" pitchFamily="34" charset="-122"/>
                <a:cs typeface="Montserrat Bold" pitchFamily="34" charset="-120"/>
              </a:rPr>
              <a:t>Συμβολισμός</a:t>
            </a:r>
            <a:endParaRPr lang="en-US" sz="1950" dirty="0"/>
          </a:p>
        </p:txBody>
      </p:sp>
      <p:sp>
        <p:nvSpPr>
          <p:cNvPr id="15" name="Text 12"/>
          <p:cNvSpPr/>
          <p:nvPr/>
        </p:nvSpPr>
        <p:spPr>
          <a:xfrm>
            <a:off x="4903470" y="5686187"/>
            <a:ext cx="3246120" cy="1325880"/>
          </a:xfrm>
          <a:prstGeom prst="rect">
            <a:avLst/>
          </a:prstGeom>
          <a:noFill/>
          <a:ln/>
        </p:spPr>
        <p:txBody>
          <a:bodyPr wrap="square" lIns="0" tIns="0" rIns="0" bIns="0" rtlCol="0" anchor="t"/>
          <a:lstStyle/>
          <a:p>
            <a:pPr indent="0" marL="0">
              <a:lnSpc>
                <a:spcPts val="2600"/>
              </a:lnSpc>
              <a:buNone/>
            </a:pPr>
            <a:r>
              <a:rPr lang="en-US" sz="1700" dirty="0">
                <a:solidFill>
                  <a:srgbClr val="FFFFFF"/>
                </a:solidFill>
                <a:latin typeface="Source Sans Pro" pitchFamily="34" charset="0"/>
                <a:ea typeface="Source Sans Pro" pitchFamily="34" charset="-122"/>
                <a:cs typeface="Source Sans Pro" pitchFamily="34" charset="-120"/>
              </a:rPr>
              <a:t>Η σωστή χρήση των συμβόλων είναι ζωτικής σημασίας για την κατανόηση και χειρισμό των πραγματικών αριθμών.</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86025"/>
          </a:xfrm>
          <a:prstGeom prst="rect">
            <a:avLst/>
          </a:prstGeom>
        </p:spPr>
      </p:pic>
      <p:sp>
        <p:nvSpPr>
          <p:cNvPr id="3" name="Text 0"/>
          <p:cNvSpPr/>
          <p:nvPr/>
        </p:nvSpPr>
        <p:spPr>
          <a:xfrm>
            <a:off x="696039" y="3033117"/>
            <a:ext cx="7173754" cy="564952"/>
          </a:xfrm>
          <a:prstGeom prst="rect">
            <a:avLst/>
          </a:prstGeom>
          <a:noFill/>
          <a:ln/>
        </p:spPr>
        <p:txBody>
          <a:bodyPr wrap="none" lIns="0" tIns="0" rIns="0" bIns="0" rtlCol="0" anchor="t"/>
          <a:lstStyle/>
          <a:p>
            <a:pPr indent="0" marL="0">
              <a:lnSpc>
                <a:spcPts val="4400"/>
              </a:lnSpc>
              <a:buNone/>
            </a:pPr>
            <a:r>
              <a:rPr lang="en-US" sz="3550" b="1" spc="-36" kern="0" dirty="0">
                <a:solidFill>
                  <a:srgbClr val="000000"/>
                </a:solidFill>
                <a:latin typeface="Montserrat Bold" pitchFamily="34" charset="0"/>
                <a:ea typeface="Montserrat Bold" pitchFamily="34" charset="-122"/>
                <a:cs typeface="Montserrat Bold" pitchFamily="34" charset="-120"/>
              </a:rPr>
              <a:t>Διάταξη Πραγματικών Αριθμών</a:t>
            </a:r>
            <a:endParaRPr lang="en-US" sz="3550" dirty="0"/>
          </a:p>
        </p:txBody>
      </p:sp>
      <p:sp>
        <p:nvSpPr>
          <p:cNvPr id="4" name="Shape 1"/>
          <p:cNvSpPr/>
          <p:nvPr/>
        </p:nvSpPr>
        <p:spPr>
          <a:xfrm>
            <a:off x="696039" y="5789414"/>
            <a:ext cx="13238321" cy="22860"/>
          </a:xfrm>
          <a:prstGeom prst="roundRect">
            <a:avLst>
              <a:gd name="adj" fmla="val 130500"/>
            </a:avLst>
          </a:prstGeom>
          <a:solidFill>
            <a:srgbClr val="494A4B"/>
          </a:solidFill>
          <a:ln/>
        </p:spPr>
      </p:sp>
      <p:sp>
        <p:nvSpPr>
          <p:cNvPr id="5" name="Shape 2"/>
          <p:cNvSpPr/>
          <p:nvPr/>
        </p:nvSpPr>
        <p:spPr>
          <a:xfrm>
            <a:off x="3944422" y="5093375"/>
            <a:ext cx="22860" cy="696039"/>
          </a:xfrm>
          <a:prstGeom prst="roundRect">
            <a:avLst>
              <a:gd name="adj" fmla="val 130500"/>
            </a:avLst>
          </a:prstGeom>
          <a:solidFill>
            <a:srgbClr val="494A4B"/>
          </a:solidFill>
          <a:ln/>
        </p:spPr>
      </p:sp>
      <p:sp>
        <p:nvSpPr>
          <p:cNvPr id="6" name="Shape 3"/>
          <p:cNvSpPr/>
          <p:nvPr/>
        </p:nvSpPr>
        <p:spPr>
          <a:xfrm>
            <a:off x="3732133" y="5565696"/>
            <a:ext cx="447437" cy="447437"/>
          </a:xfrm>
          <a:prstGeom prst="roundRect">
            <a:avLst>
              <a:gd name="adj" fmla="val 6667"/>
            </a:avLst>
          </a:prstGeom>
          <a:solidFill>
            <a:srgbClr val="303132"/>
          </a:solidFill>
          <a:ln/>
        </p:spPr>
      </p:sp>
      <p:sp>
        <p:nvSpPr>
          <p:cNvPr id="7" name="Text 4"/>
          <p:cNvSpPr/>
          <p:nvPr/>
        </p:nvSpPr>
        <p:spPr>
          <a:xfrm>
            <a:off x="3904059" y="5653802"/>
            <a:ext cx="103584" cy="271224"/>
          </a:xfrm>
          <a:prstGeom prst="rect">
            <a:avLst/>
          </a:prstGeom>
          <a:noFill/>
          <a:ln/>
        </p:spPr>
        <p:txBody>
          <a:bodyPr wrap="none" lIns="0" tIns="0" rIns="0" bIns="0" rtlCol="0" anchor="t"/>
          <a:lstStyle/>
          <a:p>
            <a:pPr algn="ctr" indent="0" marL="0">
              <a:lnSpc>
                <a:spcPts val="2100"/>
              </a:lnSpc>
              <a:buNone/>
            </a:pPr>
            <a:r>
              <a:rPr lang="en-US" sz="2100" b="1" spc="-21" kern="0" dirty="0">
                <a:solidFill>
                  <a:srgbClr val="FFFFFF"/>
                </a:solidFill>
                <a:latin typeface="Montserrat Bold" pitchFamily="34" charset="0"/>
                <a:ea typeface="Montserrat Bold" pitchFamily="34" charset="-122"/>
                <a:cs typeface="Montserrat Bold" pitchFamily="34" charset="-120"/>
              </a:rPr>
              <a:t>1</a:t>
            </a:r>
            <a:endParaRPr lang="en-US" sz="2100" dirty="0"/>
          </a:p>
        </p:txBody>
      </p:sp>
      <p:sp>
        <p:nvSpPr>
          <p:cNvPr id="8" name="Text 5"/>
          <p:cNvSpPr/>
          <p:nvPr/>
        </p:nvSpPr>
        <p:spPr>
          <a:xfrm>
            <a:off x="2825948" y="3896320"/>
            <a:ext cx="2259925" cy="282416"/>
          </a:xfrm>
          <a:prstGeom prst="rect">
            <a:avLst/>
          </a:prstGeom>
          <a:noFill/>
          <a:ln/>
        </p:spPr>
        <p:txBody>
          <a:bodyPr wrap="none" lIns="0" tIns="0" rIns="0" bIns="0" rtlCol="0" anchor="t"/>
          <a:lstStyle/>
          <a:p>
            <a:pPr algn="ctr" indent="0" marL="0">
              <a:lnSpc>
                <a:spcPts val="2200"/>
              </a:lnSpc>
              <a:buNone/>
            </a:pPr>
            <a:r>
              <a:rPr lang="en-US" sz="1750" b="1" spc="-18" kern="0" dirty="0">
                <a:solidFill>
                  <a:srgbClr val="000000"/>
                </a:solidFill>
                <a:latin typeface="Montserrat Bold" pitchFamily="34" charset="0"/>
                <a:ea typeface="Montserrat Bold" pitchFamily="34" charset="-122"/>
                <a:cs typeface="Montserrat Bold" pitchFamily="34" charset="-120"/>
              </a:rPr>
              <a:t>Μικρότεροι</a:t>
            </a:r>
            <a:endParaRPr lang="en-US" sz="1750" dirty="0"/>
          </a:p>
        </p:txBody>
      </p:sp>
      <p:sp>
        <p:nvSpPr>
          <p:cNvPr id="9" name="Text 6"/>
          <p:cNvSpPr/>
          <p:nvPr/>
        </p:nvSpPr>
        <p:spPr>
          <a:xfrm>
            <a:off x="894874" y="4298037"/>
            <a:ext cx="6122075" cy="596503"/>
          </a:xfrm>
          <a:prstGeom prst="rect">
            <a:avLst/>
          </a:prstGeom>
          <a:noFill/>
          <a:ln/>
        </p:spPr>
        <p:txBody>
          <a:bodyPr wrap="square" lIns="0" tIns="0" rIns="0" bIns="0" rtlCol="0" anchor="t"/>
          <a:lstStyle/>
          <a:p>
            <a:pPr algn="ctr" indent="0" marL="0">
              <a:lnSpc>
                <a:spcPts val="2300"/>
              </a:lnSpc>
              <a:buNone/>
            </a:pPr>
            <a:r>
              <a:rPr lang="en-US" sz="1550" dirty="0">
                <a:solidFill>
                  <a:srgbClr val="000000"/>
                </a:solidFill>
                <a:latin typeface="Source Sans Pro" pitchFamily="34" charset="0"/>
                <a:ea typeface="Source Sans Pro" pitchFamily="34" charset="-122"/>
                <a:cs typeface="Source Sans Pro" pitchFamily="34" charset="-120"/>
              </a:rPr>
              <a:t>Οι πραγματικοί αριθμοί μπορούν να διατάσσονται από τον μικρότερο προς τον μεγαλύτερο.</a:t>
            </a:r>
            <a:endParaRPr lang="en-US" sz="1550" dirty="0"/>
          </a:p>
        </p:txBody>
      </p:sp>
      <p:sp>
        <p:nvSpPr>
          <p:cNvPr id="10" name="Shape 7"/>
          <p:cNvSpPr/>
          <p:nvPr/>
        </p:nvSpPr>
        <p:spPr>
          <a:xfrm>
            <a:off x="7303651" y="5789414"/>
            <a:ext cx="22860" cy="696039"/>
          </a:xfrm>
          <a:prstGeom prst="roundRect">
            <a:avLst>
              <a:gd name="adj" fmla="val 130500"/>
            </a:avLst>
          </a:prstGeom>
          <a:solidFill>
            <a:srgbClr val="494A4B"/>
          </a:solidFill>
          <a:ln/>
        </p:spPr>
      </p:sp>
      <p:sp>
        <p:nvSpPr>
          <p:cNvPr id="11" name="Shape 8"/>
          <p:cNvSpPr/>
          <p:nvPr/>
        </p:nvSpPr>
        <p:spPr>
          <a:xfrm>
            <a:off x="7091363" y="5565696"/>
            <a:ext cx="447437" cy="447437"/>
          </a:xfrm>
          <a:prstGeom prst="roundRect">
            <a:avLst>
              <a:gd name="adj" fmla="val 6667"/>
            </a:avLst>
          </a:prstGeom>
          <a:solidFill>
            <a:srgbClr val="303132"/>
          </a:solidFill>
          <a:ln/>
        </p:spPr>
      </p:sp>
      <p:sp>
        <p:nvSpPr>
          <p:cNvPr id="12" name="Text 9"/>
          <p:cNvSpPr/>
          <p:nvPr/>
        </p:nvSpPr>
        <p:spPr>
          <a:xfrm>
            <a:off x="7236381" y="5653802"/>
            <a:ext cx="157282" cy="271224"/>
          </a:xfrm>
          <a:prstGeom prst="rect">
            <a:avLst/>
          </a:prstGeom>
          <a:noFill/>
          <a:ln/>
        </p:spPr>
        <p:txBody>
          <a:bodyPr wrap="none" lIns="0" tIns="0" rIns="0" bIns="0" rtlCol="0" anchor="t"/>
          <a:lstStyle/>
          <a:p>
            <a:pPr algn="ctr" indent="0" marL="0">
              <a:lnSpc>
                <a:spcPts val="2100"/>
              </a:lnSpc>
              <a:buNone/>
            </a:pPr>
            <a:r>
              <a:rPr lang="en-US" sz="2100" b="1" spc="-21" kern="0" dirty="0">
                <a:solidFill>
                  <a:srgbClr val="FFFFFF"/>
                </a:solidFill>
                <a:latin typeface="Montserrat Bold" pitchFamily="34" charset="0"/>
                <a:ea typeface="Montserrat Bold" pitchFamily="34" charset="-122"/>
                <a:cs typeface="Montserrat Bold" pitchFamily="34" charset="-120"/>
              </a:rPr>
              <a:t>2</a:t>
            </a:r>
            <a:endParaRPr lang="en-US" sz="2100" dirty="0"/>
          </a:p>
        </p:txBody>
      </p:sp>
      <p:sp>
        <p:nvSpPr>
          <p:cNvPr id="13" name="Text 10"/>
          <p:cNvSpPr/>
          <p:nvPr/>
        </p:nvSpPr>
        <p:spPr>
          <a:xfrm>
            <a:off x="6185178" y="6684288"/>
            <a:ext cx="2259925" cy="282416"/>
          </a:xfrm>
          <a:prstGeom prst="rect">
            <a:avLst/>
          </a:prstGeom>
          <a:noFill/>
          <a:ln/>
        </p:spPr>
        <p:txBody>
          <a:bodyPr wrap="none" lIns="0" tIns="0" rIns="0" bIns="0" rtlCol="0" anchor="t"/>
          <a:lstStyle/>
          <a:p>
            <a:pPr algn="ctr" indent="0" marL="0">
              <a:lnSpc>
                <a:spcPts val="2200"/>
              </a:lnSpc>
              <a:buNone/>
            </a:pPr>
            <a:r>
              <a:rPr lang="en-US" sz="1750" b="1" spc="-18" kern="0" dirty="0">
                <a:solidFill>
                  <a:srgbClr val="000000"/>
                </a:solidFill>
                <a:latin typeface="Montserrat Bold" pitchFamily="34" charset="0"/>
                <a:ea typeface="Montserrat Bold" pitchFamily="34" charset="-122"/>
                <a:cs typeface="Montserrat Bold" pitchFamily="34" charset="-120"/>
              </a:rPr>
              <a:t>Ίσοι</a:t>
            </a:r>
            <a:endParaRPr lang="en-US" sz="1750" dirty="0"/>
          </a:p>
        </p:txBody>
      </p:sp>
      <p:sp>
        <p:nvSpPr>
          <p:cNvPr id="14" name="Text 11"/>
          <p:cNvSpPr/>
          <p:nvPr/>
        </p:nvSpPr>
        <p:spPr>
          <a:xfrm>
            <a:off x="4254103" y="7086005"/>
            <a:ext cx="6122075" cy="596503"/>
          </a:xfrm>
          <a:prstGeom prst="rect">
            <a:avLst/>
          </a:prstGeom>
          <a:noFill/>
          <a:ln/>
        </p:spPr>
        <p:txBody>
          <a:bodyPr wrap="square" lIns="0" tIns="0" rIns="0" bIns="0" rtlCol="0" anchor="t"/>
          <a:lstStyle/>
          <a:p>
            <a:pPr algn="ctr" indent="0" marL="0">
              <a:lnSpc>
                <a:spcPts val="2300"/>
              </a:lnSpc>
              <a:buNone/>
            </a:pPr>
            <a:r>
              <a:rPr lang="en-US" sz="1550" dirty="0">
                <a:solidFill>
                  <a:srgbClr val="000000"/>
                </a:solidFill>
                <a:latin typeface="Source Sans Pro" pitchFamily="34" charset="0"/>
                <a:ea typeface="Source Sans Pro" pitchFamily="34" charset="-122"/>
                <a:cs typeface="Source Sans Pro" pitchFamily="34" charset="-120"/>
              </a:rPr>
              <a:t>Μπορούμε να συγκρίνουμε πραγματικούς αριθμούς και να βρούμε αν είναι ίσοι μεταξύ τους.</a:t>
            </a:r>
            <a:endParaRPr lang="en-US" sz="1550" dirty="0"/>
          </a:p>
        </p:txBody>
      </p:sp>
      <p:sp>
        <p:nvSpPr>
          <p:cNvPr id="15" name="Shape 12"/>
          <p:cNvSpPr/>
          <p:nvPr/>
        </p:nvSpPr>
        <p:spPr>
          <a:xfrm>
            <a:off x="10662999" y="5093375"/>
            <a:ext cx="22860" cy="696039"/>
          </a:xfrm>
          <a:prstGeom prst="roundRect">
            <a:avLst>
              <a:gd name="adj" fmla="val 130500"/>
            </a:avLst>
          </a:prstGeom>
          <a:solidFill>
            <a:srgbClr val="494A4B"/>
          </a:solidFill>
          <a:ln/>
        </p:spPr>
      </p:sp>
      <p:sp>
        <p:nvSpPr>
          <p:cNvPr id="16" name="Shape 13"/>
          <p:cNvSpPr/>
          <p:nvPr/>
        </p:nvSpPr>
        <p:spPr>
          <a:xfrm>
            <a:off x="10450711" y="5565696"/>
            <a:ext cx="447437" cy="447437"/>
          </a:xfrm>
          <a:prstGeom prst="roundRect">
            <a:avLst>
              <a:gd name="adj" fmla="val 6667"/>
            </a:avLst>
          </a:prstGeom>
          <a:solidFill>
            <a:srgbClr val="303132"/>
          </a:solidFill>
          <a:ln/>
        </p:spPr>
      </p:sp>
      <p:sp>
        <p:nvSpPr>
          <p:cNvPr id="17" name="Text 14"/>
          <p:cNvSpPr/>
          <p:nvPr/>
        </p:nvSpPr>
        <p:spPr>
          <a:xfrm>
            <a:off x="10595491" y="5653802"/>
            <a:ext cx="157877" cy="271224"/>
          </a:xfrm>
          <a:prstGeom prst="rect">
            <a:avLst/>
          </a:prstGeom>
          <a:noFill/>
          <a:ln/>
        </p:spPr>
        <p:txBody>
          <a:bodyPr wrap="none" lIns="0" tIns="0" rIns="0" bIns="0" rtlCol="0" anchor="t"/>
          <a:lstStyle/>
          <a:p>
            <a:pPr algn="ctr" indent="0" marL="0">
              <a:lnSpc>
                <a:spcPts val="2100"/>
              </a:lnSpc>
              <a:buNone/>
            </a:pPr>
            <a:r>
              <a:rPr lang="en-US" sz="2100" b="1" spc="-21" kern="0" dirty="0">
                <a:solidFill>
                  <a:srgbClr val="FFFFFF"/>
                </a:solidFill>
                <a:latin typeface="Montserrat Bold" pitchFamily="34" charset="0"/>
                <a:ea typeface="Montserrat Bold" pitchFamily="34" charset="-122"/>
                <a:cs typeface="Montserrat Bold" pitchFamily="34" charset="-120"/>
              </a:rPr>
              <a:t>3</a:t>
            </a:r>
            <a:endParaRPr lang="en-US" sz="2100" dirty="0"/>
          </a:p>
        </p:txBody>
      </p:sp>
      <p:sp>
        <p:nvSpPr>
          <p:cNvPr id="18" name="Text 15"/>
          <p:cNvSpPr/>
          <p:nvPr/>
        </p:nvSpPr>
        <p:spPr>
          <a:xfrm>
            <a:off x="9544526" y="3896320"/>
            <a:ext cx="2259925" cy="282416"/>
          </a:xfrm>
          <a:prstGeom prst="rect">
            <a:avLst/>
          </a:prstGeom>
          <a:noFill/>
          <a:ln/>
        </p:spPr>
        <p:txBody>
          <a:bodyPr wrap="none" lIns="0" tIns="0" rIns="0" bIns="0" rtlCol="0" anchor="t"/>
          <a:lstStyle/>
          <a:p>
            <a:pPr algn="ctr" indent="0" marL="0">
              <a:lnSpc>
                <a:spcPts val="2200"/>
              </a:lnSpc>
              <a:buNone/>
            </a:pPr>
            <a:r>
              <a:rPr lang="en-US" sz="1750" b="1" spc="-18" kern="0" dirty="0">
                <a:solidFill>
                  <a:srgbClr val="000000"/>
                </a:solidFill>
                <a:latin typeface="Montserrat Bold" pitchFamily="34" charset="0"/>
                <a:ea typeface="Montserrat Bold" pitchFamily="34" charset="-122"/>
                <a:cs typeface="Montserrat Bold" pitchFamily="34" charset="-120"/>
              </a:rPr>
              <a:t>Μεγαλύτεροι</a:t>
            </a:r>
            <a:endParaRPr lang="en-US" sz="1750" dirty="0"/>
          </a:p>
        </p:txBody>
      </p:sp>
      <p:sp>
        <p:nvSpPr>
          <p:cNvPr id="19" name="Text 16"/>
          <p:cNvSpPr/>
          <p:nvPr/>
        </p:nvSpPr>
        <p:spPr>
          <a:xfrm>
            <a:off x="7613452" y="4298037"/>
            <a:ext cx="6122075" cy="596503"/>
          </a:xfrm>
          <a:prstGeom prst="rect">
            <a:avLst/>
          </a:prstGeom>
          <a:noFill/>
          <a:ln/>
        </p:spPr>
        <p:txBody>
          <a:bodyPr wrap="square" lIns="0" tIns="0" rIns="0" bIns="0" rtlCol="0" anchor="t"/>
          <a:lstStyle/>
          <a:p>
            <a:pPr algn="ctr" indent="0" marL="0">
              <a:lnSpc>
                <a:spcPts val="2300"/>
              </a:lnSpc>
              <a:buNone/>
            </a:pPr>
            <a:r>
              <a:rPr lang="en-US" sz="1550" dirty="0">
                <a:solidFill>
                  <a:srgbClr val="000000"/>
                </a:solidFill>
                <a:latin typeface="Source Sans Pro" pitchFamily="34" charset="0"/>
                <a:ea typeface="Source Sans Pro" pitchFamily="34" charset="-122"/>
                <a:cs typeface="Source Sans Pro" pitchFamily="34" charset="-120"/>
              </a:rPr>
              <a:t>Ένας πραγματικός αριθμός μπορεί να είναι μεγαλύτερος ή μικρότερος από έναν άλλο.</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44366" y="769382"/>
            <a:ext cx="7435334" cy="523042"/>
          </a:xfrm>
          <a:prstGeom prst="rect">
            <a:avLst/>
          </a:prstGeom>
          <a:noFill/>
          <a:ln/>
        </p:spPr>
        <p:txBody>
          <a:bodyPr wrap="none" lIns="0" tIns="0" rIns="0" bIns="0" rtlCol="0" anchor="t"/>
          <a:lstStyle/>
          <a:p>
            <a:pPr indent="0" marL="0">
              <a:lnSpc>
                <a:spcPts val="4100"/>
              </a:lnSpc>
              <a:buNone/>
            </a:pPr>
            <a:r>
              <a:rPr lang="en-US" sz="3250" b="1" spc="-33" kern="0" dirty="0">
                <a:solidFill>
                  <a:srgbClr val="000000"/>
                </a:solidFill>
                <a:latin typeface="Montserrat Bold" pitchFamily="34" charset="0"/>
                <a:ea typeface="Montserrat Bold" pitchFamily="34" charset="-122"/>
                <a:cs typeface="Montserrat Bold" pitchFamily="34" charset="-120"/>
              </a:rPr>
              <a:t>Πράξεις με Πραγματικούς Αριθμούς</a:t>
            </a:r>
            <a:endParaRPr lang="en-US" sz="3250" dirty="0"/>
          </a:p>
        </p:txBody>
      </p:sp>
      <p:pic>
        <p:nvPicPr>
          <p:cNvPr id="4" name="Image 1" descr="preencoded.png">    </p:cNvPr>
          <p:cNvPicPr>
            <a:picLocks noChangeAspect="1"/>
          </p:cNvPicPr>
          <p:nvPr/>
        </p:nvPicPr>
        <p:blipFill>
          <a:blip r:embed="rId2"/>
          <a:stretch>
            <a:fillRect/>
          </a:stretch>
        </p:blipFill>
        <p:spPr>
          <a:xfrm>
            <a:off x="644366" y="1568529"/>
            <a:ext cx="920591" cy="1472922"/>
          </a:xfrm>
          <a:prstGeom prst="rect">
            <a:avLst/>
          </a:prstGeom>
        </p:spPr>
      </p:pic>
      <p:sp>
        <p:nvSpPr>
          <p:cNvPr id="5" name="Text 1"/>
          <p:cNvSpPr/>
          <p:nvPr/>
        </p:nvSpPr>
        <p:spPr>
          <a:xfrm>
            <a:off x="1841063" y="1752600"/>
            <a:ext cx="2092285" cy="261461"/>
          </a:xfrm>
          <a:prstGeom prst="rect">
            <a:avLst/>
          </a:prstGeom>
          <a:noFill/>
          <a:ln/>
        </p:spPr>
        <p:txBody>
          <a:bodyPr wrap="none" lIns="0" tIns="0" rIns="0" bIns="0" rtlCol="0" anchor="t"/>
          <a:lstStyle/>
          <a:p>
            <a:pPr algn="l" indent="0" marL="0">
              <a:lnSpc>
                <a:spcPts val="2050"/>
              </a:lnSpc>
              <a:buNone/>
            </a:pPr>
            <a:r>
              <a:rPr lang="en-US" sz="1600" b="1" spc="-16" kern="0" dirty="0">
                <a:solidFill>
                  <a:srgbClr val="000000"/>
                </a:solidFill>
                <a:latin typeface="Montserrat Bold" pitchFamily="34" charset="0"/>
                <a:ea typeface="Montserrat Bold" pitchFamily="34" charset="-122"/>
                <a:cs typeface="Montserrat Bold" pitchFamily="34" charset="-120"/>
              </a:rPr>
              <a:t>Πρόσθεση</a:t>
            </a:r>
            <a:endParaRPr lang="en-US" sz="1600" dirty="0"/>
          </a:p>
        </p:txBody>
      </p:sp>
      <p:sp>
        <p:nvSpPr>
          <p:cNvPr id="6" name="Text 2"/>
          <p:cNvSpPr/>
          <p:nvPr/>
        </p:nvSpPr>
        <p:spPr>
          <a:xfrm>
            <a:off x="1841063" y="2124432"/>
            <a:ext cx="6658570" cy="276106"/>
          </a:xfrm>
          <a:prstGeom prst="rect">
            <a:avLst/>
          </a:prstGeom>
          <a:noFill/>
          <a:ln/>
        </p:spPr>
        <p:txBody>
          <a:bodyPr wrap="none" lIns="0" tIns="0" rIns="0" bIns="0" rtlCol="0" anchor="t"/>
          <a:lstStyle/>
          <a:p>
            <a:pPr algn="l" indent="0" marL="0">
              <a:lnSpc>
                <a:spcPts val="2150"/>
              </a:lnSpc>
              <a:buNone/>
            </a:pPr>
            <a:r>
              <a:rPr lang="en-US" sz="1400" dirty="0">
                <a:solidFill>
                  <a:srgbClr val="000000"/>
                </a:solidFill>
                <a:latin typeface="Source Sans Pro" pitchFamily="34" charset="0"/>
                <a:ea typeface="Source Sans Pro" pitchFamily="34" charset="-122"/>
                <a:cs typeface="Source Sans Pro" pitchFamily="34" charset="-120"/>
              </a:rPr>
              <a:t>Η πρόσθεση πραγματικών αριθμών ακολουθεί συγκεκριμένους κανόνες και ιδιότητες.</a:t>
            </a:r>
            <a:endParaRPr lang="en-US" sz="1400" dirty="0"/>
          </a:p>
        </p:txBody>
      </p:sp>
      <p:pic>
        <p:nvPicPr>
          <p:cNvPr id="7" name="Image 2" descr="preencoded.png">    </p:cNvPr>
          <p:cNvPicPr>
            <a:picLocks noChangeAspect="1"/>
          </p:cNvPicPr>
          <p:nvPr/>
        </p:nvPicPr>
        <p:blipFill>
          <a:blip r:embed="rId3"/>
          <a:stretch>
            <a:fillRect/>
          </a:stretch>
        </p:blipFill>
        <p:spPr>
          <a:xfrm>
            <a:off x="644366" y="3041452"/>
            <a:ext cx="920591" cy="1472922"/>
          </a:xfrm>
          <a:prstGeom prst="rect">
            <a:avLst/>
          </a:prstGeom>
        </p:spPr>
      </p:pic>
      <p:sp>
        <p:nvSpPr>
          <p:cNvPr id="8" name="Text 3"/>
          <p:cNvSpPr/>
          <p:nvPr/>
        </p:nvSpPr>
        <p:spPr>
          <a:xfrm>
            <a:off x="1841063" y="3225522"/>
            <a:ext cx="2092285" cy="261461"/>
          </a:xfrm>
          <a:prstGeom prst="rect">
            <a:avLst/>
          </a:prstGeom>
          <a:noFill/>
          <a:ln/>
        </p:spPr>
        <p:txBody>
          <a:bodyPr wrap="none" lIns="0" tIns="0" rIns="0" bIns="0" rtlCol="0" anchor="t"/>
          <a:lstStyle/>
          <a:p>
            <a:pPr algn="l" indent="0" marL="0">
              <a:lnSpc>
                <a:spcPts val="2050"/>
              </a:lnSpc>
              <a:buNone/>
            </a:pPr>
            <a:r>
              <a:rPr lang="en-US" sz="1600" b="1" spc="-16" kern="0" dirty="0">
                <a:solidFill>
                  <a:srgbClr val="000000"/>
                </a:solidFill>
                <a:latin typeface="Montserrat Bold" pitchFamily="34" charset="0"/>
                <a:ea typeface="Montserrat Bold" pitchFamily="34" charset="-122"/>
                <a:cs typeface="Montserrat Bold" pitchFamily="34" charset="-120"/>
              </a:rPr>
              <a:t>Αφαίρεση</a:t>
            </a:r>
            <a:endParaRPr lang="en-US" sz="1600" dirty="0"/>
          </a:p>
        </p:txBody>
      </p:sp>
      <p:sp>
        <p:nvSpPr>
          <p:cNvPr id="9" name="Text 4"/>
          <p:cNvSpPr/>
          <p:nvPr/>
        </p:nvSpPr>
        <p:spPr>
          <a:xfrm>
            <a:off x="1841063" y="3597354"/>
            <a:ext cx="6658570" cy="276106"/>
          </a:xfrm>
          <a:prstGeom prst="rect">
            <a:avLst/>
          </a:prstGeom>
          <a:noFill/>
          <a:ln/>
        </p:spPr>
        <p:txBody>
          <a:bodyPr wrap="none" lIns="0" tIns="0" rIns="0" bIns="0" rtlCol="0" anchor="t"/>
          <a:lstStyle/>
          <a:p>
            <a:pPr algn="l" indent="0" marL="0">
              <a:lnSpc>
                <a:spcPts val="2150"/>
              </a:lnSpc>
              <a:buNone/>
            </a:pPr>
            <a:r>
              <a:rPr lang="en-US" sz="1400" dirty="0">
                <a:solidFill>
                  <a:srgbClr val="000000"/>
                </a:solidFill>
                <a:latin typeface="Source Sans Pro" pitchFamily="34" charset="0"/>
                <a:ea typeface="Source Sans Pro" pitchFamily="34" charset="-122"/>
                <a:cs typeface="Source Sans Pro" pitchFamily="34" charset="-120"/>
              </a:rPr>
              <a:t>Η αφαίρεση πραγματικών αριθμών είναι η αντίθετη πράξη της πρόσθεσης.</a:t>
            </a:r>
            <a:endParaRPr lang="en-US" sz="1400" dirty="0"/>
          </a:p>
        </p:txBody>
      </p:sp>
      <p:pic>
        <p:nvPicPr>
          <p:cNvPr id="10" name="Image 3" descr="preencoded.png">    </p:cNvPr>
          <p:cNvPicPr>
            <a:picLocks noChangeAspect="1"/>
          </p:cNvPicPr>
          <p:nvPr/>
        </p:nvPicPr>
        <p:blipFill>
          <a:blip r:embed="rId4"/>
          <a:stretch>
            <a:fillRect/>
          </a:stretch>
        </p:blipFill>
        <p:spPr>
          <a:xfrm>
            <a:off x="644366" y="4514374"/>
            <a:ext cx="920591" cy="1472922"/>
          </a:xfrm>
          <a:prstGeom prst="rect">
            <a:avLst/>
          </a:prstGeom>
        </p:spPr>
      </p:pic>
      <p:sp>
        <p:nvSpPr>
          <p:cNvPr id="11" name="Text 5"/>
          <p:cNvSpPr/>
          <p:nvPr/>
        </p:nvSpPr>
        <p:spPr>
          <a:xfrm>
            <a:off x="1841063" y="4698444"/>
            <a:ext cx="2092285" cy="261461"/>
          </a:xfrm>
          <a:prstGeom prst="rect">
            <a:avLst/>
          </a:prstGeom>
          <a:noFill/>
          <a:ln/>
        </p:spPr>
        <p:txBody>
          <a:bodyPr wrap="none" lIns="0" tIns="0" rIns="0" bIns="0" rtlCol="0" anchor="t"/>
          <a:lstStyle/>
          <a:p>
            <a:pPr algn="l" indent="0" marL="0">
              <a:lnSpc>
                <a:spcPts val="2050"/>
              </a:lnSpc>
              <a:buNone/>
            </a:pPr>
            <a:r>
              <a:rPr lang="en-US" sz="1600" b="1" spc="-16" kern="0" dirty="0">
                <a:solidFill>
                  <a:srgbClr val="000000"/>
                </a:solidFill>
                <a:latin typeface="Montserrat Bold" pitchFamily="34" charset="0"/>
                <a:ea typeface="Montserrat Bold" pitchFamily="34" charset="-122"/>
                <a:cs typeface="Montserrat Bold" pitchFamily="34" charset="-120"/>
              </a:rPr>
              <a:t>Πολλαπλασιασμός</a:t>
            </a:r>
            <a:endParaRPr lang="en-US" sz="1600" dirty="0"/>
          </a:p>
        </p:txBody>
      </p:sp>
      <p:sp>
        <p:nvSpPr>
          <p:cNvPr id="12" name="Text 6"/>
          <p:cNvSpPr/>
          <p:nvPr/>
        </p:nvSpPr>
        <p:spPr>
          <a:xfrm>
            <a:off x="1841063" y="5070277"/>
            <a:ext cx="6658570" cy="276106"/>
          </a:xfrm>
          <a:prstGeom prst="rect">
            <a:avLst/>
          </a:prstGeom>
          <a:noFill/>
          <a:ln/>
        </p:spPr>
        <p:txBody>
          <a:bodyPr wrap="none" lIns="0" tIns="0" rIns="0" bIns="0" rtlCol="0" anchor="t"/>
          <a:lstStyle/>
          <a:p>
            <a:pPr algn="l" indent="0" marL="0">
              <a:lnSpc>
                <a:spcPts val="2150"/>
              </a:lnSpc>
              <a:buNone/>
            </a:pPr>
            <a:r>
              <a:rPr lang="en-US" sz="1400" dirty="0">
                <a:solidFill>
                  <a:srgbClr val="000000"/>
                </a:solidFill>
                <a:latin typeface="Source Sans Pro" pitchFamily="34" charset="0"/>
                <a:ea typeface="Source Sans Pro" pitchFamily="34" charset="-122"/>
                <a:cs typeface="Source Sans Pro" pitchFamily="34" charset="-120"/>
              </a:rPr>
              <a:t>Ο πολλαπλασιασμός πραγματικών αριθμών έχει διάφορες ιδιότητες και κανόνες.</a:t>
            </a:r>
            <a:endParaRPr lang="en-US" sz="1400" dirty="0"/>
          </a:p>
        </p:txBody>
      </p:sp>
      <p:pic>
        <p:nvPicPr>
          <p:cNvPr id="13" name="Image 4" descr="preencoded.png">    </p:cNvPr>
          <p:cNvPicPr>
            <a:picLocks noChangeAspect="1"/>
          </p:cNvPicPr>
          <p:nvPr/>
        </p:nvPicPr>
        <p:blipFill>
          <a:blip r:embed="rId5"/>
          <a:stretch>
            <a:fillRect/>
          </a:stretch>
        </p:blipFill>
        <p:spPr>
          <a:xfrm>
            <a:off x="644366" y="5987296"/>
            <a:ext cx="920591" cy="1472922"/>
          </a:xfrm>
          <a:prstGeom prst="rect">
            <a:avLst/>
          </a:prstGeom>
        </p:spPr>
      </p:pic>
      <p:sp>
        <p:nvSpPr>
          <p:cNvPr id="14" name="Text 7"/>
          <p:cNvSpPr/>
          <p:nvPr/>
        </p:nvSpPr>
        <p:spPr>
          <a:xfrm>
            <a:off x="1841063" y="6171367"/>
            <a:ext cx="2092285" cy="261461"/>
          </a:xfrm>
          <a:prstGeom prst="rect">
            <a:avLst/>
          </a:prstGeom>
          <a:noFill/>
          <a:ln/>
        </p:spPr>
        <p:txBody>
          <a:bodyPr wrap="none" lIns="0" tIns="0" rIns="0" bIns="0" rtlCol="0" anchor="t"/>
          <a:lstStyle/>
          <a:p>
            <a:pPr algn="l" indent="0" marL="0">
              <a:lnSpc>
                <a:spcPts val="2050"/>
              </a:lnSpc>
              <a:buNone/>
            </a:pPr>
            <a:r>
              <a:rPr lang="en-US" sz="1600" b="1" spc="-16" kern="0" dirty="0">
                <a:solidFill>
                  <a:srgbClr val="000000"/>
                </a:solidFill>
                <a:latin typeface="Montserrat Bold" pitchFamily="34" charset="0"/>
                <a:ea typeface="Montserrat Bold" pitchFamily="34" charset="-122"/>
                <a:cs typeface="Montserrat Bold" pitchFamily="34" charset="-120"/>
              </a:rPr>
              <a:t>Διαίρεση</a:t>
            </a:r>
            <a:endParaRPr lang="en-US" sz="1600" dirty="0"/>
          </a:p>
        </p:txBody>
      </p:sp>
      <p:sp>
        <p:nvSpPr>
          <p:cNvPr id="15" name="Text 8"/>
          <p:cNvSpPr/>
          <p:nvPr/>
        </p:nvSpPr>
        <p:spPr>
          <a:xfrm>
            <a:off x="1841063" y="6543199"/>
            <a:ext cx="6658570" cy="552212"/>
          </a:xfrm>
          <a:prstGeom prst="rect">
            <a:avLst/>
          </a:prstGeom>
          <a:noFill/>
          <a:ln/>
        </p:spPr>
        <p:txBody>
          <a:bodyPr wrap="square" lIns="0" tIns="0" rIns="0" bIns="0" rtlCol="0" anchor="t"/>
          <a:lstStyle/>
          <a:p>
            <a:pPr algn="l" indent="0" marL="0">
              <a:lnSpc>
                <a:spcPts val="2150"/>
              </a:lnSpc>
              <a:buNone/>
            </a:pPr>
            <a:r>
              <a:rPr lang="en-US" sz="1400" dirty="0">
                <a:solidFill>
                  <a:srgbClr val="000000"/>
                </a:solidFill>
                <a:latin typeface="Source Sans Pro" pitchFamily="34" charset="0"/>
                <a:ea typeface="Source Sans Pro" pitchFamily="34" charset="-122"/>
                <a:cs typeface="Source Sans Pro" pitchFamily="34" charset="-120"/>
              </a:rPr>
              <a:t>Η διαίρεση είναι η αντίθετη πράξη του πολλαπλασιασμού για τους πραγματικούς αριθμούς.</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755452"/>
            <a:ext cx="74164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Ιδιότητες Πράξεων με Πραγματικούς Αριθμούς</a:t>
            </a:r>
            <a:endParaRPr lang="en-US" sz="4400" dirty="0"/>
          </a:p>
        </p:txBody>
      </p:sp>
      <p:pic>
        <p:nvPicPr>
          <p:cNvPr id="4" name="Image 1" descr="preencoded.png">    </p:cNvPr>
          <p:cNvPicPr>
            <a:picLocks noChangeAspect="1"/>
          </p:cNvPicPr>
          <p:nvPr/>
        </p:nvPicPr>
        <p:blipFill>
          <a:blip r:embed="rId2"/>
          <a:stretch>
            <a:fillRect/>
          </a:stretch>
        </p:blipFill>
        <p:spPr>
          <a:xfrm>
            <a:off x="863798" y="2528173"/>
            <a:ext cx="616982" cy="616982"/>
          </a:xfrm>
          <a:prstGeom prst="rect">
            <a:avLst/>
          </a:prstGeom>
        </p:spPr>
      </p:pic>
      <p:sp>
        <p:nvSpPr>
          <p:cNvPr id="5" name="Text 1"/>
          <p:cNvSpPr/>
          <p:nvPr/>
        </p:nvSpPr>
        <p:spPr>
          <a:xfrm>
            <a:off x="863798" y="3391972"/>
            <a:ext cx="3270528"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Αντικομμουτατικότητα</a:t>
            </a:r>
            <a:endParaRPr lang="en-US" sz="2200" dirty="0"/>
          </a:p>
        </p:txBody>
      </p:sp>
      <p:sp>
        <p:nvSpPr>
          <p:cNvPr id="6" name="Text 2"/>
          <p:cNvSpPr/>
          <p:nvPr/>
        </p:nvSpPr>
        <p:spPr>
          <a:xfrm>
            <a:off x="863798" y="3890605"/>
            <a:ext cx="3523059" cy="740331"/>
          </a:xfrm>
          <a:prstGeom prst="rect">
            <a:avLst/>
          </a:prstGeom>
          <a:noFill/>
          <a:ln/>
        </p:spPr>
        <p:txBody>
          <a:bodyPr wrap="square" lIns="0" tIns="0" rIns="0" bIns="0" rtlCol="0" anchor="t"/>
          <a:lstStyle/>
          <a:p>
            <a:pPr algn="l"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Η σειρά των παραγόντων δεν επηρεάζει τον αποτέλεσμα.</a:t>
            </a:r>
            <a:endParaRPr lang="en-US" sz="1900" dirty="0"/>
          </a:p>
        </p:txBody>
      </p:sp>
      <p:pic>
        <p:nvPicPr>
          <p:cNvPr id="7" name="Image 2" descr="preencoded.png">    </p:cNvPr>
          <p:cNvPicPr>
            <a:picLocks noChangeAspect="1"/>
          </p:cNvPicPr>
          <p:nvPr/>
        </p:nvPicPr>
        <p:blipFill>
          <a:blip r:embed="rId3"/>
          <a:stretch>
            <a:fillRect/>
          </a:stretch>
        </p:blipFill>
        <p:spPr>
          <a:xfrm>
            <a:off x="4757023" y="2528173"/>
            <a:ext cx="616982" cy="616982"/>
          </a:xfrm>
          <a:prstGeom prst="rect">
            <a:avLst/>
          </a:prstGeom>
        </p:spPr>
      </p:pic>
      <p:sp>
        <p:nvSpPr>
          <p:cNvPr id="8" name="Text 3"/>
          <p:cNvSpPr/>
          <p:nvPr/>
        </p:nvSpPr>
        <p:spPr>
          <a:xfrm>
            <a:off x="4757023" y="3391972"/>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Συνεκτικότητα</a:t>
            </a:r>
            <a:endParaRPr lang="en-US" sz="2200" dirty="0"/>
          </a:p>
        </p:txBody>
      </p:sp>
      <p:sp>
        <p:nvSpPr>
          <p:cNvPr id="9" name="Text 4"/>
          <p:cNvSpPr/>
          <p:nvPr/>
        </p:nvSpPr>
        <p:spPr>
          <a:xfrm>
            <a:off x="4757023" y="3890605"/>
            <a:ext cx="3523178" cy="740331"/>
          </a:xfrm>
          <a:prstGeom prst="rect">
            <a:avLst/>
          </a:prstGeom>
          <a:noFill/>
          <a:ln/>
        </p:spPr>
        <p:txBody>
          <a:bodyPr wrap="square" lIns="0" tIns="0" rIns="0" bIns="0" rtlCol="0" anchor="t"/>
          <a:lstStyle/>
          <a:p>
            <a:pPr algn="l"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Η ομαδοποίηση των παραγόντων δεν επηρεάζει τον αποτέλεσμα.</a:t>
            </a:r>
            <a:endParaRPr lang="en-US" sz="1900" dirty="0"/>
          </a:p>
        </p:txBody>
      </p:sp>
      <p:pic>
        <p:nvPicPr>
          <p:cNvPr id="10" name="Image 3" descr="preencoded.png">    </p:cNvPr>
          <p:cNvPicPr>
            <a:picLocks noChangeAspect="1"/>
          </p:cNvPicPr>
          <p:nvPr/>
        </p:nvPicPr>
        <p:blipFill>
          <a:blip r:embed="rId4"/>
          <a:stretch>
            <a:fillRect/>
          </a:stretch>
        </p:blipFill>
        <p:spPr>
          <a:xfrm>
            <a:off x="863798" y="5371386"/>
            <a:ext cx="616982" cy="616982"/>
          </a:xfrm>
          <a:prstGeom prst="rect">
            <a:avLst/>
          </a:prstGeom>
        </p:spPr>
      </p:pic>
      <p:sp>
        <p:nvSpPr>
          <p:cNvPr id="11" name="Text 5"/>
          <p:cNvSpPr/>
          <p:nvPr/>
        </p:nvSpPr>
        <p:spPr>
          <a:xfrm>
            <a:off x="863798" y="6235184"/>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Διαχωριστικότητα</a:t>
            </a:r>
            <a:endParaRPr lang="en-US" sz="2200" dirty="0"/>
          </a:p>
        </p:txBody>
      </p:sp>
      <p:sp>
        <p:nvSpPr>
          <p:cNvPr id="12" name="Text 6"/>
          <p:cNvSpPr/>
          <p:nvPr/>
        </p:nvSpPr>
        <p:spPr>
          <a:xfrm>
            <a:off x="863798" y="6733818"/>
            <a:ext cx="3523059" cy="740331"/>
          </a:xfrm>
          <a:prstGeom prst="rect">
            <a:avLst/>
          </a:prstGeom>
          <a:noFill/>
          <a:ln/>
        </p:spPr>
        <p:txBody>
          <a:bodyPr wrap="square" lIns="0" tIns="0" rIns="0" bIns="0" rtlCol="0" anchor="t"/>
          <a:lstStyle/>
          <a:p>
            <a:pPr algn="l"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Ο πολλαπλασιασμός διανέμεται επί της πρόσθεσης ή αφαίρεσης.</a:t>
            </a:r>
            <a:endParaRPr lang="en-US" sz="1900" dirty="0"/>
          </a:p>
        </p:txBody>
      </p:sp>
      <p:pic>
        <p:nvPicPr>
          <p:cNvPr id="13" name="Image 4" descr="preencoded.png">    </p:cNvPr>
          <p:cNvPicPr>
            <a:picLocks noChangeAspect="1"/>
          </p:cNvPicPr>
          <p:nvPr/>
        </p:nvPicPr>
        <p:blipFill>
          <a:blip r:embed="rId5"/>
          <a:stretch>
            <a:fillRect/>
          </a:stretch>
        </p:blipFill>
        <p:spPr>
          <a:xfrm>
            <a:off x="4757023" y="5371386"/>
            <a:ext cx="616982" cy="616982"/>
          </a:xfrm>
          <a:prstGeom prst="rect">
            <a:avLst/>
          </a:prstGeom>
        </p:spPr>
      </p:pic>
      <p:sp>
        <p:nvSpPr>
          <p:cNvPr id="14" name="Text 7"/>
          <p:cNvSpPr/>
          <p:nvPr/>
        </p:nvSpPr>
        <p:spPr>
          <a:xfrm>
            <a:off x="4757023" y="6235184"/>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Ουδέτερο Στοιχείο</a:t>
            </a:r>
            <a:endParaRPr lang="en-US" sz="2200" dirty="0"/>
          </a:p>
        </p:txBody>
      </p:sp>
      <p:sp>
        <p:nvSpPr>
          <p:cNvPr id="15" name="Text 8"/>
          <p:cNvSpPr/>
          <p:nvPr/>
        </p:nvSpPr>
        <p:spPr>
          <a:xfrm>
            <a:off x="4757023" y="6733818"/>
            <a:ext cx="3523178" cy="740331"/>
          </a:xfrm>
          <a:prstGeom prst="rect">
            <a:avLst/>
          </a:prstGeom>
          <a:noFill/>
          <a:ln/>
        </p:spPr>
        <p:txBody>
          <a:bodyPr wrap="square" lIns="0" tIns="0" rIns="0" bIns="0" rtlCol="0" anchor="t"/>
          <a:lstStyle/>
          <a:p>
            <a:pPr algn="l"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Η πρόσθεση ή αφαίρεση μηδενός δεν αλλάζει την τιμή.</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218248"/>
            <a:ext cx="74164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000000"/>
                </a:solidFill>
                <a:latin typeface="Montserrat Bold" pitchFamily="34" charset="0"/>
                <a:ea typeface="Montserrat Bold" pitchFamily="34" charset="-122"/>
                <a:cs typeface="Montserrat Bold" pitchFamily="34" charset="-120"/>
              </a:rPr>
              <a:t>Απόλυτη Τιμή Πραγματικού Αριθμού</a:t>
            </a:r>
            <a:endParaRPr lang="en-US" sz="4400" dirty="0"/>
          </a:p>
        </p:txBody>
      </p:sp>
      <p:sp>
        <p:nvSpPr>
          <p:cNvPr id="4" name="Shape 1"/>
          <p:cNvSpPr/>
          <p:nvPr/>
        </p:nvSpPr>
        <p:spPr>
          <a:xfrm>
            <a:off x="863798" y="3268623"/>
            <a:ext cx="555308" cy="555308"/>
          </a:xfrm>
          <a:prstGeom prst="roundRect">
            <a:avLst>
              <a:gd name="adj" fmla="val 6667"/>
            </a:avLst>
          </a:prstGeom>
          <a:solidFill>
            <a:srgbClr val="303132"/>
          </a:solidFill>
          <a:ln/>
        </p:spPr>
      </p:sp>
      <p:sp>
        <p:nvSpPr>
          <p:cNvPr id="5" name="Text 2"/>
          <p:cNvSpPr/>
          <p:nvPr/>
        </p:nvSpPr>
        <p:spPr>
          <a:xfrm>
            <a:off x="1077158" y="3377922"/>
            <a:ext cx="128588"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FFFFFF"/>
                </a:solidFill>
                <a:latin typeface="Montserrat Bold" pitchFamily="34" charset="0"/>
                <a:ea typeface="Montserrat Bold" pitchFamily="34" charset="-122"/>
                <a:cs typeface="Montserrat Bold" pitchFamily="34" charset="-120"/>
              </a:rPr>
              <a:t>1</a:t>
            </a:r>
            <a:endParaRPr lang="en-US" sz="2650" dirty="0"/>
          </a:p>
        </p:txBody>
      </p:sp>
      <p:sp>
        <p:nvSpPr>
          <p:cNvPr id="6" name="Text 3"/>
          <p:cNvSpPr/>
          <p:nvPr/>
        </p:nvSpPr>
        <p:spPr>
          <a:xfrm>
            <a:off x="1665923" y="3268623"/>
            <a:ext cx="278272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Ορισμός</a:t>
            </a:r>
            <a:endParaRPr lang="en-US" sz="2200" dirty="0"/>
          </a:p>
        </p:txBody>
      </p:sp>
      <p:sp>
        <p:nvSpPr>
          <p:cNvPr id="7" name="Text 4"/>
          <p:cNvSpPr/>
          <p:nvPr/>
        </p:nvSpPr>
        <p:spPr>
          <a:xfrm>
            <a:off x="1665923" y="3767257"/>
            <a:ext cx="2782729" cy="1480661"/>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Η απόλυτη τιμή ενός πραγματικού αριθμού είναι η απόσταση του αριθμού από το μηδέν.</a:t>
            </a:r>
            <a:endParaRPr lang="en-US" sz="1900" dirty="0"/>
          </a:p>
        </p:txBody>
      </p:sp>
      <p:sp>
        <p:nvSpPr>
          <p:cNvPr id="8" name="Shape 5"/>
          <p:cNvSpPr/>
          <p:nvPr/>
        </p:nvSpPr>
        <p:spPr>
          <a:xfrm>
            <a:off x="4695468" y="3268623"/>
            <a:ext cx="555308" cy="555308"/>
          </a:xfrm>
          <a:prstGeom prst="roundRect">
            <a:avLst>
              <a:gd name="adj" fmla="val 6667"/>
            </a:avLst>
          </a:prstGeom>
          <a:solidFill>
            <a:srgbClr val="303132"/>
          </a:solidFill>
          <a:ln/>
        </p:spPr>
      </p:sp>
      <p:sp>
        <p:nvSpPr>
          <p:cNvPr id="9" name="Text 6"/>
          <p:cNvSpPr/>
          <p:nvPr/>
        </p:nvSpPr>
        <p:spPr>
          <a:xfrm>
            <a:off x="4875490" y="3377922"/>
            <a:ext cx="195263"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FFFFFF"/>
                </a:solidFill>
                <a:latin typeface="Montserrat Bold" pitchFamily="34" charset="0"/>
                <a:ea typeface="Montserrat Bold" pitchFamily="34" charset="-122"/>
                <a:cs typeface="Montserrat Bold" pitchFamily="34" charset="-120"/>
              </a:rPr>
              <a:t>2</a:t>
            </a:r>
            <a:endParaRPr lang="en-US" sz="2650" dirty="0"/>
          </a:p>
        </p:txBody>
      </p:sp>
      <p:sp>
        <p:nvSpPr>
          <p:cNvPr id="10" name="Text 7"/>
          <p:cNvSpPr/>
          <p:nvPr/>
        </p:nvSpPr>
        <p:spPr>
          <a:xfrm>
            <a:off x="5497592" y="3268623"/>
            <a:ext cx="2782729"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Ιδιότητες</a:t>
            </a:r>
            <a:endParaRPr lang="en-US" sz="2200" dirty="0"/>
          </a:p>
        </p:txBody>
      </p:sp>
      <p:sp>
        <p:nvSpPr>
          <p:cNvPr id="11" name="Text 8"/>
          <p:cNvSpPr/>
          <p:nvPr/>
        </p:nvSpPr>
        <p:spPr>
          <a:xfrm>
            <a:off x="5497592" y="3767257"/>
            <a:ext cx="2782729" cy="1480661"/>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Η απόλυτη τιμή έχει συγκεκριμένες μαθηματικές ιδιότητες που την καθιστούν χρήσιμη.</a:t>
            </a:r>
            <a:endParaRPr lang="en-US" sz="1900" dirty="0"/>
          </a:p>
        </p:txBody>
      </p:sp>
      <p:sp>
        <p:nvSpPr>
          <p:cNvPr id="12" name="Shape 9"/>
          <p:cNvSpPr/>
          <p:nvPr/>
        </p:nvSpPr>
        <p:spPr>
          <a:xfrm>
            <a:off x="863798" y="5772388"/>
            <a:ext cx="555308" cy="555308"/>
          </a:xfrm>
          <a:prstGeom prst="roundRect">
            <a:avLst>
              <a:gd name="adj" fmla="val 6667"/>
            </a:avLst>
          </a:prstGeom>
          <a:solidFill>
            <a:srgbClr val="303132"/>
          </a:solidFill>
          <a:ln/>
        </p:spPr>
      </p:sp>
      <p:sp>
        <p:nvSpPr>
          <p:cNvPr id="13" name="Text 10"/>
          <p:cNvSpPr/>
          <p:nvPr/>
        </p:nvSpPr>
        <p:spPr>
          <a:xfrm>
            <a:off x="1043464" y="5881688"/>
            <a:ext cx="195858"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FFFFFF"/>
                </a:solidFill>
                <a:latin typeface="Montserrat Bold" pitchFamily="34" charset="0"/>
                <a:ea typeface="Montserrat Bold" pitchFamily="34" charset="-122"/>
                <a:cs typeface="Montserrat Bold" pitchFamily="34" charset="-120"/>
              </a:rPr>
              <a:t>3</a:t>
            </a:r>
            <a:endParaRPr lang="en-US" sz="2650" dirty="0"/>
          </a:p>
        </p:txBody>
      </p:sp>
      <p:sp>
        <p:nvSpPr>
          <p:cNvPr id="14" name="Text 11"/>
          <p:cNvSpPr/>
          <p:nvPr/>
        </p:nvSpPr>
        <p:spPr>
          <a:xfrm>
            <a:off x="1665923" y="5772388"/>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000000"/>
                </a:solidFill>
                <a:latin typeface="Montserrat Bold" pitchFamily="34" charset="0"/>
                <a:ea typeface="Montserrat Bold" pitchFamily="34" charset="-122"/>
                <a:cs typeface="Montserrat Bold" pitchFamily="34" charset="-120"/>
              </a:rPr>
              <a:t>Εφαρμογές</a:t>
            </a:r>
            <a:endParaRPr lang="en-US" sz="2200" dirty="0"/>
          </a:p>
        </p:txBody>
      </p:sp>
      <p:sp>
        <p:nvSpPr>
          <p:cNvPr id="15" name="Text 12"/>
          <p:cNvSpPr/>
          <p:nvPr/>
        </p:nvSpPr>
        <p:spPr>
          <a:xfrm>
            <a:off x="1665923" y="6271022"/>
            <a:ext cx="6614279" cy="740331"/>
          </a:xfrm>
          <a:prstGeom prst="rect">
            <a:avLst/>
          </a:prstGeom>
          <a:noFill/>
          <a:ln/>
        </p:spPr>
        <p:txBody>
          <a:bodyPr wrap="square" lIns="0" tIns="0" rIns="0" bIns="0" rtlCol="0" anchor="t"/>
          <a:lstStyle/>
          <a:p>
            <a:pPr indent="0" marL="0">
              <a:lnSpc>
                <a:spcPts val="2900"/>
              </a:lnSpc>
              <a:buNone/>
            </a:pPr>
            <a:r>
              <a:rPr lang="en-US" sz="1900" dirty="0">
                <a:solidFill>
                  <a:srgbClr val="000000"/>
                </a:solidFill>
                <a:latin typeface="Source Sans Pro" pitchFamily="34" charset="0"/>
                <a:ea typeface="Source Sans Pro" pitchFamily="34" charset="-122"/>
                <a:cs typeface="Source Sans Pro" pitchFamily="34" charset="-120"/>
              </a:rPr>
              <a:t>Η απόλυτη τιμή χρησιμοποιείται σε διάφορες μαθηματικές και πρακτικές εφαρμογές.</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03659" y="912019"/>
            <a:ext cx="7736681" cy="1142286"/>
          </a:xfrm>
          <a:prstGeom prst="rect">
            <a:avLst/>
          </a:prstGeom>
          <a:noFill/>
          <a:ln/>
        </p:spPr>
        <p:txBody>
          <a:bodyPr wrap="square" lIns="0" tIns="0" rIns="0" bIns="0" rtlCol="0" anchor="t"/>
          <a:lstStyle/>
          <a:p>
            <a:pPr indent="0" marL="0">
              <a:lnSpc>
                <a:spcPts val="4450"/>
              </a:lnSpc>
              <a:buNone/>
            </a:pPr>
            <a:r>
              <a:rPr lang="en-US" sz="3550" b="1" spc="-36" kern="0" dirty="0">
                <a:solidFill>
                  <a:srgbClr val="000000"/>
                </a:solidFill>
                <a:latin typeface="Montserrat Bold" pitchFamily="34" charset="0"/>
                <a:ea typeface="Montserrat Bold" pitchFamily="34" charset="-122"/>
                <a:cs typeface="Montserrat Bold" pitchFamily="34" charset="-120"/>
              </a:rPr>
              <a:t>Εφαρμογές των Ιδιοτήτων των Πραγματικών Αριθμών</a:t>
            </a:r>
            <a:endParaRPr lang="en-US" sz="3550" dirty="0"/>
          </a:p>
        </p:txBody>
      </p:sp>
      <p:sp>
        <p:nvSpPr>
          <p:cNvPr id="4" name="Shape 1"/>
          <p:cNvSpPr/>
          <p:nvPr/>
        </p:nvSpPr>
        <p:spPr>
          <a:xfrm>
            <a:off x="703659" y="2355890"/>
            <a:ext cx="7736681" cy="4961692"/>
          </a:xfrm>
          <a:prstGeom prst="roundRect">
            <a:avLst>
              <a:gd name="adj" fmla="val 608"/>
            </a:avLst>
          </a:prstGeom>
          <a:noFill/>
          <a:ln w="7620">
            <a:solidFill>
              <a:srgbClr val="000000">
                <a:alpha val="8000"/>
              </a:srgbClr>
            </a:solidFill>
            <a:prstDash val="solid"/>
          </a:ln>
        </p:spPr>
      </p:sp>
      <p:sp>
        <p:nvSpPr>
          <p:cNvPr id="5" name="Shape 2"/>
          <p:cNvSpPr/>
          <p:nvPr/>
        </p:nvSpPr>
        <p:spPr>
          <a:xfrm>
            <a:off x="711279" y="2363510"/>
            <a:ext cx="7721441" cy="1161217"/>
          </a:xfrm>
          <a:prstGeom prst="rect">
            <a:avLst/>
          </a:prstGeom>
          <a:solidFill>
            <a:srgbClr val="FFFFFF">
              <a:alpha val="4000"/>
            </a:srgbClr>
          </a:solidFill>
          <a:ln/>
        </p:spPr>
      </p:sp>
      <p:sp>
        <p:nvSpPr>
          <p:cNvPr id="6" name="Text 3"/>
          <p:cNvSpPr/>
          <p:nvPr/>
        </p:nvSpPr>
        <p:spPr>
          <a:xfrm>
            <a:off x="912257" y="2491740"/>
            <a:ext cx="3454956" cy="301585"/>
          </a:xfrm>
          <a:prstGeom prst="rect">
            <a:avLst/>
          </a:prstGeom>
          <a:noFill/>
          <a:ln/>
        </p:spPr>
        <p:txBody>
          <a:bodyPr wrap="non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Επιστήμη</a:t>
            </a:r>
            <a:endParaRPr lang="en-US" sz="1550" dirty="0"/>
          </a:p>
        </p:txBody>
      </p:sp>
      <p:sp>
        <p:nvSpPr>
          <p:cNvPr id="7" name="Text 4"/>
          <p:cNvSpPr/>
          <p:nvPr/>
        </p:nvSpPr>
        <p:spPr>
          <a:xfrm>
            <a:off x="4776788" y="2491740"/>
            <a:ext cx="3454956" cy="904756"/>
          </a:xfrm>
          <a:prstGeom prst="rect">
            <a:avLst/>
          </a:prstGeom>
          <a:noFill/>
          <a:ln/>
        </p:spPr>
        <p:txBody>
          <a:bodyPr wrap="squar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Οι ιδιότητες των πραγματικών αριθμών χρησιμοποιούνται σε μετρήσεις, υπολογισμούς και μοντελοποίηση.</a:t>
            </a:r>
            <a:endParaRPr lang="en-US" sz="1550" dirty="0"/>
          </a:p>
        </p:txBody>
      </p:sp>
      <p:sp>
        <p:nvSpPr>
          <p:cNvPr id="8" name="Shape 5"/>
          <p:cNvSpPr/>
          <p:nvPr/>
        </p:nvSpPr>
        <p:spPr>
          <a:xfrm>
            <a:off x="711279" y="3524726"/>
            <a:ext cx="7721441" cy="1161217"/>
          </a:xfrm>
          <a:prstGeom prst="rect">
            <a:avLst/>
          </a:prstGeom>
          <a:solidFill>
            <a:srgbClr val="000000">
              <a:alpha val="4000"/>
            </a:srgbClr>
          </a:solidFill>
          <a:ln/>
        </p:spPr>
      </p:sp>
      <p:sp>
        <p:nvSpPr>
          <p:cNvPr id="9" name="Text 6"/>
          <p:cNvSpPr/>
          <p:nvPr/>
        </p:nvSpPr>
        <p:spPr>
          <a:xfrm>
            <a:off x="912257" y="3652957"/>
            <a:ext cx="3454956" cy="301585"/>
          </a:xfrm>
          <a:prstGeom prst="rect">
            <a:avLst/>
          </a:prstGeom>
          <a:noFill/>
          <a:ln/>
        </p:spPr>
        <p:txBody>
          <a:bodyPr wrap="non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Τεχνολογία</a:t>
            </a:r>
            <a:endParaRPr lang="en-US" sz="1550" dirty="0"/>
          </a:p>
        </p:txBody>
      </p:sp>
      <p:sp>
        <p:nvSpPr>
          <p:cNvPr id="10" name="Text 7"/>
          <p:cNvSpPr/>
          <p:nvPr/>
        </p:nvSpPr>
        <p:spPr>
          <a:xfrm>
            <a:off x="4776788" y="3652957"/>
            <a:ext cx="3454956" cy="904756"/>
          </a:xfrm>
          <a:prstGeom prst="rect">
            <a:avLst/>
          </a:prstGeom>
          <a:noFill/>
          <a:ln/>
        </p:spPr>
        <p:txBody>
          <a:bodyPr wrap="squar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Οι πραγματικοί αριθμοί είναι θεμελιώδεις στην ψηφιακή επεξεργασία σήματος και την κρυπτογραφία.</a:t>
            </a:r>
            <a:endParaRPr lang="en-US" sz="1550" dirty="0"/>
          </a:p>
        </p:txBody>
      </p:sp>
      <p:sp>
        <p:nvSpPr>
          <p:cNvPr id="11" name="Shape 8"/>
          <p:cNvSpPr/>
          <p:nvPr/>
        </p:nvSpPr>
        <p:spPr>
          <a:xfrm>
            <a:off x="711279" y="4685943"/>
            <a:ext cx="7721441" cy="1161217"/>
          </a:xfrm>
          <a:prstGeom prst="rect">
            <a:avLst/>
          </a:prstGeom>
          <a:solidFill>
            <a:srgbClr val="FFFFFF">
              <a:alpha val="4000"/>
            </a:srgbClr>
          </a:solidFill>
          <a:ln/>
        </p:spPr>
      </p:sp>
      <p:sp>
        <p:nvSpPr>
          <p:cNvPr id="12" name="Text 9"/>
          <p:cNvSpPr/>
          <p:nvPr/>
        </p:nvSpPr>
        <p:spPr>
          <a:xfrm>
            <a:off x="912257" y="4814173"/>
            <a:ext cx="3454956" cy="301585"/>
          </a:xfrm>
          <a:prstGeom prst="rect">
            <a:avLst/>
          </a:prstGeom>
          <a:noFill/>
          <a:ln/>
        </p:spPr>
        <p:txBody>
          <a:bodyPr wrap="non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Οικονομία</a:t>
            </a:r>
            <a:endParaRPr lang="en-US" sz="1550" dirty="0"/>
          </a:p>
        </p:txBody>
      </p:sp>
      <p:sp>
        <p:nvSpPr>
          <p:cNvPr id="13" name="Text 10"/>
          <p:cNvSpPr/>
          <p:nvPr/>
        </p:nvSpPr>
        <p:spPr>
          <a:xfrm>
            <a:off x="4776788" y="4814173"/>
            <a:ext cx="3454956" cy="904756"/>
          </a:xfrm>
          <a:prstGeom prst="rect">
            <a:avLst/>
          </a:prstGeom>
          <a:noFill/>
          <a:ln/>
        </p:spPr>
        <p:txBody>
          <a:bodyPr wrap="squar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Καίριες οικονομικές έννοιες όπως το επιτόκιο και οι τιμές βασίζονται στους πραγματικούς αριθμούς.</a:t>
            </a:r>
            <a:endParaRPr lang="en-US" sz="1550" dirty="0"/>
          </a:p>
        </p:txBody>
      </p:sp>
      <p:sp>
        <p:nvSpPr>
          <p:cNvPr id="14" name="Shape 11"/>
          <p:cNvSpPr/>
          <p:nvPr/>
        </p:nvSpPr>
        <p:spPr>
          <a:xfrm>
            <a:off x="711279" y="5847159"/>
            <a:ext cx="7721441" cy="1462802"/>
          </a:xfrm>
          <a:prstGeom prst="rect">
            <a:avLst/>
          </a:prstGeom>
          <a:solidFill>
            <a:srgbClr val="000000">
              <a:alpha val="4000"/>
            </a:srgbClr>
          </a:solidFill>
          <a:ln/>
        </p:spPr>
      </p:sp>
      <p:sp>
        <p:nvSpPr>
          <p:cNvPr id="15" name="Text 12"/>
          <p:cNvSpPr/>
          <p:nvPr/>
        </p:nvSpPr>
        <p:spPr>
          <a:xfrm>
            <a:off x="912257" y="5975390"/>
            <a:ext cx="3454956" cy="301585"/>
          </a:xfrm>
          <a:prstGeom prst="rect">
            <a:avLst/>
          </a:prstGeom>
          <a:noFill/>
          <a:ln/>
        </p:spPr>
        <p:txBody>
          <a:bodyPr wrap="non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Καθημερινή Ζωή</a:t>
            </a:r>
            <a:endParaRPr lang="en-US" sz="1550" dirty="0"/>
          </a:p>
        </p:txBody>
      </p:sp>
      <p:sp>
        <p:nvSpPr>
          <p:cNvPr id="16" name="Text 13"/>
          <p:cNvSpPr/>
          <p:nvPr/>
        </p:nvSpPr>
        <p:spPr>
          <a:xfrm>
            <a:off x="4776788" y="5975390"/>
            <a:ext cx="3454956" cy="1206341"/>
          </a:xfrm>
          <a:prstGeom prst="rect">
            <a:avLst/>
          </a:prstGeom>
          <a:noFill/>
          <a:ln/>
        </p:spPr>
        <p:txBody>
          <a:bodyPr wrap="square" lIns="0" tIns="0" rIns="0" bIns="0" rtlCol="0" anchor="t"/>
          <a:lstStyle/>
          <a:p>
            <a:pPr indent="0" marL="0">
              <a:lnSpc>
                <a:spcPts val="2350"/>
              </a:lnSpc>
              <a:buNone/>
            </a:pPr>
            <a:r>
              <a:rPr lang="en-US" sz="1550" dirty="0">
                <a:solidFill>
                  <a:srgbClr val="000000"/>
                </a:solidFill>
                <a:latin typeface="Source Sans Pro" pitchFamily="34" charset="0"/>
                <a:ea typeface="Source Sans Pro" pitchFamily="34" charset="-122"/>
                <a:cs typeface="Source Sans Pro" pitchFamily="34" charset="-120"/>
              </a:rPr>
              <a:t>Οι ιδιότητες των πραγματικών αριθμών χρησιμοποιούνται σε μετρήσεις, υπολογισμούς και επιλογές στην καθημερινότητα.</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2024-11-16T12:23:27Z</dcterms:created>
  <dcterms:modified xsi:type="dcterms:W3CDTF">2024-11-16T12:23:27Z</dcterms:modified>
</cp:coreProperties>
</file>