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7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5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652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εξώφυλλο και σσ. 4–24.
- Τυπολογία Ασκήσεων ΝΕΑ ΠΑΙΔΕΙΑ ΠΑΝΕΛΛΑΔΙΚΕΣ ΕΞΕΤΑΣΕΙΣ.pdf, σσ. 1–9.
- NEOELLHNIKH_GLWSSA_G_LYKEIOU_TOMOS_A_SWMA_2305_PRINT.pdf, σσ. 37–57.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12–14.
- NEOELLHNIKH_GLWSSA_G_LYKEIOU_TOMOS_A_SWMA_2305_PRINT.pdf, σσ. 36–37, 49.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14–15.
- NEOELLHNIKH_GLWSSA_G_LYKEIOU_TOMOS_A_SWMA_2305_PRINT.pdf, σσ. 45–46.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16–17.
- Τυπολογία Ασκήσεων ΝΕΑ ΠΑΙΔΕΙΑ ΠΑΝΕΛΛΑΔΙΚΕΣ ΕΞΕΤΑΣΕΙΣ.pdf, σσ. 4, 8–9.
- NEOELLHNIKH_GLWSSA_G_LYKEIOU_TOMOS_A_SWMA_2305_PRINT.pdf, σσ. 44–46.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17–18.
- Τυπολογία Ασκήσεων ΝΕΑ ΠΑΙΔΕΙΑ ΠΑΝΕΛΛΑΔΙΚΕΣ ΕΞΕΤΑΣΕΙΣ.pdf, σ. 6.
- NEOELLHNIKH_GLWSSA_G_LYKEIOU_TOMOS_A_SWMA_2305_PRINT.pdf, σ. 57.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19–21.
- EΚΘΕΣΗ_EKΦΡΑΣΗ.pdf, σσ. 8–16.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σ. 19.
- NEOELLHNIKH_GLWSSA_G_LYKEIOU_TOMOS_A_SWMA_2305_PRINT.pdf, σσ. 50–54.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20–21.
- EΚΘΕΣΗ_EKΦΡΑΣΗ.pdf, σσ. 8–16.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22–23.
- Τυπολογία Ασκήσεων ΝΕΑ ΠΑΙΔΕΙΑ ΠΑΝΕΛΛΑΔΙΚΕΣ ΕΞΕΤΑΣΕΙΣ.pdf, σσ. 3–6.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22–23.
- Τυπολογία Ασκήσεων ΝΕΑ ΠΑΙΔΕΙΑ ΠΑΝΕΛΛΑΔΙΚΕΣ ΕΞΕΤΑΣΕΙΣ.pdf, σσ. 4–6.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σ. 24.
- Τυπολογία Ασκήσεων ΝΕΑ ΠΑΙΔΕΙΑ ΠΑΝΕΛΛΑΔΙΚΕΣ ΕΞΕΤΑΣΕΙΣ.pdf, σσ. 1–9.
- NEOELLHNIKH_GLWSSA_G_LYKEIOU_TOMOS_A_SWMA_2305_PRINT.pdf, σσ. 35–57.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Τυπολογία Ασκήσεων ΝΕΑ ΠΑΙΔΕΙΑ ΠΑΝΕΛΛΑΔΙΚΕΣ ΕΞΕΤΑΣΕΙΣ.pdf, σσ. 1–6.
- ΘΕΜΑ-Β-ΕΡΩΤΗΣΕΙΣ-filologikaGR.pdf, σ. 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Σύνοψη βασισμένη στα περιεχόμενα και στις ενδεικτικές εκφωνήσεις των συνημμένων αρχείων.
- ΘΕΜΑ-Β-ΕΡΩΤΗΣΕΙΣ-filologikaGR.pdf, σσ. 6–24.
- Τυπολογία Ασκήσεων ΝΕΑ ΠΑΙΔΕΙΑ ΠΑΝΕΛΛΑΔΙΚΕΣ ΕΞΕΤΑΣΕΙΣ.pdf, σσ. 1–9.
- NEOELLHNIKH_GLWSSA_G_LYKEIOU_TOMOS_A_SWMA_2305_PRINT.pdf, σσ. 35–57.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6–24.
- Τυπολογία Ασκήσεων ΝΕΑ ΠΑΙΔΕΙΑ ΠΑΝΕΛΛΑΔΙΚΕΣ ΕΞΕΤΑΣΕΙΣ.pdf, σσ. 3–9.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6–8.
- NEOELLHNIKH_GLWSSA_G_LYKEIOU_TOMOS_A_SWMA_2305_PRINT.pdf, σ. 50.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σ. 6.
- NEOELLHNIKH_GLWSSA_G_LYKEIOU_TOMOS_A_SWMA_2305_PRINT.pdf, σσ. 38–40.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6–8.
- NEOELLHNIKH_GLWSSA_G_LYKEIOU_TOMOS_A_SWMA_2305_PRINT.pdf, σσ. 49–50.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8–17.
- Τυπολογία Ασκήσεων ΝΕΑ ΠΑΙΔΕΙΑ ΠΑΝΕΛΛΑΔΙΚΕΣ ΕΞΕΤΑΣΕΙΣ.pdf, σσ. 3–6.
- NEOELLHNIKH_GLWSSA_G_LYKEIOU_TOMOS_A_SWMA_2305_PRINT.pdf, σσ. 35–57.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8–9.
- Τυπολογία Ασκήσεων ΝΕΑ ΠΑΙΔΕΙΑ ΠΑΝΕΛΛΑΔΙΚΕΣ ΕΞΕΤΑΣΕΙΣ.pdf, σσ. 4–5.
- NEOELLHNIKH_GLWSSA_G_LYKEIOU_TOMOS_A_SWMA_2305_PRINT.pdf, σσ. 35–37.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ΘΕΜΑ-Β-ΕΡΩΤΗΣΕΙΣ-filologikaGR.pdf, σσ. 9–11.
- NEOELLHNIKH_GLWSSA_G_LYKEIOU_TOMOS_A_SWMA_2305_PRINT.pdf, σσ. 42–48.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reepik.com/premium-photo/students-were-doing-exams-inside-classroom-with-stressassessment-examination-high-school-students_47687715.ht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E875BC1F-9A11-EA7B-A3C2-4A166830F3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323844" y="2212848"/>
            <a:ext cx="9715313" cy="3041855"/>
          </a:xfrm>
          <a:prstGeom prst="rect">
            <a:avLst/>
          </a:prstGeom>
        </p:spPr>
      </p:pic>
      <p:sp>
        <p:nvSpPr>
          <p:cNvPr id="2" name="Shape 0"/>
          <p:cNvSpPr/>
          <p:nvPr/>
        </p:nvSpPr>
        <p:spPr>
          <a:xfrm>
            <a:off x="0" y="0"/>
            <a:ext cx="5394960" cy="6858000"/>
          </a:xfrm>
          <a:prstGeom prst="rect">
            <a:avLst/>
          </a:prstGeom>
          <a:solidFill>
            <a:srgbClr val="0D2136"/>
          </a:solidFill>
          <a:ln w="12700">
            <a:solidFill>
              <a:srgbClr val="0D213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1"/>
          <p:cNvSpPr/>
          <p:nvPr/>
        </p:nvSpPr>
        <p:spPr>
          <a:xfrm>
            <a:off x="749808" y="987552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Θέμα Β των Πανελλαδικών</a:t>
            </a:r>
            <a:endParaRPr lang="en-US" sz="2700" dirty="0"/>
          </a:p>
        </p:txBody>
      </p:sp>
      <p:sp>
        <p:nvSpPr>
          <p:cNvPr id="6" name="Shape 3"/>
          <p:cNvSpPr/>
          <p:nvPr/>
        </p:nvSpPr>
        <p:spPr>
          <a:xfrm>
            <a:off x="749808" y="2212848"/>
            <a:ext cx="2011680" cy="0"/>
          </a:xfrm>
          <a:prstGeom prst="line">
            <a:avLst/>
          </a:prstGeom>
          <a:noFill/>
          <a:ln w="27940">
            <a:solidFill>
              <a:srgbClr val="E4B45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Shape 4"/>
          <p:cNvSpPr/>
          <p:nvPr/>
        </p:nvSpPr>
        <p:spPr>
          <a:xfrm>
            <a:off x="749808" y="2523744"/>
            <a:ext cx="3703320" cy="2011680"/>
          </a:xfrm>
          <a:prstGeom prst="roundRect">
            <a:avLst>
              <a:gd name="adj" fmla="val 2727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" name="Text 5"/>
          <p:cNvSpPr/>
          <p:nvPr/>
        </p:nvSpPr>
        <p:spPr>
          <a:xfrm>
            <a:off x="914400" y="2633472"/>
            <a:ext cx="3374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Τι περιλαμβάνει</a:t>
            </a:r>
            <a:endParaRPr lang="en-US" sz="1680" dirty="0"/>
          </a:p>
        </p:txBody>
      </p:sp>
      <p:sp>
        <p:nvSpPr>
          <p:cNvPr id="9" name="Text 6"/>
          <p:cNvSpPr/>
          <p:nvPr/>
        </p:nvSpPr>
        <p:spPr>
          <a:xfrm>
            <a:off x="914400" y="2907792"/>
            <a:ext cx="3374136" cy="15179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• Συνοπτική θεωρία με εξεταστικό προσανατολισμό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• Πιθανούς τύπους ασκήσεων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• Σχήμα ασφαλούς απάντησης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• Έμφαση στους δείκτες του κειμένου και στη λειτουργία τους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768096" y="4809744"/>
            <a:ext cx="1956816" cy="384048"/>
          </a:xfrm>
          <a:prstGeom prst="roundRect">
            <a:avLst>
              <a:gd name="adj" fmla="val 9524"/>
            </a:avLst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8"/>
          <p:cNvSpPr/>
          <p:nvPr/>
        </p:nvSpPr>
        <p:spPr>
          <a:xfrm>
            <a:off x="969264" y="4882896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40" b="1" dirty="0">
                <a:solidFill>
                  <a:srgbClr val="0D2136"/>
                </a:solidFill>
              </a:rPr>
              <a:t>Γ΄ Λυκείου</a:t>
            </a:r>
            <a:endParaRPr lang="en-US" sz="1440" dirty="0"/>
          </a:p>
        </p:txBody>
      </p:sp>
      <p:sp>
        <p:nvSpPr>
          <p:cNvPr id="12" name="Text 9"/>
          <p:cNvSpPr/>
          <p:nvPr/>
        </p:nvSpPr>
        <p:spPr>
          <a:xfrm>
            <a:off x="859536" y="537667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D7E3EE"/>
                </a:solidFill>
              </a:rPr>
              <a:t>Στόχος: </a:t>
            </a:r>
            <a:r>
              <a:rPr lang="en-US" sz="1420" dirty="0" err="1">
                <a:solidFill>
                  <a:srgbClr val="D7E3EE"/>
                </a:solidFill>
              </a:rPr>
              <a:t>γρήγορη</a:t>
            </a:r>
            <a:r>
              <a:rPr lang="en-US" sz="1420" dirty="0">
                <a:solidFill>
                  <a:srgbClr val="D7E3EE"/>
                </a:solidFill>
              </a:rPr>
              <a:t> επα</a:t>
            </a:r>
            <a:r>
              <a:rPr lang="en-US" sz="1420" dirty="0" err="1">
                <a:solidFill>
                  <a:srgbClr val="D7E3EE"/>
                </a:solidFill>
              </a:rPr>
              <a:t>νάληψη</a:t>
            </a:r>
            <a:endParaRPr lang="en-US" sz="1420" dirty="0"/>
          </a:p>
        </p:txBody>
      </p:sp>
      <p:sp>
        <p:nvSpPr>
          <p:cNvPr id="13" name="Text 10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14" name="Text 11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</a:t>
            </a:r>
            <a:endParaRPr lang="en-US" sz="9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Ευθύς και πλάγιος λόγος • Χρήση ερωτήσεων • Ρηματικά και ονοματικά σύνολα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68096" y="970154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Μετασχηματισμοί και ερμηνεία λειτουργίας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10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520440" cy="2743200"/>
          </a:xfrm>
          <a:prstGeom prst="roundRect">
            <a:avLst>
              <a:gd name="adj" fmla="val 2000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1912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Είδη λόγου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19125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40" dirty="0">
                <a:solidFill>
                  <a:srgbClr val="24384E"/>
                </a:solidFill>
              </a:rPr>
              <a:t>Ευθύς: αμεσότητα, ζωντάνια, προφορικότητα, αυθεντικότητα φωνής.</a:t>
            </a:r>
            <a:endParaRPr lang="en-US" sz="1640" dirty="0"/>
          </a:p>
          <a:p>
            <a:pPr marL="0" indent="0">
              <a:buNone/>
            </a:pPr>
            <a:r>
              <a:rPr lang="en-US" sz="1640" dirty="0">
                <a:solidFill>
                  <a:srgbClr val="24384E"/>
                </a:solidFill>
              </a:rPr>
              <a:t>Πλάγιος: σύνοψη, οικονομία, ενσωμάτωση του ξένου λόγου στο επιχείρημα του συντάκτη.</a:t>
            </a:r>
            <a:endParaRPr lang="en-US" sz="1640" dirty="0"/>
          </a:p>
        </p:txBody>
      </p:sp>
      <p:sp>
        <p:nvSpPr>
          <p:cNvPr id="11" name="Shape 9"/>
          <p:cNvSpPr/>
          <p:nvPr/>
        </p:nvSpPr>
        <p:spPr>
          <a:xfrm>
            <a:off x="4544568" y="1298448"/>
            <a:ext cx="3611880" cy="2743200"/>
          </a:xfrm>
          <a:prstGeom prst="roundRect">
            <a:avLst>
              <a:gd name="adj" fmla="val 2000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709160" y="1408176"/>
            <a:ext cx="32826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Ερωτήσεις στον λόγο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709160" y="1682496"/>
            <a:ext cx="328269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Ρητορικές ή άμεσες ερωτήσεις ενεργοποιούν τον δέκτη, δίνουν ζωντάνια, οργανώνουν τον συλλογισμό και λειτουργούν συχνά ως μέσο προβληματισμού ή έμφασης.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339328" y="1298448"/>
            <a:ext cx="3017520" cy="2743200"/>
          </a:xfrm>
          <a:prstGeom prst="roundRect">
            <a:avLst>
              <a:gd name="adj" fmla="val 2000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503920" y="1408176"/>
            <a:ext cx="26883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Ονοματικά / ρηματικά σύνολα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503920" y="1682496"/>
            <a:ext cx="268833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10" dirty="0">
                <a:solidFill>
                  <a:srgbClr val="24384E"/>
                </a:solidFill>
              </a:rPr>
              <a:t>Ονοματικό σύνολο: πυκνότητα, επισημότητα, στατικότητα.</a:t>
            </a:r>
            <a:endParaRPr lang="en-US" sz="1510" dirty="0"/>
          </a:p>
          <a:p>
            <a:pPr marL="0" indent="0">
              <a:buNone/>
            </a:pPr>
            <a:r>
              <a:rPr lang="en-US" sz="1510" dirty="0">
                <a:solidFill>
                  <a:srgbClr val="24384E"/>
                </a:solidFill>
              </a:rPr>
              <a:t>Ρηματικό σύνολο: δράση, αμεσότητα, ροή, παραστατικότητα.</a:t>
            </a:r>
            <a:endParaRPr lang="en-US" sz="1510" dirty="0"/>
          </a:p>
          <a:p>
            <a:pPr marL="0" indent="0">
              <a:buNone/>
            </a:pPr>
            <a:r>
              <a:rPr lang="en-US" sz="1510" dirty="0">
                <a:solidFill>
                  <a:srgbClr val="24384E"/>
                </a:solidFill>
              </a:rPr>
              <a:t>Συχνή άσκηση: μετασχηματισμός από το ένα στο άλλο.</a:t>
            </a:r>
            <a:endParaRPr lang="en-US" sz="151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Εδώ μετασχηματίζω και ερμηνεύω: τι αλλάζει στο ύφος, στον ρυθμό και στο επικοινωνιακό αποτέλεσμα;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Σχήματα λόγου • Εγκλίσεις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Παραστατικότητα, ένταση και στάση του πομπού απέναντι στο μήνυμα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11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657600" cy="2697480"/>
          </a:xfrm>
          <a:prstGeom prst="roundRect">
            <a:avLst>
              <a:gd name="adj" fmla="val 2034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3284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Σχήματα λόγου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32841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10" dirty="0">
                <a:solidFill>
                  <a:srgbClr val="24384E"/>
                </a:solidFill>
              </a:rPr>
              <a:t>Μεταφορά, παρομοίωση, προσωποποίηση, αντίθεση, επανάληψη, υπερβολή.</a:t>
            </a:r>
            <a:endParaRPr lang="en-US" sz="1610" dirty="0"/>
          </a:p>
          <a:p>
            <a:pPr marL="0" indent="0">
              <a:buNone/>
            </a:pPr>
            <a:r>
              <a:rPr lang="en-US" sz="1610" dirty="0">
                <a:solidFill>
                  <a:srgbClr val="24384E"/>
                </a:solidFill>
              </a:rPr>
              <a:t>Συνήθη αποτελέσματα: ζωντάνια, παραστατικότητα, συναισθηματική φόρτιση, έμφαση, ειρωνεία.</a:t>
            </a:r>
            <a:endParaRPr lang="en-US" sz="1610" dirty="0"/>
          </a:p>
        </p:txBody>
      </p:sp>
      <p:sp>
        <p:nvSpPr>
          <p:cNvPr id="11" name="Shape 9"/>
          <p:cNvSpPr/>
          <p:nvPr/>
        </p:nvSpPr>
        <p:spPr>
          <a:xfrm>
            <a:off x="4681728" y="1298448"/>
            <a:ext cx="3749040" cy="2697480"/>
          </a:xfrm>
          <a:prstGeom prst="roundRect">
            <a:avLst>
              <a:gd name="adj" fmla="val 2034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846320" y="1408176"/>
            <a:ext cx="34198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Εγκλίσεις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846320" y="1682496"/>
            <a:ext cx="341985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Οριστική: βεβαιότητα, αντικειμενικότερος τόνος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Υποτακτική: ενδεχόμενο, επιθυμία, προσδοκία, πιθανότητα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Προστακτική: προτροπή, παραίνεση, απαγόρευση, κινητοποίηση σε δράση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613648" y="1298448"/>
            <a:ext cx="2743200" cy="2697480"/>
          </a:xfrm>
          <a:prstGeom prst="roundRect">
            <a:avLst>
              <a:gd name="adj" fmla="val 2034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778240" y="1408176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778240" y="1682496"/>
            <a:ext cx="241401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Τι επιδιώκει με τη μεταφορά / επανάληψη;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Γιατί επιλέγεται η οριστική;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Πώς λειτουργεί η προστακτική στον επίλογο;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13832"/>
            <a:ext cx="10168128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Στα σχήματα λόγου αναφέρω πάντα και το ύφος που παράγεται: παραστατικό, ζωντανό, συγκινησιακά φορτισμένο, ειρωνικό.</a:t>
            </a:r>
            <a:endParaRPr lang="en-US" sz="14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Χρόνοι ρήματος • Σημεία στίξης • Τροπικότητα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Βεβαιότητα, σχολιασμός και στάση του πομπού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12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474720" cy="2743200"/>
          </a:xfrm>
          <a:prstGeom prst="roundRect">
            <a:avLst>
              <a:gd name="adj" fmla="val 2000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145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Χρόνοι ρήματος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14553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Ενεστώτας: παρόν, διαχρονικότητα, επικαιρότητα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Ιστορικός ενεστώτας: ζωντάνια στην αφήγηση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Αόριστος: συνοπτική απόδοση παρελθόντος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Μέλλοντας: πρόβλεψη, προσδοκία, προοπτική</a:t>
            </a:r>
            <a:endParaRPr lang="en-US" sz="1580" dirty="0"/>
          </a:p>
        </p:txBody>
      </p:sp>
      <p:sp>
        <p:nvSpPr>
          <p:cNvPr id="11" name="Shape 9"/>
          <p:cNvSpPr/>
          <p:nvPr/>
        </p:nvSpPr>
        <p:spPr>
          <a:xfrm>
            <a:off x="4498848" y="1298448"/>
            <a:ext cx="3931920" cy="2743200"/>
          </a:xfrm>
          <a:prstGeom prst="roundRect">
            <a:avLst>
              <a:gd name="adj" fmla="val 2000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663440" y="1408176"/>
            <a:ext cx="36027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Σημεία στίξης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663440" y="1682496"/>
            <a:ext cx="360273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dirty="0">
                <a:solidFill>
                  <a:srgbClr val="24384E"/>
                </a:solidFill>
              </a:rPr>
              <a:t>Θαυμαστικό: ένταση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24384E"/>
                </a:solidFill>
              </a:rPr>
              <a:t>Εισαγωγικά: ειρωνεία, απόσταση, παράθεση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24384E"/>
                </a:solidFill>
              </a:rPr>
              <a:t>Παρένθεση / παύλα: σχόλιο, επεξήγηση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24384E"/>
                </a:solidFill>
              </a:rPr>
              <a:t>Άνω τελεία / αποσιωπητικά: παύση, υπαινιγμός, δραματοποίηση</a:t>
            </a:r>
            <a:endParaRPr lang="en-US" sz="1560" dirty="0"/>
          </a:p>
        </p:txBody>
      </p:sp>
      <p:sp>
        <p:nvSpPr>
          <p:cNvPr id="14" name="Shape 12"/>
          <p:cNvSpPr/>
          <p:nvPr/>
        </p:nvSpPr>
        <p:spPr>
          <a:xfrm>
            <a:off x="8613648" y="1298448"/>
            <a:ext cx="2743200" cy="2743200"/>
          </a:xfrm>
          <a:prstGeom prst="roundRect">
            <a:avLst>
              <a:gd name="adj" fmla="val 2000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778240" y="1408176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Τροπικότητα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778240" y="1682496"/>
            <a:ext cx="241401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Ο βαθμός βεβαιότητας ή πιθανότητας του πομπού.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Φαίνεται από εγκλίσεις, τροπικά ρήματα, επιρρήματα, λεξιλόγιο, εκφράσεις αναγκαιότητας ή επιθυμίας.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90" dirty="0">
                <a:solidFill>
                  <a:srgbClr val="24384E"/>
                </a:solidFill>
              </a:rPr>
              <a:t>Συνηθισμένη εκφώνηση: «Να εντοπίσετε γλωσσικές επιλογές που φανερώνουν βεβαιότητα / πιθανότητα / αναγκαιότητα».</a:t>
            </a:r>
            <a:endParaRPr lang="en-US" sz="14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Ο τίτλος του κειμένου • Εικόνες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Περικείμενο και πολυτροπικότητα στο Θέμα Β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13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703320" cy="2697480"/>
          </a:xfrm>
          <a:prstGeom prst="roundRect">
            <a:avLst>
              <a:gd name="adj" fmla="val 2034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374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Τίτλος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37413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70" dirty="0">
                <a:solidFill>
                  <a:srgbClr val="24384E"/>
                </a:solidFill>
              </a:rPr>
              <a:t>Ελέγχω αν είναι εύστοχος, περιεκτικός, ελκυστικός, κυριολεκτικός ή μεταφορικός, ονοματικός ή ρηματικός.</a:t>
            </a:r>
            <a:endParaRPr lang="en-US" sz="1570" dirty="0"/>
          </a:p>
          <a:p>
            <a:pPr marL="0" indent="0">
              <a:buNone/>
            </a:pPr>
            <a:r>
              <a:rPr lang="en-US" sz="1570" dirty="0">
                <a:solidFill>
                  <a:srgbClr val="24384E"/>
                </a:solidFill>
              </a:rPr>
              <a:t>Σχολιάζω πάντα τη σχέση του με το θέμα, τη θέση του συντάκτη και το προσδοκώμενο κοινό.</a:t>
            </a:r>
            <a:endParaRPr lang="en-US" sz="1570" dirty="0"/>
          </a:p>
        </p:txBody>
      </p:sp>
      <p:sp>
        <p:nvSpPr>
          <p:cNvPr id="11" name="Shape 9"/>
          <p:cNvSpPr/>
          <p:nvPr/>
        </p:nvSpPr>
        <p:spPr>
          <a:xfrm>
            <a:off x="4727448" y="1298448"/>
            <a:ext cx="3703320" cy="2697480"/>
          </a:xfrm>
          <a:prstGeom prst="roundRect">
            <a:avLst>
              <a:gd name="adj" fmla="val 2034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892040" y="1408176"/>
            <a:ext cx="3374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Εικόνες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892040" y="1682496"/>
            <a:ext cx="337413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Η εικόνα μπορεί να πληροφορεί, να συγκινεί, να ειρωνεύεται, να καταγγέλλει ή να ενισχύει τον τίτλο και το μήνυμα.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Σχολιάζω πώς συνεργάζεται με το λεκτικό μέρος.</a:t>
            </a:r>
            <a:endParaRPr lang="en-US" sz="1580" dirty="0"/>
          </a:p>
        </p:txBody>
      </p:sp>
      <p:sp>
        <p:nvSpPr>
          <p:cNvPr id="14" name="Shape 12"/>
          <p:cNvSpPr/>
          <p:nvPr/>
        </p:nvSpPr>
        <p:spPr>
          <a:xfrm>
            <a:off x="8613648" y="1298448"/>
            <a:ext cx="2743200" cy="2697480"/>
          </a:xfrm>
          <a:prstGeom prst="roundRect">
            <a:avLst>
              <a:gd name="adj" fmla="val 2034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778240" y="1408176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778240" y="1682496"/>
            <a:ext cx="241401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• Να σχολιάσετε την αποτελεσματικότητα του τίτλου.</a:t>
            </a:r>
            <a:endParaRPr lang="en-US" sz="1480" dirty="0"/>
          </a:p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• Πώς σχετίζεται η εικόνα με το περιεχόμενο;</a:t>
            </a:r>
            <a:endParaRPr lang="en-US" sz="1480" dirty="0"/>
          </a:p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• Ποιο επικοινωνιακό αποτέλεσμα παράγει η εικόνα;</a:t>
            </a:r>
            <a:endParaRPr lang="en-US" sz="148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70" dirty="0">
                <a:solidFill>
                  <a:srgbClr val="24384E"/>
                </a:solidFill>
              </a:rPr>
              <a:t>Τίτλος και εικόνα ερμηνεύονται πάντα σε συνάρτηση με το είδος του κειμένου: άρθρο, δοκίμιο, ομιλία, αφίσα δεν έχουν τις ίδιες συμβάσεις.</a:t>
            </a:r>
            <a:endParaRPr lang="en-US" sz="14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21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58368" y="93268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</a:rPr>
              <a:t>ΥΦΟΣ &amp; ΠΕΙΘΩ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676656" y="1682496"/>
            <a:ext cx="5029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D6E1EE"/>
                </a:solidFill>
              </a:rPr>
              <a:t>Το συνολικό αποτέλεσμα των γλωσσικών επιλογών και των αποδεικτικών μέσων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76656" y="2340864"/>
            <a:ext cx="1965960" cy="0"/>
          </a:xfrm>
          <a:prstGeom prst="line">
            <a:avLst/>
          </a:prstGeom>
          <a:noFill/>
          <a:ln w="27940">
            <a:solidFill>
              <a:srgbClr val="E4B45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Shape 4"/>
          <p:cNvSpPr/>
          <p:nvPr/>
        </p:nvSpPr>
        <p:spPr>
          <a:xfrm>
            <a:off x="6419088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Shape 6"/>
          <p:cNvSpPr/>
          <p:nvPr/>
        </p:nvSpPr>
        <p:spPr>
          <a:xfrm>
            <a:off x="8046720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Shape 8"/>
          <p:cNvSpPr/>
          <p:nvPr/>
        </p:nvSpPr>
        <p:spPr>
          <a:xfrm>
            <a:off x="9674352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Shape 10"/>
          <p:cNvSpPr/>
          <p:nvPr/>
        </p:nvSpPr>
        <p:spPr>
          <a:xfrm>
            <a:off x="676656" y="3703320"/>
            <a:ext cx="4754880" cy="1408176"/>
          </a:xfrm>
          <a:prstGeom prst="roundRect">
            <a:avLst>
              <a:gd name="adj" fmla="val 3896"/>
            </a:avLst>
          </a:prstGeom>
          <a:solidFill>
            <a:srgbClr val="FFFFFF">
              <a:alpha val="93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6" name="Text 11"/>
          <p:cNvSpPr/>
          <p:nvPr/>
        </p:nvSpPr>
        <p:spPr>
          <a:xfrm>
            <a:off x="896112" y="3968496"/>
            <a:ext cx="4334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l-GR" sz="1820" b="1" dirty="0"/>
              <a:t>Δ</a:t>
            </a:r>
            <a:r>
              <a:rPr lang="en-US" sz="1820" b="1" dirty="0" err="1"/>
              <a:t>είκτης</a:t>
            </a:r>
            <a:r>
              <a:rPr lang="en-US" sz="1820" b="1" dirty="0"/>
              <a:t> → λειτουργία → πρόθεση → επικοινωνιακό αποτέλεσμα</a:t>
            </a:r>
            <a:endParaRPr lang="en-US" sz="1820" dirty="0"/>
          </a:p>
        </p:txBody>
      </p:sp>
      <p:sp>
        <p:nvSpPr>
          <p:cNvPr id="18" name="Text 13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19" name="Text 14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14</a:t>
            </a:r>
            <a:endParaRPr lang="en-US" sz="92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Ύφος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Το αποτέλεσμα της συνάρθρωσης όλων των γλωσσικών επιλογών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15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383280" cy="2743200"/>
          </a:xfrm>
          <a:prstGeom prst="roundRect">
            <a:avLst>
              <a:gd name="adj" fmla="val 2000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0540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Συνηθισμένοι χαρακτηρισμοί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05409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Απλό / λιτό • παραστατικό • επίσημο / σοβαρό • οικείο / εξομολογητικό • επιστημονικό • ειρωνικό • διδακτικό / προτρεπτικό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407408" y="1298448"/>
            <a:ext cx="4480560" cy="2743200"/>
          </a:xfrm>
          <a:prstGeom prst="roundRect">
            <a:avLst>
              <a:gd name="adj" fmla="val 2000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572000" y="1408176"/>
            <a:ext cx="4151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Με τι το τεκμηριώνω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572000" y="1682496"/>
            <a:ext cx="415137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dirty="0">
                <a:solidFill>
                  <a:srgbClr val="24384E"/>
                </a:solidFill>
              </a:rPr>
              <a:t>Λεξιλόγιο • σύνταξη • μακρο- ή βραχυπερίοδος λόγος • ρηματικά πρόσωπα • σχήματα λόγου • σημεία στίξης • ενεργητική / παθητική σύνταξη • αναφορική ή ποιητική λειτουργία</a:t>
            </a:r>
            <a:endParaRPr lang="en-US" sz="1560" dirty="0"/>
          </a:p>
        </p:txBody>
      </p:sp>
      <p:sp>
        <p:nvSpPr>
          <p:cNvPr id="14" name="Shape 12"/>
          <p:cNvSpPr/>
          <p:nvPr/>
        </p:nvSpPr>
        <p:spPr>
          <a:xfrm>
            <a:off x="9070848" y="1298448"/>
            <a:ext cx="2286000" cy="2743200"/>
          </a:xfrm>
          <a:prstGeom prst="roundRect">
            <a:avLst>
              <a:gd name="adj" fmla="val 2400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9235440" y="1408176"/>
            <a:ext cx="1956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9235440" y="1682496"/>
            <a:ext cx="195681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10" dirty="0">
                <a:solidFill>
                  <a:srgbClr val="24384E"/>
                </a:solidFill>
              </a:rPr>
              <a:t>• Να χαρακτηρίσετε το ύφος του κειμένου και να το τεκμηριώσετε.</a:t>
            </a:r>
            <a:endParaRPr lang="en-US" sz="1410" dirty="0"/>
          </a:p>
          <a:p>
            <a:pPr marL="0" indent="0">
              <a:buNone/>
            </a:pPr>
            <a:r>
              <a:rPr lang="en-US" sz="1410" dirty="0">
                <a:solidFill>
                  <a:srgbClr val="24384E"/>
                </a:solidFill>
              </a:rPr>
              <a:t>• Ποιοι δείκτες προσδίδουν αμεσότητα / οικειότητα / σοβαρότητα;</a:t>
            </a:r>
            <a:endParaRPr lang="en-US" sz="141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Το ύφος δεν είναι μία λέξη χωρίς απόδειξη. Δίνω πάντοτε 2–3 δείκτες και εξηγώ γιατί ταιριάζουν στην περίσταση επικοινωνίας.</a:t>
            </a:r>
            <a:endParaRPr lang="en-US" sz="148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Πειθώ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Τρόποι πειθούς, τεκμήρια και συνήθεις εκφωνήσεις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16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520440" cy="2743200"/>
          </a:xfrm>
          <a:prstGeom prst="roundRect">
            <a:avLst>
              <a:gd name="adj" fmla="val 2000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1912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Βασικοί τρόποι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19125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10" dirty="0">
                <a:solidFill>
                  <a:srgbClr val="24384E"/>
                </a:solidFill>
              </a:rPr>
              <a:t>Επίκληση στη </a:t>
            </a:r>
            <a:r>
              <a:rPr lang="en-US" sz="1610" b="1" dirty="0">
                <a:solidFill>
                  <a:srgbClr val="24384E"/>
                </a:solidFill>
              </a:rPr>
              <a:t>λογική</a:t>
            </a:r>
            <a:r>
              <a:rPr lang="en-US" sz="1610" dirty="0">
                <a:solidFill>
                  <a:srgbClr val="24384E"/>
                </a:solidFill>
              </a:rPr>
              <a:t>: επιχειρήματα και τεκμήρια</a:t>
            </a:r>
            <a:endParaRPr lang="en-US" sz="1610" dirty="0"/>
          </a:p>
          <a:p>
            <a:pPr marL="0" indent="0">
              <a:buNone/>
            </a:pPr>
            <a:r>
              <a:rPr lang="en-US" sz="1610" dirty="0">
                <a:solidFill>
                  <a:srgbClr val="24384E"/>
                </a:solidFill>
              </a:rPr>
              <a:t>Επίκληση στο </a:t>
            </a:r>
            <a:r>
              <a:rPr lang="en-US" sz="1610" b="1" dirty="0">
                <a:solidFill>
                  <a:srgbClr val="24384E"/>
                </a:solidFill>
              </a:rPr>
              <a:t>συναίσθημα</a:t>
            </a:r>
            <a:r>
              <a:rPr lang="en-US" sz="1610" dirty="0">
                <a:solidFill>
                  <a:srgbClr val="24384E"/>
                </a:solidFill>
              </a:rPr>
              <a:t>: διέγερση συναισθημάτων</a:t>
            </a:r>
            <a:endParaRPr lang="en-US" sz="1610" dirty="0"/>
          </a:p>
          <a:p>
            <a:pPr marL="0" indent="0">
              <a:buNone/>
            </a:pPr>
            <a:r>
              <a:rPr lang="en-US" sz="1610" dirty="0">
                <a:solidFill>
                  <a:srgbClr val="24384E"/>
                </a:solidFill>
              </a:rPr>
              <a:t>Επίκληση στο </a:t>
            </a:r>
            <a:r>
              <a:rPr lang="en-US" sz="1610" b="1" dirty="0">
                <a:solidFill>
                  <a:srgbClr val="24384E"/>
                </a:solidFill>
              </a:rPr>
              <a:t>ήθος</a:t>
            </a:r>
            <a:r>
              <a:rPr lang="en-US" sz="1610" dirty="0">
                <a:solidFill>
                  <a:srgbClr val="24384E"/>
                </a:solidFill>
              </a:rPr>
              <a:t>: κύρος πομπού / αυθεντία / αποδόμηση αντιπάλου</a:t>
            </a:r>
            <a:endParaRPr lang="en-US" sz="1610" dirty="0"/>
          </a:p>
        </p:txBody>
      </p:sp>
      <p:sp>
        <p:nvSpPr>
          <p:cNvPr id="11" name="Shape 9"/>
          <p:cNvSpPr/>
          <p:nvPr/>
        </p:nvSpPr>
        <p:spPr>
          <a:xfrm>
            <a:off x="4544568" y="1298448"/>
            <a:ext cx="3977640" cy="2743200"/>
          </a:xfrm>
          <a:prstGeom prst="roundRect">
            <a:avLst>
              <a:gd name="adj" fmla="val 2000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709160" y="1408176"/>
            <a:ext cx="3648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Συνήθη τεκμήρια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709160" y="1682496"/>
            <a:ext cx="364845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Στατιστικά στοιχεία • αποτελέσματα ερευνών • παραδείγματα • αυθεντίες • ειδική ορολογία.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Λειτουργία: εγκυρότητα, αξιοπιστία, ενίσχυση της ορθότητας των θέσεων.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705088" y="1298448"/>
            <a:ext cx="2651760" cy="2743200"/>
          </a:xfrm>
          <a:prstGeom prst="roundRect">
            <a:avLst>
              <a:gd name="adj" fmla="val 2069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869680" y="1408176"/>
            <a:ext cx="2322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869680" y="1682496"/>
            <a:ext cx="232257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4384E"/>
                </a:solidFill>
              </a:rPr>
              <a:t>• Αν ο σκοπός είναι να πείσει, με ποιους τρόπους το επιτυγχάνει;</a:t>
            </a:r>
            <a:endParaRPr lang="en-US" sz="1450" dirty="0"/>
          </a:p>
          <a:p>
            <a:pPr marL="0" indent="0">
              <a:buNone/>
            </a:pPr>
            <a:r>
              <a:rPr lang="en-US" sz="1450" dirty="0">
                <a:solidFill>
                  <a:srgbClr val="24384E"/>
                </a:solidFill>
              </a:rPr>
              <a:t>• Είναι πειστικό το επιχείρημα;</a:t>
            </a:r>
            <a:endParaRPr lang="en-US" sz="1450" dirty="0"/>
          </a:p>
          <a:p>
            <a:pPr marL="0" indent="0">
              <a:buNone/>
            </a:pPr>
            <a:r>
              <a:rPr lang="en-US" sz="1450" dirty="0">
                <a:solidFill>
                  <a:srgbClr val="24384E"/>
                </a:solidFill>
              </a:rPr>
              <a:t>• Τι πετυχαίνουν τα τεκμήρια;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Στην πειθώ συνδέω πάντοτε το μέσο με τον στόχο: απόδειξη, ευαισθητοποίηση, παρακίνηση, ενίσχυση κύρους.</a:t>
            </a:r>
            <a:endParaRPr lang="en-US" sz="148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21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58368" y="93268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</a:rPr>
              <a:t>ΚΕΙΜΕΝΙΚΟΙ ΤΥΠΟΙ &amp; ΕΙΔΗ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676656" y="1682496"/>
            <a:ext cx="5029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D6E1EE"/>
                </a:solidFill>
              </a:rPr>
              <a:t>Αναγνώριση του πώς λειτουργεί ένα κείμενο και πού εντάσσεται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76656" y="2340864"/>
            <a:ext cx="1965960" cy="0"/>
          </a:xfrm>
          <a:prstGeom prst="line">
            <a:avLst/>
          </a:prstGeom>
          <a:noFill/>
          <a:ln w="27940">
            <a:solidFill>
              <a:srgbClr val="E4B45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Shape 4"/>
          <p:cNvSpPr/>
          <p:nvPr/>
        </p:nvSpPr>
        <p:spPr>
          <a:xfrm>
            <a:off x="6419088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Shape 6"/>
          <p:cNvSpPr/>
          <p:nvPr/>
        </p:nvSpPr>
        <p:spPr>
          <a:xfrm>
            <a:off x="8046720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Shape 8"/>
          <p:cNvSpPr/>
          <p:nvPr/>
        </p:nvSpPr>
        <p:spPr>
          <a:xfrm>
            <a:off x="9674352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Shape 10"/>
          <p:cNvSpPr/>
          <p:nvPr/>
        </p:nvSpPr>
        <p:spPr>
          <a:xfrm>
            <a:off x="676656" y="3703320"/>
            <a:ext cx="4754880" cy="1408176"/>
          </a:xfrm>
          <a:prstGeom prst="roundRect">
            <a:avLst>
              <a:gd name="adj" fmla="val 3896"/>
            </a:avLst>
          </a:prstGeom>
          <a:solidFill>
            <a:srgbClr val="FFFFFF">
              <a:alpha val="93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6" name="Text 11"/>
          <p:cNvSpPr/>
          <p:nvPr/>
        </p:nvSpPr>
        <p:spPr>
          <a:xfrm>
            <a:off x="896112" y="3968496"/>
            <a:ext cx="4334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l-GR" sz="1820" b="1" dirty="0"/>
              <a:t>Δ</a:t>
            </a:r>
            <a:r>
              <a:rPr lang="en-US" sz="1820" b="1" dirty="0" err="1"/>
              <a:t>είκτης</a:t>
            </a:r>
            <a:r>
              <a:rPr lang="en-US" sz="1820" b="1" dirty="0"/>
              <a:t> → λειτουργία → πρόθεση → επικοινωνιακό αποτέλεσμα</a:t>
            </a:r>
            <a:endParaRPr lang="en-US" sz="1820" dirty="0"/>
          </a:p>
        </p:txBody>
      </p:sp>
      <p:sp>
        <p:nvSpPr>
          <p:cNvPr id="18" name="Text 13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19" name="Text 14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17</a:t>
            </a:r>
            <a:endParaRPr lang="en-US" sz="92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Κειμενικοί τύποι • Κειμενικά είδη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Δεν αρκεί η ονομασία· χρειάζονται δείκτες και τεκμηρίωση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18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611880" cy="2743200"/>
          </a:xfrm>
          <a:prstGeom prst="roundRect">
            <a:avLst>
              <a:gd name="adj" fmla="val 2000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2826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Κειμενικοί τύποι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28269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20" dirty="0">
                <a:solidFill>
                  <a:srgbClr val="24384E"/>
                </a:solidFill>
              </a:rPr>
              <a:t>Περιγραφή • αφήγηση • εξήγηση • επιχειρηματολογία.</a:t>
            </a:r>
            <a:endParaRPr lang="en-US" sz="1620" dirty="0"/>
          </a:p>
          <a:p>
            <a:pPr marL="0" indent="0">
              <a:buNone/>
            </a:pPr>
            <a:r>
              <a:rPr lang="en-US" sz="1620" dirty="0">
                <a:solidFill>
                  <a:srgbClr val="24384E"/>
                </a:solidFill>
              </a:rPr>
              <a:t>Ελέγχω αν το κείμενο περιγράφει, εξηγεί, πείθει, καταγγέλλει ή παρακινεί.</a:t>
            </a:r>
            <a:endParaRPr lang="en-US" sz="1620" dirty="0"/>
          </a:p>
        </p:txBody>
      </p:sp>
      <p:sp>
        <p:nvSpPr>
          <p:cNvPr id="11" name="Shape 9"/>
          <p:cNvSpPr/>
          <p:nvPr/>
        </p:nvSpPr>
        <p:spPr>
          <a:xfrm>
            <a:off x="4636008" y="1298448"/>
            <a:ext cx="3977640" cy="2743200"/>
          </a:xfrm>
          <a:prstGeom prst="roundRect">
            <a:avLst>
              <a:gd name="adj" fmla="val 2000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800600" y="1408176"/>
            <a:ext cx="3648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Κειμενικά είδη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800600" y="1682496"/>
            <a:ext cx="364845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40" dirty="0">
                <a:solidFill>
                  <a:srgbClr val="24384E"/>
                </a:solidFill>
              </a:rPr>
              <a:t>Άρθρο: επικαιρότητα, σχετική ουδετερότητα</a:t>
            </a:r>
            <a:endParaRPr lang="en-US" sz="1540" dirty="0"/>
          </a:p>
          <a:p>
            <a:pPr marL="0" indent="0">
              <a:buNone/>
            </a:pPr>
            <a:r>
              <a:rPr lang="en-US" sz="1540" dirty="0">
                <a:solidFill>
                  <a:srgbClr val="24384E"/>
                </a:solidFill>
              </a:rPr>
              <a:t>Ομιλία: προσφώνηση, α΄/β΄ πρόσωπο, προφορικότητα</a:t>
            </a:r>
            <a:endParaRPr lang="en-US" sz="1540" dirty="0"/>
          </a:p>
          <a:p>
            <a:pPr marL="0" indent="0">
              <a:buNone/>
            </a:pPr>
            <a:r>
              <a:rPr lang="en-US" sz="1540" dirty="0">
                <a:solidFill>
                  <a:srgbClr val="24384E"/>
                </a:solidFill>
              </a:rPr>
              <a:t>Δοκίμιο: στοχασμός, αφηρημένες έννοιες, προσωπικός τόνος</a:t>
            </a:r>
            <a:endParaRPr lang="en-US" sz="1540" dirty="0"/>
          </a:p>
          <a:p>
            <a:pPr marL="0" indent="0">
              <a:buNone/>
            </a:pPr>
            <a:r>
              <a:rPr lang="en-US" sz="1540" dirty="0">
                <a:solidFill>
                  <a:srgbClr val="24384E"/>
                </a:solidFill>
              </a:rPr>
              <a:t>Επιστολή / αφίσα: σαφές επικοινωνιακό πλαίσιο</a:t>
            </a:r>
            <a:endParaRPr lang="en-US" sz="1540" dirty="0"/>
          </a:p>
        </p:txBody>
      </p:sp>
      <p:sp>
        <p:nvSpPr>
          <p:cNvPr id="14" name="Shape 12"/>
          <p:cNvSpPr/>
          <p:nvPr/>
        </p:nvSpPr>
        <p:spPr>
          <a:xfrm>
            <a:off x="8796528" y="1298448"/>
            <a:ext cx="2542032" cy="2743200"/>
          </a:xfrm>
          <a:prstGeom prst="roundRect">
            <a:avLst>
              <a:gd name="adj" fmla="val 2158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961120" y="1408176"/>
            <a:ext cx="22128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961120" y="1682496"/>
            <a:ext cx="2212848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10" dirty="0">
                <a:solidFill>
                  <a:srgbClr val="24384E"/>
                </a:solidFill>
              </a:rPr>
              <a:t>• Σε ποιο κειμενικό είδος ανήκει; Να τεκμηριώσετε.</a:t>
            </a:r>
            <a:endParaRPr lang="en-US" sz="1410" dirty="0"/>
          </a:p>
          <a:p>
            <a:pPr marL="0" indent="0">
              <a:buNone/>
            </a:pPr>
            <a:r>
              <a:rPr lang="en-US" sz="1410" dirty="0">
                <a:solidFill>
                  <a:srgbClr val="24384E"/>
                </a:solidFill>
              </a:rPr>
              <a:t>• Ποιος κειμενικός τύπος κυριαρχεί;</a:t>
            </a:r>
            <a:endParaRPr lang="en-US" sz="1410" dirty="0"/>
          </a:p>
          <a:p>
            <a:pPr marL="0" indent="0">
              <a:buNone/>
            </a:pPr>
            <a:r>
              <a:rPr lang="en-US" sz="1410" dirty="0">
                <a:solidFill>
                  <a:srgbClr val="24384E"/>
                </a:solidFill>
              </a:rPr>
              <a:t>• Με ποιους δείκτες φαίνεται ότι πρόκειται για ομιλία / άρθρο / δοκίμιο;</a:t>
            </a:r>
            <a:endParaRPr lang="en-US" sz="141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13832"/>
            <a:ext cx="10168128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Ορθή απάντηση = είδος / τύπος + 2–3 σαφείς δείκτες + σύνδεση με σκοπό και ακροατήριο.</a:t>
            </a:r>
            <a:endParaRPr lang="en-US" sz="148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Γλωσσικές επιλογές • Τυπολογία ερωτήσεων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Το συνθετικό πεδίο του Θέματος Β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19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2971800" cy="2926080"/>
          </a:xfrm>
          <a:prstGeom prst="roundRect">
            <a:avLst>
              <a:gd name="adj" fmla="val 1875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2642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Γλωσσικές επιλογές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2642616" cy="2432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dirty="0">
                <a:solidFill>
                  <a:srgbClr val="24384E"/>
                </a:solidFill>
              </a:rPr>
              <a:t>Λεξιλόγιο, χρόνοι, εγκλίσεις, πρόσωπα, στίξη, σχήματα λόγου, σύνδεση προτάσεων, λειτουργία γλώσσας, σύνταξη, είδη λόγου, ύφος.</a:t>
            </a:r>
            <a:endParaRPr lang="en-US" sz="1560" dirty="0"/>
          </a:p>
          <a:p>
            <a:pPr marL="0" indent="0">
              <a:buNone/>
            </a:pPr>
            <a:r>
              <a:rPr lang="en-US" sz="1560" dirty="0">
                <a:solidFill>
                  <a:srgbClr val="24384E"/>
                </a:solidFill>
              </a:rPr>
              <a:t>Συχνά ζητούνται συνδυαστικά.</a:t>
            </a:r>
            <a:endParaRPr lang="en-US" sz="1560" dirty="0"/>
          </a:p>
        </p:txBody>
      </p:sp>
      <p:sp>
        <p:nvSpPr>
          <p:cNvPr id="11" name="Shape 9"/>
          <p:cNvSpPr/>
          <p:nvPr/>
        </p:nvSpPr>
        <p:spPr>
          <a:xfrm>
            <a:off x="3995928" y="1298448"/>
            <a:ext cx="3246120" cy="2926080"/>
          </a:xfrm>
          <a:prstGeom prst="roundRect">
            <a:avLst>
              <a:gd name="adj" fmla="val 1875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160520" y="1408176"/>
            <a:ext cx="29169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Τυπολογία ερωτήσεων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160520" y="1682496"/>
            <a:ext cx="2916936" cy="2432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Πληροφοριακές / αναγνωριστικές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Συμπερασματικές / ερμηνευτικές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Αξιολογικές / κριτικές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Στις αξιολογικές πρώτα τεκμηριώνω και μετά κρίνω.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424928" y="1298448"/>
            <a:ext cx="3913632" cy="2926080"/>
          </a:xfrm>
          <a:prstGeom prst="roundRect">
            <a:avLst>
              <a:gd name="adj" fmla="val 1875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7589520" y="1408176"/>
            <a:ext cx="3584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Συχνές εκφωνήσεις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7589520" y="1682496"/>
            <a:ext cx="3584448" cy="2432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Να εντοπίσετε...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Να σχολιάσετε...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Τι πετυχαίνει η χρήση...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Πώς υπηρετεί η επιλογή την πρόθεση του συντάκτη;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• Να μετασχηματίσετε ... και να εξηγήσετε πώς αλλάζει το νόημα / το ύφος.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8ECE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10" dirty="0">
                <a:solidFill>
                  <a:srgbClr val="24384E"/>
                </a:solidFill>
              </a:rPr>
              <a:t>Τελικός έλεγχος: έδωσα χωρίο; ονόμασα σωστά τον δείκτη; εξήγησα λειτουργία; συνέδεσα με τον σκοπό;</a:t>
            </a:r>
            <a:endParaRPr lang="en-US" sz="15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Το Θέμα Β στο εξεταστικό πλαίσιο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Τι αξιολογείται και πώς στήνεται μια σύντομη, ασφαλής απάντηση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2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566160" cy="1965960"/>
          </a:xfrm>
          <a:prstGeom prst="roundRect">
            <a:avLst>
              <a:gd name="adj" fmla="val 2791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2369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Τι ζητά συνήθως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236976" cy="1472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• Επεξεργασία μη λογοτεχνικών κειμένων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• Συνήθως τρία υποερωτήματα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• Έλεγχο περιεχομένου, οργάνωσης, γλώσσας, ύφους και επικοινωνιακής περίστασης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90288" y="1298448"/>
            <a:ext cx="3886200" cy="1965960"/>
          </a:xfrm>
          <a:prstGeom prst="roundRect">
            <a:avLst>
              <a:gd name="adj" fmla="val 2791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754880" y="1408176"/>
            <a:ext cx="3557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Τρία επίπεδα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754880" y="1682496"/>
            <a:ext cx="3557016" cy="1472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70" dirty="0">
                <a:solidFill>
                  <a:srgbClr val="24384E"/>
                </a:solidFill>
              </a:rPr>
              <a:t>1. Πληροφοριακές / αναγνωριστικές</a:t>
            </a:r>
            <a:endParaRPr lang="en-US" sz="1770" dirty="0"/>
          </a:p>
          <a:p>
            <a:pPr marL="0" indent="0">
              <a:buNone/>
            </a:pPr>
            <a:r>
              <a:rPr lang="en-US" sz="1770" dirty="0">
                <a:solidFill>
                  <a:srgbClr val="24384E"/>
                </a:solidFill>
              </a:rPr>
              <a:t>2. Συμπερασματικές / ερμηνευτικές</a:t>
            </a:r>
            <a:endParaRPr lang="en-US" sz="1770" dirty="0"/>
          </a:p>
          <a:p>
            <a:pPr marL="0" indent="0">
              <a:buNone/>
            </a:pPr>
            <a:r>
              <a:rPr lang="en-US" sz="1770" dirty="0">
                <a:solidFill>
                  <a:srgbClr val="24384E"/>
                </a:solidFill>
              </a:rPr>
              <a:t>3. Αξιολογικές / κριτικές</a:t>
            </a:r>
            <a:endParaRPr lang="en-US" sz="1770" dirty="0"/>
          </a:p>
          <a:p>
            <a:pPr marL="0" indent="0">
              <a:buNone/>
            </a:pPr>
            <a:endParaRPr lang="en-US" sz="1770" dirty="0"/>
          </a:p>
          <a:p>
            <a:pPr marL="0" indent="0">
              <a:buNone/>
            </a:pPr>
            <a:r>
              <a:rPr lang="en-US" sz="1770" dirty="0">
                <a:solidFill>
                  <a:srgbClr val="24384E"/>
                </a:solidFill>
              </a:rPr>
              <a:t>Η σωστή απάντηση συνδυάζει δείκτη + λειτουργία + στόχο.</a:t>
            </a:r>
            <a:endParaRPr lang="en-US" sz="1770" dirty="0"/>
          </a:p>
        </p:txBody>
      </p:sp>
      <p:sp>
        <p:nvSpPr>
          <p:cNvPr id="14" name="Shape 12"/>
          <p:cNvSpPr/>
          <p:nvPr/>
        </p:nvSpPr>
        <p:spPr>
          <a:xfrm>
            <a:off x="8659368" y="1298448"/>
            <a:ext cx="2697480" cy="1965960"/>
          </a:xfrm>
          <a:prstGeom prst="roundRect">
            <a:avLst>
              <a:gd name="adj" fmla="val 2791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823960" y="1408176"/>
            <a:ext cx="23682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Βασική αρχή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823960" y="1682496"/>
            <a:ext cx="2368296" cy="1472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80" dirty="0">
                <a:solidFill>
                  <a:srgbClr val="24384E"/>
                </a:solidFill>
              </a:rPr>
              <a:t>Δεν αρκεί ο όρος μόνος του. Χρειάζεται να δείξεις πώς λειτουργεί στο συγκεκριμένο χωρίο.</a:t>
            </a:r>
            <a:endParaRPr lang="en-US" sz="1880" dirty="0"/>
          </a:p>
        </p:txBody>
      </p:sp>
      <p:sp>
        <p:nvSpPr>
          <p:cNvPr id="17" name="Shape 15"/>
          <p:cNvSpPr/>
          <p:nvPr/>
        </p:nvSpPr>
        <p:spPr>
          <a:xfrm>
            <a:off x="841248" y="3657600"/>
            <a:ext cx="10497312" cy="150876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3767328"/>
            <a:ext cx="10168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Σχήμα απάντησης</a:t>
            </a:r>
            <a:endParaRPr lang="en-US" sz="1680" dirty="0"/>
          </a:p>
        </p:txBody>
      </p:sp>
      <p:sp>
        <p:nvSpPr>
          <p:cNvPr id="19" name="Text 17"/>
          <p:cNvSpPr/>
          <p:nvPr/>
        </p:nvSpPr>
        <p:spPr>
          <a:xfrm>
            <a:off x="1005840" y="4041648"/>
            <a:ext cx="10168128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20" dirty="0">
                <a:solidFill>
                  <a:srgbClr val="24384E"/>
                </a:solidFill>
              </a:rPr>
              <a:t>Εντοπίζω το χωρίο → ονομάζω τον δείκτη → εξηγώ τη λειτουργία του → τον συνδέω με την πρόθεση του πομπού και το επικοινωνιακό αποτέλεσμα.</a:t>
            </a:r>
            <a:endParaRPr lang="en-US" sz="1820" dirty="0"/>
          </a:p>
        </p:txBody>
      </p:sp>
      <p:sp>
        <p:nvSpPr>
          <p:cNvPr id="20" name="Shape 18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8ECE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1005840" y="5632958"/>
            <a:ext cx="10168128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4384E"/>
                </a:solidFill>
              </a:rPr>
              <a:t>Στο Θέμα Β αποφεύγω τη «</a:t>
            </a:r>
            <a:r>
              <a:rPr lang="el-GR" sz="1520" dirty="0">
                <a:solidFill>
                  <a:srgbClr val="24384E"/>
                </a:solidFill>
              </a:rPr>
              <a:t>σκέτη</a:t>
            </a:r>
            <a:r>
              <a:rPr lang="en-US" sz="1520" dirty="0">
                <a:solidFill>
                  <a:srgbClr val="24384E"/>
                </a:solidFill>
              </a:rPr>
              <a:t>» θεωρία. Απαντώ πάντα πάνω στο δοσμένο κείμενο.</a:t>
            </a:r>
            <a:endParaRPr lang="en-US" sz="152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Τελική επανάληψη για το μάθημα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10 σύντομες υπενθυμίσεις πριν από άσκηση ή διαγώνισμα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20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5486400" cy="4389120"/>
          </a:xfrm>
          <a:prstGeom prst="roundRect">
            <a:avLst>
              <a:gd name="adj" fmla="val 1250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51572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Checklist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5157216" cy="389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1. Διαβάζω ακριβώς την εκφώνηση.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2. Βρίσκω το σωστό χωρίο.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3. Κατονομάζω τον δείκτη με ακρίβεια.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4. Δίνω 1–3 στοιχεία τεκμηρίωσης.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5. Εξηγώ τι πετυχαίνει η επιλογή.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6. Συνδέω με τον σκοπό του πομπού.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7. Αν χρειάζεται, συνδέω με δέκτη / ύφος / είδος.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8. Αποφεύγω γενικόλογη θεωρία.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9. Γράφω σύντομα, καθαρά, χωρίς φλυαρία.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24384E"/>
                </a:solidFill>
              </a:rPr>
              <a:t>10. Ελέγχω αν η απάντηση «πατά» στο κείμενο.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83680" y="1298448"/>
            <a:ext cx="4754880" cy="1965960"/>
          </a:xfrm>
          <a:prstGeom prst="roundRect">
            <a:avLst>
              <a:gd name="adj" fmla="val 2791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6748272" y="1408176"/>
            <a:ext cx="44256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Μνήμη-κλειδί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6748272" y="1682496"/>
            <a:ext cx="4425696" cy="1472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Δείκτης → λειτουργία → πρόθεση → επικοινωνιακό αποτέλεσμα.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4384E"/>
                </a:solidFill>
              </a:rPr>
              <a:t>Αυτό είναι ο πυρήνας σχεδόν κάθε σωστής απάντησης στο Θέμα Β.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583680" y="3493008"/>
            <a:ext cx="4754880" cy="2194560"/>
          </a:xfrm>
          <a:prstGeom prst="roundRect">
            <a:avLst>
              <a:gd name="adj" fmla="val 2500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Ο πρακτικός οδηγός απάντησης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Μια σταθερή διαδικασία που δουλεύει σχεδόν σε κάθε εκφώνηση του Θέματος Β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3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154680" cy="3383280"/>
          </a:xfrm>
          <a:prstGeom prst="roundRect">
            <a:avLst>
              <a:gd name="adj" fmla="val 1739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28254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Βήματα 1–2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2825496" cy="28895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10" dirty="0">
                <a:solidFill>
                  <a:srgbClr val="24384E"/>
                </a:solidFill>
              </a:rPr>
              <a:t>1. Διαβάζω ξανά την εκφώνηση.</a:t>
            </a:r>
            <a:endParaRPr lang="en-US" sz="1710" dirty="0"/>
          </a:p>
          <a:p>
            <a:pPr marL="0" indent="0">
              <a:buNone/>
            </a:pPr>
            <a:r>
              <a:rPr lang="en-US" sz="1710" dirty="0">
                <a:solidFill>
                  <a:srgbClr val="24384E"/>
                </a:solidFill>
              </a:rPr>
              <a:t>2. Υπογραμμίζω τη λέξη-κλειδί: ύφος, τίτλος, σύνταξη, τρόπος ανάπτυξης, πειθώ κτλ.</a:t>
            </a:r>
            <a:endParaRPr lang="en-US" sz="1710" dirty="0"/>
          </a:p>
          <a:p>
            <a:pPr marL="0" indent="0">
              <a:buNone/>
            </a:pPr>
            <a:endParaRPr lang="en-US" sz="1710" dirty="0"/>
          </a:p>
          <a:p>
            <a:pPr marL="0" indent="0">
              <a:buNone/>
            </a:pPr>
            <a:r>
              <a:rPr lang="en-US" sz="1710" dirty="0">
                <a:solidFill>
                  <a:srgbClr val="24384E"/>
                </a:solidFill>
              </a:rPr>
              <a:t>Στόχος: να ξέρω ακριβώς τι ζητείται.</a:t>
            </a:r>
            <a:endParaRPr lang="en-US" sz="1710" dirty="0"/>
          </a:p>
        </p:txBody>
      </p:sp>
      <p:sp>
        <p:nvSpPr>
          <p:cNvPr id="11" name="Shape 9"/>
          <p:cNvSpPr/>
          <p:nvPr/>
        </p:nvSpPr>
        <p:spPr>
          <a:xfrm>
            <a:off x="4178808" y="1298448"/>
            <a:ext cx="3794760" cy="3383280"/>
          </a:xfrm>
          <a:prstGeom prst="roundRect">
            <a:avLst>
              <a:gd name="adj" fmla="val 1622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343400" y="1408176"/>
            <a:ext cx="3465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Βήματα 3–4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343400" y="1682496"/>
            <a:ext cx="3465576" cy="28895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70" dirty="0">
                <a:solidFill>
                  <a:srgbClr val="24384E"/>
                </a:solidFill>
              </a:rPr>
              <a:t>3. Εντοπίζω 1–3 κειμενικούς δείκτες στο κατάλληλο χωρίο.</a:t>
            </a:r>
            <a:endParaRPr lang="en-US" sz="1670" dirty="0"/>
          </a:p>
          <a:p>
            <a:pPr marL="0" indent="0">
              <a:buNone/>
            </a:pPr>
            <a:r>
              <a:rPr lang="en-US" sz="1670" dirty="0">
                <a:solidFill>
                  <a:srgbClr val="24384E"/>
                </a:solidFill>
              </a:rPr>
              <a:t>4. Τους κατονομάζω με ακρίβεια και σύντομα.</a:t>
            </a:r>
            <a:endParaRPr lang="en-US" sz="1670" dirty="0"/>
          </a:p>
          <a:p>
            <a:pPr marL="0" indent="0">
              <a:buNone/>
            </a:pPr>
            <a:endParaRPr lang="en-US" sz="1670" dirty="0"/>
          </a:p>
          <a:p>
            <a:pPr marL="0" indent="0">
              <a:buNone/>
            </a:pPr>
            <a:r>
              <a:rPr lang="en-US" sz="1670" dirty="0">
                <a:solidFill>
                  <a:srgbClr val="24384E"/>
                </a:solidFill>
              </a:rPr>
              <a:t>Παράδειγμα: «χρήση α΄ πληθυντικού», «μεταφορά», «αντίθεση», «παθητική σύνταξη».</a:t>
            </a:r>
            <a:endParaRPr lang="en-US" sz="1670" dirty="0"/>
          </a:p>
        </p:txBody>
      </p:sp>
      <p:sp>
        <p:nvSpPr>
          <p:cNvPr id="14" name="Shape 12"/>
          <p:cNvSpPr/>
          <p:nvPr/>
        </p:nvSpPr>
        <p:spPr>
          <a:xfrm>
            <a:off x="8156448" y="1298448"/>
            <a:ext cx="3200400" cy="3383280"/>
          </a:xfrm>
          <a:prstGeom prst="roundRect">
            <a:avLst>
              <a:gd name="adj" fmla="val 1714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321040" y="1408176"/>
            <a:ext cx="28712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Βήμα 5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321040" y="1682496"/>
            <a:ext cx="2871216" cy="28895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90" dirty="0">
                <a:solidFill>
                  <a:srgbClr val="24384E"/>
                </a:solidFill>
              </a:rPr>
              <a:t>Εξηγώ τι πετυχαίνει η επιλογή: σαφήνεια, έμφαση, οικειότητα, πειστικότητα, προβληματισμό, αντικειμενικότητα, προτροπή.</a:t>
            </a:r>
            <a:endParaRPr lang="en-US" sz="169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992124" y="5676900"/>
            <a:ext cx="10168128" cy="3398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30" dirty="0">
                <a:solidFill>
                  <a:srgbClr val="24384E"/>
                </a:solidFill>
              </a:rPr>
              <a:t>Πρότυπο: «Στο χωρίο ... ο συντάκτης χρησιμοποιεί ... . Η επιλογή αυτή ... . Έτσι υπηρετεί τον σκοπό του, που είναι να ... .»</a:t>
            </a:r>
            <a:endParaRPr lang="en-US" sz="153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21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58368" y="93268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</a:rPr>
              <a:t>ΠΑΡΑΓΡΑΦΟΣ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676656" y="1682496"/>
            <a:ext cx="5029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D6E1EE"/>
                </a:solidFill>
              </a:rPr>
              <a:t>Συνεκτικότητα και τρόποι ανάπτυξης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76656" y="2340864"/>
            <a:ext cx="1965960" cy="0"/>
          </a:xfrm>
          <a:prstGeom prst="line">
            <a:avLst/>
          </a:prstGeom>
          <a:noFill/>
          <a:ln w="27940">
            <a:solidFill>
              <a:srgbClr val="E4B45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Shape 4"/>
          <p:cNvSpPr/>
          <p:nvPr/>
        </p:nvSpPr>
        <p:spPr>
          <a:xfrm>
            <a:off x="6419088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Shape 6"/>
          <p:cNvSpPr/>
          <p:nvPr/>
        </p:nvSpPr>
        <p:spPr>
          <a:xfrm>
            <a:off x="8046720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Shape 8"/>
          <p:cNvSpPr/>
          <p:nvPr/>
        </p:nvSpPr>
        <p:spPr>
          <a:xfrm>
            <a:off x="9674352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Shape 10"/>
          <p:cNvSpPr/>
          <p:nvPr/>
        </p:nvSpPr>
        <p:spPr>
          <a:xfrm>
            <a:off x="676656" y="3703320"/>
            <a:ext cx="4754880" cy="1408176"/>
          </a:xfrm>
          <a:prstGeom prst="roundRect">
            <a:avLst>
              <a:gd name="adj" fmla="val 3896"/>
            </a:avLst>
          </a:prstGeom>
          <a:solidFill>
            <a:srgbClr val="FFFFFF">
              <a:alpha val="93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6" name="Text 11"/>
          <p:cNvSpPr/>
          <p:nvPr/>
        </p:nvSpPr>
        <p:spPr>
          <a:xfrm>
            <a:off x="896112" y="3968496"/>
            <a:ext cx="4334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l-GR" sz="1820" b="1" dirty="0"/>
              <a:t>Δ</a:t>
            </a:r>
            <a:r>
              <a:rPr lang="en-US" sz="1820" b="1" dirty="0" err="1"/>
              <a:t>είκτης</a:t>
            </a:r>
            <a:r>
              <a:rPr lang="en-US" sz="1820" b="1" dirty="0"/>
              <a:t> → λειτουργία → πρόθεση → επικοινωνιακό αποτέλεσμα</a:t>
            </a:r>
            <a:endParaRPr lang="en-US" sz="1820" dirty="0"/>
          </a:p>
        </p:txBody>
      </p:sp>
      <p:sp>
        <p:nvSpPr>
          <p:cNvPr id="18" name="Text 13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19" name="Text 14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4</a:t>
            </a:r>
            <a:endParaRPr lang="en-US" sz="9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Συνεκτικότητα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Νοηματικές σχέσεις ανάμεσα σε παραγράφους και μέρη του κειμένου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5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520440" cy="2377440"/>
          </a:xfrm>
          <a:prstGeom prst="roundRect">
            <a:avLst>
              <a:gd name="adj" fmla="val 2308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1912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Θεωρία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191256" cy="18836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60" dirty="0">
                <a:solidFill>
                  <a:srgbClr val="24384E"/>
                </a:solidFill>
              </a:rPr>
              <a:t>Η </a:t>
            </a:r>
            <a:r>
              <a:rPr lang="en-US" sz="1760" b="1" dirty="0">
                <a:solidFill>
                  <a:srgbClr val="24384E"/>
                </a:solidFill>
              </a:rPr>
              <a:t>συνεκτικότητα</a:t>
            </a:r>
            <a:r>
              <a:rPr lang="en-US" sz="1760" dirty="0">
                <a:solidFill>
                  <a:srgbClr val="24384E"/>
                </a:solidFill>
              </a:rPr>
              <a:t> είναι η λογική αλληλουχία των νοημάτων. Συχνές σχέσεις: αίτιο–αποτέλεσμα, αντίθεση, επεξήγηση / παράδειγμα, προσθήκη, πρόβλημα–λύση.</a:t>
            </a:r>
            <a:endParaRPr lang="en-US" sz="1760" dirty="0"/>
          </a:p>
        </p:txBody>
      </p:sp>
      <p:sp>
        <p:nvSpPr>
          <p:cNvPr id="11" name="Shape 9"/>
          <p:cNvSpPr/>
          <p:nvPr/>
        </p:nvSpPr>
        <p:spPr>
          <a:xfrm>
            <a:off x="4544568" y="1298448"/>
            <a:ext cx="4133088" cy="2377440"/>
          </a:xfrm>
          <a:prstGeom prst="roundRect">
            <a:avLst>
              <a:gd name="adj" fmla="val 2308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709160" y="1408176"/>
            <a:ext cx="38039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Τι δείχνει στην απάντηση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709160" y="1682496"/>
            <a:ext cx="3803904" cy="18836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20" dirty="0">
                <a:solidFill>
                  <a:srgbClr val="24384E"/>
                </a:solidFill>
              </a:rPr>
              <a:t>Ο συντάκτης οργανώνει λογικά το υλικό του, φωτίζει διαφορετικές όψεις του θέματος και κάνει το μήνυμα πιο εύληπτο, σαφές και συνεπές.</a:t>
            </a:r>
            <a:endParaRPr lang="en-US" sz="1720" dirty="0"/>
          </a:p>
        </p:txBody>
      </p:sp>
      <p:sp>
        <p:nvSpPr>
          <p:cNvPr id="14" name="Shape 12"/>
          <p:cNvSpPr/>
          <p:nvPr/>
        </p:nvSpPr>
        <p:spPr>
          <a:xfrm>
            <a:off x="8860536" y="1298448"/>
            <a:ext cx="2496312" cy="2377440"/>
          </a:xfrm>
          <a:prstGeom prst="roundRect">
            <a:avLst>
              <a:gd name="adj" fmla="val 2308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9025128" y="1408176"/>
            <a:ext cx="2167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9025128" y="1682496"/>
            <a:ext cx="2167128" cy="18836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10" dirty="0">
                <a:solidFill>
                  <a:srgbClr val="24384E"/>
                </a:solidFill>
              </a:rPr>
              <a:t>• Ποια είναι η νοηματική σχέση μεταξύ των §§... ;</a:t>
            </a:r>
            <a:endParaRPr lang="en-US" sz="1510" dirty="0"/>
          </a:p>
          <a:p>
            <a:pPr marL="0" indent="0">
              <a:buNone/>
            </a:pPr>
            <a:r>
              <a:rPr lang="en-US" sz="1510" dirty="0">
                <a:solidFill>
                  <a:srgbClr val="24384E"/>
                </a:solidFill>
              </a:rPr>
              <a:t>• Πώς η σχέση αυτή υπηρετεί την πρόθεση του συντάκτη;</a:t>
            </a:r>
            <a:endParaRPr lang="en-US" sz="1510" dirty="0"/>
          </a:p>
          <a:p>
            <a:pPr marL="0" indent="0">
              <a:buNone/>
            </a:pPr>
            <a:r>
              <a:rPr lang="en-US" sz="1510" dirty="0">
                <a:solidFill>
                  <a:srgbClr val="24384E"/>
                </a:solidFill>
              </a:rPr>
              <a:t>• Πώς εξασφαλίζεται η συνοχή / συνεκτικότητα;</a:t>
            </a:r>
            <a:endParaRPr lang="en-US" sz="1510" dirty="0"/>
          </a:p>
        </p:txBody>
      </p:sp>
      <p:sp>
        <p:nvSpPr>
          <p:cNvPr id="17" name="Shape 15"/>
          <p:cNvSpPr/>
          <p:nvPr/>
        </p:nvSpPr>
        <p:spPr>
          <a:xfrm>
            <a:off x="841248" y="3886200"/>
            <a:ext cx="10497312" cy="13258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3995928"/>
            <a:ext cx="10168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Απάντηση-κλειδί</a:t>
            </a:r>
            <a:endParaRPr lang="en-US" sz="1680" dirty="0"/>
          </a:p>
        </p:txBody>
      </p:sp>
      <p:sp>
        <p:nvSpPr>
          <p:cNvPr id="19" name="Text 17"/>
          <p:cNvSpPr/>
          <p:nvPr/>
        </p:nvSpPr>
        <p:spPr>
          <a:xfrm>
            <a:off x="1005840" y="4270248"/>
            <a:ext cx="10168128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20" dirty="0">
                <a:solidFill>
                  <a:srgbClr val="24384E"/>
                </a:solidFill>
              </a:rPr>
              <a:t>Κατονομάζω τη σχέση, παραπέμπω σε χωρία ή διαρθρωτικές λέξεις και εξηγώ το αποτέλεσμα: «Με τη σχέση αντίθεσης ο συντάκτης αντιπαραθέτει ..., ώστε να ...».</a:t>
            </a:r>
            <a:endParaRPr lang="en-US" sz="1620" dirty="0"/>
          </a:p>
        </p:txBody>
      </p:sp>
      <p:sp>
        <p:nvSpPr>
          <p:cNvPr id="20" name="Shape 18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1005840" y="5559552"/>
            <a:ext cx="10168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Δεν αρκεί το «σχέση αντίθεσης». Χρειάζεται να φανεί αν η σχέση υπηρετεί αποσαφήνιση, τεκμηρίωση, κριτική ή προβληματισμό.</a:t>
            </a:r>
            <a:endParaRPr lang="en-US" sz="14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Τρόποι ανάπτυξης παραγράφου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86384" y="84124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Αναγνωρίζω τον τρόπο και εξηγώ τι πετυχαίνει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6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520440" cy="2697480"/>
          </a:xfrm>
          <a:prstGeom prst="roundRect">
            <a:avLst>
              <a:gd name="adj" fmla="val 2034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1912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Βασικοί τρόποι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19125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20" dirty="0">
                <a:solidFill>
                  <a:srgbClr val="24384E"/>
                </a:solidFill>
              </a:rPr>
              <a:t>Παραδείγματα • σύγκριση–αντίθεση • αιτιολόγηση • ορισμός • διαίρεση • αίτιο–αποτέλεσμα • αναλογία.</a:t>
            </a:r>
            <a:endParaRPr lang="en-US" sz="1820" dirty="0"/>
          </a:p>
        </p:txBody>
      </p:sp>
      <p:sp>
        <p:nvSpPr>
          <p:cNvPr id="11" name="Shape 9"/>
          <p:cNvSpPr/>
          <p:nvPr/>
        </p:nvSpPr>
        <p:spPr>
          <a:xfrm>
            <a:off x="4544568" y="1298448"/>
            <a:ext cx="4160520" cy="2697480"/>
          </a:xfrm>
          <a:prstGeom prst="roundRect">
            <a:avLst>
              <a:gd name="adj" fmla="val 2034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709160" y="1408176"/>
            <a:ext cx="38313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Λειτουργία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709160" y="1682496"/>
            <a:ext cx="383133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Παραδείγματα: σαφήνεια και παραστατικότητα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Σύγκριση–αντίθεση: ανάδειξη δύο πλευρών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Αιτιολόγηση: πειστικότητα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Ορισμός / διαίρεση: οριοθέτηση και κατηγοριοποίηση</a:t>
            </a: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Αναλογία: κατανόηση άγνωστου μέσω γνωστού</a:t>
            </a:r>
            <a:endParaRPr lang="en-US" sz="1580" dirty="0"/>
          </a:p>
        </p:txBody>
      </p:sp>
      <p:sp>
        <p:nvSpPr>
          <p:cNvPr id="14" name="Shape 12"/>
          <p:cNvSpPr/>
          <p:nvPr/>
        </p:nvSpPr>
        <p:spPr>
          <a:xfrm>
            <a:off x="8887968" y="1298448"/>
            <a:ext cx="2468880" cy="2697480"/>
          </a:xfrm>
          <a:prstGeom prst="roundRect">
            <a:avLst>
              <a:gd name="adj" fmla="val 2222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9052560" y="1408176"/>
            <a:ext cx="21396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9052560" y="1682496"/>
            <a:ext cx="213969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• Ποιος τρόπος ανάπτυξης αξιοποιείται;</a:t>
            </a:r>
            <a:endParaRPr lang="en-US" sz="1480" dirty="0"/>
          </a:p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• Πώς υπηρετεί την πρόθεση;</a:t>
            </a:r>
            <a:endParaRPr lang="en-US" sz="1480" dirty="0"/>
          </a:p>
          <a:p>
            <a:pPr marL="0" indent="0">
              <a:buNone/>
            </a:pPr>
            <a:r>
              <a:rPr lang="en-US" sz="1480" dirty="0">
                <a:solidFill>
                  <a:srgbClr val="24384E"/>
                </a:solidFill>
              </a:rPr>
              <a:t>• Να εντοπίσετε τα παραδείγματα και τη λειτουργία τους.</a:t>
            </a:r>
            <a:endParaRPr lang="en-US" sz="1480" dirty="0"/>
          </a:p>
        </p:txBody>
      </p:sp>
      <p:sp>
        <p:nvSpPr>
          <p:cNvPr id="17" name="Shape 15"/>
          <p:cNvSpPr/>
          <p:nvPr/>
        </p:nvSpPr>
        <p:spPr>
          <a:xfrm>
            <a:off x="841248" y="4224528"/>
            <a:ext cx="10497312" cy="987552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4334256"/>
            <a:ext cx="10168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Κανόνας</a:t>
            </a:r>
            <a:endParaRPr lang="en-US" sz="1680" dirty="0"/>
          </a:p>
        </p:txBody>
      </p:sp>
      <p:sp>
        <p:nvSpPr>
          <p:cNvPr id="19" name="Text 17"/>
          <p:cNvSpPr/>
          <p:nvPr/>
        </p:nvSpPr>
        <p:spPr>
          <a:xfrm>
            <a:off x="1005840" y="4608576"/>
            <a:ext cx="1016812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80" dirty="0">
                <a:solidFill>
                  <a:srgbClr val="24384E"/>
                </a:solidFill>
              </a:rPr>
              <a:t>Δεν μένω στον όρο· εξηγώ αν ο συντάκτης επιδιώκει κατανόηση, πειστικότητα, παραστατικότητα ή προβληματισμό.</a:t>
            </a:r>
            <a:endParaRPr lang="en-US" sz="1580" dirty="0"/>
          </a:p>
        </p:txBody>
      </p:sp>
      <p:sp>
        <p:nvSpPr>
          <p:cNvPr id="20" name="Shape 18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60" dirty="0">
                <a:solidFill>
                  <a:srgbClr val="24384E"/>
                </a:solidFill>
              </a:rPr>
              <a:t>Η πιο ασφαλής απάντηση έχει τρία μέρη: όνομα του τρόπου, χωρία, λειτουργία ως προς τον σκοπό.</a:t>
            </a:r>
            <a:endParaRPr lang="en-US" sz="146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1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58368" y="93268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</a:rPr>
              <a:t>ΓΛΩΣΣΑ ΚΕΙΜΕΝΟΥ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676656" y="1682496"/>
            <a:ext cx="5029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D6E1EE"/>
                </a:solidFill>
              </a:rPr>
              <a:t>Δείκτες γλώσσας, σύνταξης και εκφραστικής οργάνωσης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76656" y="2340864"/>
            <a:ext cx="1965960" cy="0"/>
          </a:xfrm>
          <a:prstGeom prst="line">
            <a:avLst/>
          </a:prstGeom>
          <a:noFill/>
          <a:ln w="27940">
            <a:solidFill>
              <a:srgbClr val="E4B45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Shape 4"/>
          <p:cNvSpPr/>
          <p:nvPr/>
        </p:nvSpPr>
        <p:spPr>
          <a:xfrm>
            <a:off x="6419088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Shape 6"/>
          <p:cNvSpPr/>
          <p:nvPr/>
        </p:nvSpPr>
        <p:spPr>
          <a:xfrm>
            <a:off x="8046720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Shape 8"/>
          <p:cNvSpPr/>
          <p:nvPr/>
        </p:nvSpPr>
        <p:spPr>
          <a:xfrm>
            <a:off x="9674352" y="868680"/>
            <a:ext cx="1417320" cy="484632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Shape 10"/>
          <p:cNvSpPr/>
          <p:nvPr/>
        </p:nvSpPr>
        <p:spPr>
          <a:xfrm>
            <a:off x="676656" y="3703320"/>
            <a:ext cx="4754880" cy="1408176"/>
          </a:xfrm>
          <a:prstGeom prst="roundRect">
            <a:avLst>
              <a:gd name="adj" fmla="val 3896"/>
            </a:avLst>
          </a:prstGeom>
          <a:solidFill>
            <a:srgbClr val="FFFFFF">
              <a:alpha val="93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6" name="Text 11"/>
          <p:cNvSpPr/>
          <p:nvPr/>
        </p:nvSpPr>
        <p:spPr>
          <a:xfrm>
            <a:off x="896112" y="3968496"/>
            <a:ext cx="4334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l-GR" sz="1820" b="1" dirty="0"/>
              <a:t>Δ</a:t>
            </a:r>
            <a:r>
              <a:rPr lang="en-US" sz="1820" b="1" dirty="0" err="1"/>
              <a:t>είκτης</a:t>
            </a:r>
            <a:r>
              <a:rPr lang="en-US" sz="1820" b="1" dirty="0"/>
              <a:t> → λειτουργία → πρόθεση → επικοινωνιακό αποτέλεσμα</a:t>
            </a:r>
            <a:endParaRPr lang="en-US" sz="1820" dirty="0"/>
          </a:p>
        </p:txBody>
      </p:sp>
      <p:sp>
        <p:nvSpPr>
          <p:cNvPr id="18" name="Text 13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19" name="Text 14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7</a:t>
            </a:r>
            <a:endParaRPr lang="en-US" sz="9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Λειτουργία της γλώσσας • Ενεργητική και παθητική σύνταξη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68096" y="994794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Σημασία, τόνος και εστίαση του μηνύματος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8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657600" cy="2560320"/>
          </a:xfrm>
          <a:prstGeom prst="roundRect">
            <a:avLst>
              <a:gd name="adj" fmla="val 2143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3284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Λειτουργία της γλώσσας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328416" cy="20665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24384E"/>
                </a:solidFill>
              </a:rPr>
              <a:t>Αναφορική</a:t>
            </a:r>
            <a:r>
              <a:rPr lang="en-US" sz="1600" dirty="0">
                <a:solidFill>
                  <a:srgbClr val="24384E"/>
                </a:solidFill>
              </a:rPr>
              <a:t>: πληροφορεί με σαφήνεια.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24384E"/>
                </a:solidFill>
              </a:rPr>
              <a:t>Ποιητική</a:t>
            </a:r>
            <a:r>
              <a:rPr lang="en-US" sz="1600" dirty="0">
                <a:solidFill>
                  <a:srgbClr val="24384E"/>
                </a:solidFill>
              </a:rPr>
              <a:t>: δίνει παραστατικότητα και συγκίνηση.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24384E"/>
                </a:solidFill>
              </a:rPr>
              <a:t>Συνυποδηλωτική</a:t>
            </a:r>
            <a:r>
              <a:rPr lang="en-US" sz="1600" dirty="0">
                <a:solidFill>
                  <a:srgbClr val="24384E"/>
                </a:solidFill>
              </a:rPr>
              <a:t> χρήση: μεταφορές, εικόνες, σχήματα λόγου.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4384E"/>
                </a:solidFill>
              </a:rPr>
              <a:t>Η εκφώνηση συχνά ζητά τι υπηρετεί η επιλογή στο συγκεκριμένο χωρίο.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681728" y="1298448"/>
            <a:ext cx="3794760" cy="2560320"/>
          </a:xfrm>
          <a:prstGeom prst="roundRect">
            <a:avLst>
              <a:gd name="adj" fmla="val 2143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846320" y="1408176"/>
            <a:ext cx="3465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Σύνταξη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846320" y="1682496"/>
            <a:ext cx="3465576" cy="20665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20" b="1" dirty="0">
                <a:solidFill>
                  <a:srgbClr val="24384E"/>
                </a:solidFill>
              </a:rPr>
              <a:t>Ενεργητική</a:t>
            </a:r>
            <a:r>
              <a:rPr lang="en-US" sz="1620" dirty="0">
                <a:solidFill>
                  <a:srgbClr val="24384E"/>
                </a:solidFill>
              </a:rPr>
              <a:t>: τονίζει το υποκείμενο που δρα, δίνει αμεσότητα και παραστατικότητα.</a:t>
            </a:r>
            <a:endParaRPr lang="en-US" sz="1620" dirty="0"/>
          </a:p>
          <a:p>
            <a:pPr marL="0" indent="0">
              <a:buNone/>
            </a:pPr>
            <a:r>
              <a:rPr lang="en-US" sz="1620" b="1" dirty="0">
                <a:solidFill>
                  <a:srgbClr val="24384E"/>
                </a:solidFill>
              </a:rPr>
              <a:t>Παθητική</a:t>
            </a:r>
            <a:r>
              <a:rPr lang="en-US" sz="1620" dirty="0">
                <a:solidFill>
                  <a:srgbClr val="24384E"/>
                </a:solidFill>
              </a:rPr>
              <a:t>: τονίζει το αποτέλεσμα / τον δέκτη της ενέργειας, προσδίδει αντικειμενικότητα και συχνά επισημότητα.</a:t>
            </a:r>
            <a:endParaRPr lang="en-US" sz="1620" dirty="0"/>
          </a:p>
        </p:txBody>
      </p:sp>
      <p:sp>
        <p:nvSpPr>
          <p:cNvPr id="14" name="Shape 12"/>
          <p:cNvSpPr/>
          <p:nvPr/>
        </p:nvSpPr>
        <p:spPr>
          <a:xfrm>
            <a:off x="8659368" y="1298448"/>
            <a:ext cx="2697480" cy="2560320"/>
          </a:xfrm>
          <a:prstGeom prst="roundRect">
            <a:avLst>
              <a:gd name="adj" fmla="val 2143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823960" y="1408176"/>
            <a:ext cx="23682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Πιθανές ασκήσεις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823960" y="1682496"/>
            <a:ext cx="2368296" cy="20665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4384E"/>
                </a:solidFill>
              </a:rPr>
              <a:t>• Να εντοπίσετε σημεία όπου ο λόγος λειτουργεί συνυποδηλωτικά.</a:t>
            </a:r>
            <a:endParaRPr lang="en-US" sz="1450" dirty="0"/>
          </a:p>
          <a:p>
            <a:pPr marL="0" indent="0">
              <a:buNone/>
            </a:pPr>
            <a:r>
              <a:rPr lang="en-US" sz="1450" dirty="0">
                <a:solidFill>
                  <a:srgbClr val="24384E"/>
                </a:solidFill>
              </a:rPr>
              <a:t>• Τι πετυχαίνει η χρήση της παθητικής σύνταξης;</a:t>
            </a:r>
            <a:endParaRPr lang="en-US" sz="1450" dirty="0"/>
          </a:p>
          <a:p>
            <a:pPr marL="0" indent="0">
              <a:buNone/>
            </a:pPr>
            <a:r>
              <a:rPr lang="en-US" sz="1450" dirty="0">
                <a:solidFill>
                  <a:srgbClr val="24384E"/>
                </a:solidFill>
              </a:rPr>
              <a:t>• Να μετασχηματίσετε τη σύνταξη και να σχολιάσετε την αλλαγή.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4384E"/>
                </a:solidFill>
              </a:rPr>
              <a:t>Μετασχηματισμός: από ενεργητική σε παθητική = μετατόπιση έμφασης. Αυτό ακριβώς εξηγώ στην απάντηση.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2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566928" y="475488"/>
            <a:ext cx="118872" cy="530352"/>
          </a:xfrm>
          <a:prstGeom prst="rect">
            <a:avLst/>
          </a:prstGeom>
          <a:solidFill>
            <a:srgbClr val="D89A2B"/>
          </a:solidFill>
          <a:ln w="12700">
            <a:solidFill>
              <a:srgbClr val="D89A2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68096" y="38404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324F"/>
                </a:solidFill>
              </a:rPr>
              <a:t>Ρηματικά πρόσωπα • Μακροπερίοδος/βραχυπερίοδος • Σύνδεση προτάσεων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68096" y="972114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66758A"/>
                </a:solidFill>
              </a:rPr>
              <a:t>Τρία συχνά ζητούμενα που επηρεάζουν τον τόνο του λόγου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640080" y="640994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dirty="0">
                <a:solidFill>
                  <a:srgbClr val="66758A"/>
                </a:solidFill>
              </a:rPr>
              <a:t>Θέμα Β | Νεοελληνική Γλώσσα &amp; Λογοτεχνία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11247120" y="6409944"/>
            <a:ext cx="365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20" dirty="0">
                <a:solidFill>
                  <a:srgbClr val="66758A"/>
                </a:solidFill>
              </a:rPr>
              <a:t>9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841248" y="1298448"/>
            <a:ext cx="3429000" cy="2697480"/>
          </a:xfrm>
          <a:prstGeom prst="roundRect">
            <a:avLst>
              <a:gd name="adj" fmla="val 2034"/>
            </a:avLst>
          </a:prstGeom>
          <a:solidFill>
            <a:srgbClr val="EAF2FB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408176"/>
            <a:ext cx="3099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Ρηματικά πρόσωπα</a:t>
            </a:r>
            <a:endParaRPr lang="en-US" sz="1680" dirty="0"/>
          </a:p>
        </p:txBody>
      </p:sp>
      <p:sp>
        <p:nvSpPr>
          <p:cNvPr id="10" name="Text 8"/>
          <p:cNvSpPr/>
          <p:nvPr/>
        </p:nvSpPr>
        <p:spPr>
          <a:xfrm>
            <a:off x="1005840" y="1682496"/>
            <a:ext cx="309981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60" b="1" dirty="0">
                <a:solidFill>
                  <a:srgbClr val="24384E"/>
                </a:solidFill>
              </a:rPr>
              <a:t>α΄ ενικό</a:t>
            </a:r>
            <a:r>
              <a:rPr lang="en-US" sz="1660" dirty="0">
                <a:solidFill>
                  <a:srgbClr val="24384E"/>
                </a:solidFill>
              </a:rPr>
              <a:t>: προσωπικός, βιωματικός τόνος</a:t>
            </a:r>
            <a:endParaRPr lang="en-US" sz="1660" dirty="0"/>
          </a:p>
          <a:p>
            <a:pPr marL="0" indent="0">
              <a:buNone/>
            </a:pPr>
            <a:r>
              <a:rPr lang="en-US" sz="1660" b="1" dirty="0">
                <a:solidFill>
                  <a:srgbClr val="24384E"/>
                </a:solidFill>
              </a:rPr>
              <a:t>α΄ πληθυντικό: </a:t>
            </a:r>
            <a:r>
              <a:rPr lang="en-US" sz="1660" dirty="0">
                <a:solidFill>
                  <a:srgbClr val="24384E"/>
                </a:solidFill>
              </a:rPr>
              <a:t>συλλογικότητα, συμπερίληψη</a:t>
            </a:r>
            <a:endParaRPr lang="en-US" sz="1660" dirty="0"/>
          </a:p>
          <a:p>
            <a:pPr marL="0" indent="0">
              <a:buNone/>
            </a:pPr>
            <a:r>
              <a:rPr lang="en-US" sz="1660" b="1" dirty="0">
                <a:solidFill>
                  <a:srgbClr val="24384E"/>
                </a:solidFill>
              </a:rPr>
              <a:t>β΄ πρόσωπο</a:t>
            </a:r>
            <a:r>
              <a:rPr lang="en-US" sz="1660" dirty="0">
                <a:solidFill>
                  <a:srgbClr val="24384E"/>
                </a:solidFill>
              </a:rPr>
              <a:t>: αμεσότητα, προφορικότητα, παραίνεση</a:t>
            </a:r>
            <a:endParaRPr lang="en-US" sz="1660" dirty="0"/>
          </a:p>
          <a:p>
            <a:pPr marL="0" indent="0">
              <a:buNone/>
            </a:pPr>
            <a:r>
              <a:rPr lang="en-US" sz="1660" b="1" dirty="0">
                <a:solidFill>
                  <a:srgbClr val="24384E"/>
                </a:solidFill>
              </a:rPr>
              <a:t>γ΄ πρόσωπο: </a:t>
            </a:r>
            <a:r>
              <a:rPr lang="en-US" sz="1660" dirty="0">
                <a:solidFill>
                  <a:srgbClr val="24384E"/>
                </a:solidFill>
              </a:rPr>
              <a:t>απόσταση, ουδετερότητα</a:t>
            </a:r>
            <a:endParaRPr lang="en-US" sz="1660" dirty="0"/>
          </a:p>
        </p:txBody>
      </p:sp>
      <p:sp>
        <p:nvSpPr>
          <p:cNvPr id="11" name="Shape 9"/>
          <p:cNvSpPr/>
          <p:nvPr/>
        </p:nvSpPr>
        <p:spPr>
          <a:xfrm>
            <a:off x="4453128" y="1298448"/>
            <a:ext cx="3657600" cy="2697480"/>
          </a:xfrm>
          <a:prstGeom prst="roundRect">
            <a:avLst>
              <a:gd name="adj" fmla="val 2034"/>
            </a:avLst>
          </a:prstGeom>
          <a:solidFill>
            <a:srgbClr val="EAF6F1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4617720" y="1408176"/>
            <a:ext cx="33284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Περίοδος λόγου</a:t>
            </a:r>
            <a:endParaRPr lang="en-US" sz="1680" dirty="0"/>
          </a:p>
        </p:txBody>
      </p:sp>
      <p:sp>
        <p:nvSpPr>
          <p:cNvPr id="13" name="Text 11"/>
          <p:cNvSpPr/>
          <p:nvPr/>
        </p:nvSpPr>
        <p:spPr>
          <a:xfrm>
            <a:off x="4617720" y="1682496"/>
            <a:ext cx="332841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90" b="1" dirty="0">
                <a:solidFill>
                  <a:srgbClr val="24384E"/>
                </a:solidFill>
              </a:rPr>
              <a:t>Μακροπερίοδος</a:t>
            </a:r>
            <a:r>
              <a:rPr lang="en-US" sz="1590" dirty="0">
                <a:solidFill>
                  <a:srgbClr val="24384E"/>
                </a:solidFill>
              </a:rPr>
              <a:t>: σύνθετο / επεξεργασμένο ύφος, αναλυτικότητα, επιχειρηματολογική ανάπτυξη.</a:t>
            </a:r>
            <a:endParaRPr lang="en-US" sz="1590" dirty="0"/>
          </a:p>
          <a:p>
            <a:pPr marL="0" indent="0">
              <a:buNone/>
            </a:pPr>
            <a:r>
              <a:rPr lang="en-US" sz="1590" b="1" dirty="0">
                <a:solidFill>
                  <a:srgbClr val="24384E"/>
                </a:solidFill>
              </a:rPr>
              <a:t>Βραχυπερίοδος</a:t>
            </a:r>
            <a:r>
              <a:rPr lang="en-US" sz="1590" dirty="0">
                <a:solidFill>
                  <a:srgbClr val="24384E"/>
                </a:solidFill>
              </a:rPr>
              <a:t>: κοφτός ρυθμός, ζωντάνια, αμεσότητα, έμφαση και συχνά προφορικότητα.</a:t>
            </a:r>
            <a:endParaRPr lang="en-US" sz="1590" dirty="0"/>
          </a:p>
        </p:txBody>
      </p:sp>
      <p:sp>
        <p:nvSpPr>
          <p:cNvPr id="14" name="Shape 12"/>
          <p:cNvSpPr/>
          <p:nvPr/>
        </p:nvSpPr>
        <p:spPr>
          <a:xfrm>
            <a:off x="8293608" y="1298448"/>
            <a:ext cx="3063240" cy="2697480"/>
          </a:xfrm>
          <a:prstGeom prst="roundRect">
            <a:avLst>
              <a:gd name="adj" fmla="val 2034"/>
            </a:avLst>
          </a:prstGeom>
          <a:solidFill>
            <a:srgbClr val="F7F0DE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458200" y="1408176"/>
            <a:ext cx="2734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16324F"/>
                </a:solidFill>
              </a:rPr>
              <a:t>Σύνδεση προτάσεων</a:t>
            </a:r>
            <a:endParaRPr lang="en-US" sz="1680" dirty="0"/>
          </a:p>
        </p:txBody>
      </p:sp>
      <p:sp>
        <p:nvSpPr>
          <p:cNvPr id="16" name="Text 14"/>
          <p:cNvSpPr/>
          <p:nvPr/>
        </p:nvSpPr>
        <p:spPr>
          <a:xfrm>
            <a:off x="8458200" y="1682496"/>
            <a:ext cx="2734056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60" b="1" dirty="0">
                <a:solidFill>
                  <a:srgbClr val="24384E"/>
                </a:solidFill>
              </a:rPr>
              <a:t>Παρατακτική</a:t>
            </a:r>
            <a:r>
              <a:rPr lang="en-US" sz="1560" dirty="0">
                <a:solidFill>
                  <a:srgbClr val="24384E"/>
                </a:solidFill>
              </a:rPr>
              <a:t>: απλότητα, ταχύτητα, προφορικότητα.</a:t>
            </a:r>
            <a:endParaRPr lang="en-US" sz="1560" dirty="0"/>
          </a:p>
          <a:p>
            <a:pPr marL="0" indent="0">
              <a:buNone/>
            </a:pPr>
            <a:r>
              <a:rPr lang="en-US" sz="1560" b="1" dirty="0">
                <a:solidFill>
                  <a:srgbClr val="24384E"/>
                </a:solidFill>
              </a:rPr>
              <a:t>Υποτακτική</a:t>
            </a:r>
            <a:r>
              <a:rPr lang="en-US" sz="1560" dirty="0">
                <a:solidFill>
                  <a:srgbClr val="24384E"/>
                </a:solidFill>
              </a:rPr>
              <a:t>: λογική οργάνωση, αιτιολόγηση, ιεράρχηση των νοημάτων.</a:t>
            </a:r>
            <a:endParaRPr lang="en-US" sz="1560" dirty="0"/>
          </a:p>
          <a:p>
            <a:pPr marL="0" indent="0">
              <a:buNone/>
            </a:pPr>
            <a:r>
              <a:rPr lang="en-US" sz="1560" b="1" dirty="0">
                <a:solidFill>
                  <a:srgbClr val="24384E"/>
                </a:solidFill>
              </a:rPr>
              <a:t>Ασύνδετο</a:t>
            </a:r>
            <a:r>
              <a:rPr lang="en-US" sz="1560" dirty="0">
                <a:solidFill>
                  <a:srgbClr val="24384E"/>
                </a:solidFill>
              </a:rPr>
              <a:t>: ένταση, επιτάχυνση, έμφαση.</a:t>
            </a:r>
            <a:endParaRPr lang="en-US" sz="1560" dirty="0"/>
          </a:p>
        </p:txBody>
      </p:sp>
      <p:sp>
        <p:nvSpPr>
          <p:cNvPr id="17" name="Shape 15"/>
          <p:cNvSpPr/>
          <p:nvPr/>
        </p:nvSpPr>
        <p:spPr>
          <a:xfrm>
            <a:off x="841248" y="5486400"/>
            <a:ext cx="10497312" cy="621792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C9D3DF"/>
            </a:solidFill>
            <a:prstDash val="solid"/>
          </a:ln>
          <a:effectLst>
            <a:outerShdw blurRad="1524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005840" y="5559552"/>
            <a:ext cx="10168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70" dirty="0">
                <a:solidFill>
                  <a:srgbClr val="24384E"/>
                </a:solidFill>
              </a:rPr>
              <a:t>Συνηθισμένες εκφωνήσεις: «Τι πετυχαίνει η χρήση α΄ πληθυντικού;» – «Πώς λειτουργεί ο βραχυπερίοδος λόγος;» – «Ποιο αποτέλεσμα έχει η υποτακτική σύνδεση;»</a:t>
            </a:r>
            <a:endParaRPr lang="en-US" sz="14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3076</Words>
  <Application>Microsoft Macintosh PowerPoint</Application>
  <PresentationFormat>Ευρεία οθόνη</PresentationFormat>
  <Paragraphs>320</Paragraphs>
  <Slides>20</Slides>
  <Notes>20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2" baseType="lpstr">
      <vt:lpstr>Arial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Θέμα Β Πανελλαδικών - 20 διαφάνειες για μάθημα στην τάξη</dc:title>
  <dc:subject>Θέμα Β Πανελλαδικών - 20 διαφάνειες</dc:subject>
  <dc:creator>OpenAI</dc:creator>
  <cp:lastModifiedBy>Ioannis Tzortzakakis</cp:lastModifiedBy>
  <cp:revision>6</cp:revision>
  <dcterms:created xsi:type="dcterms:W3CDTF">2026-04-02T18:28:09Z</dcterms:created>
  <dcterms:modified xsi:type="dcterms:W3CDTF">2026-04-14T10:22:59Z</dcterms:modified>
</cp:coreProperties>
</file>