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8" d="100"/>
          <a:sy n="38" d="100"/>
        </p:scale>
        <p:origin x="-516" y="1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3086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Τίτλος και υπότιτλο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Κείμενο τίτλου"/>
          <p:cNvSpPr txBox="1">
            <a:spLocks noGrp="1"/>
          </p:cNvSpPr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z="14900" spc="298">
                <a:solidFill>
                  <a:srgbClr val="FFFFFF"/>
                </a:solidFill>
              </a:defRPr>
            </a:lvl1pPr>
          </a:lstStyle>
          <a:p>
            <a:r>
              <a:t>Κείμενο τίτλου</a:t>
            </a:r>
          </a:p>
        </p:txBody>
      </p:sp>
      <p:sp>
        <p:nvSpPr>
          <p:cNvPr id="12" name="Επίπεδο κύριου τμήματος ένα…"/>
          <p:cNvSpPr txBox="1">
            <a:spLocks noGrp="1"/>
          </p:cNvSpPr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3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Επίπεδο κύριου τμήματος ένα…"/>
          <p:cNvSpPr txBox="1">
            <a:spLocks noGrp="1"/>
          </p:cNvSpPr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97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3 εικόνε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Σκίτσο περιγράμματος πόλης"/>
          <p:cNvSpPr>
            <a:spLocks noGrp="1"/>
          </p:cNvSpPr>
          <p:nvPr>
            <p:ph type="pic" sz="half" idx="21"/>
          </p:nvPr>
        </p:nvSpPr>
        <p:spPr>
          <a:xfrm>
            <a:off x="12344400" y="7213475"/>
            <a:ext cx="10807966" cy="7028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Σκίτσο σύγχρονης αρχιτεκτονικής"/>
          <p:cNvSpPr>
            <a:spLocks noGrp="1"/>
          </p:cNvSpPr>
          <p:nvPr>
            <p:ph type="pic" sz="half" idx="22"/>
          </p:nvPr>
        </p:nvSpPr>
        <p:spPr>
          <a:xfrm>
            <a:off x="12358081" y="833053"/>
            <a:ext cx="10758605" cy="62865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Σκίτσο του εξωτερικού ενός κτηρίου με μπαλκόνι"/>
          <p:cNvSpPr>
            <a:spLocks noGrp="1"/>
          </p:cNvSpPr>
          <p:nvPr>
            <p:ph type="pic" sz="half" idx="23"/>
          </p:nvPr>
        </p:nvSpPr>
        <p:spPr>
          <a:xfrm>
            <a:off x="1251011" y="1524000"/>
            <a:ext cx="10782301" cy="10952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2 εικόνε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Σκίτσο του εξωτερικού ενός κτηρίου με μπαλκόνι"/>
          <p:cNvSpPr>
            <a:spLocks noGrp="1"/>
          </p:cNvSpPr>
          <p:nvPr>
            <p:ph type="pic" sz="half" idx="21"/>
          </p:nvPr>
        </p:nvSpPr>
        <p:spPr>
          <a:xfrm>
            <a:off x="12314767" y="1429600"/>
            <a:ext cx="10833102" cy="110037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Σκίτσο μακριάς εισόδου ενός κτηρίου που καλύπτεται από κυρτή τέντα"/>
          <p:cNvSpPr>
            <a:spLocks noGrp="1"/>
          </p:cNvSpPr>
          <p:nvPr>
            <p:ph type="pic" sz="half" idx="22"/>
          </p:nvPr>
        </p:nvSpPr>
        <p:spPr>
          <a:xfrm>
            <a:off x="1078993" y="1497954"/>
            <a:ext cx="10998201" cy="11015266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Παράθεση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»"/>
          <p:cNvSpPr txBox="1">
            <a:spLocks noGrp="1"/>
          </p:cNvSpPr>
          <p:nvPr>
            <p:ph type="body" sz="quarter" idx="21"/>
          </p:nvPr>
        </p:nvSpPr>
        <p:spPr>
          <a:xfrm>
            <a:off x="11469523" y="9931400"/>
            <a:ext cx="1447012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000" spc="36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»</a:t>
            </a:r>
          </a:p>
        </p:txBody>
      </p:sp>
      <p:sp>
        <p:nvSpPr>
          <p:cNvPr id="124" name="«"/>
          <p:cNvSpPr txBox="1">
            <a:spLocks noGrp="1"/>
          </p:cNvSpPr>
          <p:nvPr>
            <p:ph type="body" sz="quarter" idx="22"/>
          </p:nvPr>
        </p:nvSpPr>
        <p:spPr>
          <a:xfrm>
            <a:off x="11469523" y="2514600"/>
            <a:ext cx="1447012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000" spc="36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«</a:t>
            </a:r>
          </a:p>
        </p:txBody>
      </p:sp>
      <p:sp>
        <p:nvSpPr>
          <p:cNvPr id="125" name="— Γιάννης Μηλοσπόρος"/>
          <p:cNvSpPr txBox="1">
            <a:spLocks noGrp="1"/>
          </p:cNvSpPr>
          <p:nvPr>
            <p:ph type="body" sz="quarter" idx="23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i="1" spc="76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Γιάννης Μηλοσπόρος</a:t>
            </a:r>
          </a:p>
        </p:txBody>
      </p:sp>
      <p:sp>
        <p:nvSpPr>
          <p:cNvPr id="126" name="Πληκτρολογήστε παράθεση εδώ."/>
          <p:cNvSpPr txBox="1">
            <a:spLocks noGrp="1"/>
          </p:cNvSpPr>
          <p:nvPr>
            <p:ph type="body" sz="quarter" idx="24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sz="8200" cap="all" spc="656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Πληκτρολογήστε παράθεση εδώ.</a:t>
            </a:r>
          </a:p>
        </p:txBody>
      </p:sp>
      <p:sp>
        <p:nvSpPr>
          <p:cNvPr id="127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Σκίτσο περιγράμματος πόλης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5855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ενό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Οριζόντια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Σκίτσο περιγράμματος πόλης"/>
          <p:cNvSpPr>
            <a:spLocks noGrp="1"/>
          </p:cNvSpPr>
          <p:nvPr>
            <p:ph type="pic" idx="21"/>
          </p:nvPr>
        </p:nvSpPr>
        <p:spPr>
          <a:xfrm>
            <a:off x="800100" y="3962400"/>
            <a:ext cx="22772998" cy="14808393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Κείμενο τίτλου"/>
          <p:cNvSpPr txBox="1">
            <a:spLocks noGrp="1"/>
          </p:cNvSpPr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0500" spc="209">
                <a:solidFill>
                  <a:srgbClr val="FFFFFF"/>
                </a:solidFill>
              </a:defRPr>
            </a:lvl1pPr>
          </a:lstStyle>
          <a:p>
            <a:r>
              <a:t>Κείμενο τίτλου</a:t>
            </a:r>
          </a:p>
        </p:txBody>
      </p:sp>
      <p:sp>
        <p:nvSpPr>
          <p:cNvPr id="22" name="Επίπεδο κύριου τμήματος ένα…"/>
          <p:cNvSpPr txBox="1">
            <a:spLocks noGrp="1"/>
          </p:cNvSpPr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23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Οριζόντια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Σκίτσο περιγράμματος πόλης"/>
          <p:cNvSpPr>
            <a:spLocks noGrp="1"/>
          </p:cNvSpPr>
          <p:nvPr>
            <p:ph type="pic" idx="21"/>
          </p:nvPr>
        </p:nvSpPr>
        <p:spPr>
          <a:xfrm>
            <a:off x="1257300" y="3263900"/>
            <a:ext cx="21869402" cy="14220819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Κείμενο τίτλου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32" name="Επίπεδο κύριου τμήματος ένα…"/>
          <p:cNvSpPr txBox="1">
            <a:spLocks noGrp="1"/>
          </p:cNvSpPr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33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- Κέντρο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Κείμενο τίτλου"/>
          <p:cNvSpPr txBox="1">
            <a:spLocks noGrp="1"/>
          </p:cNvSpPr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z="14900" spc="298">
                <a:solidFill>
                  <a:srgbClr val="FFFFFF"/>
                </a:solidFill>
              </a:defRPr>
            </a:lvl1pPr>
          </a:lstStyle>
          <a:p>
            <a:r>
              <a:t>Κείμενο τίτλου</a:t>
            </a:r>
          </a:p>
        </p:txBody>
      </p:sp>
      <p:sp>
        <p:nvSpPr>
          <p:cNvPr id="41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- Κέντρο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Κείμενο τίτλου"/>
          <p:cNvSpPr txBox="1">
            <a:spLocks noGrp="1"/>
          </p:cNvSpPr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z="14900" spc="298"/>
            </a:lvl1pPr>
          </a:lstStyle>
          <a:p>
            <a:r>
              <a:t>Κείμενο τίτλου</a:t>
            </a:r>
          </a:p>
        </p:txBody>
      </p:sp>
      <p:sp>
        <p:nvSpPr>
          <p:cNvPr id="49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Κατακόρυφη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Σκίτσο του εξωτερικού ενός κτηρίου με μπαλκόνι"/>
          <p:cNvSpPr>
            <a:spLocks noGrp="1"/>
          </p:cNvSpPr>
          <p:nvPr>
            <p:ph type="pic" idx="21"/>
          </p:nvPr>
        </p:nvSpPr>
        <p:spPr>
          <a:xfrm>
            <a:off x="9287692" y="1473939"/>
            <a:ext cx="14798045" cy="109982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Κείμενο τίτλου"/>
          <p:cNvSpPr txBox="1">
            <a:spLocks noGrp="1"/>
          </p:cNvSpPr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10500" spc="209"/>
            </a:lvl1pPr>
          </a:lstStyle>
          <a:p>
            <a:r>
              <a:t>Κείμενο τίτλου</a:t>
            </a:r>
          </a:p>
        </p:txBody>
      </p:sp>
      <p:sp>
        <p:nvSpPr>
          <p:cNvPr id="58" name="Επίπεδο κύριου τμήματος ένα…"/>
          <p:cNvSpPr txBox="1">
            <a:spLocks noGrp="1"/>
          </p:cNvSpPr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Helvetica Neue Medium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Helvetica Neue Medium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Helvetica Neue Medium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Helvetica Neue Medium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59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- Πάν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ΥΠΟΤΙΤΛΟΣ ΚΕΦΑΛΑΙΟΥ"/>
          <p:cNvSpPr txBox="1">
            <a:spLocks noGrp="1"/>
          </p:cNvSpPr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ΥΠΟΤΙΤΛΟΣ ΚΕΦΑΛΑΙΟΥ</a:t>
            </a:r>
          </a:p>
        </p:txBody>
      </p:sp>
      <p:sp>
        <p:nvSpPr>
          <p:cNvPr id="67" name="Κείμενο τίτλου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68" name="Αριθμός σλάιντ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ΥΠΟΤΙΤΛΟΣ ΚΕΦΑΛΑΙΟΥ"/>
          <p:cNvSpPr txBox="1">
            <a:spLocks noGrp="1"/>
          </p:cNvSpPr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ΥΠΟΤΙΤΛΟΣ ΚΕΦΑΛΑΙΟΥ</a:t>
            </a:r>
          </a:p>
        </p:txBody>
      </p:sp>
      <p:sp>
        <p:nvSpPr>
          <p:cNvPr id="76" name="Κείμενο τίτλου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77" name="Επίπεδο κύριου τμήματος ένα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78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, κουκκίδες και φωτογραφίε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Σκίτσο του εξωτερικού ενός κτηρίου με μπαλκόνι"/>
          <p:cNvSpPr>
            <a:spLocks noGrp="1"/>
          </p:cNvSpPr>
          <p:nvPr>
            <p:ph type="pic" sz="half" idx="21"/>
          </p:nvPr>
        </p:nvSpPr>
        <p:spPr>
          <a:xfrm>
            <a:off x="10477500" y="3124200"/>
            <a:ext cx="12623801" cy="938226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Δείγμα"/>
          <p:cNvSpPr txBox="1">
            <a:spLocks noGrp="1"/>
          </p:cNvSpPr>
          <p:nvPr>
            <p:ph type="body" sz="quarter" idx="22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Δείγμα</a:t>
            </a:r>
          </a:p>
        </p:txBody>
      </p:sp>
      <p:sp>
        <p:nvSpPr>
          <p:cNvPr id="87" name="Κείμενο τίτλου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88" name="Επίπεδο κύριου τμήματος ένα…"/>
          <p:cNvSpPr txBox="1">
            <a:spLocks noGrp="1"/>
          </p:cNvSpPr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z="3500" spc="70"/>
            </a:lvl1pPr>
            <a:lvl2pPr>
              <a:spcBef>
                <a:spcPts val="4000"/>
              </a:spcBef>
              <a:defRPr sz="3500" spc="70"/>
            </a:lvl2pPr>
            <a:lvl3pPr>
              <a:spcBef>
                <a:spcPts val="4000"/>
              </a:spcBef>
              <a:defRPr sz="3500" spc="70"/>
            </a:lvl3pPr>
            <a:lvl4pPr>
              <a:spcBef>
                <a:spcPts val="4000"/>
              </a:spcBef>
              <a:defRPr sz="3500" spc="70"/>
            </a:lvl4pPr>
            <a:lvl5pPr>
              <a:spcBef>
                <a:spcPts val="4000"/>
              </a:spcBef>
              <a:defRPr sz="3500" spc="70"/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89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3002870"/>
            <a:ext cx="465430" cy="4610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είμενο τίτλου"/>
          <p:cNvSpPr txBox="1">
            <a:spLocks noGrp="1"/>
          </p:cNvSpPr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Κείμενο τίτλου</a:t>
            </a:r>
          </a:p>
        </p:txBody>
      </p:sp>
      <p:sp>
        <p:nvSpPr>
          <p:cNvPr id="3" name="Επίπεδο κύριου τμήματος ένα…"/>
          <p:cNvSpPr txBox="1">
            <a:spLocks noGrp="1"/>
          </p:cNvSpPr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" name="Αριθμός σλάιντ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2990170"/>
            <a:ext cx="465430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rgbClr val="9A958E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ΕΙΣΑΓΩΓΗ ΛΑΤΙΝΙΚΩΝ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ΕΙΣΑΓΩΓΗ ΛΑΤΙΝΙΚΩΝ</a:t>
            </a:r>
          </a:p>
        </p:txBody>
      </p:sp>
      <p:sp>
        <p:nvSpPr>
          <p:cNvPr id="159" name="ΜΕΡΟΣ Β΄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ΜΕΡΟΣ Β΄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ΚΙΚΕΡΩΝ.jpeg" descr="ΚΙΚΕΡΩΝ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15452" r="7401"/>
          <a:stretch>
            <a:fillRect/>
          </a:stretch>
        </p:blipFill>
        <p:spPr>
          <a:xfrm>
            <a:off x="10464800" y="1530350"/>
            <a:ext cx="12661900" cy="10922000"/>
          </a:xfrm>
          <a:prstGeom prst="rect">
            <a:avLst/>
          </a:prstGeom>
        </p:spPr>
      </p:pic>
      <p:sp>
        <p:nvSpPr>
          <p:cNvPr id="189" name="ΚΙΚΕΡΩΝ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97942">
              <a:defRPr sz="4830" spc="96"/>
            </a:pPr>
            <a:r>
              <a:t>ΚΙΚΕΡΩΝ</a:t>
            </a:r>
          </a:p>
          <a:p>
            <a:pPr defTabSz="297942">
              <a:defRPr sz="4830" spc="96"/>
            </a:pPr>
            <a:r>
              <a:t>ΒΑΡΩΝ</a:t>
            </a:r>
          </a:p>
          <a:p>
            <a:pPr defTabSz="297942">
              <a:defRPr sz="4830" spc="96"/>
            </a:pPr>
            <a:r>
              <a:t>ΚΑΙΣΑΡ</a:t>
            </a:r>
          </a:p>
          <a:p>
            <a:pPr defTabSz="297942">
              <a:defRPr sz="4830" spc="96"/>
            </a:pPr>
            <a:r>
              <a:t>ΝΕΠΩΣ</a:t>
            </a:r>
          </a:p>
          <a:p>
            <a:pPr defTabSz="297942">
              <a:defRPr sz="4830" spc="96"/>
            </a:pPr>
            <a:r>
              <a:t>ΣΑΛΛΟΥΣΤΙΟΣ</a:t>
            </a:r>
          </a:p>
          <a:p>
            <a:pPr defTabSz="297942">
              <a:defRPr sz="4830" spc="96"/>
            </a:pPr>
            <a:r>
              <a:t>ΚΑΤΟΥΛΛΟΣ</a:t>
            </a:r>
          </a:p>
          <a:p>
            <a:pPr defTabSz="297942">
              <a:defRPr sz="4830" spc="96"/>
            </a:pPr>
            <a:r>
              <a:t>ΛΟΥΚΡΗΤΙΟΣ</a:t>
            </a:r>
          </a:p>
          <a:p>
            <a:pPr defTabSz="297942">
              <a:defRPr sz="4830" spc="96"/>
            </a:pPr>
            <a:r>
              <a:t>ΒΑΡΡΩΝ</a:t>
            </a:r>
          </a:p>
        </p:txBody>
      </p:sp>
      <p:sp>
        <p:nvSpPr>
          <p:cNvPr id="190" name="ΕΚΠΡΟΣΩΠΟΙ Α΄ΦΑΣΗΣ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1223">
              <a:defRPr sz="5742" spc="114"/>
            </a:lvl1pPr>
          </a:lstStyle>
          <a:p>
            <a:r>
              <a:t>ΕΚΠΡΟΣΩΠΟΙ Α΄ΦΑΣΗΣ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ΙΣΤΟΡΙΚΕΣ ΣΥΝΘΗΚΕ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ΙΣΤΟΡΙΚΕΣ ΣΥΝΘΗΚΕΣ</a:t>
            </a:r>
          </a:p>
        </p:txBody>
      </p:sp>
      <p:sp>
        <p:nvSpPr>
          <p:cNvPr id="193" name="Η δικτατορία του Σύλλα (82-79 π.Χ.) και η δολοφονία (44 π.Χ.) του Ιουλίου Καίσαρα…"/>
          <p:cNvSpPr txBox="1">
            <a:spLocks noGrp="1"/>
          </p:cNvSpPr>
          <p:nvPr>
            <p:ph type="body" sz="half" idx="1"/>
          </p:nvPr>
        </p:nvSpPr>
        <p:spPr>
          <a:xfrm>
            <a:off x="1425631" y="4581329"/>
            <a:ext cx="21869401" cy="5692534"/>
          </a:xfrm>
          <a:prstGeom prst="rect">
            <a:avLst/>
          </a:prstGeom>
        </p:spPr>
        <p:txBody>
          <a:bodyPr/>
          <a:lstStyle/>
          <a:p>
            <a:pPr marL="813404" indent="-495904" algn="just" defTabSz="457200">
              <a:spcBef>
                <a:spcPts val="1800"/>
              </a:spcBef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 δικτατορία του Σύλλα (82-79 π.Χ.) και η δολοφονία (44 π.Χ.) του Ιουλίου Καίσαρα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-&gt; εξωτερικές κατακτήσεις,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-&gt; εξοντωτικές έριδες για την εξουσία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ΛΟΓΟΤΕΧΝΙΚΑ ΧΑΡΑΚΤΗΡΙΣΤΙΚΑ"/>
          <p:cNvSpPr txBox="1">
            <a:spLocks noGrp="1"/>
          </p:cNvSpPr>
          <p:nvPr>
            <p:ph type="title"/>
          </p:nvPr>
        </p:nvSpPr>
        <p:spPr>
          <a:xfrm>
            <a:off x="1257300" y="831849"/>
            <a:ext cx="21869400" cy="1054101"/>
          </a:xfrm>
          <a:prstGeom prst="rect">
            <a:avLst/>
          </a:prstGeom>
        </p:spPr>
        <p:txBody>
          <a:bodyPr/>
          <a:lstStyle>
            <a:lvl1pPr>
              <a:defRPr sz="3800" spc="342"/>
            </a:lvl1pPr>
          </a:lstStyle>
          <a:p>
            <a:r>
              <a:t>ΛΟΓΟΤΕΧΝΙΚΑ ΧΑΡΑΚΤΗΡΙΣΤΙΚΑ</a:t>
            </a:r>
          </a:p>
        </p:txBody>
      </p:sp>
      <p:sp>
        <p:nvSpPr>
          <p:cNvPr id="196" name="κεντρομόλες και φυγόκεντρες γραμματειακές τάσεις, αρχικά στο χώρο της πεζογραφίας.…"/>
          <p:cNvSpPr txBox="1">
            <a:spLocks noGrp="1"/>
          </p:cNvSpPr>
          <p:nvPr>
            <p:ph type="body" idx="1"/>
          </p:nvPr>
        </p:nvSpPr>
        <p:spPr>
          <a:xfrm>
            <a:off x="1257300" y="2204208"/>
            <a:ext cx="21869400" cy="1021639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15796" indent="-436396" algn="just" defTabSz="402336">
              <a:spcBef>
                <a:spcPts val="1500"/>
              </a:spcBef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κεντρομόλες και φυγόκεντρες γραμματειακές τάσεις, αρχικά στο χώρο της </a:t>
            </a:r>
            <a:r>
              <a:rPr b="1"/>
              <a:t>πεζογραφίας</a:t>
            </a:r>
            <a:r>
              <a:t>. </a:t>
            </a:r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b="1" u="sng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Ρωμαίος λογοτέχνης χαρακτηρίζεται από: </a:t>
            </a:r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-&gt; εθνική αυτοσυνειδησία</a:t>
            </a:r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-&gt; ενδιαφέρον για τη ρωμαϊκή </a:t>
            </a:r>
            <a:r>
              <a:rPr b="1"/>
              <a:t>ιστορία</a:t>
            </a:r>
            <a:r>
              <a:t>, τη </a:t>
            </a:r>
            <a:r>
              <a:rPr b="1"/>
              <a:t>γλώσσα</a:t>
            </a:r>
            <a:r>
              <a:t> και τη </a:t>
            </a:r>
            <a:r>
              <a:rPr b="1"/>
              <a:t>γραμματεία</a:t>
            </a:r>
            <a:r>
              <a:t>, το </a:t>
            </a:r>
            <a:r>
              <a:rPr b="1"/>
              <a:t>δίκαιο</a:t>
            </a:r>
            <a:r>
              <a:t> και τον </a:t>
            </a:r>
            <a:r>
              <a:rPr b="1"/>
              <a:t>πολιτισμό</a:t>
            </a:r>
            <a:r>
              <a:t> του. </a:t>
            </a:r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 έντονη συμμετοχή του στα εσωτερικά τεκταινόμενα αποτυπώνεται σε </a:t>
            </a:r>
            <a:r>
              <a:rPr b="1" u="sng"/>
              <a:t>ρητορικούς λόγους </a:t>
            </a:r>
            <a:r>
              <a:t>- πρότυπα των αττικών ρητόρων. </a:t>
            </a:r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 απογοήτευση τον ωθεί προς μία </a:t>
            </a:r>
            <a:r>
              <a:rPr b="1" u="sng"/>
              <a:t>φιλοσοφική φυγή</a:t>
            </a:r>
            <a:r>
              <a:t> από την πραγματικότητα: με υπόστρωμα ελληνικές φιλοσοφικές προσλήψεις εμβαθύνει σε χώρους </a:t>
            </a:r>
            <a:r>
              <a:rPr b="1"/>
              <a:t>θεολογικής, κοσμολογικής, ανθρωπολογικής</a:t>
            </a:r>
            <a:r>
              <a:t> και κυρίως </a:t>
            </a:r>
            <a:r>
              <a:rPr b="1"/>
              <a:t>πολιτικής σκέψης </a:t>
            </a:r>
            <a:r>
              <a:t>με κέντρο αναφοράς πάντοτε τη Ρώμη. </a:t>
            </a:r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</a:t>
            </a:r>
            <a:r>
              <a:rPr b="1"/>
              <a:t>φιλοσοφικός και πολιτικός</a:t>
            </a:r>
            <a:r>
              <a:t> στοχασμός αυτονομεί το διανοούμενο λογοτέχνη (συχνά και στρατιωτικός και πολιτικός) από τα ελληνικά πρότυπα και τον οδηγεί σε προσωπικές επιλογές και κατακτήσεις. </a:t>
            </a:r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279400" algn="just" defTabSz="402336">
              <a:spcBef>
                <a:spcPts val="1500"/>
              </a:spcBef>
              <a:buClrTx/>
              <a:buSzTx/>
              <a:buNone/>
              <a:defRPr sz="3607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Το εύρος αυτών των κατακτήσεων περιλαμβάνει σχεδόν όλα τα λογοτεχνικά γένη.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106-44 π.Χ.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106-44 π.Χ. </a:t>
            </a:r>
          </a:p>
        </p:txBody>
      </p:sp>
      <p:sp>
        <p:nvSpPr>
          <p:cNvPr id="199" name="ΜΑΡΚΟΣ ΤΥΛΛΙΟΣ ΚΙΚΕΡΩ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ΜΑΡΚΟΣ ΤΥΛΛΙΟΣ ΚΙΚΕΡΩΝ</a:t>
            </a:r>
          </a:p>
        </p:txBody>
      </p:sp>
      <p:sp>
        <p:nvSpPr>
          <p:cNvPr id="200" name="Ρητορική: πάνω από 100 λόγους, από τους οποίους σώζονται περίπου οι μισοί (περίφημοι είναι π.χ. οι 3 &quot;καισαρικοί&quot;, οι 4 &quot;κατιλινικοί&quot; και οι 14 &quot;φιλιππικοί&quot; του) / περιεχόμενο πολιτικό ή δικανικό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9619" indent="-459619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Ρητορική: πάνω από 100 λόγους, από τους οποίους σώζονται περίπου οι μισοί (περίφημοι είναι π.χ. οι 3 "καισαρικοί", οι 4 "κατιλινικοί" και οι 14 "φιλιππικοί" του) / περιεχόμενο πολιτικό ή δικανικό. </a:t>
            </a:r>
          </a:p>
          <a:p>
            <a:pPr marL="459619" indent="-459619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θεωρητική πραγμάτευση ζητημάτων σχετικών με τη ρητορεία και το ρήτορα. </a:t>
            </a:r>
          </a:p>
          <a:p>
            <a:pPr marL="459619" indent="-459619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φιλοσοφικοί διάλογοι - θερμός θαυμαστής του Πλάτωνα και ταυτόχρονα εκλεκτικός οπαδός και άλλων φιλοσοφικών ρευμάτων. </a:t>
            </a:r>
          </a:p>
          <a:p>
            <a:pPr marL="459619" indent="-459619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800 επιστολές των τεσσάρων επιστολογραφικών συλλόγων </a:t>
            </a: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κορυφαίο υπόδειγμα λατινικού λόγου </a:t>
            </a:r>
          </a:p>
          <a:p>
            <a:pPr marL="0" indent="0" algn="ctr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/>
          </a:p>
          <a:p>
            <a:pPr marL="0" indent="0" algn="ctr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καθαρότητα της έκφρασης, </a:t>
            </a:r>
          </a:p>
          <a:p>
            <a:pPr marL="0" indent="0" algn="ctr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κομψότητα </a:t>
            </a:r>
          </a:p>
          <a:p>
            <a:pPr marL="0" indent="0" algn="ctr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καλλιέπεια, </a:t>
            </a:r>
          </a:p>
          <a:p>
            <a:pPr marL="0" indent="0" algn="ctr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ζωηρότητα </a:t>
            </a:r>
          </a:p>
          <a:p>
            <a:pPr marL="0" indent="0" algn="ctr" defTabSz="457200">
              <a:spcBef>
                <a:spcPts val="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υφολογικό ύψος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1ος Αι. μ.χ."/>
          <p:cNvSpPr txBox="1">
            <a:spLocks noGrp="1"/>
          </p:cNvSpPr>
          <p:nvPr>
            <p:ph type="body" idx="21"/>
          </p:nvPr>
        </p:nvSpPr>
        <p:spPr>
          <a:xfrm>
            <a:off x="1257300" y="1879600"/>
            <a:ext cx="21869400" cy="687368"/>
          </a:xfrm>
          <a:prstGeom prst="rect">
            <a:avLst/>
          </a:prstGeom>
        </p:spPr>
        <p:txBody>
          <a:bodyPr/>
          <a:lstStyle/>
          <a:p>
            <a:r>
              <a:rPr lang="el-GR" dirty="0" smtClean="0"/>
              <a:t>Πρωτοσ </a:t>
            </a:r>
            <a:r>
              <a:rPr dirty="0" err="1" smtClean="0"/>
              <a:t>Αι</a:t>
            </a:r>
            <a:r>
              <a:rPr lang="el-GR" dirty="0" smtClean="0"/>
              <a:t>ωνασ</a:t>
            </a:r>
            <a:r>
              <a:rPr dirty="0" smtClean="0"/>
              <a:t> </a:t>
            </a:r>
            <a:r>
              <a:rPr dirty="0" err="1"/>
              <a:t>μ.χ</a:t>
            </a:r>
            <a:r>
              <a:rPr dirty="0"/>
              <a:t>.</a:t>
            </a:r>
          </a:p>
        </p:txBody>
      </p:sp>
      <p:sp>
        <p:nvSpPr>
          <p:cNvPr id="203" name="ΒΑΡΩ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ΒΑΡ</a:t>
            </a:r>
            <a:r>
              <a:rPr lang="el-GR" dirty="0" smtClean="0"/>
              <a:t>ρ</a:t>
            </a:r>
            <a:r>
              <a:rPr dirty="0" smtClean="0"/>
              <a:t>ΩΝ</a:t>
            </a:r>
            <a:endParaRPr dirty="0"/>
          </a:p>
        </p:txBody>
      </p:sp>
      <p:sp>
        <p:nvSpPr>
          <p:cNvPr id="204" name="Ο &quot;πιο καλλιεργημένος ανάμεσα στους Ρωμαίους και ο καλύτερος γνώστης της λατινικής γλώσσας και όλης της αρχαιότητας: ελληνικών και ρωμαϊκών πραγμάτων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2190" indent="-532190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"πιο καλλιεργημένος ανάμεσα στους Ρωμαίους και ο καλύτερος γνώστης της λατινικής γλώσσας και όλης της αρχαιότητας: ελληνικών και ρωμαϊκών πραγμάτων. </a:t>
            </a:r>
          </a:p>
          <a:p>
            <a:pPr marL="0" indent="0" algn="just" defTabSz="457200">
              <a:spcBef>
                <a:spcPts val="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532190" indent="-532190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εγκυκλοπαιδιστής, γραμματολόγος, γραμματικός, αρχαιοδίφης - ιστορικός, νομομαθής, τεχνοκρίτης και φιλόσοφος</a:t>
            </a:r>
          </a:p>
          <a:p>
            <a:pPr marL="0" indent="0" algn="just" defTabSz="457200">
              <a:spcBef>
                <a:spcPts val="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532190" indent="-532190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πάνω από 600 βιβλία -  ρωμαϊκή και παγκόσμια </a:t>
            </a:r>
            <a:r>
              <a:rPr b="1"/>
              <a:t>ιστορία</a:t>
            </a:r>
            <a:r>
              <a:t>, </a:t>
            </a:r>
            <a:r>
              <a:rPr b="1"/>
              <a:t>θρησκεία</a:t>
            </a:r>
            <a:r>
              <a:t>, </a:t>
            </a:r>
            <a:r>
              <a:rPr b="1"/>
              <a:t>πολιτισμό</a:t>
            </a:r>
            <a:r>
              <a:t>, καλές </a:t>
            </a:r>
            <a:r>
              <a:rPr b="1"/>
              <a:t>τέχνες</a:t>
            </a:r>
            <a:r>
              <a:t>, </a:t>
            </a:r>
            <a:r>
              <a:rPr b="1"/>
              <a:t>θέατρο</a:t>
            </a:r>
            <a:r>
              <a:t>, </a:t>
            </a:r>
            <a:r>
              <a:rPr b="1"/>
              <a:t>νόμους</a:t>
            </a:r>
            <a:r>
              <a:t>, </a:t>
            </a:r>
            <a:r>
              <a:rPr b="1"/>
              <a:t>παιδαγωγική</a:t>
            </a:r>
            <a:r>
              <a:t>, </a:t>
            </a:r>
            <a:r>
              <a:rPr b="1"/>
              <a:t>επιστήμες</a:t>
            </a:r>
            <a:r>
              <a:t>, </a:t>
            </a:r>
            <a:r>
              <a:rPr b="1"/>
              <a:t>γλώσσα</a:t>
            </a:r>
            <a:r>
              <a:t>, </a:t>
            </a:r>
            <a:r>
              <a:rPr b="1"/>
              <a:t>γεωργία</a:t>
            </a:r>
            <a: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ΙΣΤΟΡΙΟΓΡΑΦΙ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ΙΣΤΟΡΙΟΓΡΑΦΙΑ </a:t>
            </a:r>
          </a:p>
        </p:txBody>
      </p:sp>
      <p:sp>
        <p:nvSpPr>
          <p:cNvPr id="207" name="Ιούλιος Καίσαρ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311150" algn="just" defTabSz="448055">
              <a:spcBef>
                <a:spcPts val="1700"/>
              </a:spcBef>
              <a:buClrTx/>
              <a:buSzTx/>
              <a:buNone/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Ιούλιος</a:t>
            </a:r>
            <a:r>
              <a:t> </a:t>
            </a:r>
            <a:r>
              <a:rPr b="1"/>
              <a:t>Καίσαρ</a:t>
            </a:r>
            <a:r>
              <a:t> </a:t>
            </a:r>
          </a:p>
          <a:p>
            <a:pPr marL="702309" indent="-391159" algn="just" defTabSz="448055">
              <a:spcBef>
                <a:spcPts val="1700"/>
              </a:spcBef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</a:t>
            </a:r>
            <a:r>
              <a:rPr i="1"/>
              <a:t>Συγγραφέας</a:t>
            </a:r>
            <a:r>
              <a:t> </a:t>
            </a:r>
            <a:r>
              <a:rPr i="1"/>
              <a:t>απομνημονευμάτων</a:t>
            </a:r>
            <a:r>
              <a:t>: στρατιωτικές αναμνήσεις διατυπωμένες σε καθαρά και λιτά Λατινικά (Ξενοφώντα). </a:t>
            </a:r>
          </a:p>
          <a:p>
            <a:pPr marL="0" indent="311150" algn="just" defTabSz="448055">
              <a:spcBef>
                <a:spcPts val="1700"/>
              </a:spcBef>
              <a:buClrTx/>
              <a:buSzTx/>
              <a:buNone/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311150" algn="just" defTabSz="448055">
              <a:spcBef>
                <a:spcPts val="1700"/>
              </a:spcBef>
              <a:buClrTx/>
              <a:buSzTx/>
              <a:buNone/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Κορνήλιος Νέπως</a:t>
            </a:r>
            <a:r>
              <a:t>, </a:t>
            </a:r>
          </a:p>
          <a:p>
            <a:pPr marL="702309" indent="-391159" algn="just" defTabSz="448055">
              <a:spcBef>
                <a:spcPts val="1700"/>
              </a:spcBef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1"/>
              <a:t>ιστορική</a:t>
            </a:r>
            <a:r>
              <a:t> </a:t>
            </a:r>
            <a:r>
              <a:rPr i="1"/>
              <a:t>βιογραφία</a:t>
            </a:r>
            <a:r>
              <a:t>: έγραψε περίπου 25 βιογραφίες διάσημων Ελλήνων και Ρωμαίων, κυρίως στρατηγών. </a:t>
            </a:r>
          </a:p>
          <a:p>
            <a:pPr marL="0" indent="311150" algn="just" defTabSz="448055">
              <a:spcBef>
                <a:spcPts val="1700"/>
              </a:spcBef>
              <a:buClrTx/>
              <a:buSzTx/>
              <a:buNone/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311150" algn="just" defTabSz="448055">
              <a:spcBef>
                <a:spcPts val="1700"/>
              </a:spcBef>
              <a:buClrTx/>
              <a:buSzTx/>
              <a:buNone/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Σαλλούστιος Κρίσπος</a:t>
            </a:r>
            <a:r>
              <a:t> - </a:t>
            </a:r>
          </a:p>
          <a:p>
            <a:pPr marL="702309" indent="-391159" algn="just" defTabSz="448055">
              <a:spcBef>
                <a:spcPts val="1700"/>
              </a:spcBef>
              <a:defRPr sz="392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«</a:t>
            </a:r>
            <a:r>
              <a:rPr i="1"/>
              <a:t>πρώτος</a:t>
            </a:r>
            <a:r>
              <a:t> </a:t>
            </a:r>
            <a:r>
              <a:rPr i="1"/>
              <a:t>στη ρωμαϊκή ιστορία</a:t>
            </a:r>
            <a:r>
              <a:t>», όπως τον χαρακτηρίζει ο Μαρτιάλης - μεταφέρει στη ρωμαϊκή λογοτεχνία τη θουκυδίδεια ιστοριογραφία ή καλύτερα την ιστορική μονογραφία (περίφημο είναι το έργο του </a:t>
            </a:r>
            <a:r>
              <a:rPr i="1"/>
              <a:t>Η συνωμοσία του Κατιλίνα</a:t>
            </a:r>
            <a:r>
              <a:t>: </a:t>
            </a:r>
            <a:r>
              <a:rPr i="1"/>
              <a:t>De</a:t>
            </a:r>
            <a:r>
              <a:t> </a:t>
            </a:r>
            <a:r>
              <a:rPr i="1"/>
              <a:t>Catilinae</a:t>
            </a:r>
            <a:r>
              <a:t> </a:t>
            </a:r>
            <a:r>
              <a:rPr i="1"/>
              <a:t>coniuratione</a:t>
            </a:r>
            <a:r>
              <a:t> 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Ποιηση…"/>
          <p:cNvSpPr txBox="1">
            <a:spLocks noGrp="1"/>
          </p:cNvSpPr>
          <p:nvPr>
            <p:ph type="body" idx="21"/>
          </p:nvPr>
        </p:nvSpPr>
        <p:spPr>
          <a:xfrm>
            <a:off x="1257300" y="871651"/>
            <a:ext cx="21869401" cy="1272143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Ποιηση</a:t>
            </a:r>
            <a:r>
              <a:rPr dirty="0"/>
              <a:t>    </a:t>
            </a:r>
          </a:p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smtClean="0"/>
              <a:t>π</a:t>
            </a:r>
            <a:r>
              <a:rPr dirty="0" err="1" smtClean="0"/>
              <a:t>οσοτικ</a:t>
            </a:r>
            <a:r>
              <a:rPr lang="el-GR" dirty="0" smtClean="0"/>
              <a:t>α</a:t>
            </a:r>
            <a:r>
              <a:rPr dirty="0" smtClean="0"/>
              <a:t> λ</a:t>
            </a:r>
            <a:r>
              <a:rPr lang="el-GR" dirty="0" smtClean="0"/>
              <a:t>ι</a:t>
            </a:r>
            <a:r>
              <a:rPr dirty="0" err="1" smtClean="0"/>
              <a:t>γη</a:t>
            </a:r>
            <a:r>
              <a:rPr dirty="0"/>
              <a:t>, </a:t>
            </a:r>
            <a:r>
              <a:rPr dirty="0" smtClean="0"/>
              <a:t>π</a:t>
            </a:r>
            <a:r>
              <a:rPr dirty="0" err="1" smtClean="0"/>
              <a:t>οιοτικ</a:t>
            </a:r>
            <a:r>
              <a:rPr lang="el-GR" dirty="0" smtClean="0"/>
              <a:t>α</a:t>
            </a:r>
            <a:r>
              <a:rPr dirty="0" smtClean="0"/>
              <a:t> </a:t>
            </a:r>
            <a:r>
              <a:rPr dirty="0" err="1" smtClean="0"/>
              <a:t>τερ</a:t>
            </a:r>
            <a:r>
              <a:rPr lang="el-GR" dirty="0" smtClean="0"/>
              <a:t>α</a:t>
            </a:r>
            <a:r>
              <a:rPr dirty="0" err="1" smtClean="0"/>
              <a:t>στι</a:t>
            </a:r>
            <a:r>
              <a:rPr dirty="0" smtClean="0"/>
              <a:t>α</a:t>
            </a:r>
            <a:r>
              <a:rPr dirty="0"/>
              <a:t>.</a:t>
            </a:r>
          </a:p>
        </p:txBody>
      </p:sp>
      <p:sp>
        <p:nvSpPr>
          <p:cNvPr id="210" name="Ο καλλιμαχικός Νεωτερισμός γονιμοποιεί έναν κύκλο αισθαντικών ποιητών:…"/>
          <p:cNvSpPr txBox="1">
            <a:spLocks noGrp="1"/>
          </p:cNvSpPr>
          <p:nvPr>
            <p:ph type="body" idx="1"/>
          </p:nvPr>
        </p:nvSpPr>
        <p:spPr>
          <a:xfrm>
            <a:off x="1257300" y="2853141"/>
            <a:ext cx="21869401" cy="961896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266700" algn="just" defTabSz="384047">
              <a:spcBef>
                <a:spcPts val="1500"/>
              </a:spcBef>
              <a:buClrTx/>
              <a:buSzTx/>
              <a:buNone/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καλλιμαχικός Νεωτερισμός γονιμοποιεί έναν κύκλο </a:t>
            </a:r>
            <a:r>
              <a:rPr u="sng"/>
              <a:t>αισθαντικών ποιητών</a:t>
            </a:r>
            <a:r>
              <a:t>: </a:t>
            </a:r>
          </a:p>
          <a:p>
            <a:pPr marL="0" indent="266700" algn="just" defTabSz="384047">
              <a:spcBef>
                <a:spcPts val="1500"/>
              </a:spcBef>
              <a:buClrTx/>
              <a:buSzTx/>
              <a:buNone/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Βαλέριος Κάτουλλος</a:t>
            </a:r>
            <a:r>
              <a:t> (84-54 π.Χ.). </a:t>
            </a:r>
          </a:p>
          <a:p>
            <a:pPr marL="601979" indent="-335279" algn="just" defTabSz="384047">
              <a:spcBef>
                <a:spcPts val="1500"/>
              </a:spcBef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διαπρεπέστερος ποιητής </a:t>
            </a:r>
          </a:p>
          <a:p>
            <a:pPr marL="601979" indent="-335279" algn="just" defTabSz="384047">
              <a:spcBef>
                <a:spcPts val="1500"/>
              </a:spcBef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λυρική και επιγραμματική ποίηση - 116 έξοχα ποιήματα - κορυφαία ρωμαϊκή εκπροσώπηση</a:t>
            </a:r>
          </a:p>
          <a:p>
            <a:pPr marL="601979" indent="-335279" algn="just" defTabSz="384047">
              <a:spcBef>
                <a:spcPts val="1500"/>
              </a:spcBef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Πηγή έμπνευσης - του πόθου και του πόνου του, είναι η άγνωστη κοπέλα που ονομάζει Λεσβία. Η Λεσβία έγινε μέσα από την περιπαθή ποίηση του Κατούλλου </a:t>
            </a:r>
            <a:r>
              <a:rPr b="1" u="sng"/>
              <a:t>αιώνιο σύμβολο ερωτικής ποιητικής έμπνευσης. </a:t>
            </a:r>
          </a:p>
          <a:p>
            <a:pPr marL="0" indent="266700" algn="just" defTabSz="384047">
              <a:spcBef>
                <a:spcPts val="1500"/>
              </a:spcBef>
              <a:buClrTx/>
              <a:buSzTx/>
              <a:buNone/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Λουκρήτιος</a:t>
            </a:r>
            <a:r>
              <a:t> (96-53 π.Χ.) ο </a:t>
            </a:r>
            <a:r>
              <a:rPr b="1" u="sng"/>
              <a:t>επικούρειος</a:t>
            </a:r>
            <a:r>
              <a:t> επαναστάτης </a:t>
            </a:r>
            <a:r>
              <a:rPr b="1"/>
              <a:t> </a:t>
            </a:r>
          </a:p>
          <a:p>
            <a:pPr marL="601979" indent="-335279" algn="just" defTabSz="384047">
              <a:spcBef>
                <a:spcPts val="1500"/>
              </a:spcBef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6 βιβλία </a:t>
            </a:r>
            <a:r>
              <a:t>- </a:t>
            </a:r>
            <a:r>
              <a:rPr b="1"/>
              <a:t>φιλοσοφικό έπος </a:t>
            </a:r>
            <a:r>
              <a:rPr i="1"/>
              <a:t>Για τη φύση των πραγμάτων</a:t>
            </a:r>
            <a:r>
              <a:t> </a:t>
            </a:r>
            <a:r>
              <a:rPr i="1"/>
              <a:t>(</a:t>
            </a:r>
            <a:r>
              <a:rPr b="1" i="1"/>
              <a:t>De</a:t>
            </a:r>
            <a:r>
              <a:rPr b="1"/>
              <a:t> </a:t>
            </a:r>
            <a:r>
              <a:rPr b="1" i="1"/>
              <a:t>rerum</a:t>
            </a:r>
            <a:r>
              <a:rPr b="1"/>
              <a:t> </a:t>
            </a:r>
            <a:r>
              <a:rPr b="1" i="1"/>
              <a:t>natura</a:t>
            </a:r>
            <a:r>
              <a:rPr i="1"/>
              <a:t>)</a:t>
            </a:r>
            <a:r>
              <a:t> - </a:t>
            </a:r>
            <a:r>
              <a:rPr b="1"/>
              <a:t>κοσμολογικό περιεχόμενο</a:t>
            </a:r>
            <a:r>
              <a:t> είναι κήρυγμα κατά της δεισιδαιμονίας, του φόβου του θανάτου και της μεταφυσικής καταπίεσης &amp; ύμνος του Έρωτα και της Αφροδίτης. </a:t>
            </a:r>
          </a:p>
          <a:p>
            <a:pPr marL="601979" indent="-335279" algn="just" defTabSz="384047">
              <a:spcBef>
                <a:spcPts val="1500"/>
              </a:spcBef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«νεωτερικές» αρετές - εκτός της συντομίας </a:t>
            </a:r>
          </a:p>
          <a:p>
            <a:pPr marL="0" indent="266700" algn="just" defTabSz="384047">
              <a:spcBef>
                <a:spcPts val="1500"/>
              </a:spcBef>
              <a:buClrTx/>
              <a:buSzTx/>
              <a:buNone/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Βάρρων </a:t>
            </a:r>
          </a:p>
          <a:p>
            <a:pPr marL="601979" indent="-335279" algn="just" defTabSz="384047">
              <a:spcBef>
                <a:spcPts val="1500"/>
              </a:spcBef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πολυγραφότατος</a:t>
            </a:r>
            <a:r>
              <a:rPr b="1"/>
              <a:t> </a:t>
            </a:r>
            <a:r>
              <a:t> </a:t>
            </a:r>
          </a:p>
          <a:p>
            <a:pPr marL="601979" indent="-335279" algn="just" defTabSz="384047">
              <a:spcBef>
                <a:spcPts val="1500"/>
              </a:spcBef>
              <a:defRPr sz="3443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διακωμωδεί και σχολιάζει τα πάντα στις ψυχαγωγικές και </a:t>
            </a:r>
            <a:r>
              <a:rPr b="1"/>
              <a:t>διδακτικές</a:t>
            </a:r>
            <a:r>
              <a:t> του </a:t>
            </a:r>
            <a:r>
              <a:rPr b="1" i="1"/>
              <a:t>Μενίππειες</a:t>
            </a:r>
            <a:r>
              <a:rPr i="1"/>
              <a:t> </a:t>
            </a:r>
            <a:r>
              <a:rPr b="1" i="1" u="sng"/>
              <a:t>σάτιρες</a:t>
            </a:r>
            <a:r>
              <a:rPr i="1"/>
              <a:t> (</a:t>
            </a:r>
            <a:r>
              <a:t> </a:t>
            </a:r>
            <a:r>
              <a:rPr i="1"/>
              <a:t>Satutae</a:t>
            </a:r>
            <a:r>
              <a:t> </a:t>
            </a:r>
            <a:r>
              <a:rPr i="1"/>
              <a:t>Menippeae</a:t>
            </a:r>
            <a:r>
              <a:t> : </a:t>
            </a:r>
            <a:r>
              <a:rPr b="1"/>
              <a:t>150 βιβλία</a:t>
            </a:r>
            <a:r>
              <a:t>!), όπου συνδυάζεται αρμονικά ο </a:t>
            </a:r>
            <a:r>
              <a:rPr u="sng"/>
              <a:t>ποιητικός</a:t>
            </a:r>
            <a:r>
              <a:t> με τον </a:t>
            </a:r>
            <a:r>
              <a:rPr u="sng"/>
              <a:t>πεζό</a:t>
            </a:r>
            <a:r>
              <a:t> λόγο.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»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»</a:t>
            </a:r>
          </a:p>
        </p:txBody>
      </p:sp>
      <p:sp>
        <p:nvSpPr>
          <p:cNvPr id="213" name="«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</a:t>
            </a:r>
          </a:p>
        </p:txBody>
      </p:sp>
      <p:sp>
        <p:nvSpPr>
          <p:cNvPr id="214" name="LUCRETIUS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LUCRETIUS</a:t>
            </a:r>
          </a:p>
        </p:txBody>
      </p:sp>
      <p:sp>
        <p:nvSpPr>
          <p:cNvPr id="215" name="Ο φόβος είναι η μητέρα όλων των θεών."/>
          <p:cNvSpPr txBox="1">
            <a:spLocks noGrp="1"/>
          </p:cNvSpPr>
          <p:nvPr>
            <p:ph type="body" idx="24"/>
          </p:nvPr>
        </p:nvSpPr>
        <p:spPr>
          <a:xfrm>
            <a:off x="1257300" y="6354807"/>
            <a:ext cx="21869400" cy="2611393"/>
          </a:xfrm>
          <a:prstGeom prst="rect">
            <a:avLst/>
          </a:prstGeom>
        </p:spPr>
        <p:txBody>
          <a:bodyPr/>
          <a:lstStyle/>
          <a:p>
            <a:r>
              <a:rPr dirty="0"/>
              <a:t>Ο </a:t>
            </a:r>
            <a:r>
              <a:rPr dirty="0" smtClean="0"/>
              <a:t>φ</a:t>
            </a:r>
            <a:r>
              <a:rPr lang="el-GR" dirty="0" smtClean="0"/>
              <a:t>Ο</a:t>
            </a:r>
            <a:r>
              <a:rPr dirty="0" smtClean="0"/>
              <a:t>βο</a:t>
            </a:r>
            <a:r>
              <a:rPr lang="el-GR" dirty="0" smtClean="0"/>
              <a:t>Σ</a:t>
            </a:r>
            <a:r>
              <a:rPr dirty="0" smtClean="0"/>
              <a:t> ε</a:t>
            </a:r>
            <a:r>
              <a:rPr lang="el-GR" dirty="0" smtClean="0"/>
              <a:t>Ι</a:t>
            </a:r>
            <a:r>
              <a:rPr dirty="0" smtClean="0"/>
              <a:t>ναι </a:t>
            </a:r>
            <a:r>
              <a:rPr dirty="0"/>
              <a:t>η </a:t>
            </a:r>
            <a:r>
              <a:rPr dirty="0" err="1" smtClean="0"/>
              <a:t>μητ</a:t>
            </a:r>
            <a:r>
              <a:rPr lang="el-GR" dirty="0" smtClean="0"/>
              <a:t>Ε</a:t>
            </a:r>
            <a:r>
              <a:rPr dirty="0" smtClean="0"/>
              <a:t>ρα </a:t>
            </a:r>
            <a:r>
              <a:rPr lang="el-GR" dirty="0" smtClean="0"/>
              <a:t>Ο</a:t>
            </a:r>
            <a:r>
              <a:rPr dirty="0" err="1" smtClean="0"/>
              <a:t>λων</a:t>
            </a:r>
            <a:r>
              <a:rPr dirty="0" smtClean="0"/>
              <a:t>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 smtClean="0"/>
              <a:t>θε</a:t>
            </a:r>
            <a:r>
              <a:rPr lang="el-GR" dirty="0" smtClean="0"/>
              <a:t>Ω</a:t>
            </a:r>
            <a:r>
              <a:rPr dirty="0" smtClean="0"/>
              <a:t>ν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ΥΠΟΤΙΤΛΟΣ ΚΕΦΑΛΑΙΟΥ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ΥΠΟΤΙΤΛΟΣ ΚΕΦΑΛΑΙΟΥ</a:t>
            </a:r>
          </a:p>
        </p:txBody>
      </p:sp>
      <p:sp>
        <p:nvSpPr>
          <p:cNvPr id="218" name="Αυγουστειοι χρονοι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Αυγουστειοι χρονοι</a:t>
            </a:r>
          </a:p>
        </p:txBody>
      </p:sp>
      <p:sp>
        <p:nvSpPr>
          <p:cNvPr id="219" name="«κλασικά» προϊόντα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13404" indent="-495904" algn="just" defTabSz="457200">
              <a:spcBef>
                <a:spcPts val="180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«κλασικά» προϊόντα. </a:t>
            </a:r>
          </a:p>
          <a:p>
            <a:pPr marL="813404" indent="-495904" algn="just" defTabSz="457200">
              <a:spcBef>
                <a:spcPts val="180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αυγούστειος ποιητής συνδέει στο έργο του την </a:t>
            </a:r>
            <a:r>
              <a:rPr b="1"/>
              <a:t>καλλιμαχική αυτάρκεια </a:t>
            </a:r>
            <a:r>
              <a:t>με το </a:t>
            </a:r>
            <a:r>
              <a:rPr b="1"/>
              <a:t>σύγχρονο πολιτικό γίγνεσθαι. </a:t>
            </a:r>
          </a:p>
          <a:p>
            <a:pPr marL="813404" indent="-495904" algn="just" defTabSz="457200">
              <a:spcBef>
                <a:spcPts val="180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</a:t>
            </a:r>
            <a:r>
              <a:rPr b="1"/>
              <a:t>Αύγουστος</a:t>
            </a:r>
            <a:r>
              <a:t> και ο </a:t>
            </a:r>
            <a:r>
              <a:rPr b="1"/>
              <a:t>Μαικήνας</a:t>
            </a:r>
            <a:r>
              <a:t> υποστηρίζουν οικονομικά και συσπειρώνουν σε λογοτεχνικούς κύκλους κορυφαία ταλέντα («πατρωνεία») - απαίτηση στράτευσης στο</a:t>
            </a:r>
            <a:r>
              <a:rPr b="1" u="sng"/>
              <a:t> ιδεολογικό πρόγραμμα του Αυγούστου</a:t>
            </a:r>
            <a:r>
              <a:t>, το οποίο προβαλλόταν ως :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α) επιστροφή στο «mos maiorum» και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β) ανασυγκρότηση του κατεστραμμένου από τους εμφύλιους πολέμους κράτους. </a:t>
            </a:r>
          </a:p>
          <a:p>
            <a:pPr marL="813404" indent="-495904" algn="just" defTabSz="457200">
              <a:spcBef>
                <a:spcPts val="180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πλήρης σχεδόν απουσία της ρητορείας - αμφισβητούμενη ελευθερία του λόγου.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αρχείο λήψης (2).jpeg" descr="αρχείο λήψης (2)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5539" r="1623"/>
          <a:stretch>
            <a:fillRect/>
          </a:stretch>
        </p:blipFill>
        <p:spPr>
          <a:xfrm>
            <a:off x="10464800" y="1530350"/>
            <a:ext cx="12661900" cy="10922000"/>
          </a:xfrm>
          <a:prstGeom prst="rect">
            <a:avLst/>
          </a:prstGeom>
        </p:spPr>
      </p:pic>
      <p:sp>
        <p:nvSpPr>
          <p:cNvPr id="222" name="Ποιητικός Λόγος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Ποιητικός Λόγος: 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Βεργίλιος - ηρωικό &amp; διδακτικό έπος, ποιμενικό ειδύλλιο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Οράτιος - λυρική ποίηση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Τίβουλλος, 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Προπέρτιος,                        ελεγεία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Οβίδιος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πεζός λόγος: 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Λίβιος</a:t>
            </a:r>
          </a:p>
          <a:p>
            <a:pPr indent="168274" algn="just" defTabSz="242315">
              <a:lnSpc>
                <a:spcPct val="100000"/>
              </a:lnSpc>
              <a:spcBef>
                <a:spcPts val="900"/>
              </a:spcBef>
              <a:defRPr sz="2597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Βιτρούβιος </a:t>
            </a:r>
          </a:p>
        </p:txBody>
      </p:sp>
      <p:sp>
        <p:nvSpPr>
          <p:cNvPr id="223" name="Εκπροσωποι β΄ φασησ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1223">
              <a:defRPr sz="5742" spc="114"/>
            </a:lvl1pPr>
          </a:lstStyle>
          <a:p>
            <a:r>
              <a:t>Εκπροσωποι β΄ φασησ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Tavares.Forum.Romanum.redux.jpg" descr="Tavares.Forum.Romanum.redux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6537" b="16537"/>
          <a:stretch>
            <a:fillRect/>
          </a:stretch>
        </p:blipFill>
        <p:spPr>
          <a:xfrm>
            <a:off x="12636500" y="7213600"/>
            <a:ext cx="10477500" cy="5245100"/>
          </a:xfrm>
          <a:prstGeom prst="rect">
            <a:avLst/>
          </a:prstGeom>
        </p:spPr>
      </p:pic>
      <p:pic>
        <p:nvPicPr>
          <p:cNvPr id="162" name="Colosseo_2020.jpeg" descr="Colosseo_2020.jpeg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/>
          </a:blip>
          <a:srcRect t="14325" b="14325"/>
          <a:stretch>
            <a:fillRect/>
          </a:stretch>
        </p:blipFill>
        <p:spPr>
          <a:xfrm>
            <a:off x="12636500" y="1524000"/>
            <a:ext cx="10477500" cy="5245100"/>
          </a:xfrm>
          <a:prstGeom prst="rect">
            <a:avLst/>
          </a:prstGeom>
        </p:spPr>
      </p:pic>
      <p:pic>
        <p:nvPicPr>
          <p:cNvPr id="163" name="αρχείο λήψης (1).jpeg" descr="αρχείο λήψης (1).jpeg"/>
          <p:cNvPicPr>
            <a:picLocks noGrp="1" noChangeAspect="1"/>
          </p:cNvPicPr>
          <p:nvPr>
            <p:ph type="pic" idx="23"/>
          </p:nvPr>
        </p:nvPicPr>
        <p:blipFill>
          <a:blip r:embed="rId4">
            <a:extLst/>
          </a:blip>
          <a:srcRect l="14114" r="14114"/>
          <a:stretch>
            <a:fillRect/>
          </a:stretch>
        </p:blipFill>
        <p:spPr>
          <a:xfrm>
            <a:off x="1276350" y="1524000"/>
            <a:ext cx="10477500" cy="10934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(70-19 π.Χ.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(70-19 π.Χ.)</a:t>
            </a:r>
          </a:p>
        </p:txBody>
      </p:sp>
      <p:sp>
        <p:nvSpPr>
          <p:cNvPr id="226" name="Πόπλιος Βεργίλιος Μάρω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4000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Πόπλιος Βεργίλιος Μάρων</a:t>
            </a:r>
            <a:r>
              <a:t> </a:t>
            </a:r>
          </a:p>
        </p:txBody>
      </p:sp>
      <p:sp>
        <p:nvSpPr>
          <p:cNvPr id="227" name="ο «εθνικός ποιητής» των Ρωμαίων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83809" indent="-483809" algn="just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«εθνικός ποιητής» των Ρωμαίων</a:t>
            </a:r>
          </a:p>
          <a:p>
            <a:pPr marL="483809" indent="-483809" algn="just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 </a:t>
            </a:r>
            <a:r>
              <a:rPr b="1" i="1"/>
              <a:t>Αινειάδα</a:t>
            </a:r>
            <a:r>
              <a:t> του (</a:t>
            </a:r>
            <a:r>
              <a:rPr i="1"/>
              <a:t>Aeneis</a:t>
            </a:r>
            <a:r>
              <a:t>) - το «πιο </a:t>
            </a:r>
            <a:r>
              <a:rPr b="1" u="sng"/>
              <a:t>κλασικό έργο </a:t>
            </a:r>
            <a:r>
              <a:t>όχι μόνο της ρωμαϊκής αλλά και ολόκληρης της ευρωπαϊκής λογοτεχνίας» - ένας πολύπλοκος και πολυδιάστατος </a:t>
            </a:r>
            <a:r>
              <a:rPr b="1"/>
              <a:t>συνδυασμός</a:t>
            </a:r>
            <a:r>
              <a:t> της </a:t>
            </a:r>
            <a:r>
              <a:rPr b="1"/>
              <a:t>Οδύσσειας και της Ιλιάδας σε καλλιμαχικές διαστάσεις</a:t>
            </a:r>
            <a:r>
              <a:t> </a:t>
            </a:r>
          </a:p>
          <a:p>
            <a:pPr marL="483809" indent="-483809" algn="just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αναγνωρίστηκε εξαρχής ως </a:t>
            </a:r>
            <a:r>
              <a:rPr b="1"/>
              <a:t>το εθνικό έπος των Ρωμαίων.</a:t>
            </a:r>
            <a:r>
              <a:t> </a:t>
            </a:r>
          </a:p>
          <a:p>
            <a:pPr marL="483809" indent="-483809" algn="just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/>
              <a:t>Θέμα</a:t>
            </a:r>
            <a:r>
              <a:t> του έργου είναι 1. η αναχώρηση του Αινεία - του μυθικού γενάρχη των Ρωμαίων - από την Τροία, 2. οι περιπλανήσεις του και 3. η εγκατάστασή του στο Λάτιο. </a:t>
            </a:r>
          </a:p>
          <a:p>
            <a:pPr marL="483809" indent="-483809" algn="just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Μία καταγραφή των ιστορικών καταβολών και πεπρωμένων της Ρώμης </a:t>
            </a:r>
          </a:p>
          <a:p>
            <a:pPr marL="483809" indent="-483809" algn="just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u="sng"/>
              <a:t>προγενέστερες συλλογές του:</a:t>
            </a:r>
            <a:r>
              <a:t> 10 βουκολικές</a:t>
            </a:r>
            <a:r>
              <a:rPr i="1"/>
              <a:t> Εκλογές (Eclogae) - πρότυπο </a:t>
            </a:r>
            <a:r>
              <a:t>ο ελληνιστικός Θεόκριτος </a:t>
            </a:r>
            <a:r>
              <a:rPr i="1"/>
              <a:t>(Ειδύλλια) </a:t>
            </a:r>
            <a:r>
              <a:t>και 4 βιβλία των </a:t>
            </a:r>
            <a:r>
              <a:rPr i="1"/>
              <a:t>Γεωργικών (</a:t>
            </a:r>
            <a:r>
              <a:t> </a:t>
            </a:r>
            <a:r>
              <a:rPr i="1"/>
              <a:t>Georgica</a:t>
            </a:r>
            <a:r>
              <a:t> </a:t>
            </a:r>
            <a:r>
              <a:rPr i="1"/>
              <a:t>) - πρότυπο </a:t>
            </a:r>
            <a:r>
              <a:t>ο αρχαϊκός Ησίοδος </a:t>
            </a:r>
            <a:r>
              <a:rPr i="1"/>
              <a:t>(Έργα και ημέραι) -&gt;</a:t>
            </a:r>
            <a:r>
              <a:t> Τα </a:t>
            </a:r>
            <a:r>
              <a:rPr i="1"/>
              <a:t>Γεωργικά</a:t>
            </a:r>
            <a:r>
              <a:t> υπηρετούν σαφώς την πρόθεση του Αυγούστου για ενίσχυση της υπαίθρου. </a:t>
            </a:r>
          </a:p>
          <a:p>
            <a:pPr marL="483809" indent="-483809" algn="just" defTabSz="457200">
              <a:spcBef>
                <a:spcPts val="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u="sng"/>
              <a:t>Πρόσληψη</a:t>
            </a:r>
            <a:r>
              <a:t>: Ύστερη Αρχαιότητα, Μεσαίωνας, Νεότεροι Χρόνοι: αντιγράφεται και σχολιάζεται εκτενώς, μεταφράζεται επανειλημμένα και γίνεται πηγή και πρότυπο αναρίθμητων λογοτεχνών, από τον Αυγουστίνο μέχρι το Δάντη και τον Πετράρχη, το Σίλλερ και τον Πούσκιν.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(65 π.Χ. - 8 μ.Χ.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(65 π.Χ. - 8 μ.Χ.)</a:t>
            </a:r>
          </a:p>
        </p:txBody>
      </p:sp>
      <p:sp>
        <p:nvSpPr>
          <p:cNvPr id="230" name="Κόιντος Οράτιος Φλάκκο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4100" b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/>
            </a:pPr>
            <a:r>
              <a:rPr b="1"/>
              <a:t>Κόιντος Οράτιος Φλάκκος</a:t>
            </a:r>
          </a:p>
        </p:txBody>
      </p:sp>
      <p:sp>
        <p:nvSpPr>
          <p:cNvPr id="231" name="«άριστος τολμητίας των λέξεων» (Κοϊντιλιανός), δίκαια καυχιόταν ότι «πρώτος αυτός μετέφερε το αιολικό άσμα» στη Ρώμη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5904" indent="-495904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</a:t>
            </a:r>
            <a:r>
              <a:rPr i="1"/>
              <a:t>«άριστος τολμητίας των λέξεων»</a:t>
            </a:r>
            <a:r>
              <a:t> (Κοϊντιλιανός), δίκαια καυχιόταν ότι </a:t>
            </a:r>
            <a:r>
              <a:rPr i="1"/>
              <a:t>«πρώτος αυτός μετέφερε το αιολικό άσμα»</a:t>
            </a:r>
            <a:r>
              <a:t> στη Ρώμη. </a:t>
            </a:r>
          </a:p>
          <a:p>
            <a:pPr marL="495904" indent="-495904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Έχοντας σπουδάσει στην Αθήνα δημιουργεί τις</a:t>
            </a:r>
            <a:r>
              <a:rPr i="1"/>
              <a:t> Επωδούς (Epodi)</a:t>
            </a:r>
            <a:r>
              <a:t> με πρότυπο τον ιαμβογράφο Αρχίλοχο και τις </a:t>
            </a:r>
            <a:r>
              <a:rPr i="1"/>
              <a:t>Ωδές (Carmina)</a:t>
            </a:r>
            <a:r>
              <a:t> με πρότυπα τους λυρικούς Αλκαίο, Ανακρέοντα, Πίνδαρο, Σαπφώ κ.ά. </a:t>
            </a:r>
          </a:p>
          <a:p>
            <a:pPr marL="495904" indent="-495904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Οδηγεί τη </a:t>
            </a:r>
            <a:r>
              <a:rPr b="1" u="sng"/>
              <a:t>ρωμαϊκή σάτιρα</a:t>
            </a:r>
            <a:r>
              <a:t> στην πλήρη της ωρίμανση </a:t>
            </a:r>
            <a:r>
              <a:rPr i="1"/>
              <a:t>(Sermones)</a:t>
            </a:r>
            <a:r>
              <a:t> </a:t>
            </a:r>
          </a:p>
          <a:p>
            <a:pPr marL="495904" indent="-495904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“Εφευρίσκει” και καθιερώνει το είδος της </a:t>
            </a:r>
            <a:r>
              <a:rPr b="1" u="sng"/>
              <a:t>ποιητικής επιστολής</a:t>
            </a:r>
            <a:r>
              <a:t> σε κλασική ρωμαϊκή δημιουργία (</a:t>
            </a:r>
            <a:r>
              <a:rPr i="1"/>
              <a:t>Epistulae</a:t>
            </a:r>
            <a:r>
              <a:t> · διάσημη είναι η τεχνοκριτική επιστολή 2,3, η γνωστή ως </a:t>
            </a:r>
            <a:r>
              <a:rPr i="1"/>
              <a:t>Ποιητική τέχνη: Ars</a:t>
            </a:r>
            <a:r>
              <a:t> </a:t>
            </a:r>
            <a:r>
              <a:rPr i="1"/>
              <a:t>poetica</a:t>
            </a:r>
            <a:r>
              <a:t> ). </a:t>
            </a:r>
          </a:p>
          <a:p>
            <a:pPr marL="495904" indent="-495904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Το μεγαλείο του λυρισμού του αναγνωρίσθηκε ήδη από τους συγχρόνους του - &gt; σ’ αυτόν ανέθεσε ο Αύγουστος τη σύνθεση του</a:t>
            </a:r>
            <a:r>
              <a:rPr i="1"/>
              <a:t> Ύμνου της</a:t>
            </a:r>
            <a:r>
              <a:t> </a:t>
            </a:r>
            <a:r>
              <a:rPr i="1"/>
              <a:t>Εκατονταετίας</a:t>
            </a:r>
            <a:r>
              <a:t> </a:t>
            </a:r>
            <a:r>
              <a:rPr i="1"/>
              <a:t>(Carmen</a:t>
            </a:r>
            <a:r>
              <a:t> </a:t>
            </a:r>
            <a:r>
              <a:rPr i="1"/>
              <a:t>saeculare)</a:t>
            </a:r>
            <a:r>
              <a:t> για την επίσημη έναρξη της «pax Augusta» το 17 π.Χ. </a:t>
            </a:r>
          </a:p>
          <a:p>
            <a:pPr marL="495904" indent="-495904" algn="just" defTabSz="457200">
              <a:spcBef>
                <a:spcPts val="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Τα πολλά και σύντομα ποιήματά του - αν και συχνά αρκετά δυσνόητα- αποτελούν </a:t>
            </a:r>
            <a:r>
              <a:rPr b="1" u="sng"/>
              <a:t>κομψοτεχνήματα ποιητικής μικροτεχνίας</a:t>
            </a:r>
            <a: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ΤΙΒΟΥΛΛΟΣ - ΠΡΟΠΕΡΤΙΟΣ - ΟΒΙΔΙΟΣ"/>
          <p:cNvSpPr txBox="1">
            <a:spLocks noGrp="1"/>
          </p:cNvSpPr>
          <p:nvPr>
            <p:ph type="body" idx="21"/>
          </p:nvPr>
        </p:nvSpPr>
        <p:spPr>
          <a:xfrm>
            <a:off x="1257300" y="1847850"/>
            <a:ext cx="21869400" cy="723901"/>
          </a:xfrm>
          <a:prstGeom prst="rect">
            <a:avLst/>
          </a:prstGeom>
        </p:spPr>
        <p:txBody>
          <a:bodyPr/>
          <a:lstStyle/>
          <a:p>
            <a:r>
              <a:t>ΤΙΒΟΥΛΛΟΣ - ΠΡΟΠΕΡΤΙΟΣ - ΟΒΙΔΙΟΣ</a:t>
            </a:r>
          </a:p>
        </p:txBody>
      </p:sp>
      <p:sp>
        <p:nvSpPr>
          <p:cNvPr id="234" name="ΕΛΕΓΕΙΑΚΟΙ ΠΟΙΗΤΕ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ΕΛΕΓΕΙΑΚΟΙ ΠΟΙΗΤΕΣ</a:t>
            </a:r>
          </a:p>
        </p:txBody>
      </p:sp>
      <p:sp>
        <p:nvSpPr>
          <p:cNvPr id="235" name="Η τριάδα των κορυφαίων ρωμαίων ελεγειακών:…"/>
          <p:cNvSpPr txBox="1">
            <a:spLocks noGrp="1"/>
          </p:cNvSpPr>
          <p:nvPr>
            <p:ph type="body" idx="1"/>
          </p:nvPr>
        </p:nvSpPr>
        <p:spPr>
          <a:xfrm>
            <a:off x="1257300" y="2779857"/>
            <a:ext cx="21869400" cy="10043289"/>
          </a:xfrm>
          <a:prstGeom prst="rect">
            <a:avLst/>
          </a:prstGeom>
        </p:spPr>
        <p:txBody>
          <a:bodyPr/>
          <a:lstStyle/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 τριάδα των κορυφαίων ρωμαίων ελεγειακών: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Τίβουλλος</a:t>
            </a:r>
            <a:r>
              <a:t> (περ. 50-19 π.Χ.)  - ο πιο καθαρός και κομψός 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Προπέρτιος </a:t>
            </a:r>
            <a:r>
              <a:t>(περ. 50-γέννηση Χριστού)  - ο πιο πρωτότυπος, σκοτεινός και σύγχρονος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Οβίδιος</a:t>
            </a:r>
            <a:r>
              <a:t> (43 π.Χ. - 17 μ.Χ.) - ο πιο πνευματώδης και ελευθερόστομος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b="1" u="sng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Κατορθώνουν: </a:t>
            </a:r>
          </a:p>
          <a:p>
            <a:pPr marL="657920" indent="-384870" algn="just" defTabSz="393192">
              <a:spcBef>
                <a:spcPts val="1500"/>
              </a:spcBef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πλήρη μεταμόρφωση της ελληνικής ελεγείας 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b="1" u="sng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Έμπνευση:</a:t>
            </a:r>
          </a:p>
          <a:p>
            <a:pPr marL="0" indent="273050" algn="ctr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</a:t>
            </a:r>
            <a:r>
              <a:rPr i="1"/>
              <a:t>λεπταλέη Μούσα</a:t>
            </a:r>
            <a:r>
              <a:t>» 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u="sng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Αντλούν την έμπνευσή τους: 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Τίβουλλος από τη </a:t>
            </a:r>
            <a:r>
              <a:rPr i="1"/>
              <a:t>Δηλία</a:t>
            </a:r>
            <a:r>
              <a:t> και τη </a:t>
            </a:r>
            <a:r>
              <a:rPr i="1"/>
              <a:t>Νέμεση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Προπέρτιος από την </a:t>
            </a:r>
            <a:r>
              <a:rPr i="1"/>
              <a:t>Κυνθία</a:t>
            </a:r>
          </a:p>
          <a:p>
            <a:pPr marL="0" indent="273050" algn="just" defTabSz="393192">
              <a:spcBef>
                <a:spcPts val="1500"/>
              </a:spcBef>
              <a:buClrTx/>
              <a:buSzTx/>
              <a:buNone/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Οβίδιος από την </a:t>
            </a:r>
            <a:r>
              <a:rPr i="1"/>
              <a:t>Κόριννα</a:t>
            </a:r>
          </a:p>
          <a:p>
            <a:pPr marL="657920" indent="-384870" algn="just" defTabSz="393192">
              <a:spcBef>
                <a:spcPts val="1500"/>
              </a:spcBef>
              <a:defRPr sz="352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κεντρική </a:t>
            </a:r>
            <a:r>
              <a:rPr b="1"/>
              <a:t>θεματολογία</a:t>
            </a:r>
            <a:r>
              <a:t> της «ερωτικής στράτευσης» - συνδυασμός λογοτεχνικής </a:t>
            </a:r>
            <a:r>
              <a:rPr b="1"/>
              <a:t>σύμβασης</a:t>
            </a:r>
            <a:r>
              <a:t> και γνήσιου </a:t>
            </a:r>
            <a:r>
              <a:rPr b="1"/>
              <a:t>βιώματος</a:t>
            </a:r>
            <a: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»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»</a:t>
            </a:r>
          </a:p>
        </p:txBody>
      </p:sp>
      <p:sp>
        <p:nvSpPr>
          <p:cNvPr id="238" name="«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</a:t>
            </a:r>
          </a:p>
        </p:txBody>
      </p:sp>
      <p:sp>
        <p:nvSpPr>
          <p:cNvPr id="239" name="— Κοϊντιλιανός (100 χρόνια μετά)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— Κοϊντιλιανός (100 χρόνια μετά)</a:t>
            </a:r>
          </a:p>
        </p:txBody>
      </p:sp>
      <p:sp>
        <p:nvSpPr>
          <p:cNvPr id="240" name="και στην ελεγεία ακόμη προκαλούμε τους Έλληνες"/>
          <p:cNvSpPr txBox="1">
            <a:spLocks noGrp="1"/>
          </p:cNvSpPr>
          <p:nvPr>
            <p:ph type="body" idx="24"/>
          </p:nvPr>
        </p:nvSpPr>
        <p:spPr>
          <a:xfrm>
            <a:off x="1257300" y="6354807"/>
            <a:ext cx="21869400" cy="2611393"/>
          </a:xfrm>
          <a:prstGeom prst="rect">
            <a:avLst/>
          </a:prstGeom>
        </p:spPr>
        <p:txBody>
          <a:bodyPr/>
          <a:lstStyle>
            <a:lvl1pPr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i="0">
                <a:latin typeface="+mn-lt"/>
                <a:ea typeface="+mn-ea"/>
                <a:cs typeface="+mn-cs"/>
                <a:sym typeface="Helvetica Neue Medium"/>
              </a:defRPr>
            </a:pPr>
            <a:r>
              <a:rPr i="1" dirty="0">
                <a:latin typeface="Helvetica Neue"/>
                <a:ea typeface="Helvetica Neue"/>
                <a:cs typeface="Helvetica Neue"/>
                <a:sym typeface="Helvetica Neue"/>
              </a:rPr>
              <a:t>και </a:t>
            </a:r>
            <a:r>
              <a:rPr i="1" dirty="0" err="1">
                <a:latin typeface="Helvetica Neue"/>
                <a:ea typeface="Helvetica Neue"/>
                <a:cs typeface="Helvetica Neue"/>
                <a:sym typeface="Helvetica Neue"/>
              </a:rPr>
              <a:t>στην</a:t>
            </a:r>
            <a:r>
              <a:rPr i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ελεγε</a:t>
            </a:r>
            <a:r>
              <a:rPr lang="el-GR" i="1" dirty="0" smtClean="0">
                <a:latin typeface="Helvetica Neue"/>
                <a:ea typeface="Helvetica Neue"/>
                <a:cs typeface="Helvetica Neue"/>
                <a:sym typeface="Helvetica Neue"/>
              </a:rPr>
              <a:t>Ι</a:t>
            </a:r>
            <a:r>
              <a:rPr i="1" dirty="0" smtClean="0">
                <a:latin typeface="Helvetica Neue"/>
                <a:ea typeface="Helvetica Neue"/>
                <a:cs typeface="Helvetica Neue"/>
                <a:sym typeface="Helvetica Neue"/>
              </a:rPr>
              <a:t>α ακ</a:t>
            </a:r>
            <a:r>
              <a:rPr lang="el-GR" i="1" dirty="0" smtClean="0">
                <a:latin typeface="Helvetica Neue"/>
                <a:ea typeface="Helvetica Neue"/>
                <a:cs typeface="Helvetica Neue"/>
                <a:sym typeface="Helvetica Neue"/>
              </a:rPr>
              <a:t>Ο</a:t>
            </a:r>
            <a:r>
              <a:rPr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μη</a:t>
            </a:r>
            <a:r>
              <a:rPr i="1" dirty="0" smtClean="0">
                <a:latin typeface="Helvetica Neue"/>
                <a:ea typeface="Helvetica Neue"/>
                <a:cs typeface="Helvetica Neue"/>
                <a:sym typeface="Helvetica Neue"/>
              </a:rPr>
              <a:t> προκαλο</a:t>
            </a:r>
            <a:r>
              <a:rPr lang="el-GR" dirty="0"/>
              <a:t>Υ</a:t>
            </a:r>
            <a:r>
              <a:rPr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με</a:t>
            </a:r>
            <a:r>
              <a:rPr i="1" dirty="0" smtClean="0">
                <a:latin typeface="Helvetica Neue"/>
                <a:ea typeface="Helvetica Neue"/>
                <a:cs typeface="Helvetica Neue"/>
                <a:sym typeface="Helvetica Neue"/>
              </a:rPr>
              <a:t> του</a:t>
            </a:r>
            <a:r>
              <a:rPr lang="el-GR" i="1" dirty="0" smtClean="0">
                <a:latin typeface="Helvetica Neue"/>
                <a:ea typeface="Helvetica Neue"/>
                <a:cs typeface="Helvetica Neue"/>
                <a:sym typeface="Helvetica Neue"/>
              </a:rPr>
              <a:t>Σ</a:t>
            </a:r>
            <a:r>
              <a:rPr i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l-GR" dirty="0" err="1"/>
              <a:t>Ε</a:t>
            </a:r>
            <a:r>
              <a:rPr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λληνε</a:t>
            </a:r>
            <a:r>
              <a:rPr lang="el-GR" i="1" dirty="0" smtClean="0">
                <a:latin typeface="Helvetica Neue"/>
                <a:ea typeface="Helvetica Neue"/>
                <a:cs typeface="Helvetica Neue"/>
                <a:sym typeface="Helvetica Neue"/>
              </a:rPr>
              <a:t>Σ</a:t>
            </a:r>
            <a:endParaRPr i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ΥΠΟΤΙΤΛΟΣ ΚΕΦΑΛΑΙΟΥ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ΥΠΟΤΙΤΛΟΣ ΚΕΦΑΛΑΙΟΥ</a:t>
            </a:r>
          </a:p>
        </p:txBody>
      </p:sp>
      <p:sp>
        <p:nvSpPr>
          <p:cNvPr id="243" name="ΟΒΙΔΙΟ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ΟΒΙΔΙΟΣ</a:t>
            </a:r>
          </a:p>
        </p:txBody>
      </p:sp>
      <p:sp>
        <p:nvSpPr>
          <p:cNvPr id="244" name="Επινόησε και καλλιέργησε νέα ποιητικά είδη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000" b="1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Επινόησε και καλλιέργησε </a:t>
            </a:r>
            <a:r>
              <a:rPr u="sng"/>
              <a:t>νέα ποιητικά είδη</a:t>
            </a:r>
            <a:r>
              <a:t>: </a:t>
            </a:r>
          </a:p>
          <a:p>
            <a:pPr marL="765023" indent="-447523" algn="just" defTabSz="457200">
              <a:spcBef>
                <a:spcPts val="180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την πλαστή ποιητική </a:t>
            </a:r>
            <a:r>
              <a:rPr b="1" i="1"/>
              <a:t>μυθολογική</a:t>
            </a:r>
            <a:r>
              <a:t> </a:t>
            </a:r>
            <a:r>
              <a:rPr b="1" i="1"/>
              <a:t>επιστολή</a:t>
            </a:r>
            <a:r>
              <a:t> </a:t>
            </a:r>
            <a:r>
              <a:rPr i="1"/>
              <a:t>(Ηρωίδες</a:t>
            </a:r>
            <a:r>
              <a:t>: </a:t>
            </a:r>
            <a:r>
              <a:rPr i="1"/>
              <a:t>Heroides</a:t>
            </a:r>
            <a:r>
              <a:t> </a:t>
            </a:r>
            <a:r>
              <a:rPr i="1"/>
              <a:t>)</a:t>
            </a:r>
            <a:r>
              <a:t>, </a:t>
            </a:r>
          </a:p>
          <a:p>
            <a:pPr marL="765023" indent="-447523" algn="just" defTabSz="457200">
              <a:spcBef>
                <a:spcPts val="180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το </a:t>
            </a:r>
            <a:r>
              <a:rPr b="1" i="1"/>
              <a:t>καλλωπιστικό έπος</a:t>
            </a:r>
            <a:r>
              <a:t> </a:t>
            </a:r>
            <a:r>
              <a:rPr i="1"/>
              <a:t>(Καλλυντικά του προσώπου: Medicamina</a:t>
            </a:r>
            <a:r>
              <a:t> </a:t>
            </a:r>
            <a:r>
              <a:rPr i="1"/>
              <a:t>faciei</a:t>
            </a:r>
            <a:r>
              <a:t> </a:t>
            </a:r>
            <a:r>
              <a:rPr i="1"/>
              <a:t>)</a:t>
            </a:r>
            <a:r>
              <a:t> , </a:t>
            </a:r>
          </a:p>
          <a:p>
            <a:pPr marL="765023" indent="-447523" algn="just" defTabSz="457200">
              <a:spcBef>
                <a:spcPts val="180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το </a:t>
            </a:r>
            <a:r>
              <a:rPr b="1" i="1"/>
              <a:t>«αιτιολογικό» εορτολόγιο</a:t>
            </a:r>
            <a:r>
              <a:t> </a:t>
            </a:r>
            <a:r>
              <a:rPr i="1"/>
              <a:t>(</a:t>
            </a:r>
            <a:r>
              <a:t> </a:t>
            </a:r>
            <a:r>
              <a:rPr i="1"/>
              <a:t>Fasti</a:t>
            </a:r>
            <a:r>
              <a:t> </a:t>
            </a:r>
            <a:r>
              <a:rPr i="1"/>
              <a:t>)</a:t>
            </a:r>
            <a:r>
              <a:t> </a:t>
            </a:r>
          </a:p>
          <a:p>
            <a:pPr marL="765023" indent="-447523" algn="just" defTabSz="457200">
              <a:spcBef>
                <a:spcPts val="1800"/>
              </a:spcBef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την </a:t>
            </a:r>
            <a:r>
              <a:rPr b="1" i="1"/>
              <a:t>ποίηση της εξορίας</a:t>
            </a:r>
            <a:r>
              <a:t> </a:t>
            </a:r>
            <a:r>
              <a:rPr i="1"/>
              <a:t>(Θλιβερά: Tristia</a:t>
            </a:r>
            <a:r>
              <a:t> και </a:t>
            </a:r>
            <a:r>
              <a:rPr i="1"/>
              <a:t>Επιστολές από τον Πόντο: Epistulae</a:t>
            </a:r>
            <a:r>
              <a:t> </a:t>
            </a:r>
            <a:r>
              <a:rPr i="1"/>
              <a:t>ex</a:t>
            </a:r>
            <a:r>
              <a:t> </a:t>
            </a:r>
            <a:r>
              <a:rPr i="1"/>
              <a:t>Ponto)</a:t>
            </a:r>
            <a:r>
              <a:t>.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0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Αξιοποιώντας ελληνικά πρότυπα, δημιούργησε μια μυθολογική Αντι-</a:t>
            </a:r>
            <a:r>
              <a:rPr i="1"/>
              <a:t>Αινειάδα</a:t>
            </a:r>
            <a:r>
              <a:t>, τις</a:t>
            </a:r>
            <a:r>
              <a:rPr i="1"/>
              <a:t> Μεταμορφώσεις</a:t>
            </a:r>
            <a:r>
              <a:t> </a:t>
            </a:r>
            <a:r>
              <a:rPr i="1"/>
              <a:t>(Metamorphoseon</a:t>
            </a:r>
            <a:r>
              <a:t> </a:t>
            </a:r>
            <a:r>
              <a:rPr i="1"/>
              <a:t>libri)</a:t>
            </a:r>
            <a:r>
              <a:t>: πρόκειται για ένα </a:t>
            </a:r>
            <a:r>
              <a:rPr b="1" u="sng"/>
              <a:t>έπος</a:t>
            </a:r>
            <a:r>
              <a:t> 15 βιβλίων και 12.000 στίχων, ένα καλλιτεχνικό μωσαϊκό περίπου </a:t>
            </a:r>
            <a:r>
              <a:rPr b="1" u="sng"/>
              <a:t>250 μυθολογικών ψηφίδων</a:t>
            </a:r>
            <a:r>
              <a:t>, με στοιχεία από την </a:t>
            </a:r>
            <a:r>
              <a:rPr b="1" i="1"/>
              <a:t>ιστορία, την ελεγεία, τη ρητορεία, την τραγωδία, το επύλλιο, την παρωδία και τη φιλοσοφία.</a:t>
            </a:r>
            <a:r>
              <a:t> Κοινό χαρακτηριστικό των μύθων είναι η μεταμόρφωση των ηρώων.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apollo_and_daphne_by_bernini_-galleria_borghese-_1.jpeg" descr="apollo_and_daphne_by_bernini_-galleria_borghese-_1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b="43750"/>
          <a:stretch>
            <a:fillRect/>
          </a:stretch>
        </p:blipFill>
        <p:spPr>
          <a:xfrm>
            <a:off x="240473" y="-1"/>
            <a:ext cx="24384001" cy="13716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»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»</a:t>
            </a:r>
          </a:p>
        </p:txBody>
      </p:sp>
      <p:sp>
        <p:nvSpPr>
          <p:cNvPr id="249" name="«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</a:t>
            </a:r>
          </a:p>
        </p:txBody>
      </p:sp>
      <p:sp>
        <p:nvSpPr>
          <p:cNvPr id="250" name="— Τζαν Λορέντσο Μπερνίνι (1622-1625)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— Τζαν Λορέντσο Μπερνίνι (1622-1625)</a:t>
            </a:r>
          </a:p>
        </p:txBody>
      </p:sp>
      <p:sp>
        <p:nvSpPr>
          <p:cNvPr id="251" name="Απολλων &amp; Δαφνη"/>
          <p:cNvSpPr txBox="1"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Απολλων &amp; Δαφνη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ΠΕΖΟΓΡΑΦΙ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ΠΕΖΟΓΡΑΦΙΑ</a:t>
            </a:r>
          </a:p>
        </p:txBody>
      </p:sp>
      <p:sp>
        <p:nvSpPr>
          <p:cNvPr id="254" name="Τίτος Λίβιος (59 π.Χ. - 17 μ.Χ.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Τίτος Λίβιος</a:t>
            </a:r>
            <a:r>
              <a:t> (59 π.Χ. - 17 μ.Χ.) </a:t>
            </a:r>
          </a:p>
          <a:p>
            <a:pPr marL="0" indent="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ανέλαβε και διεκπεραίωσε την κορυφαία πεζογραφική παρουσίαση της ιστορικής διαδρομής της «αιώνιας Πόλης» από την ίδρυσή της (γι' αυτό και το έργο τιτλοφορούνταν Ab urbe condita ) ως το 9 π.Χ. σε 142 βιβλία. </a:t>
            </a:r>
          </a:p>
          <a:p>
            <a:pPr marL="0" indent="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Έννοιες όπως το «mos maiorum», η «pietas», η «virtus» είναι κεντρικά νήματα που διατρέχουν τη </a:t>
            </a:r>
            <a:r>
              <a:rPr b="1"/>
              <a:t>ρητορική και τραγική ιστοριογραφία </a:t>
            </a:r>
            <a:r>
              <a:t>του.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Βιτρούβιος</a:t>
            </a:r>
            <a:r>
              <a:t> 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επιστήμονας λογοτέχνης - εξειδικευμένο σύγγραμμά </a:t>
            </a:r>
            <a:r>
              <a:rPr i="1"/>
              <a:t>Για την αρχιτεκτονική (De</a:t>
            </a:r>
            <a:r>
              <a:t> </a:t>
            </a:r>
            <a:r>
              <a:rPr i="1"/>
              <a:t>architectura)</a:t>
            </a:r>
            <a:r>
              <a:t> -προχωρημένες αρχιτεκτονικές γνώσεις και ευαισθησίες της εποχής.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Διπλό κλικ για αλλαγή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257" name="Σας ευχαριστώ"/>
          <p:cNvSpPr txBox="1"/>
          <p:nvPr/>
        </p:nvSpPr>
        <p:spPr>
          <a:xfrm>
            <a:off x="9969245" y="6502400"/>
            <a:ext cx="4445509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800"/>
            </a:lvl1pPr>
          </a:lstStyle>
          <a:p>
            <a:r>
              <a:t>Σας ευχαριστώ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ΚΛΑΣΙΚΗ ΕΠΟΧΗ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ΚΛΑΣΙΚΗ ΕΠΟΧΗ                            </a:t>
            </a:r>
          </a:p>
          <a:p>
            <a:pPr marL="0" indent="0">
              <a:buClrTx/>
              <a:buSzTx/>
              <a:buNone/>
            </a:pPr>
            <a:r>
              <a:t>α. ΚΙΚΕΡΩΝΕΙΟΙ ΧΡΟΝΟΙ               β. ΑΥΓΟΥΣΤΕΙΟΙ ΧΡΟΝΟΙ</a:t>
            </a:r>
          </a:p>
        </p:txBody>
      </p:sp>
      <p:sp>
        <p:nvSpPr>
          <p:cNvPr id="166" name="Διπλό βέλος"/>
          <p:cNvSpPr/>
          <p:nvPr/>
        </p:nvSpPr>
        <p:spPr>
          <a:xfrm>
            <a:off x="8247109" y="6663028"/>
            <a:ext cx="1397001" cy="1270001"/>
          </a:xfrm>
          <a:prstGeom prst="leftRightArrow">
            <a:avLst>
              <a:gd name="adj1" fmla="val 32000"/>
              <a:gd name="adj2" fmla="val 4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Η λατινική γλώσσα όργανο κατάλληλο -&gt; υψηλό έντεχνο λόγο.…"/>
          <p:cNvSpPr txBox="1">
            <a:spLocks noGrp="1"/>
          </p:cNvSpPr>
          <p:nvPr>
            <p:ph type="title"/>
          </p:nvPr>
        </p:nvSpPr>
        <p:spPr>
          <a:xfrm>
            <a:off x="1257300" y="2864177"/>
            <a:ext cx="21869400" cy="7987646"/>
          </a:xfrm>
          <a:prstGeom prst="rect">
            <a:avLst/>
          </a:prstGeom>
        </p:spPr>
        <p:txBody>
          <a:bodyPr/>
          <a:lstStyle/>
          <a:p>
            <a:pPr indent="317500" algn="just" defTabSz="457200">
              <a:spcBef>
                <a:spcPts val="1800"/>
              </a:spcBef>
              <a:defRPr sz="4200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 λατινική γλώσσα όργανο κατάλληλο -&gt; υψηλό έντεχνο λόγο. </a:t>
            </a:r>
          </a:p>
          <a:p>
            <a:pPr indent="317500" defTabSz="457200">
              <a:spcBef>
                <a:spcPts val="1800"/>
              </a:spcBef>
              <a:defRPr sz="4200" b="1" i="1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 λατινική λογοτεχνία </a:t>
            </a:r>
          </a:p>
          <a:p>
            <a:pPr indent="317500" algn="just" defTabSz="457200">
              <a:spcBef>
                <a:spcPts val="1800"/>
              </a:spcBef>
              <a:defRPr sz="4200" u="sng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ΑΠΟ</a:t>
            </a:r>
          </a:p>
          <a:p>
            <a:pPr indent="317500" algn="just" defTabSz="457200">
              <a:spcBef>
                <a:spcPts val="1800"/>
              </a:spcBef>
              <a:defRPr sz="4200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μαθητεία </a:t>
            </a:r>
          </a:p>
          <a:p>
            <a:pPr indent="317500" algn="just" defTabSz="457200">
              <a:spcBef>
                <a:spcPts val="1800"/>
              </a:spcBef>
              <a:defRPr sz="4200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πειραματισμούς </a:t>
            </a:r>
          </a:p>
          <a:p>
            <a:pPr indent="317500" algn="just" defTabSz="457200">
              <a:spcBef>
                <a:spcPts val="1800"/>
              </a:spcBef>
              <a:defRPr sz="4200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πολυποίκιλη ανίχνευση </a:t>
            </a:r>
          </a:p>
          <a:p>
            <a:pPr indent="317500" algn="just" defTabSz="457200">
              <a:spcBef>
                <a:spcPts val="1800"/>
              </a:spcBef>
              <a:defRPr sz="4200" u="sng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ΠΡΟΣ</a:t>
            </a:r>
          </a:p>
          <a:p>
            <a:pPr indent="317500" algn="just" defTabSz="457200">
              <a:spcBef>
                <a:spcPts val="1800"/>
              </a:spcBef>
              <a:defRPr sz="4200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φάση της υψηλής δημιουργίας και της καλλιτεχνικής εκλέπτυνσης </a:t>
            </a:r>
          </a:p>
        </p:txBody>
      </p:sp>
      <p:sp>
        <p:nvSpPr>
          <p:cNvPr id="169" name="ΚΛΑΣΙΚΗ ΕΠΟΧΗ: ΓΕΝΙΚΑ ΣΤΟΙΧΕΙΑ"/>
          <p:cNvSpPr txBox="1"/>
          <p:nvPr/>
        </p:nvSpPr>
        <p:spPr>
          <a:xfrm>
            <a:off x="7181367" y="1579459"/>
            <a:ext cx="1002126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4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ΚΛΑΣΙΚΗ ΕΠΟΧΗ: ΓΕΝΙΚΑ ΣΤΟΙΧΕΙΑ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ΧΑΡΑΚΤΗΡΙΣΤΙΚΑ ΛΟΓΟΤΕΧΝΙΚΗΣ ΔΗΜΙΟΥΡΓΙΑ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ΧΑΡΑΚΤΗΡΙΣΤΙΚΑ ΛΟΓΟΤΕΧΝΙΚΗΣ ΔΗΜΙΟΥΡΓΙΑΣ</a:t>
            </a:r>
          </a:p>
        </p:txBody>
      </p:sp>
      <p:sp>
        <p:nvSpPr>
          <p:cNvPr id="172" name="Στόχοι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b="1" u="sng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Στόχοι: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Αρμονία ανάμεσα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σε μορφή και περιεχόμενο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σε πλασματικό και πραγματικό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η εξειδίκευση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το βάθος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ΠΡΟΟΔΕΥΤΙΚΗ ΠΡΟΣΛΗΨΗ ΕΛΛΗΝΙΚΟΥ ΣΤΟΙΧΕΙΟΥ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ΠΡΟΟΔΕΥΤΙΚΗ ΠΡΟΣΛΗΨΗ ΕΛΛΗΝΙΚΟΥ ΣΤΟΙΧΕΙΟΥ</a:t>
            </a:r>
          </a:p>
        </p:txBody>
      </p:sp>
      <p:sp>
        <p:nvSpPr>
          <p:cNvPr id="175" name="Ολοκλήρωση δημιουργικής κατάκτησης ελληνικών προτύπων…"/>
          <p:cNvSpPr txBox="1"/>
          <p:nvPr/>
        </p:nvSpPr>
        <p:spPr>
          <a:xfrm>
            <a:off x="1947834" y="3039583"/>
            <a:ext cx="18891976" cy="968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indent="3175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Ολοκλήρωση δημιουργικής κατάκτησης ελληνικών προτύπων </a:t>
            </a:r>
          </a:p>
          <a:p>
            <a:pPr indent="3175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Ρωμαϊκή καλλιτεχνική παραγωγή στέρεα σε πλούσιο έδαφος ρωμαϊκής καλλιτεχνικής βάσης</a:t>
            </a:r>
          </a:p>
          <a:p>
            <a:pPr indent="3175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Καλλιτεχνικός ανταγωνισμός αποτελεσματικός με τους Έλληνες καλλιτέχνες των</a:t>
            </a:r>
          </a:p>
          <a:p>
            <a:pPr indent="317500" algn="just" defTabSz="457200">
              <a:spcBef>
                <a:spcPts val="1800"/>
              </a:spcBef>
              <a:defRPr sz="4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ελληνιστικών, κλασικών και αρχαϊκών χρόνων: </a:t>
            </a:r>
          </a:p>
          <a:p>
            <a:pPr lvl="2" indent="10033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ΡΩΜΑΙΟΙ             ΕΛΛΗΝΕΣ</a:t>
            </a:r>
          </a:p>
          <a:p>
            <a:pPr lvl="2" indent="10033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Κάτουλλος τον       Καλλίμαχο, </a:t>
            </a:r>
          </a:p>
          <a:p>
            <a:pPr indent="3175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ο Λουκρήτιος τον      Εμπεδοκλή, </a:t>
            </a:r>
          </a:p>
          <a:p>
            <a:pPr indent="3175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ο Κικέρων τους        αττικούς ρήτορες και φιλοσόφους, </a:t>
            </a:r>
          </a:p>
          <a:p>
            <a:pPr indent="3175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ο Βεργίλιος το          Θεόκριτο και τον Όμηρο, </a:t>
            </a:r>
          </a:p>
          <a:p>
            <a:pPr indent="317500" algn="just" defTabSz="457200">
              <a:spcBef>
                <a:spcPts val="18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ο Οράτιος την          αιολική ποίηση.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ΓΙΑΤΙ ΚΛΑΣΙΚΗ;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ΓΙΑΤΙ ΚΛΑΣΙΚΗ;</a:t>
            </a:r>
          </a:p>
        </p:txBody>
      </p:sp>
      <p:sp>
        <p:nvSpPr>
          <p:cNvPr id="178" name="ΧΡΟΝΙΚΕΣ ΦΑΣΕΙΣ &amp; ΕΙΔΗ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ΧΡΟΝΙΚΕΣ ΦΑΣΕΙΣ &amp; ΕΙΔΗ</a:t>
            </a:r>
          </a:p>
        </p:txBody>
      </p:sp>
      <p:sp>
        <p:nvSpPr>
          <p:cNvPr id="179" name="ΚΙΚΕΡΩΝΕΙΟΙ ΧΡΟΝΟΙ: ως το 40 π.Χ. ΕΙΔΟΣ: ΠΕΖΟΓΡΑΦΙΑ…"/>
          <p:cNvSpPr txBox="1">
            <a:spLocks noGrp="1"/>
          </p:cNvSpPr>
          <p:nvPr>
            <p:ph type="body" idx="1"/>
          </p:nvPr>
        </p:nvSpPr>
        <p:spPr>
          <a:xfrm>
            <a:off x="1257299" y="3617320"/>
            <a:ext cx="21869401" cy="755707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304800" algn="just" defTabSz="438911">
              <a:spcBef>
                <a:spcPts val="1700"/>
              </a:spcBef>
              <a:buClrTx/>
              <a:buSzTx/>
              <a:buNone/>
              <a:defRPr sz="3839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ΚΙΚΕΡΩΝΕΙΟΙ ΧΡΟΝΟΙ: ως το 40 π.Χ. ΕΙΔΟΣ: ΠΕΖΟΓΡΑΦΙΑ</a:t>
            </a:r>
          </a:p>
          <a:p>
            <a:pPr marL="0" indent="304800" algn="just" defTabSz="438911">
              <a:spcBef>
                <a:spcPts val="1700"/>
              </a:spcBef>
              <a:buClrTx/>
              <a:buSzTx/>
              <a:buNone/>
              <a:defRPr sz="3839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ΑΥΓΟΥΣΤΕΙΟΙ ΧΡΟΝΟΙ: ως το 14 μ.Χ. (θάνατος του Οκταβιανού Αυγούστου μιας μορφής που σημάδεψε όχι μόνο την ιστορία αλλά και τα γράμματα) ΕΙΔΟΣ: ΠΟΙΗΣΗ.</a:t>
            </a:r>
          </a:p>
          <a:p>
            <a:pPr marL="0" indent="304800" algn="just" defTabSz="438911">
              <a:spcBef>
                <a:spcPts val="1700"/>
              </a:spcBef>
              <a:buClrTx/>
              <a:buSzTx/>
              <a:buNone/>
              <a:defRPr sz="3839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304800" algn="ctr" defTabSz="438911">
              <a:spcBef>
                <a:spcPts val="1700"/>
              </a:spcBef>
              <a:buClrTx/>
              <a:buSzTx/>
              <a:buNone/>
              <a:defRPr sz="3839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 ΟΡΟΣ “ΚΛΑΣΙΚΟΣ”: </a:t>
            </a:r>
          </a:p>
          <a:p>
            <a:pPr marL="0" indent="304800" algn="just" defTabSz="438911">
              <a:spcBef>
                <a:spcPts val="1700"/>
              </a:spcBef>
              <a:buClrTx/>
              <a:buSzTx/>
              <a:buNone/>
              <a:defRPr sz="3839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Μετά το 90 π.Χ. και ύστερα από ένα άγονο κενό περίπου 60 χρόνων, εμφανίζεται ένας μεγάλος αριθμός ταλέντων. </a:t>
            </a:r>
          </a:p>
          <a:p>
            <a:pPr marL="0" indent="304800" algn="just" defTabSz="438911">
              <a:spcBef>
                <a:spcPts val="1700"/>
              </a:spcBef>
              <a:buClrTx/>
              <a:buSzTx/>
              <a:buNone/>
              <a:defRPr sz="3839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Δημιουργούνται έργα που </a:t>
            </a:r>
            <a:r>
              <a:rPr b="1" u="sng"/>
              <a:t>επέζησαν 2.000 χρόνια</a:t>
            </a:r>
            <a:r>
              <a:t>, διαμόρφωσαν την έννοια του «κλασικού», συντήρησαν και  αναγέννησαν επανειλημμένα την Ευρώπη.</a:t>
            </a:r>
          </a:p>
          <a:p>
            <a:pPr marL="0" indent="304800" algn="just" defTabSz="438911">
              <a:spcBef>
                <a:spcPts val="1700"/>
              </a:spcBef>
              <a:buClrTx/>
              <a:buSzTx/>
              <a:buNone/>
              <a:defRPr sz="3839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Οι κλασικοί Ρωμαίοι, σχεδόν στο σύνολο τους γόνοι των ταραγμένων χρόνων 133-31 π.Χ. καλύπτουν όλο το ειδολογικό φάσμα  της λογοτεχνίας.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ΕΙΔΗ &amp; ΓΝΩΡΙΣΜΑΤΑ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ΕΙΔΗ &amp; ΓΝΩΡΙΣΜΑΤΑ</a:t>
            </a:r>
          </a:p>
        </p:txBody>
      </p:sp>
      <p:sp>
        <p:nvSpPr>
          <p:cNvPr id="182" name="ΝΕΩΤΕΡΙΚΟΤΗΤ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ΝΕΩΤΕΡΙΚΟΤΗΤΑ</a:t>
            </a:r>
          </a:p>
        </p:txBody>
      </p:sp>
      <p:sp>
        <p:nvSpPr>
          <p:cNvPr id="183" name="Λογοτεχνική αναγέννηση - «κίνημα των Νεωτέρων» (εκφράζονται με ένα πιο προσωπικό στυλ, ενώ μέχρι τότε ακολουθούσαν πιστά κανόνες): μεταφυτεύεται στη Ρώμη το «μονερνιστικό» ρεύμα της λογοτεχνικής σχολής του Καλλιμάχου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04547" indent="-387047" algn="just" defTabSz="457200">
              <a:spcBef>
                <a:spcPts val="1800"/>
              </a:spcBef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Λογοτεχνική αναγέννηση - «κίνημα των Νεωτέρων» </a:t>
            </a:r>
            <a:r>
              <a:rPr i="1"/>
              <a:t>(εκφράζονται με ένα πιο προσωπικό στυλ, ενώ μέχρι τότε ακολουθούσαν πιστά κανόνες)</a:t>
            </a:r>
            <a:r>
              <a:t>: μεταφυτεύεται στη Ρώμη το «μονερνιστικό» ρεύμα της λογοτεχνικής σχολής του Καλλιμάχου.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Οι «νεωτερικοί» ποιητές δημιουργούν πολύ καλοδουλ­εμένα ποιήματα: </a:t>
            </a:r>
          </a:p>
          <a:p>
            <a:pPr marL="0" indent="317500" algn="ctr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u="sng"/>
              <a:t>λυρική και ελεγειακή ποίηση, επύλλια και επιγράμματα.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συντομία 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σκοτεινό και υπαινικτικό ύφος,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εκλέπτυνση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λογιότητα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Το περασ μιασ εποχησ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Το περασ μιασ εποχησ</a:t>
            </a:r>
          </a:p>
        </p:txBody>
      </p:sp>
      <p:sp>
        <p:nvSpPr>
          <p:cNvPr id="186" name="Με το θάνατο του Αυγούστου ολοκληρώνεται όχι μόνο μια σημαντική πολιτική περίοδος αλλά και ένα βασικό κεφάλαιο της ρωμαϊκής γραμματείας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Με το θάνατο του Αυγούστου ολοκληρώνεται όχι μόνο μια σημαντική πολιτική περίοδος αλλά και ένα βασικό κεφάλαιο της ρωμαϊκής γραμματείας.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Η πρόσληψη του ελληνισμού έχει συντελεσθεί και η Ρώμη διαθέτει τους δικούς της «κλασικούς». </a:t>
            </a:r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317500" algn="just" defTabSz="457200">
              <a:spcBef>
                <a:spcPts val="1800"/>
              </a:spcBef>
              <a:buClrTx/>
              <a:buSzTx/>
              <a:buNone/>
              <a:defRPr sz="4100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Αρχίζει ο επιγονισμός και οι εσωστρεφείς αναγεννήσεις κάτι που δε συνεπάγεται βέβαια απαραίτητα και έκπτωση της ποιότητας ή απουσία ταλέντων.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48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48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Microsoft Office PowerPoint</Application>
  <PresentationFormat>Custom</PresentationFormat>
  <Paragraphs>200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New_Template8</vt:lpstr>
      <vt:lpstr>ΕΙΣΑΓΩΓΗ ΛΑΤΙΝΙΚΩΝ</vt:lpstr>
      <vt:lpstr>PowerPoint Presentation</vt:lpstr>
      <vt:lpstr>PowerPoint Presentation</vt:lpstr>
      <vt:lpstr>Η λατινική γλώσσα όργανο κατάλληλο -&gt; υψηλό έντεχνο λόγο.  η λατινική λογοτεχνία  ΑΠΟ μαθητεία  πειραματισμούς  πολυποίκιλη ανίχνευση  ΠΡΟΣ φάση της υψηλής δημιουργίας και της καλλιτεχνικής εκλέπτυνσης </vt:lpstr>
      <vt:lpstr>ΧΑΡΑΚΤΗΡΙΣΤΙΚΑ ΛΟΓΟΤΕΧΝΙΚΗΣ ΔΗΜΙΟΥΡΓΙΑΣ</vt:lpstr>
      <vt:lpstr>ΠΡΟΟΔΕΥΤΙΚΗ ΠΡΟΣΛΗΨΗ ΕΛΛΗΝΙΚΟΥ ΣΤΟΙΧΕΙΟΥ</vt:lpstr>
      <vt:lpstr>ΧΡΟΝΙΚΕΣ ΦΑΣΕΙΣ &amp; ΕΙΔΗ</vt:lpstr>
      <vt:lpstr>ΝΕΩΤΕΡΙΚΟΤΗΤΑ</vt:lpstr>
      <vt:lpstr>Το περασ μιασ εποχησ</vt:lpstr>
      <vt:lpstr>ΚΙΚΕΡΩΝ ΒΑΡΩΝ ΚΑΙΣΑΡ ΝΕΠΩΣ ΣΑΛΛΟΥΣΤΙΟΣ ΚΑΤΟΥΛΛΟΣ ΛΟΥΚΡΗΤΙΟΣ ΒΑΡΡΩΝ</vt:lpstr>
      <vt:lpstr>ΙΣΤΟΡΙΚΕΣ ΣΥΝΘΗΚΕΣ</vt:lpstr>
      <vt:lpstr>ΛΟΓΟΤΕΧΝΙΚΑ ΧΑΡΑΚΤΗΡΙΣΤΙΚΑ</vt:lpstr>
      <vt:lpstr>ΜΑΡΚΟΣ ΤΥΛΛΙΟΣ ΚΙΚΕΡΩΝ</vt:lpstr>
      <vt:lpstr>ΒΑΡρΩΝ</vt:lpstr>
      <vt:lpstr>ΙΣΤΟΡΙΟΓΡΑΦΙΑ </vt:lpstr>
      <vt:lpstr>PowerPoint Presentation</vt:lpstr>
      <vt:lpstr>PowerPoint Presentation</vt:lpstr>
      <vt:lpstr>Αυγουστειοι χρονοι</vt:lpstr>
      <vt:lpstr>Ποιητικός Λόγος:  Βεργίλιος - ηρωικό &amp; διδακτικό έπος, ποιμενικό ειδύλλιο Οράτιος - λυρική ποίηση Τίβουλλος,  Προπέρτιος,                        ελεγεία Οβίδιος πεζός λόγος:  Λίβιος Βιτρούβιος </vt:lpstr>
      <vt:lpstr>Πόπλιος Βεργίλιος Μάρων </vt:lpstr>
      <vt:lpstr>Κόιντος Οράτιος Φλάκκος</vt:lpstr>
      <vt:lpstr>ΕΛΕΓΕΙΑΚΟΙ ΠΟΙΗΤΕΣ</vt:lpstr>
      <vt:lpstr>PowerPoint Presentation</vt:lpstr>
      <vt:lpstr>ΟΒΙΔΙΟΣ</vt:lpstr>
      <vt:lpstr>PowerPoint Presentation</vt:lpstr>
      <vt:lpstr>PowerPoint Presentation</vt:lpstr>
      <vt:lpstr>ΠΕΖΟΓΡΑΦΙΑ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ΕΙΣΑΓΩΓΗ ΛΑΤΙΝΙΚΩΝ</dc:title>
  <dc:creator>Γιώργος Βελιδάκης</dc:creator>
  <cp:lastModifiedBy>Γιώργος Βελιδάκης</cp:lastModifiedBy>
  <cp:revision>2</cp:revision>
  <dcterms:modified xsi:type="dcterms:W3CDTF">2022-05-04T20:45:00Z</dcterms:modified>
</cp:coreProperties>
</file>