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003366"/>
    <a:srgbClr val="00FFFF"/>
    <a:srgbClr val="339966"/>
    <a:srgbClr val="01AF50"/>
    <a:srgbClr val="2FAF01"/>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408707197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118475602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14809903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346051707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11"/>
          </p:nvPr>
        </p:nvSpPr>
        <p:spPr/>
        <p:txBody>
          <a:bodyPr/>
          <a:lstStyle/>
          <a:p>
            <a:endParaRPr lang="el-GR" dirty="0"/>
          </a:p>
        </p:txBody>
      </p:sp>
      <p:sp>
        <p:nvSpPr>
          <p:cNvPr id="6" name="Θέση αριθμού διαφάνειας 5"/>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7571688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81583855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8" name="Θέση υποσέλιδου 7"/>
          <p:cNvSpPr>
            <a:spLocks noGrp="1"/>
          </p:cNvSpPr>
          <p:nvPr>
            <p:ph type="ftr" sz="quarter" idx="11"/>
          </p:nvPr>
        </p:nvSpPr>
        <p:spPr/>
        <p:txBody>
          <a:bodyPr/>
          <a:lstStyle/>
          <a:p>
            <a:endParaRPr lang="el-GR" dirty="0"/>
          </a:p>
        </p:txBody>
      </p:sp>
      <p:sp>
        <p:nvSpPr>
          <p:cNvPr id="9" name="Θέση αριθμού διαφάνειας 8"/>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23727563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4" name="Θέση υποσέλιδου 3"/>
          <p:cNvSpPr>
            <a:spLocks noGrp="1"/>
          </p:cNvSpPr>
          <p:nvPr>
            <p:ph type="ftr" sz="quarter" idx="11"/>
          </p:nvPr>
        </p:nvSpPr>
        <p:spPr/>
        <p:txBody>
          <a:bodyPr/>
          <a:lstStyle/>
          <a:p>
            <a:endParaRPr lang="el-GR" dirty="0"/>
          </a:p>
        </p:txBody>
      </p:sp>
      <p:sp>
        <p:nvSpPr>
          <p:cNvPr id="5" name="Θέση αριθμού διαφάνειας 4"/>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43455715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3" name="Θέση υποσέλιδου 2"/>
          <p:cNvSpPr>
            <a:spLocks noGrp="1"/>
          </p:cNvSpPr>
          <p:nvPr>
            <p:ph type="ftr" sz="quarter" idx="11"/>
          </p:nvPr>
        </p:nvSpPr>
        <p:spPr/>
        <p:txBody>
          <a:bodyPr/>
          <a:lstStyle/>
          <a:p>
            <a:endParaRPr lang="el-GR" dirty="0"/>
          </a:p>
        </p:txBody>
      </p:sp>
      <p:sp>
        <p:nvSpPr>
          <p:cNvPr id="4" name="Θέση αριθμού διαφάνειας 3"/>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404650285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328083275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E5698D9-D7BD-4DCD-A439-A0E017A859EA}" type="datetimeFigureOut">
              <a:rPr lang="el-GR" smtClean="0"/>
              <a:t>13/5/2025</a:t>
            </a:fld>
            <a:endParaRPr lang="el-GR" dirty="0"/>
          </a:p>
        </p:txBody>
      </p:sp>
      <p:sp>
        <p:nvSpPr>
          <p:cNvPr id="6" name="Θέση υποσέλιδου 5"/>
          <p:cNvSpPr>
            <a:spLocks noGrp="1"/>
          </p:cNvSpPr>
          <p:nvPr>
            <p:ph type="ftr" sz="quarter" idx="11"/>
          </p:nvPr>
        </p:nvSpPr>
        <p:spPr/>
        <p:txBody>
          <a:bodyPr/>
          <a:lstStyle/>
          <a:p>
            <a:endParaRPr lang="el-GR" dirty="0"/>
          </a:p>
        </p:txBody>
      </p:sp>
      <p:sp>
        <p:nvSpPr>
          <p:cNvPr id="7" name="Θέση αριθμού διαφάνειας 6"/>
          <p:cNvSpPr>
            <a:spLocks noGrp="1"/>
          </p:cNvSpPr>
          <p:nvPr>
            <p:ph type="sldNum" sz="quarter" idx="12"/>
          </p:nvPr>
        </p:nvSpPr>
        <p:spPr/>
        <p:txBody>
          <a:bodyPr/>
          <a:lstStyle/>
          <a:p>
            <a:fld id="{8670E6E7-1C7A-49BA-AAF9-15485108ED69}" type="slidenum">
              <a:rPr lang="el-GR" smtClean="0"/>
              <a:t>‹#›</a:t>
            </a:fld>
            <a:endParaRPr lang="el-GR" dirty="0"/>
          </a:p>
        </p:txBody>
      </p:sp>
    </p:spTree>
    <p:extLst>
      <p:ext uri="{BB962C8B-B14F-4D97-AF65-F5344CB8AC3E}">
        <p14:creationId xmlns:p14="http://schemas.microsoft.com/office/powerpoint/2010/main" val="33891596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5698D9-D7BD-4DCD-A439-A0E017A859EA}" type="datetimeFigureOut">
              <a:rPr lang="el-GR" smtClean="0"/>
              <a:t>13/5/2025</a:t>
            </a:fld>
            <a:endParaRPr lang="el-GR" dirty="0"/>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0E6E7-1C7A-49BA-AAF9-15485108ED69}" type="slidenum">
              <a:rPr lang="el-GR" smtClean="0"/>
              <a:t>‹#›</a:t>
            </a:fld>
            <a:endParaRPr lang="el-GR" dirty="0"/>
          </a:p>
        </p:txBody>
      </p:sp>
    </p:spTree>
    <p:extLst>
      <p:ext uri="{BB962C8B-B14F-4D97-AF65-F5344CB8AC3E}">
        <p14:creationId xmlns:p14="http://schemas.microsoft.com/office/powerpoint/2010/main" val="127267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467544" y="0"/>
            <a:ext cx="7772400" cy="1470025"/>
          </a:xfrm>
          <a:solidFill>
            <a:schemeClr val="accent5">
              <a:lumMod val="40000"/>
              <a:lumOff val="60000"/>
            </a:schemeClr>
          </a:solidFill>
        </p:spPr>
        <p:txBody>
          <a:bodyPr/>
          <a:lstStyle/>
          <a:p>
            <a:r>
              <a:rPr lang="el-GR" dirty="0" smtClean="0">
                <a:solidFill>
                  <a:srgbClr val="0070C0"/>
                </a:solidFill>
              </a:rPr>
              <a:t>ΕΙΡΗΝΑΙΑ</a:t>
            </a:r>
            <a:endParaRPr lang="el-GR" dirty="0">
              <a:solidFill>
                <a:srgbClr val="0070C0"/>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1484784"/>
            <a:ext cx="6984776" cy="5053181"/>
          </a:xfrm>
          <a:prstGeom prst="rect">
            <a:avLst/>
          </a:prstGeom>
        </p:spPr>
      </p:pic>
    </p:spTree>
    <p:extLst>
      <p:ext uri="{BB962C8B-B14F-4D97-AF65-F5344CB8AC3E}">
        <p14:creationId xmlns:p14="http://schemas.microsoft.com/office/powerpoint/2010/main" val="424965548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solidFill>
            <a:schemeClr val="accent1">
              <a:lumMod val="20000"/>
              <a:lumOff val="80000"/>
            </a:schemeClr>
          </a:solidFill>
        </p:spPr>
        <p:txBody>
          <a:bodyPr/>
          <a:lstStyle/>
          <a:p>
            <a:r>
              <a:rPr lang="el-GR" dirty="0" smtClean="0">
                <a:solidFill>
                  <a:srgbClr val="0070C0"/>
                </a:solidFill>
              </a:rPr>
              <a:t>ΕΙΣΑΓΩΓΗ</a:t>
            </a:r>
            <a:endParaRPr lang="el-GR" dirty="0">
              <a:solidFill>
                <a:srgbClr val="0070C0"/>
              </a:solidFill>
            </a:endParaRPr>
          </a:p>
        </p:txBody>
      </p:sp>
      <p:sp>
        <p:nvSpPr>
          <p:cNvPr id="3" name="Θέση περιεχομένου 2"/>
          <p:cNvSpPr>
            <a:spLocks noGrp="1"/>
          </p:cNvSpPr>
          <p:nvPr>
            <p:ph idx="1"/>
          </p:nvPr>
        </p:nvSpPr>
        <p:spPr>
          <a:solidFill>
            <a:schemeClr val="accent6">
              <a:lumMod val="20000"/>
              <a:lumOff val="80000"/>
            </a:schemeClr>
          </a:solidFill>
        </p:spPr>
        <p:txBody>
          <a:bodyPr/>
          <a:lstStyle/>
          <a:p>
            <a:pPr marL="0" indent="0">
              <a:buNone/>
            </a:pPr>
            <a:r>
              <a:rPr lang="el-GR" dirty="0" smtClean="0"/>
              <a:t>Νομίζω όλοι θα θέλαμε να ζούμε σε έναν ιδανικό κόσμο στον οποίο δε θα υπάρχει κάτι που να μας δυσαρεστεί και θα συμβιώναμε όλοι οι άνθρωποι ειρηνικά. Αλλά επειδή κάτι τέτοιο όπως όλοι καταλαβαίνουμε δεν είναι εφικτό, ας υποθέσουμε ότι είμαστε ιδρυτές μιας ιδανικής πόλης, μιας ουτοπικής πόλης που φυσικά θα θέλαμε να υπάρχει ……</a:t>
            </a:r>
            <a:endParaRPr lang="el-GR" dirty="0"/>
          </a:p>
        </p:txBody>
      </p:sp>
    </p:spTree>
    <p:extLst>
      <p:ext uri="{BB962C8B-B14F-4D97-AF65-F5344CB8AC3E}">
        <p14:creationId xmlns:p14="http://schemas.microsoft.com/office/powerpoint/2010/main" val="52753672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23528" y="476672"/>
            <a:ext cx="8363272" cy="5649491"/>
          </a:xfrm>
          <a:solidFill>
            <a:srgbClr val="FF5050"/>
          </a:solidFill>
        </p:spPr>
        <p:txBody>
          <a:bodyPr>
            <a:normAutofit lnSpcReduction="10000"/>
          </a:bodyPr>
          <a:lstStyle/>
          <a:p>
            <a:r>
              <a:rPr lang="el-GR" dirty="0" smtClean="0">
                <a:solidFill>
                  <a:schemeClr val="bg1"/>
                </a:solidFill>
              </a:rPr>
              <a:t>Η ιδανική μας πόλη ονομάζεται Ειρηναία. Πήρε το όνομα της από το πρώτο κάτοικο της. Πιο συγκεκριμένα όταν κατοικήθηκε για πρώτη φορά από μια πενταμελή οικογένεια, το μικρότερο παιδάκι η Ελπίδα ήθελε να δώσει σε αυτή τη πόλη ένα όνομα που θα το αντιπροσώπευε επαρκώς γιατί πραγματικά η πόλη αυτή χαρακτηρίζεται από ειρήνη και αγάπη. Πολύ σύντομα βέβαια κάτοικοι από τα γύρω νησιά επισκέπτονταν τη πόλη μας και γίνονταν μόνιμοι κάτοικοι μαγεμένοι από την ομορφιά που την διέκρινε.</a:t>
            </a:r>
            <a:endParaRPr lang="el-GR" dirty="0">
              <a:solidFill>
                <a:schemeClr val="bg1"/>
              </a:solidFill>
            </a:endParaRPr>
          </a:p>
        </p:txBody>
      </p:sp>
    </p:spTree>
    <p:extLst>
      <p:ext uri="{BB962C8B-B14F-4D97-AF65-F5344CB8AC3E}">
        <p14:creationId xmlns:p14="http://schemas.microsoft.com/office/powerpoint/2010/main" val="1542450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0"/>
            <a:ext cx="8229600" cy="908720"/>
          </a:xfrm>
          <a:solidFill>
            <a:schemeClr val="accent2">
              <a:lumMod val="40000"/>
              <a:lumOff val="60000"/>
            </a:schemeClr>
          </a:solidFill>
        </p:spPr>
        <p:txBody>
          <a:bodyPr/>
          <a:lstStyle/>
          <a:p>
            <a:r>
              <a:rPr lang="el-GR" dirty="0">
                <a:solidFill>
                  <a:schemeClr val="accent2">
                    <a:lumMod val="75000"/>
                  </a:schemeClr>
                </a:solidFill>
              </a:rPr>
              <a:t>Π</a:t>
            </a:r>
            <a:r>
              <a:rPr lang="el-GR" dirty="0" smtClean="0">
                <a:solidFill>
                  <a:schemeClr val="accent2">
                    <a:lumMod val="75000"/>
                  </a:schemeClr>
                </a:solidFill>
              </a:rPr>
              <a:t>εριγραφή</a:t>
            </a:r>
            <a:endParaRPr lang="el-GR" dirty="0">
              <a:solidFill>
                <a:schemeClr val="accent2">
                  <a:lumMod val="75000"/>
                </a:schemeClr>
              </a:solidFill>
            </a:endParaRPr>
          </a:p>
        </p:txBody>
      </p:sp>
      <p:sp>
        <p:nvSpPr>
          <p:cNvPr id="3" name="Θέση περιεχομένου 2"/>
          <p:cNvSpPr>
            <a:spLocks noGrp="1"/>
          </p:cNvSpPr>
          <p:nvPr>
            <p:ph idx="1"/>
          </p:nvPr>
        </p:nvSpPr>
        <p:spPr>
          <a:xfrm>
            <a:off x="395536" y="908720"/>
            <a:ext cx="2952328" cy="5949279"/>
          </a:xfrm>
          <a:solidFill>
            <a:schemeClr val="accent2">
              <a:lumMod val="20000"/>
              <a:lumOff val="80000"/>
            </a:schemeClr>
          </a:solidFill>
        </p:spPr>
        <p:txBody>
          <a:bodyPr>
            <a:normAutofit fontScale="62500" lnSpcReduction="20000"/>
          </a:bodyPr>
          <a:lstStyle/>
          <a:p>
            <a:r>
              <a:rPr lang="el-GR" dirty="0" smtClean="0">
                <a:solidFill>
                  <a:schemeClr val="accent2">
                    <a:lumMod val="50000"/>
                  </a:schemeClr>
                </a:solidFill>
              </a:rPr>
              <a:t>Η πόλη μας είναι πανέμορφη. Αρχικά βρίσκεται παραθαλάσσια. Υπάρχει άφθονη καλλιεργήσιμη γη, καταπράσινα πάρκα, ο ήλιος είναι λαμπερός. Το κλίμα είναι εύκρατο, με ήπια καλοκαίρια αλλά και ήπιους χειμώνες. Κατά καιρούς υπάρχουν βροχοπτώσεις που όμως δε προκαλούν καταστροφές στις καλλιέργειες των ανθρώπων αλλά παρόλα αυτά ποτίζεται το έδαφος ώστε να είναι εύφορο. </a:t>
            </a:r>
            <a:endParaRPr lang="el-GR" dirty="0">
              <a:solidFill>
                <a:schemeClr val="accent2">
                  <a:lumMod val="50000"/>
                </a:schemeClr>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170687" y="1134625"/>
            <a:ext cx="5967170" cy="5467782"/>
          </a:xfrm>
          <a:prstGeom prst="rect">
            <a:avLst/>
          </a:prstGeom>
        </p:spPr>
      </p:pic>
    </p:spTree>
    <p:extLst>
      <p:ext uri="{BB962C8B-B14F-4D97-AF65-F5344CB8AC3E}">
        <p14:creationId xmlns:p14="http://schemas.microsoft.com/office/powerpoint/2010/main" val="324726546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1AF50"/>
        </a:solidFill>
        <a:effectLst/>
      </p:bgPr>
    </p:bg>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600200"/>
            <a:ext cx="3034680" cy="4525963"/>
          </a:xfrm>
          <a:solidFill>
            <a:schemeClr val="accent3">
              <a:lumMod val="60000"/>
              <a:lumOff val="40000"/>
            </a:schemeClr>
          </a:solidFill>
        </p:spPr>
        <p:txBody>
          <a:bodyPr>
            <a:normAutofit fontScale="70000" lnSpcReduction="20000"/>
          </a:bodyPr>
          <a:lstStyle/>
          <a:p>
            <a:r>
              <a:rPr lang="el-GR" dirty="0" smtClean="0">
                <a:solidFill>
                  <a:schemeClr val="accent3">
                    <a:lumMod val="50000"/>
                  </a:schemeClr>
                </a:solidFill>
              </a:rPr>
              <a:t>Στην πόλη μας υπάρχει έντονη χλωρίδα καθώς και πλούσια πανίδα. Δε είναι καθόλου σεισμόπληκτη άρα δε υπάρχει ο κίνδυνος σεισμού και κατάρρευσης της. Συνεπώς οι κάτοικοι δε φοβούνται για αυτό και είναι πιο χαλαροί ως προς αυτό το θέμα.</a:t>
            </a:r>
            <a:endParaRPr lang="el-GR" dirty="0">
              <a:solidFill>
                <a:schemeClr val="accent3">
                  <a:lumMod val="50000"/>
                </a:schemeClr>
              </a:solidFill>
            </a:endParaRPr>
          </a:p>
        </p:txBody>
      </p:sp>
      <p:pic>
        <p:nvPicPr>
          <p:cNvPr id="4" name="Εικόνα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19872" y="1484784"/>
            <a:ext cx="5472608" cy="4848469"/>
          </a:xfrm>
          <a:prstGeom prst="rect">
            <a:avLst/>
          </a:prstGeom>
        </p:spPr>
      </p:pic>
    </p:spTree>
    <p:extLst>
      <p:ext uri="{BB962C8B-B14F-4D97-AF65-F5344CB8AC3E}">
        <p14:creationId xmlns:p14="http://schemas.microsoft.com/office/powerpoint/2010/main" val="16609320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143000"/>
          </a:xfrm>
          <a:solidFill>
            <a:schemeClr val="accent1">
              <a:lumMod val="20000"/>
              <a:lumOff val="80000"/>
            </a:schemeClr>
          </a:solidFill>
          <a:ln w="57150">
            <a:solidFill>
              <a:srgbClr val="00B0F0"/>
            </a:solidFill>
          </a:ln>
        </p:spPr>
        <p:txBody>
          <a:bodyPr/>
          <a:lstStyle/>
          <a:p>
            <a:r>
              <a:rPr lang="el-GR" dirty="0" smtClean="0">
                <a:solidFill>
                  <a:schemeClr val="tx2">
                    <a:lumMod val="75000"/>
                  </a:schemeClr>
                </a:solidFill>
              </a:rPr>
              <a:t>Δικαιώματα των ανθρώπων</a:t>
            </a:r>
            <a:endParaRPr lang="el-GR" dirty="0">
              <a:solidFill>
                <a:schemeClr val="tx2">
                  <a:lumMod val="75000"/>
                </a:schemeClr>
              </a:solidFill>
            </a:endParaRPr>
          </a:p>
        </p:txBody>
      </p:sp>
      <p:sp>
        <p:nvSpPr>
          <p:cNvPr id="3" name="Θέση περιεχομένου 2"/>
          <p:cNvSpPr>
            <a:spLocks noGrp="1"/>
          </p:cNvSpPr>
          <p:nvPr>
            <p:ph idx="1"/>
          </p:nvPr>
        </p:nvSpPr>
        <p:spPr>
          <a:xfrm>
            <a:off x="467544" y="1340768"/>
            <a:ext cx="8229600" cy="5517232"/>
          </a:xfrm>
          <a:solidFill>
            <a:schemeClr val="accent4">
              <a:lumMod val="20000"/>
              <a:lumOff val="80000"/>
            </a:schemeClr>
          </a:solidFill>
        </p:spPr>
        <p:txBody>
          <a:bodyPr>
            <a:normAutofit fontScale="70000" lnSpcReduction="20000"/>
          </a:bodyPr>
          <a:lstStyle/>
          <a:p>
            <a:r>
              <a:rPr lang="el-GR" dirty="0" smtClean="0"/>
              <a:t>Όσον αφορά τα δικαιώματα που έχει ο κάθε άνθρωπος είναι τα εξής. Αρχικά όλοι έχουμε ίσα δικαιώματα για να αποφθεχθούν διακρίσεις. Υπάρχει ελευθερία λόγου και ο κάθε ένας εκφράζει την γνώμη του αρκεί να σέβεται τον συνάνθρωπο του και να μην τον προσβάλλει. Όλοι άνω των 20 ετών έχουν το δικαίωμα της ψήφου αφού η κοινωνία έχει μεριμνήσει για την κατάλληλη ενημέρωση των πολιτών όσον αφορά αυτό το ζήτημα. Σε αυτή την ιδανική πόλη για κάθε άνθρωπο, έχουμε σεβασμό απέναντι σε όλους, διαθέτουμε ευγένεια και αξιοπρέπεια  σε αντίθεση με τις υπόλοιπες πόλεις όπου επικρατεί η διπροσωπία , η κακία και η επιθυμία πρόκλησης βλάβης στους υπολοίπους. Η ελευθερία του καθένα θα σταματά εκεί που αρχίζει του διπλανού του και σε καμία περίπτωση κανένας δε έχει το δικαίωμα να υποτιμά κάποιον όποια θέση και εξουσία να έχει. Όλοι θα ανήκουμε σε παρόμοιες κοινωνικές τάξεις ώστε να αποτραπεί οποιαδήποτε απόκλιση. Όλοι οι άνθρωποι διατηρούμε απαραβίαστο το δικαίωμα στη ζωή καθώς και στην επιλογή. Είναι πολύ σημαντικό να έχουμε το δικαίωμα να διαλέξουμε εμείς για εμάς και κανένας άλλος. </a:t>
            </a:r>
            <a:endParaRPr lang="el-GR" dirty="0"/>
          </a:p>
        </p:txBody>
      </p:sp>
    </p:spTree>
    <p:extLst>
      <p:ext uri="{BB962C8B-B14F-4D97-AF65-F5344CB8AC3E}">
        <p14:creationId xmlns:p14="http://schemas.microsoft.com/office/powerpoint/2010/main" val="96161775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339966"/>
          </a:solidFill>
        </p:spPr>
        <p:txBody>
          <a:bodyPr/>
          <a:lstStyle/>
          <a:p>
            <a:r>
              <a:rPr lang="el-GR" dirty="0" smtClean="0">
                <a:solidFill>
                  <a:schemeClr val="bg1"/>
                </a:solidFill>
              </a:rPr>
              <a:t>Εργασία- οικονομία</a:t>
            </a:r>
            <a:endParaRPr lang="el-GR" dirty="0">
              <a:solidFill>
                <a:schemeClr val="bg1"/>
              </a:solidFill>
            </a:endParaRPr>
          </a:p>
        </p:txBody>
      </p:sp>
      <p:sp>
        <p:nvSpPr>
          <p:cNvPr id="3" name="Θέση περιεχομένου 2"/>
          <p:cNvSpPr>
            <a:spLocks noGrp="1"/>
          </p:cNvSpPr>
          <p:nvPr>
            <p:ph idx="1"/>
          </p:nvPr>
        </p:nvSpPr>
        <p:spPr>
          <a:solidFill>
            <a:srgbClr val="92D050"/>
          </a:solidFill>
        </p:spPr>
        <p:txBody>
          <a:bodyPr>
            <a:normAutofit fontScale="92500" lnSpcReduction="20000"/>
          </a:bodyPr>
          <a:lstStyle/>
          <a:p>
            <a:r>
              <a:rPr lang="el-GR" dirty="0" smtClean="0"/>
              <a:t>Οι οικονομία μας βασίζεται στον πρωτογενή τομέα. Πιο συγκεκριμένα, κύρια πηγή εσόδων αποτελούν η γεωργία , η κτηνοτροφία και η αλιεία. Βεβαίως υπάρχουν και οι επιχειρήσεις καθώς και αυξημένος τουρισμός ώστε να υπάρχει αλληλεπίδραση με τους υπόλοιπους λαούς και πολιτισμούς, ανταλλαγή απόψεων και η ανάπτυξη διαλόγου. Συνεπώς υπάρχουν όλων των ειδών επαγγέλματα επειδή όλα είναι εξίσου σημαντικά και έχουν την ίδια αξία . Εξάλλου λειτουργούν σαν μια αλυσίδα ,ο ένας κρίκος ενώνεται με τον άλλο. </a:t>
            </a:r>
            <a:endParaRPr lang="el-GR" dirty="0"/>
          </a:p>
        </p:txBody>
      </p:sp>
    </p:spTree>
    <p:extLst>
      <p:ext uri="{BB962C8B-B14F-4D97-AF65-F5344CB8AC3E}">
        <p14:creationId xmlns:p14="http://schemas.microsoft.com/office/powerpoint/2010/main" val="3042569713"/>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856"/>
            <a:ext cx="8784976" cy="520824"/>
          </a:xfrm>
          <a:solidFill>
            <a:schemeClr val="bg1">
              <a:lumMod val="95000"/>
            </a:schemeClr>
          </a:solidFill>
        </p:spPr>
        <p:txBody>
          <a:bodyPr>
            <a:normAutofit fontScale="90000"/>
          </a:bodyPr>
          <a:lstStyle/>
          <a:p>
            <a:r>
              <a:rPr lang="el-GR" dirty="0" smtClean="0">
                <a:solidFill>
                  <a:schemeClr val="accent6">
                    <a:lumMod val="75000"/>
                  </a:schemeClr>
                </a:solidFill>
              </a:rPr>
              <a:t>Θεσμοί</a:t>
            </a:r>
            <a:endParaRPr lang="el-GR" dirty="0">
              <a:solidFill>
                <a:schemeClr val="accent6">
                  <a:lumMod val="75000"/>
                </a:schemeClr>
              </a:solidFill>
            </a:endParaRPr>
          </a:p>
        </p:txBody>
      </p:sp>
      <p:sp>
        <p:nvSpPr>
          <p:cNvPr id="3" name="Θέση περιεχομένου 2"/>
          <p:cNvSpPr>
            <a:spLocks noGrp="1"/>
          </p:cNvSpPr>
          <p:nvPr>
            <p:ph idx="1"/>
          </p:nvPr>
        </p:nvSpPr>
        <p:spPr>
          <a:xfrm>
            <a:off x="0" y="620688"/>
            <a:ext cx="9144000" cy="6237312"/>
          </a:xfrm>
          <a:solidFill>
            <a:schemeClr val="accent3">
              <a:lumMod val="20000"/>
              <a:lumOff val="80000"/>
            </a:schemeClr>
          </a:solidFill>
        </p:spPr>
        <p:txBody>
          <a:bodyPr>
            <a:normAutofit fontScale="77500" lnSpcReduction="20000"/>
          </a:bodyPr>
          <a:lstStyle/>
          <a:p>
            <a:pPr marL="0" indent="0">
              <a:buNone/>
            </a:pPr>
            <a:r>
              <a:rPr lang="el-GR" dirty="0" smtClean="0"/>
              <a:t>Οι θεσμοί πάνω στους οποίους στηρίζεται η πόλη μας είναι ένα οργανωμένο σύστημα αξιών με σκοπό την ρύθμιση συμπεριφορών και των σχέσεων ανάμεσα στα μέλη της. Μερικοί πολλοί βασικοί θεσμοί που ισχύουν στην πόλη μας είναι οι παρακάτω.</a:t>
            </a:r>
          </a:p>
          <a:p>
            <a:pPr>
              <a:buFont typeface="Wingdings" pitchFamily="2" charset="2"/>
              <a:buChar char="Ø"/>
            </a:pPr>
            <a:r>
              <a:rPr lang="el-GR" dirty="0" smtClean="0"/>
              <a:t>Αρχικά η οικογένεια</a:t>
            </a:r>
            <a:r>
              <a:rPr lang="en-US" dirty="0" smtClean="0"/>
              <a:t>: </a:t>
            </a:r>
            <a:r>
              <a:rPr lang="el-GR" dirty="0" smtClean="0"/>
              <a:t>πρωταρχικός θεσμός μέσα από τον οποίο το άτομο μαθαίνει αξίες ,κανόνες , την γλώσσα του και φυσικά τρόπους συμπεριφοράς. Στην πόλη μας είναι ο πυρήνας της κοινωνικής συνοχής καθώς διαδραματίζει ρόλο στην συναισθηματική και ψυχική ανάπτυξη ενός ατόμου.</a:t>
            </a:r>
          </a:p>
          <a:p>
            <a:pPr>
              <a:buFont typeface="Wingdings" pitchFamily="2" charset="2"/>
              <a:buChar char="Ø"/>
            </a:pPr>
            <a:r>
              <a:rPr lang="el-GR" dirty="0" smtClean="0"/>
              <a:t>Εκπαίδευση</a:t>
            </a:r>
            <a:r>
              <a:rPr lang="en-US" dirty="0" smtClean="0"/>
              <a:t>:</a:t>
            </a:r>
            <a:r>
              <a:rPr lang="el-GR" dirty="0" smtClean="0"/>
              <a:t> Μέσω αυτής μεταδίδονται οι γνώσεις, οι δεξιότητες , οξύνεται η κριτική σκέψη και συμβάλλει στην κοινωνική κινητικότητα μιας κοινωνίας.</a:t>
            </a:r>
          </a:p>
          <a:p>
            <a:pPr>
              <a:buFont typeface="Wingdings" pitchFamily="2" charset="2"/>
              <a:buChar char="Ø"/>
            </a:pPr>
            <a:r>
              <a:rPr lang="el-GR" dirty="0" smtClean="0"/>
              <a:t> θρησκεία</a:t>
            </a:r>
            <a:r>
              <a:rPr lang="en-US" dirty="0" smtClean="0"/>
              <a:t>:</a:t>
            </a:r>
            <a:r>
              <a:rPr lang="el-GR" dirty="0" smtClean="0"/>
              <a:t> προσφέρει ένα σύστημα πίστης και ηθικών κανόνων με αποτέλεσμα να ενισχύει συνοχή ανάμεσα μας καθώς και την ελπίδα.</a:t>
            </a:r>
          </a:p>
          <a:p>
            <a:pPr>
              <a:buFont typeface="Wingdings" pitchFamily="2" charset="2"/>
              <a:buChar char="Ø"/>
            </a:pPr>
            <a:r>
              <a:rPr lang="el-GR" dirty="0" smtClean="0"/>
              <a:t>Κράτος</a:t>
            </a:r>
            <a:r>
              <a:rPr lang="en-US" dirty="0" smtClean="0"/>
              <a:t>:</a:t>
            </a:r>
            <a:r>
              <a:rPr lang="el-GR" dirty="0" smtClean="0"/>
              <a:t> Το κράτος είναι υπεύθυνο για  να ρυθμίζει τη κοινωνία βάσει των κανόνων. Διασφαλίζει τη τάξη ,την ασφάλεια και προστατεύει τους πολίτες μας.</a:t>
            </a:r>
            <a:endParaRPr lang="el-GR" dirty="0"/>
          </a:p>
        </p:txBody>
      </p:sp>
    </p:spTree>
    <p:extLst>
      <p:ext uri="{BB962C8B-B14F-4D97-AF65-F5344CB8AC3E}">
        <p14:creationId xmlns:p14="http://schemas.microsoft.com/office/powerpoint/2010/main" val="3360716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Τίτλος 1"/>
          <p:cNvSpPr>
            <a:spLocks noGrp="1"/>
          </p:cNvSpPr>
          <p:nvPr>
            <p:ph type="title"/>
          </p:nvPr>
        </p:nvSpPr>
        <p:spPr>
          <a:solidFill>
            <a:srgbClr val="00FFFF"/>
          </a:solidFill>
        </p:spPr>
        <p:txBody>
          <a:bodyPr/>
          <a:lstStyle/>
          <a:p>
            <a:r>
              <a:rPr lang="el-GR" dirty="0" smtClean="0">
                <a:solidFill>
                  <a:srgbClr val="003366"/>
                </a:solidFill>
              </a:rPr>
              <a:t>ΕΠΙΛΟΓΟΣ</a:t>
            </a:r>
            <a:endParaRPr lang="el-GR" dirty="0">
              <a:solidFill>
                <a:srgbClr val="003366"/>
              </a:solidFill>
            </a:endParaRPr>
          </a:p>
        </p:txBody>
      </p:sp>
      <p:sp>
        <p:nvSpPr>
          <p:cNvPr id="3" name="Θέση περιεχομένου 2"/>
          <p:cNvSpPr>
            <a:spLocks noGrp="1"/>
          </p:cNvSpPr>
          <p:nvPr>
            <p:ph idx="1"/>
          </p:nvPr>
        </p:nvSpPr>
        <p:spPr>
          <a:xfrm>
            <a:off x="457200" y="1600200"/>
            <a:ext cx="2674640" cy="4525963"/>
          </a:xfrm>
          <a:solidFill>
            <a:srgbClr val="FFFF99"/>
          </a:solidFill>
        </p:spPr>
        <p:txBody>
          <a:bodyPr>
            <a:normAutofit fontScale="70000" lnSpcReduction="20000"/>
          </a:bodyPr>
          <a:lstStyle/>
          <a:p>
            <a:r>
              <a:rPr lang="el-GR" dirty="0" smtClean="0">
                <a:solidFill>
                  <a:srgbClr val="7030A0"/>
                </a:solidFill>
              </a:rPr>
              <a:t>Από ότι καταλάβατε η πόλη μας είναι ιδανική για όλους, πληρεί πιστεύω τις προϋποθέσεις του καθενός από εμάς. Αφήστε όποια πόλη και αν βρίσκεστε για μια καλύτερη ποιότητα ζωής εδώ στην </a:t>
            </a:r>
            <a:r>
              <a:rPr lang="el-GR" b="1" u="sng" dirty="0" smtClean="0">
                <a:solidFill>
                  <a:srgbClr val="7030A0"/>
                </a:solidFill>
              </a:rPr>
              <a:t>Ειρηναία</a:t>
            </a:r>
            <a:r>
              <a:rPr lang="el-GR" dirty="0" smtClean="0">
                <a:solidFill>
                  <a:srgbClr val="7030A0"/>
                </a:solidFill>
              </a:rPr>
              <a:t> , κοντά μας. Σας περιμένουμε!!!</a:t>
            </a:r>
            <a:endParaRPr lang="el-GR" dirty="0">
              <a:solidFill>
                <a:srgbClr val="7030A0"/>
              </a:solidFill>
            </a:endParaRPr>
          </a:p>
        </p:txBody>
      </p:sp>
      <p:pic>
        <p:nvPicPr>
          <p:cNvPr id="4" name="Εικόνα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339" y="1610798"/>
            <a:ext cx="5880653" cy="4410490"/>
          </a:xfrm>
          <a:prstGeom prst="rect">
            <a:avLst/>
          </a:prstGeom>
        </p:spPr>
      </p:pic>
    </p:spTree>
    <p:extLst>
      <p:ext uri="{BB962C8B-B14F-4D97-AF65-F5344CB8AC3E}">
        <p14:creationId xmlns:p14="http://schemas.microsoft.com/office/powerpoint/2010/main" val="3445731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720</Words>
  <Application>Microsoft Office PowerPoint</Application>
  <PresentationFormat>Προβολή στην οθόνη (4:3)</PresentationFormat>
  <Paragraphs>19</Paragraphs>
  <Slides>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9</vt:i4>
      </vt:variant>
    </vt:vector>
  </HeadingPairs>
  <TitlesOfParts>
    <vt:vector size="10" baseType="lpstr">
      <vt:lpstr>Θέμα του Office</vt:lpstr>
      <vt:lpstr>ΕΙΡΗΝΑΙΑ</vt:lpstr>
      <vt:lpstr>ΕΙΣΑΓΩΓΗ</vt:lpstr>
      <vt:lpstr>Παρουσίαση του PowerPoint</vt:lpstr>
      <vt:lpstr>Περιγραφή</vt:lpstr>
      <vt:lpstr>Παρουσίαση του PowerPoint</vt:lpstr>
      <vt:lpstr>Δικαιώματα των ανθρώπων</vt:lpstr>
      <vt:lpstr>Εργασία- οικονομία</vt:lpstr>
      <vt:lpstr>Θεσμοί</vt:lpstr>
      <vt:lpstr>ΕΠΙΛΟΓΟΣ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ΕΙΡΗΝΑΙΑ</dc:title>
  <dc:creator>user1</dc:creator>
  <cp:lastModifiedBy>user1</cp:lastModifiedBy>
  <cp:revision>14</cp:revision>
  <dcterms:created xsi:type="dcterms:W3CDTF">2025-05-13T11:48:28Z</dcterms:created>
  <dcterms:modified xsi:type="dcterms:W3CDTF">2025-05-13T14:05:58Z</dcterms:modified>
</cp:coreProperties>
</file>