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99" r:id="rId3"/>
    <p:sldId id="314" r:id="rId4"/>
    <p:sldId id="310" r:id="rId5"/>
    <p:sldId id="306" r:id="rId6"/>
    <p:sldId id="312" r:id="rId7"/>
    <p:sldId id="282" r:id="rId8"/>
    <p:sldId id="258" r:id="rId9"/>
    <p:sldId id="307" r:id="rId10"/>
    <p:sldId id="308" r:id="rId11"/>
    <p:sldId id="300" r:id="rId12"/>
    <p:sldId id="315" r:id="rId13"/>
    <p:sldId id="316" r:id="rId14"/>
    <p:sldId id="301" r:id="rId15"/>
    <p:sldId id="319" r:id="rId16"/>
    <p:sldId id="325" r:id="rId17"/>
    <p:sldId id="320" r:id="rId18"/>
    <p:sldId id="321" r:id="rId19"/>
    <p:sldId id="313" r:id="rId20"/>
    <p:sldId id="322" r:id="rId21"/>
    <p:sldId id="323" r:id="rId22"/>
    <p:sldId id="326" r:id="rId23"/>
    <p:sldId id="324" r:id="rId24"/>
    <p:sldId id="276" r:id="rId2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Προεπιλεγμένη ενότητα" id="{0D65B8E0-347B-478E-ACA8-6564DDD28E74}">
          <p14:sldIdLst>
            <p14:sldId id="256"/>
            <p14:sldId id="299"/>
            <p14:sldId id="314"/>
            <p14:sldId id="310"/>
            <p14:sldId id="306"/>
            <p14:sldId id="312"/>
            <p14:sldId id="282"/>
            <p14:sldId id="258"/>
            <p14:sldId id="307"/>
            <p14:sldId id="308"/>
            <p14:sldId id="300"/>
            <p14:sldId id="315"/>
            <p14:sldId id="316"/>
            <p14:sldId id="301"/>
            <p14:sldId id="319"/>
            <p14:sldId id="325"/>
            <p14:sldId id="320"/>
            <p14:sldId id="321"/>
            <p14:sldId id="313"/>
            <p14:sldId id="322"/>
            <p14:sldId id="323"/>
            <p14:sldId id="326"/>
            <p14:sldId id="324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7" autoAdjust="0"/>
    <p:restoredTop sz="94660"/>
  </p:normalViewPr>
  <p:slideViewPr>
    <p:cSldViewPr>
      <p:cViewPr varScale="1">
        <p:scale>
          <a:sx n="70" d="100"/>
          <a:sy n="70" d="100"/>
        </p:scale>
        <p:origin x="130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B2AAA3-93B4-4659-86E2-FDC22D74B40B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A6C5E143-EE33-4092-969E-4E2BA19A1347}">
      <dgm:prSet phldrT="[Text]"/>
      <dgm:spPr/>
      <dgm:t>
        <a:bodyPr/>
        <a:lstStyle/>
        <a:p>
          <a:r>
            <a:rPr lang="el-GR" dirty="0" smtClean="0"/>
            <a:t>Έίσοδος</a:t>
          </a:r>
          <a:endParaRPr lang="el-GR" dirty="0"/>
        </a:p>
      </dgm:t>
    </dgm:pt>
    <dgm:pt modelId="{351D3419-4180-44EA-8A30-489E9C1A89A7}" type="parTrans" cxnId="{04ADE152-92F8-4529-B625-80249BD48C5B}">
      <dgm:prSet/>
      <dgm:spPr/>
      <dgm:t>
        <a:bodyPr/>
        <a:lstStyle/>
        <a:p>
          <a:endParaRPr lang="el-GR"/>
        </a:p>
      </dgm:t>
    </dgm:pt>
    <dgm:pt modelId="{9929B022-45A5-4625-B050-F122FF166067}" type="sibTrans" cxnId="{04ADE152-92F8-4529-B625-80249BD48C5B}">
      <dgm:prSet/>
      <dgm:spPr/>
      <dgm:t>
        <a:bodyPr/>
        <a:lstStyle/>
        <a:p>
          <a:endParaRPr lang="el-GR"/>
        </a:p>
      </dgm:t>
    </dgm:pt>
    <dgm:pt modelId="{765E9909-1107-4292-A010-A05E287957DB}">
      <dgm:prSet phldrT="[Text]"/>
      <dgm:spPr/>
      <dgm:t>
        <a:bodyPr/>
        <a:lstStyle/>
        <a:p>
          <a:r>
            <a:rPr lang="el-GR" dirty="0" smtClean="0"/>
            <a:t>Επεξεργασία</a:t>
          </a:r>
          <a:endParaRPr lang="el-GR" dirty="0"/>
        </a:p>
      </dgm:t>
    </dgm:pt>
    <dgm:pt modelId="{32E2E051-B457-465F-849B-21948B9ADDC7}" type="parTrans" cxnId="{8C3634AA-F92B-451E-B6C8-69AC53A03C46}">
      <dgm:prSet/>
      <dgm:spPr/>
      <dgm:t>
        <a:bodyPr/>
        <a:lstStyle/>
        <a:p>
          <a:endParaRPr lang="el-GR"/>
        </a:p>
      </dgm:t>
    </dgm:pt>
    <dgm:pt modelId="{7C3BBC08-FE1E-4A14-993F-FD1B138D2291}" type="sibTrans" cxnId="{8C3634AA-F92B-451E-B6C8-69AC53A03C46}">
      <dgm:prSet/>
      <dgm:spPr/>
      <dgm:t>
        <a:bodyPr/>
        <a:lstStyle/>
        <a:p>
          <a:endParaRPr lang="el-GR"/>
        </a:p>
      </dgm:t>
    </dgm:pt>
    <dgm:pt modelId="{E6389EF0-BFF1-40B5-9357-E442DE85ABCF}">
      <dgm:prSet phldrT="[Text]"/>
      <dgm:spPr/>
      <dgm:t>
        <a:bodyPr/>
        <a:lstStyle/>
        <a:p>
          <a:r>
            <a:rPr lang="el-GR" dirty="0" smtClean="0"/>
            <a:t>Εξοδος</a:t>
          </a:r>
          <a:endParaRPr lang="el-GR" dirty="0"/>
        </a:p>
      </dgm:t>
    </dgm:pt>
    <dgm:pt modelId="{F895B643-DFBA-4DBC-B9BA-8E6F391A731D}" type="parTrans" cxnId="{5D03C55E-55BF-4812-87BF-BAE2A4DE473A}">
      <dgm:prSet/>
      <dgm:spPr/>
      <dgm:t>
        <a:bodyPr/>
        <a:lstStyle/>
        <a:p>
          <a:endParaRPr lang="el-GR"/>
        </a:p>
      </dgm:t>
    </dgm:pt>
    <dgm:pt modelId="{FF896C80-F2D3-4568-8D3A-2D7A19503F49}" type="sibTrans" cxnId="{5D03C55E-55BF-4812-87BF-BAE2A4DE473A}">
      <dgm:prSet/>
      <dgm:spPr/>
      <dgm:t>
        <a:bodyPr/>
        <a:lstStyle/>
        <a:p>
          <a:endParaRPr lang="el-GR"/>
        </a:p>
      </dgm:t>
    </dgm:pt>
    <dgm:pt modelId="{60E0B03C-90BC-4156-A445-B8B757DB30C3}" type="pres">
      <dgm:prSet presAssocID="{B7B2AAA3-93B4-4659-86E2-FDC22D74B40B}" presName="Name0" presStyleCnt="0">
        <dgm:presLayoutVars>
          <dgm:dir/>
          <dgm:resizeHandles val="exact"/>
        </dgm:presLayoutVars>
      </dgm:prSet>
      <dgm:spPr/>
    </dgm:pt>
    <dgm:pt modelId="{0A97365F-5DFC-49E6-8D0F-246AB445121D}" type="pres">
      <dgm:prSet presAssocID="{A6C5E143-EE33-4092-969E-4E2BA19A1347}" presName="node" presStyleLbl="node1" presStyleIdx="0" presStyleCnt="3" custLinFactNeighborX="-90768" custLinFactNeighborY="4086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7AA9A84-BA56-42A0-9E02-0813058061EB}" type="pres">
      <dgm:prSet presAssocID="{9929B022-45A5-4625-B050-F122FF166067}" presName="sibTrans" presStyleLbl="sibTrans2D1" presStyleIdx="0" presStyleCnt="2"/>
      <dgm:spPr/>
      <dgm:t>
        <a:bodyPr/>
        <a:lstStyle/>
        <a:p>
          <a:endParaRPr lang="el-GR"/>
        </a:p>
      </dgm:t>
    </dgm:pt>
    <dgm:pt modelId="{B77840B6-1E46-4CEB-AD73-AAEEA749BDC8}" type="pres">
      <dgm:prSet presAssocID="{9929B022-45A5-4625-B050-F122FF166067}" presName="connectorText" presStyleLbl="sibTrans2D1" presStyleIdx="0" presStyleCnt="2"/>
      <dgm:spPr/>
      <dgm:t>
        <a:bodyPr/>
        <a:lstStyle/>
        <a:p>
          <a:endParaRPr lang="el-GR"/>
        </a:p>
      </dgm:t>
    </dgm:pt>
    <dgm:pt modelId="{F584EDC6-3690-47D9-8D9D-AB29F25611AA}" type="pres">
      <dgm:prSet presAssocID="{765E9909-1107-4292-A010-A05E287957DB}" presName="node" presStyleLbl="node1" presStyleIdx="1" presStyleCnt="3" custLinFactNeighborX="-13592" custLinFactNeighborY="4086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9CBA0F6-4641-49EB-A160-835765ABAE1E}" type="pres">
      <dgm:prSet presAssocID="{7C3BBC08-FE1E-4A14-993F-FD1B138D2291}" presName="sibTrans" presStyleLbl="sibTrans2D1" presStyleIdx="1" presStyleCnt="2"/>
      <dgm:spPr/>
      <dgm:t>
        <a:bodyPr/>
        <a:lstStyle/>
        <a:p>
          <a:endParaRPr lang="el-GR"/>
        </a:p>
      </dgm:t>
    </dgm:pt>
    <dgm:pt modelId="{7BBCEC6D-687B-4779-B70B-CF986B2DF614}" type="pres">
      <dgm:prSet presAssocID="{7C3BBC08-FE1E-4A14-993F-FD1B138D2291}" presName="connectorText" presStyleLbl="sibTrans2D1" presStyleIdx="1" presStyleCnt="2"/>
      <dgm:spPr/>
      <dgm:t>
        <a:bodyPr/>
        <a:lstStyle/>
        <a:p>
          <a:endParaRPr lang="el-GR"/>
        </a:p>
      </dgm:t>
    </dgm:pt>
    <dgm:pt modelId="{4A154BFB-1B43-4E56-A75E-902F0542245A}" type="pres">
      <dgm:prSet presAssocID="{E6389EF0-BFF1-40B5-9357-E442DE85ABCF}" presName="node" presStyleLbl="node1" presStyleIdx="2" presStyleCnt="3" custLinFactNeighborX="-3865" custLinFactNeighborY="4086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5D03C55E-55BF-4812-87BF-BAE2A4DE473A}" srcId="{B7B2AAA3-93B4-4659-86E2-FDC22D74B40B}" destId="{E6389EF0-BFF1-40B5-9357-E442DE85ABCF}" srcOrd="2" destOrd="0" parTransId="{F895B643-DFBA-4DBC-B9BA-8E6F391A731D}" sibTransId="{FF896C80-F2D3-4568-8D3A-2D7A19503F49}"/>
    <dgm:cxn modelId="{C33B50ED-E7E0-4373-9F05-58DFDB2D9C8A}" type="presOf" srcId="{E6389EF0-BFF1-40B5-9357-E442DE85ABCF}" destId="{4A154BFB-1B43-4E56-A75E-902F0542245A}" srcOrd="0" destOrd="0" presId="urn:microsoft.com/office/officeart/2005/8/layout/process1"/>
    <dgm:cxn modelId="{522963B2-FECE-4157-8D7D-ED8EAD2A6022}" type="presOf" srcId="{765E9909-1107-4292-A010-A05E287957DB}" destId="{F584EDC6-3690-47D9-8D9D-AB29F25611AA}" srcOrd="0" destOrd="0" presId="urn:microsoft.com/office/officeart/2005/8/layout/process1"/>
    <dgm:cxn modelId="{9229464B-A019-4FE8-A08D-0A72FA022808}" type="presOf" srcId="{9929B022-45A5-4625-B050-F122FF166067}" destId="{B77840B6-1E46-4CEB-AD73-AAEEA749BDC8}" srcOrd="1" destOrd="0" presId="urn:microsoft.com/office/officeart/2005/8/layout/process1"/>
    <dgm:cxn modelId="{19E74E2A-12E1-43AD-BBE7-494ADFC12E09}" type="presOf" srcId="{7C3BBC08-FE1E-4A14-993F-FD1B138D2291}" destId="{C9CBA0F6-4641-49EB-A160-835765ABAE1E}" srcOrd="0" destOrd="0" presId="urn:microsoft.com/office/officeart/2005/8/layout/process1"/>
    <dgm:cxn modelId="{3CE945B3-F163-46F4-85D3-AE7C5431A106}" type="presOf" srcId="{A6C5E143-EE33-4092-969E-4E2BA19A1347}" destId="{0A97365F-5DFC-49E6-8D0F-246AB445121D}" srcOrd="0" destOrd="0" presId="urn:microsoft.com/office/officeart/2005/8/layout/process1"/>
    <dgm:cxn modelId="{8C3634AA-F92B-451E-B6C8-69AC53A03C46}" srcId="{B7B2AAA3-93B4-4659-86E2-FDC22D74B40B}" destId="{765E9909-1107-4292-A010-A05E287957DB}" srcOrd="1" destOrd="0" parTransId="{32E2E051-B457-465F-849B-21948B9ADDC7}" sibTransId="{7C3BBC08-FE1E-4A14-993F-FD1B138D2291}"/>
    <dgm:cxn modelId="{C6B83C01-B851-498B-A0F7-E14FB115D42E}" type="presOf" srcId="{B7B2AAA3-93B4-4659-86E2-FDC22D74B40B}" destId="{60E0B03C-90BC-4156-A445-B8B757DB30C3}" srcOrd="0" destOrd="0" presId="urn:microsoft.com/office/officeart/2005/8/layout/process1"/>
    <dgm:cxn modelId="{837CC1BF-2E0B-4307-8549-2A08D7AA57F7}" type="presOf" srcId="{9929B022-45A5-4625-B050-F122FF166067}" destId="{77AA9A84-BA56-42A0-9E02-0813058061EB}" srcOrd="0" destOrd="0" presId="urn:microsoft.com/office/officeart/2005/8/layout/process1"/>
    <dgm:cxn modelId="{9A6A7353-B350-487A-81C8-ED81FF2E90E0}" type="presOf" srcId="{7C3BBC08-FE1E-4A14-993F-FD1B138D2291}" destId="{7BBCEC6D-687B-4779-B70B-CF986B2DF614}" srcOrd="1" destOrd="0" presId="urn:microsoft.com/office/officeart/2005/8/layout/process1"/>
    <dgm:cxn modelId="{04ADE152-92F8-4529-B625-80249BD48C5B}" srcId="{B7B2AAA3-93B4-4659-86E2-FDC22D74B40B}" destId="{A6C5E143-EE33-4092-969E-4E2BA19A1347}" srcOrd="0" destOrd="0" parTransId="{351D3419-4180-44EA-8A30-489E9C1A89A7}" sibTransId="{9929B022-45A5-4625-B050-F122FF166067}"/>
    <dgm:cxn modelId="{57355898-290B-4F0E-8A00-49D1FA9C43B4}" type="presParOf" srcId="{60E0B03C-90BC-4156-A445-B8B757DB30C3}" destId="{0A97365F-5DFC-49E6-8D0F-246AB445121D}" srcOrd="0" destOrd="0" presId="urn:microsoft.com/office/officeart/2005/8/layout/process1"/>
    <dgm:cxn modelId="{999DA578-C6E1-461F-8290-1B76AA581ADD}" type="presParOf" srcId="{60E0B03C-90BC-4156-A445-B8B757DB30C3}" destId="{77AA9A84-BA56-42A0-9E02-0813058061EB}" srcOrd="1" destOrd="0" presId="urn:microsoft.com/office/officeart/2005/8/layout/process1"/>
    <dgm:cxn modelId="{BDE60B1F-1851-4F1C-88C8-43F67F3C30DF}" type="presParOf" srcId="{77AA9A84-BA56-42A0-9E02-0813058061EB}" destId="{B77840B6-1E46-4CEB-AD73-AAEEA749BDC8}" srcOrd="0" destOrd="0" presId="urn:microsoft.com/office/officeart/2005/8/layout/process1"/>
    <dgm:cxn modelId="{33AC22C1-51B8-47D1-A58F-AD5C861FE4B6}" type="presParOf" srcId="{60E0B03C-90BC-4156-A445-B8B757DB30C3}" destId="{F584EDC6-3690-47D9-8D9D-AB29F25611AA}" srcOrd="2" destOrd="0" presId="urn:microsoft.com/office/officeart/2005/8/layout/process1"/>
    <dgm:cxn modelId="{5D1700CA-65CD-49B7-9A35-64DDECCFB1CA}" type="presParOf" srcId="{60E0B03C-90BC-4156-A445-B8B757DB30C3}" destId="{C9CBA0F6-4641-49EB-A160-835765ABAE1E}" srcOrd="3" destOrd="0" presId="urn:microsoft.com/office/officeart/2005/8/layout/process1"/>
    <dgm:cxn modelId="{19693F55-461B-4643-B055-F9DFAFB036B5}" type="presParOf" srcId="{C9CBA0F6-4641-49EB-A160-835765ABAE1E}" destId="{7BBCEC6D-687B-4779-B70B-CF986B2DF614}" srcOrd="0" destOrd="0" presId="urn:microsoft.com/office/officeart/2005/8/layout/process1"/>
    <dgm:cxn modelId="{13546018-780E-418B-AF81-74D8DC5F137B}" type="presParOf" srcId="{60E0B03C-90BC-4156-A445-B8B757DB30C3}" destId="{4A154BFB-1B43-4E56-A75E-902F0542245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6FEA0E-72D4-4EA9-B3F9-DD2CA157FB6D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</dgm:pt>
    <dgm:pt modelId="{6251AC8A-6247-40D7-9638-D88735199830}">
      <dgm:prSet phldrT="[Text]"/>
      <dgm:spPr/>
      <dgm:t>
        <a:bodyPr/>
        <a:lstStyle/>
        <a:p>
          <a:r>
            <a:rPr lang="el-GR" dirty="0" smtClean="0"/>
            <a:t>Αισθητήρας (</a:t>
          </a:r>
          <a:r>
            <a:rPr lang="en-US" dirty="0" smtClean="0"/>
            <a:t>0-5V</a:t>
          </a:r>
          <a:r>
            <a:rPr lang="el-GR" dirty="0" smtClean="0"/>
            <a:t>)</a:t>
          </a:r>
          <a:endParaRPr lang="el-GR" dirty="0"/>
        </a:p>
      </dgm:t>
    </dgm:pt>
    <dgm:pt modelId="{CEE8DFEE-C83E-44CE-9851-1FF1B348A719}" type="parTrans" cxnId="{5B3682BE-2050-43E2-B86B-AEADC4E22788}">
      <dgm:prSet/>
      <dgm:spPr/>
      <dgm:t>
        <a:bodyPr/>
        <a:lstStyle/>
        <a:p>
          <a:endParaRPr lang="el-GR"/>
        </a:p>
      </dgm:t>
    </dgm:pt>
    <dgm:pt modelId="{BA1610AF-8CFC-4F6B-9140-86948771B5BC}" type="sibTrans" cxnId="{5B3682BE-2050-43E2-B86B-AEADC4E22788}">
      <dgm:prSet/>
      <dgm:spPr/>
      <dgm:t>
        <a:bodyPr/>
        <a:lstStyle/>
        <a:p>
          <a:endParaRPr lang="el-GR"/>
        </a:p>
      </dgm:t>
    </dgm:pt>
    <dgm:pt modelId="{ACC4D1D7-29E4-4C84-A5E6-51E4A9755F43}">
      <dgm:prSet phldrT="[Text]"/>
      <dgm:spPr/>
      <dgm:t>
        <a:bodyPr/>
        <a:lstStyle/>
        <a:p>
          <a:r>
            <a:rPr lang="el-GR" dirty="0" smtClean="0"/>
            <a:t>Αναλογική είσοδος</a:t>
          </a:r>
          <a:r>
            <a:rPr lang="en-US" dirty="0" smtClean="0"/>
            <a:t> 10bit</a:t>
          </a:r>
          <a:endParaRPr lang="el-GR" dirty="0"/>
        </a:p>
      </dgm:t>
    </dgm:pt>
    <dgm:pt modelId="{34B1C08F-79EB-4859-8FC0-4B84986DCB3F}" type="parTrans" cxnId="{85687ABC-D6CC-466A-83CF-8DDDB66B517F}">
      <dgm:prSet/>
      <dgm:spPr/>
      <dgm:t>
        <a:bodyPr/>
        <a:lstStyle/>
        <a:p>
          <a:endParaRPr lang="el-GR"/>
        </a:p>
      </dgm:t>
    </dgm:pt>
    <dgm:pt modelId="{3871A779-4596-4C83-8B22-0424AD3569B9}" type="sibTrans" cxnId="{85687ABC-D6CC-466A-83CF-8DDDB66B517F}">
      <dgm:prSet/>
      <dgm:spPr/>
      <dgm:t>
        <a:bodyPr/>
        <a:lstStyle/>
        <a:p>
          <a:endParaRPr lang="el-GR"/>
        </a:p>
      </dgm:t>
    </dgm:pt>
    <dgm:pt modelId="{B75C331A-3ED8-443A-ACA4-E73C7A7367E8}">
      <dgm:prSet phldrT="[Text]"/>
      <dgm:spPr/>
      <dgm:t>
        <a:bodyPr/>
        <a:lstStyle/>
        <a:p>
          <a:r>
            <a:rPr lang="el-GR" dirty="0" smtClean="0"/>
            <a:t>0-1023 </a:t>
          </a:r>
          <a:endParaRPr lang="el-GR" dirty="0"/>
        </a:p>
      </dgm:t>
    </dgm:pt>
    <dgm:pt modelId="{3012799C-3277-44D0-98B0-DBF7637F83C4}" type="parTrans" cxnId="{9B3491F4-1404-4EF5-AEB0-0C7E7081FC16}">
      <dgm:prSet/>
      <dgm:spPr/>
      <dgm:t>
        <a:bodyPr/>
        <a:lstStyle/>
        <a:p>
          <a:endParaRPr lang="el-GR"/>
        </a:p>
      </dgm:t>
    </dgm:pt>
    <dgm:pt modelId="{2BEE0880-3FA5-4880-A46F-D1DE0B9855BE}" type="sibTrans" cxnId="{9B3491F4-1404-4EF5-AEB0-0C7E7081FC16}">
      <dgm:prSet/>
      <dgm:spPr/>
      <dgm:t>
        <a:bodyPr/>
        <a:lstStyle/>
        <a:p>
          <a:endParaRPr lang="el-GR"/>
        </a:p>
      </dgm:t>
    </dgm:pt>
    <dgm:pt modelId="{38DC00C5-20C4-44D5-BA80-257248EA59DC}">
      <dgm:prSet phldrT="[Text]"/>
      <dgm:spPr/>
      <dgm:t>
        <a:bodyPr/>
        <a:lstStyle/>
        <a:p>
          <a:r>
            <a:rPr lang="en-US" dirty="0" smtClean="0"/>
            <a:t>Scaling</a:t>
          </a:r>
          <a:endParaRPr lang="el-GR" dirty="0"/>
        </a:p>
      </dgm:t>
    </dgm:pt>
    <dgm:pt modelId="{2E20E308-B2B3-4CC3-BA0D-B9F53B48FD31}" type="parTrans" cxnId="{400465E9-D098-454E-8DE7-82788F5CF1E4}">
      <dgm:prSet/>
      <dgm:spPr/>
      <dgm:t>
        <a:bodyPr/>
        <a:lstStyle/>
        <a:p>
          <a:endParaRPr lang="el-GR"/>
        </a:p>
      </dgm:t>
    </dgm:pt>
    <dgm:pt modelId="{C717D238-1115-428B-9AAF-7601F67BA86C}" type="sibTrans" cxnId="{400465E9-D098-454E-8DE7-82788F5CF1E4}">
      <dgm:prSet/>
      <dgm:spPr/>
      <dgm:t>
        <a:bodyPr/>
        <a:lstStyle/>
        <a:p>
          <a:endParaRPr lang="el-GR"/>
        </a:p>
      </dgm:t>
    </dgm:pt>
    <dgm:pt modelId="{20BF1937-EB79-45D3-97A3-A826C3648B9A}">
      <dgm:prSet phldrT="[Text]" custT="1"/>
      <dgm:spPr/>
      <dgm:t>
        <a:bodyPr/>
        <a:lstStyle/>
        <a:p>
          <a:r>
            <a:rPr lang="el-GR" dirty="0" smtClean="0"/>
            <a:t>Θερμοκρασία</a:t>
          </a:r>
          <a:r>
            <a:rPr lang="en-US" sz="900" dirty="0" smtClean="0"/>
            <a:t> </a:t>
          </a:r>
          <a:r>
            <a:rPr lang="el-GR" dirty="0" smtClean="0"/>
            <a:t>Βαθμοί (</a:t>
          </a:r>
          <a:r>
            <a:rPr lang="en-US" dirty="0" smtClean="0"/>
            <a:t>C)</a:t>
          </a:r>
          <a:endParaRPr lang="el-GR" sz="1000" dirty="0"/>
        </a:p>
      </dgm:t>
    </dgm:pt>
    <dgm:pt modelId="{3432C48C-F493-4048-A353-10D5666AE4E3}" type="parTrans" cxnId="{1673551F-671D-46DE-8A0F-7729CFE5DBBF}">
      <dgm:prSet/>
      <dgm:spPr/>
      <dgm:t>
        <a:bodyPr/>
        <a:lstStyle/>
        <a:p>
          <a:endParaRPr lang="el-GR"/>
        </a:p>
      </dgm:t>
    </dgm:pt>
    <dgm:pt modelId="{ACE576E9-94C8-4C09-BD83-40D995B75165}" type="sibTrans" cxnId="{1673551F-671D-46DE-8A0F-7729CFE5DBBF}">
      <dgm:prSet/>
      <dgm:spPr/>
      <dgm:t>
        <a:bodyPr/>
        <a:lstStyle/>
        <a:p>
          <a:endParaRPr lang="el-GR"/>
        </a:p>
      </dgm:t>
    </dgm:pt>
    <dgm:pt modelId="{D2CC54D9-0131-49D8-9382-E3728F59E4AC}" type="pres">
      <dgm:prSet presAssocID="{066FEA0E-72D4-4EA9-B3F9-DD2CA157FB6D}" presName="outerComposite" presStyleCnt="0">
        <dgm:presLayoutVars>
          <dgm:chMax val="5"/>
          <dgm:dir/>
          <dgm:resizeHandles val="exact"/>
        </dgm:presLayoutVars>
      </dgm:prSet>
      <dgm:spPr/>
    </dgm:pt>
    <dgm:pt modelId="{CE21626A-8ED4-4834-8206-FCCA9BC3E665}" type="pres">
      <dgm:prSet presAssocID="{066FEA0E-72D4-4EA9-B3F9-DD2CA157FB6D}" presName="dummyMaxCanvas" presStyleCnt="0">
        <dgm:presLayoutVars/>
      </dgm:prSet>
      <dgm:spPr/>
    </dgm:pt>
    <dgm:pt modelId="{1701AA2B-93B0-413C-9E1A-99703D13317D}" type="pres">
      <dgm:prSet presAssocID="{066FEA0E-72D4-4EA9-B3F9-DD2CA157FB6D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ECE0D5-37C1-401B-9F31-ACCF114E52DF}" type="pres">
      <dgm:prSet presAssocID="{066FEA0E-72D4-4EA9-B3F9-DD2CA157FB6D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0F4884-AAF7-4238-A870-98E72B1E9685}" type="pres">
      <dgm:prSet presAssocID="{066FEA0E-72D4-4EA9-B3F9-DD2CA157FB6D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39F5E-FCEE-4C81-9179-54698E3B2E08}" type="pres">
      <dgm:prSet presAssocID="{066FEA0E-72D4-4EA9-B3F9-DD2CA157FB6D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92E1E3-A55D-45F1-A0B9-8347E45A253E}" type="pres">
      <dgm:prSet presAssocID="{066FEA0E-72D4-4EA9-B3F9-DD2CA157FB6D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5ED11F1-BAB7-4892-A9B1-2928095AA215}" type="pres">
      <dgm:prSet presAssocID="{066FEA0E-72D4-4EA9-B3F9-DD2CA157FB6D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5935C0-144E-4926-9C97-3946C0C09741}" type="pres">
      <dgm:prSet presAssocID="{066FEA0E-72D4-4EA9-B3F9-DD2CA157FB6D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3BA596-29B1-4420-BADE-1CE5B812C2F0}" type="pres">
      <dgm:prSet presAssocID="{066FEA0E-72D4-4EA9-B3F9-DD2CA157FB6D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6DBD28-167F-4F6B-9818-B121640C9A95}" type="pres">
      <dgm:prSet presAssocID="{066FEA0E-72D4-4EA9-B3F9-DD2CA157FB6D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5D9232-8A4A-4983-ACDD-8160525D4A3B}" type="pres">
      <dgm:prSet presAssocID="{066FEA0E-72D4-4EA9-B3F9-DD2CA157FB6D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D3255E-166C-4B8A-BD27-DBC3C120BA1A}" type="pres">
      <dgm:prSet presAssocID="{066FEA0E-72D4-4EA9-B3F9-DD2CA157FB6D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ECB03E-7989-4748-A169-2EF6AC46674B}" type="pres">
      <dgm:prSet presAssocID="{066FEA0E-72D4-4EA9-B3F9-DD2CA157FB6D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75E689-5998-4941-8513-05A57CFF3919}" type="pres">
      <dgm:prSet presAssocID="{066FEA0E-72D4-4EA9-B3F9-DD2CA157FB6D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480A8-FA21-4F66-8F5D-4F055FE42D86}" type="pres">
      <dgm:prSet presAssocID="{066FEA0E-72D4-4EA9-B3F9-DD2CA157FB6D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63F81932-18C3-4C7E-9472-06DA69112050}" type="presOf" srcId="{B75C331A-3ED8-443A-ACA4-E73C7A7367E8}" destId="{050F4884-AAF7-4238-A870-98E72B1E9685}" srcOrd="0" destOrd="0" presId="urn:microsoft.com/office/officeart/2005/8/layout/vProcess5"/>
    <dgm:cxn modelId="{4142F69D-B917-4947-B380-8DE887B1A91F}" type="presOf" srcId="{B75C331A-3ED8-443A-ACA4-E73C7A7367E8}" destId="{8DECB03E-7989-4748-A169-2EF6AC46674B}" srcOrd="1" destOrd="0" presId="urn:microsoft.com/office/officeart/2005/8/layout/vProcess5"/>
    <dgm:cxn modelId="{36A8F97A-D227-4373-B55D-83102045AA5C}" type="presOf" srcId="{ACC4D1D7-29E4-4C84-A5E6-51E4A9755F43}" destId="{19ECE0D5-37C1-401B-9F31-ACCF114E52DF}" srcOrd="0" destOrd="0" presId="urn:microsoft.com/office/officeart/2005/8/layout/vProcess5"/>
    <dgm:cxn modelId="{FECD803D-7C3F-4725-8C0B-14E211543964}" type="presOf" srcId="{20BF1937-EB79-45D3-97A3-A826C3648B9A}" destId="{AE1480A8-FA21-4F66-8F5D-4F055FE42D86}" srcOrd="1" destOrd="0" presId="urn:microsoft.com/office/officeart/2005/8/layout/vProcess5"/>
    <dgm:cxn modelId="{400465E9-D098-454E-8DE7-82788F5CF1E4}" srcId="{066FEA0E-72D4-4EA9-B3F9-DD2CA157FB6D}" destId="{38DC00C5-20C4-44D5-BA80-257248EA59DC}" srcOrd="3" destOrd="0" parTransId="{2E20E308-B2B3-4CC3-BA0D-B9F53B48FD31}" sibTransId="{C717D238-1115-428B-9AAF-7601F67BA86C}"/>
    <dgm:cxn modelId="{33ACBD98-D383-47DE-B692-17E58EEBA6AD}" type="presOf" srcId="{6251AC8A-6247-40D7-9638-D88735199830}" destId="{1701AA2B-93B0-413C-9E1A-99703D13317D}" srcOrd="0" destOrd="0" presId="urn:microsoft.com/office/officeart/2005/8/layout/vProcess5"/>
    <dgm:cxn modelId="{F38F0814-17BB-4061-AC73-613C26B69B23}" type="presOf" srcId="{38DC00C5-20C4-44D5-BA80-257248EA59DC}" destId="{9475E689-5998-4941-8513-05A57CFF3919}" srcOrd="1" destOrd="0" presId="urn:microsoft.com/office/officeart/2005/8/layout/vProcess5"/>
    <dgm:cxn modelId="{CBE2F5C1-93F8-4775-B0AE-C161377F39FF}" type="presOf" srcId="{3871A779-4596-4C83-8B22-0424AD3569B9}" destId="{A85935C0-144E-4926-9C97-3946C0C09741}" srcOrd="0" destOrd="0" presId="urn:microsoft.com/office/officeart/2005/8/layout/vProcess5"/>
    <dgm:cxn modelId="{CB99128D-26C5-4469-98EB-3B9352AACE0F}" type="presOf" srcId="{ACC4D1D7-29E4-4C84-A5E6-51E4A9755F43}" destId="{C6D3255E-166C-4B8A-BD27-DBC3C120BA1A}" srcOrd="1" destOrd="0" presId="urn:microsoft.com/office/officeart/2005/8/layout/vProcess5"/>
    <dgm:cxn modelId="{1673551F-671D-46DE-8A0F-7729CFE5DBBF}" srcId="{066FEA0E-72D4-4EA9-B3F9-DD2CA157FB6D}" destId="{20BF1937-EB79-45D3-97A3-A826C3648B9A}" srcOrd="4" destOrd="0" parTransId="{3432C48C-F493-4048-A353-10D5666AE4E3}" sibTransId="{ACE576E9-94C8-4C09-BD83-40D995B75165}"/>
    <dgm:cxn modelId="{5FCC6303-5257-41CA-9268-8F8BA4478D46}" type="presOf" srcId="{6251AC8A-6247-40D7-9638-D88735199830}" destId="{A35D9232-8A4A-4983-ACDD-8160525D4A3B}" srcOrd="1" destOrd="0" presId="urn:microsoft.com/office/officeart/2005/8/layout/vProcess5"/>
    <dgm:cxn modelId="{5B3682BE-2050-43E2-B86B-AEADC4E22788}" srcId="{066FEA0E-72D4-4EA9-B3F9-DD2CA157FB6D}" destId="{6251AC8A-6247-40D7-9638-D88735199830}" srcOrd="0" destOrd="0" parTransId="{CEE8DFEE-C83E-44CE-9851-1FF1B348A719}" sibTransId="{BA1610AF-8CFC-4F6B-9140-86948771B5BC}"/>
    <dgm:cxn modelId="{79E693DB-B203-4EAC-83D5-396925BB1B22}" type="presOf" srcId="{38DC00C5-20C4-44D5-BA80-257248EA59DC}" destId="{32439F5E-FCEE-4C81-9179-54698E3B2E08}" srcOrd="0" destOrd="0" presId="urn:microsoft.com/office/officeart/2005/8/layout/vProcess5"/>
    <dgm:cxn modelId="{85687ABC-D6CC-466A-83CF-8DDDB66B517F}" srcId="{066FEA0E-72D4-4EA9-B3F9-DD2CA157FB6D}" destId="{ACC4D1D7-29E4-4C84-A5E6-51E4A9755F43}" srcOrd="1" destOrd="0" parTransId="{34B1C08F-79EB-4859-8FC0-4B84986DCB3F}" sibTransId="{3871A779-4596-4C83-8B22-0424AD3569B9}"/>
    <dgm:cxn modelId="{954CB658-EA7B-4B68-8079-25775020570F}" type="presOf" srcId="{2BEE0880-3FA5-4880-A46F-D1DE0B9855BE}" destId="{DD3BA596-29B1-4420-BADE-1CE5B812C2F0}" srcOrd="0" destOrd="0" presId="urn:microsoft.com/office/officeart/2005/8/layout/vProcess5"/>
    <dgm:cxn modelId="{9B3491F4-1404-4EF5-AEB0-0C7E7081FC16}" srcId="{066FEA0E-72D4-4EA9-B3F9-DD2CA157FB6D}" destId="{B75C331A-3ED8-443A-ACA4-E73C7A7367E8}" srcOrd="2" destOrd="0" parTransId="{3012799C-3277-44D0-98B0-DBF7637F83C4}" sibTransId="{2BEE0880-3FA5-4880-A46F-D1DE0B9855BE}"/>
    <dgm:cxn modelId="{F2F1D780-0B0A-4C26-B57A-FBFD98A83207}" type="presOf" srcId="{BA1610AF-8CFC-4F6B-9140-86948771B5BC}" destId="{C5ED11F1-BAB7-4892-A9B1-2928095AA215}" srcOrd="0" destOrd="0" presId="urn:microsoft.com/office/officeart/2005/8/layout/vProcess5"/>
    <dgm:cxn modelId="{6F66D695-FC8F-4187-AD1D-C6DC1B223241}" type="presOf" srcId="{C717D238-1115-428B-9AAF-7601F67BA86C}" destId="{7F6DBD28-167F-4F6B-9818-B121640C9A95}" srcOrd="0" destOrd="0" presId="urn:microsoft.com/office/officeart/2005/8/layout/vProcess5"/>
    <dgm:cxn modelId="{B5F74550-E277-49BB-B31B-CBDBF08B9AE2}" type="presOf" srcId="{066FEA0E-72D4-4EA9-B3F9-DD2CA157FB6D}" destId="{D2CC54D9-0131-49D8-9382-E3728F59E4AC}" srcOrd="0" destOrd="0" presId="urn:microsoft.com/office/officeart/2005/8/layout/vProcess5"/>
    <dgm:cxn modelId="{5969828B-68B2-496E-BECD-47F8AB435A10}" type="presOf" srcId="{20BF1937-EB79-45D3-97A3-A826C3648B9A}" destId="{0C92E1E3-A55D-45F1-A0B9-8347E45A253E}" srcOrd="0" destOrd="0" presId="urn:microsoft.com/office/officeart/2005/8/layout/vProcess5"/>
    <dgm:cxn modelId="{07DAD8D1-0ED1-4E4D-883A-649A7FCA7417}" type="presParOf" srcId="{D2CC54D9-0131-49D8-9382-E3728F59E4AC}" destId="{CE21626A-8ED4-4834-8206-FCCA9BC3E665}" srcOrd="0" destOrd="0" presId="urn:microsoft.com/office/officeart/2005/8/layout/vProcess5"/>
    <dgm:cxn modelId="{BE472309-4928-480F-A511-78AAED900419}" type="presParOf" srcId="{D2CC54D9-0131-49D8-9382-E3728F59E4AC}" destId="{1701AA2B-93B0-413C-9E1A-99703D13317D}" srcOrd="1" destOrd="0" presId="urn:microsoft.com/office/officeart/2005/8/layout/vProcess5"/>
    <dgm:cxn modelId="{A0ED6340-8E1C-4C31-89DD-4B98B2F1A87B}" type="presParOf" srcId="{D2CC54D9-0131-49D8-9382-E3728F59E4AC}" destId="{19ECE0D5-37C1-401B-9F31-ACCF114E52DF}" srcOrd="2" destOrd="0" presId="urn:microsoft.com/office/officeart/2005/8/layout/vProcess5"/>
    <dgm:cxn modelId="{EB517CEC-F10D-4787-BDDB-6AEB9A38D94F}" type="presParOf" srcId="{D2CC54D9-0131-49D8-9382-E3728F59E4AC}" destId="{050F4884-AAF7-4238-A870-98E72B1E9685}" srcOrd="3" destOrd="0" presId="urn:microsoft.com/office/officeart/2005/8/layout/vProcess5"/>
    <dgm:cxn modelId="{CAC0CB49-ECBB-4739-A3A9-E06538FAD6AB}" type="presParOf" srcId="{D2CC54D9-0131-49D8-9382-E3728F59E4AC}" destId="{32439F5E-FCEE-4C81-9179-54698E3B2E08}" srcOrd="4" destOrd="0" presId="urn:microsoft.com/office/officeart/2005/8/layout/vProcess5"/>
    <dgm:cxn modelId="{DF3CA6C4-9B90-4941-8FE2-C3EF5D61E743}" type="presParOf" srcId="{D2CC54D9-0131-49D8-9382-E3728F59E4AC}" destId="{0C92E1E3-A55D-45F1-A0B9-8347E45A253E}" srcOrd="5" destOrd="0" presId="urn:microsoft.com/office/officeart/2005/8/layout/vProcess5"/>
    <dgm:cxn modelId="{7045FF89-0A90-4607-9729-890204D4CC7E}" type="presParOf" srcId="{D2CC54D9-0131-49D8-9382-E3728F59E4AC}" destId="{C5ED11F1-BAB7-4892-A9B1-2928095AA215}" srcOrd="6" destOrd="0" presId="urn:microsoft.com/office/officeart/2005/8/layout/vProcess5"/>
    <dgm:cxn modelId="{9427D161-EA5C-4F4B-9713-E88879A424F3}" type="presParOf" srcId="{D2CC54D9-0131-49D8-9382-E3728F59E4AC}" destId="{A85935C0-144E-4926-9C97-3946C0C09741}" srcOrd="7" destOrd="0" presId="urn:microsoft.com/office/officeart/2005/8/layout/vProcess5"/>
    <dgm:cxn modelId="{4CB5D97D-B171-4741-9DAC-57332832DA34}" type="presParOf" srcId="{D2CC54D9-0131-49D8-9382-E3728F59E4AC}" destId="{DD3BA596-29B1-4420-BADE-1CE5B812C2F0}" srcOrd="8" destOrd="0" presId="urn:microsoft.com/office/officeart/2005/8/layout/vProcess5"/>
    <dgm:cxn modelId="{17F37144-9CA9-4CCC-AC24-AB4E0E3A9133}" type="presParOf" srcId="{D2CC54D9-0131-49D8-9382-E3728F59E4AC}" destId="{7F6DBD28-167F-4F6B-9818-B121640C9A95}" srcOrd="9" destOrd="0" presId="urn:microsoft.com/office/officeart/2005/8/layout/vProcess5"/>
    <dgm:cxn modelId="{0C632DDC-D4E7-4A0D-9385-591D16332BC8}" type="presParOf" srcId="{D2CC54D9-0131-49D8-9382-E3728F59E4AC}" destId="{A35D9232-8A4A-4983-ACDD-8160525D4A3B}" srcOrd="10" destOrd="0" presId="urn:microsoft.com/office/officeart/2005/8/layout/vProcess5"/>
    <dgm:cxn modelId="{8E953239-A656-4329-908C-9BDB6C8E75AC}" type="presParOf" srcId="{D2CC54D9-0131-49D8-9382-E3728F59E4AC}" destId="{C6D3255E-166C-4B8A-BD27-DBC3C120BA1A}" srcOrd="11" destOrd="0" presId="urn:microsoft.com/office/officeart/2005/8/layout/vProcess5"/>
    <dgm:cxn modelId="{098C3506-CDBC-497E-A874-32CE97587D71}" type="presParOf" srcId="{D2CC54D9-0131-49D8-9382-E3728F59E4AC}" destId="{8DECB03E-7989-4748-A169-2EF6AC46674B}" srcOrd="12" destOrd="0" presId="urn:microsoft.com/office/officeart/2005/8/layout/vProcess5"/>
    <dgm:cxn modelId="{82CEECC8-FCF3-4C8B-BE98-33946B33FA4E}" type="presParOf" srcId="{D2CC54D9-0131-49D8-9382-E3728F59E4AC}" destId="{9475E689-5998-4941-8513-05A57CFF3919}" srcOrd="13" destOrd="0" presId="urn:microsoft.com/office/officeart/2005/8/layout/vProcess5"/>
    <dgm:cxn modelId="{F828CDEC-57EE-4586-A899-868905FD7DD9}" type="presParOf" srcId="{D2CC54D9-0131-49D8-9382-E3728F59E4AC}" destId="{AE1480A8-FA21-4F66-8F5D-4F055FE42D8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97365F-5DFC-49E6-8D0F-246AB445121D}">
      <dsp:nvSpPr>
        <dsp:cNvPr id="0" name=""/>
        <dsp:cNvSpPr/>
      </dsp:nvSpPr>
      <dsp:spPr>
        <a:xfrm>
          <a:off x="0" y="1944218"/>
          <a:ext cx="1601390" cy="960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Έίσοδος</a:t>
          </a:r>
          <a:endParaRPr lang="el-GR" sz="1800" kern="1200" dirty="0"/>
        </a:p>
      </dsp:txBody>
      <dsp:txXfrm>
        <a:off x="28142" y="1972360"/>
        <a:ext cx="1545106" cy="904550"/>
      </dsp:txXfrm>
    </dsp:sp>
    <dsp:sp modelId="{77AA9A84-BA56-42A0-9E02-0813058061EB}">
      <dsp:nvSpPr>
        <dsp:cNvPr id="0" name=""/>
        <dsp:cNvSpPr/>
      </dsp:nvSpPr>
      <dsp:spPr>
        <a:xfrm>
          <a:off x="1741103" y="2226062"/>
          <a:ext cx="296190" cy="3971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400" kern="1200"/>
        </a:p>
      </dsp:txBody>
      <dsp:txXfrm>
        <a:off x="1741103" y="2305491"/>
        <a:ext cx="207333" cy="238286"/>
      </dsp:txXfrm>
    </dsp:sp>
    <dsp:sp modelId="{F584EDC6-3690-47D9-8D9D-AB29F25611AA}">
      <dsp:nvSpPr>
        <dsp:cNvPr id="0" name=""/>
        <dsp:cNvSpPr/>
      </dsp:nvSpPr>
      <dsp:spPr>
        <a:xfrm>
          <a:off x="2160240" y="1944218"/>
          <a:ext cx="1601390" cy="960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Επεξεργασία</a:t>
          </a:r>
          <a:endParaRPr lang="el-GR" sz="1800" kern="1200" dirty="0"/>
        </a:p>
      </dsp:txBody>
      <dsp:txXfrm>
        <a:off x="2188382" y="1972360"/>
        <a:ext cx="1545106" cy="904550"/>
      </dsp:txXfrm>
    </dsp:sp>
    <dsp:sp modelId="{C9CBA0F6-4641-49EB-A160-835765ABAE1E}">
      <dsp:nvSpPr>
        <dsp:cNvPr id="0" name=""/>
        <dsp:cNvSpPr/>
      </dsp:nvSpPr>
      <dsp:spPr>
        <a:xfrm>
          <a:off x="3937346" y="2226062"/>
          <a:ext cx="372517" cy="3971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400" kern="1200"/>
        </a:p>
      </dsp:txBody>
      <dsp:txXfrm>
        <a:off x="3937346" y="2305491"/>
        <a:ext cx="260762" cy="238286"/>
      </dsp:txXfrm>
    </dsp:sp>
    <dsp:sp modelId="{4A154BFB-1B43-4E56-A75E-902F0542245A}">
      <dsp:nvSpPr>
        <dsp:cNvPr id="0" name=""/>
        <dsp:cNvSpPr/>
      </dsp:nvSpPr>
      <dsp:spPr>
        <a:xfrm>
          <a:off x="4464494" y="1944218"/>
          <a:ext cx="1601390" cy="960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Εξοδος</a:t>
          </a:r>
          <a:endParaRPr lang="el-GR" sz="1800" kern="1200" dirty="0"/>
        </a:p>
      </dsp:txBody>
      <dsp:txXfrm>
        <a:off x="4492636" y="1972360"/>
        <a:ext cx="1545106" cy="904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01AA2B-93B0-413C-9E1A-99703D13317D}">
      <dsp:nvSpPr>
        <dsp:cNvPr id="0" name=""/>
        <dsp:cNvSpPr/>
      </dsp:nvSpPr>
      <dsp:spPr>
        <a:xfrm>
          <a:off x="0" y="0"/>
          <a:ext cx="5119268" cy="796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600" kern="1200" dirty="0" smtClean="0"/>
            <a:t>Αισθητήρας (</a:t>
          </a:r>
          <a:r>
            <a:rPr lang="en-US" sz="2600" kern="1200" dirty="0" smtClean="0"/>
            <a:t>0-5V</a:t>
          </a:r>
          <a:r>
            <a:rPr lang="el-GR" sz="2600" kern="1200" dirty="0" smtClean="0"/>
            <a:t>)</a:t>
          </a:r>
          <a:endParaRPr lang="el-GR" sz="2600" kern="1200" dirty="0"/>
        </a:p>
      </dsp:txBody>
      <dsp:txXfrm>
        <a:off x="23324" y="23324"/>
        <a:ext cx="4166797" cy="749679"/>
      </dsp:txXfrm>
    </dsp:sp>
    <dsp:sp modelId="{19ECE0D5-37C1-401B-9F31-ACCF114E52DF}">
      <dsp:nvSpPr>
        <dsp:cNvPr id="0" name=""/>
        <dsp:cNvSpPr/>
      </dsp:nvSpPr>
      <dsp:spPr>
        <a:xfrm>
          <a:off x="382283" y="906928"/>
          <a:ext cx="5119268" cy="796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600" kern="1200" dirty="0" smtClean="0"/>
            <a:t>Αναλογική είσοδος</a:t>
          </a:r>
          <a:r>
            <a:rPr lang="en-US" sz="2600" kern="1200" dirty="0" smtClean="0"/>
            <a:t> 10bit</a:t>
          </a:r>
          <a:endParaRPr lang="el-GR" sz="2600" kern="1200" dirty="0"/>
        </a:p>
      </dsp:txBody>
      <dsp:txXfrm>
        <a:off x="405607" y="930252"/>
        <a:ext cx="4172724" cy="749679"/>
      </dsp:txXfrm>
    </dsp:sp>
    <dsp:sp modelId="{050F4884-AAF7-4238-A870-98E72B1E9685}">
      <dsp:nvSpPr>
        <dsp:cNvPr id="0" name=""/>
        <dsp:cNvSpPr/>
      </dsp:nvSpPr>
      <dsp:spPr>
        <a:xfrm>
          <a:off x="764565" y="1813856"/>
          <a:ext cx="5119268" cy="796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600" kern="1200" dirty="0" smtClean="0"/>
            <a:t>0-1023 </a:t>
          </a:r>
          <a:endParaRPr lang="el-GR" sz="2600" kern="1200" dirty="0"/>
        </a:p>
      </dsp:txBody>
      <dsp:txXfrm>
        <a:off x="787889" y="1837180"/>
        <a:ext cx="4172724" cy="749679"/>
      </dsp:txXfrm>
    </dsp:sp>
    <dsp:sp modelId="{32439F5E-FCEE-4C81-9179-54698E3B2E08}">
      <dsp:nvSpPr>
        <dsp:cNvPr id="0" name=""/>
        <dsp:cNvSpPr/>
      </dsp:nvSpPr>
      <dsp:spPr>
        <a:xfrm>
          <a:off x="1146848" y="2720784"/>
          <a:ext cx="5119268" cy="796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Scaling</a:t>
          </a:r>
          <a:endParaRPr lang="el-GR" sz="2600" kern="1200" dirty="0"/>
        </a:p>
      </dsp:txBody>
      <dsp:txXfrm>
        <a:off x="1170172" y="2744108"/>
        <a:ext cx="4172724" cy="749679"/>
      </dsp:txXfrm>
    </dsp:sp>
    <dsp:sp modelId="{0C92E1E3-A55D-45F1-A0B9-8347E45A253E}">
      <dsp:nvSpPr>
        <dsp:cNvPr id="0" name=""/>
        <dsp:cNvSpPr/>
      </dsp:nvSpPr>
      <dsp:spPr>
        <a:xfrm>
          <a:off x="1529131" y="3627712"/>
          <a:ext cx="5119268" cy="796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kern="1200" dirty="0" smtClean="0"/>
            <a:t>Θερμοκρασία</a:t>
          </a:r>
          <a:r>
            <a:rPr lang="en-US" sz="900" kern="1200" dirty="0" smtClean="0"/>
            <a:t> </a:t>
          </a:r>
          <a:r>
            <a:rPr lang="el-GR" kern="1200" dirty="0" smtClean="0"/>
            <a:t>Βαθμοί (</a:t>
          </a:r>
          <a:r>
            <a:rPr lang="en-US" kern="1200" dirty="0" smtClean="0"/>
            <a:t>C)</a:t>
          </a:r>
          <a:endParaRPr lang="el-GR" sz="1000" kern="1200" dirty="0"/>
        </a:p>
      </dsp:txBody>
      <dsp:txXfrm>
        <a:off x="1552455" y="3651036"/>
        <a:ext cx="4172724" cy="749679"/>
      </dsp:txXfrm>
    </dsp:sp>
    <dsp:sp modelId="{C5ED11F1-BAB7-4892-A9B1-2928095AA215}">
      <dsp:nvSpPr>
        <dsp:cNvPr id="0" name=""/>
        <dsp:cNvSpPr/>
      </dsp:nvSpPr>
      <dsp:spPr>
        <a:xfrm>
          <a:off x="4601655" y="581761"/>
          <a:ext cx="517612" cy="5176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300" kern="1200"/>
        </a:p>
      </dsp:txBody>
      <dsp:txXfrm>
        <a:off x="4718118" y="581761"/>
        <a:ext cx="284686" cy="389503"/>
      </dsp:txXfrm>
    </dsp:sp>
    <dsp:sp modelId="{A85935C0-144E-4926-9C97-3946C0C09741}">
      <dsp:nvSpPr>
        <dsp:cNvPr id="0" name=""/>
        <dsp:cNvSpPr/>
      </dsp:nvSpPr>
      <dsp:spPr>
        <a:xfrm>
          <a:off x="4983938" y="1488689"/>
          <a:ext cx="517612" cy="5176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300" kern="1200"/>
        </a:p>
      </dsp:txBody>
      <dsp:txXfrm>
        <a:off x="5100401" y="1488689"/>
        <a:ext cx="284686" cy="389503"/>
      </dsp:txXfrm>
    </dsp:sp>
    <dsp:sp modelId="{DD3BA596-29B1-4420-BADE-1CE5B812C2F0}">
      <dsp:nvSpPr>
        <dsp:cNvPr id="0" name=""/>
        <dsp:cNvSpPr/>
      </dsp:nvSpPr>
      <dsp:spPr>
        <a:xfrm>
          <a:off x="5366221" y="2382345"/>
          <a:ext cx="517612" cy="5176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300" kern="1200"/>
        </a:p>
      </dsp:txBody>
      <dsp:txXfrm>
        <a:off x="5482684" y="2382345"/>
        <a:ext cx="284686" cy="389503"/>
      </dsp:txXfrm>
    </dsp:sp>
    <dsp:sp modelId="{7F6DBD28-167F-4F6B-9818-B121640C9A95}">
      <dsp:nvSpPr>
        <dsp:cNvPr id="0" name=""/>
        <dsp:cNvSpPr/>
      </dsp:nvSpPr>
      <dsp:spPr>
        <a:xfrm>
          <a:off x="5748504" y="3298121"/>
          <a:ext cx="517612" cy="5176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300" kern="1200"/>
        </a:p>
      </dsp:txBody>
      <dsp:txXfrm>
        <a:off x="5864967" y="3298121"/>
        <a:ext cx="284686" cy="389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22A7A21-41AE-44F2-BDB1-25C522308067}" type="datetimeFigureOut">
              <a:rPr lang="el-GR" smtClean="0"/>
              <a:t>24/3/2015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3CDD202-A9C9-48FB-BF45-2F42DBF7BB67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voxx4kids.org/materials/workshops/internet-of-things/arduino/" TargetMode="External"/><Relationship Id="rId2" Type="http://schemas.openxmlformats.org/officeDocument/2006/relationships/hyperlink" Target="http://www.arduino.cc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2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7.jpeg"/><Relationship Id="rId12" Type="http://schemas.openxmlformats.org/officeDocument/2006/relationships/image" Target="../media/image21.png"/><Relationship Id="rId2" Type="http://schemas.openxmlformats.org/officeDocument/2006/relationships/diagramData" Target="../diagrams/data1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20.jpeg"/><Relationship Id="rId5" Type="http://schemas.openxmlformats.org/officeDocument/2006/relationships/diagramColors" Target="../diagrams/colors1.xml"/><Relationship Id="rId15" Type="http://schemas.openxmlformats.org/officeDocument/2006/relationships/image" Target="../media/image24.png"/><Relationship Id="rId10" Type="http://schemas.openxmlformats.org/officeDocument/2006/relationships/image" Target="../media/image19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658711" y="3356992"/>
            <a:ext cx="3528391" cy="2520280"/>
          </a:xfrm>
        </p:spPr>
        <p:txBody>
          <a:bodyPr>
            <a:noAutofit/>
          </a:bodyPr>
          <a:lstStyle/>
          <a:p>
            <a:r>
              <a:rPr lang="el-GR" sz="2000" dirty="0" smtClean="0"/>
              <a:t/>
            </a:r>
            <a:br>
              <a:rPr lang="el-GR" sz="2000" dirty="0" smtClean="0"/>
            </a:br>
            <a:r>
              <a:rPr lang="el-GR" sz="2000" dirty="0"/>
              <a:t/>
            </a:r>
            <a:br>
              <a:rPr lang="el-GR" sz="2000" dirty="0"/>
            </a:br>
            <a:r>
              <a:rPr lang="el-GR" sz="2000" b="1" dirty="0" smtClean="0"/>
              <a:t>Προγραμματισμός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err="1" smtClean="0"/>
              <a:t>Arduino</a:t>
            </a:r>
            <a:r>
              <a:rPr lang="el-GR" sz="2000" b="1" dirty="0" smtClean="0"/>
              <a:t> με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C++</a:t>
            </a:r>
            <a:r>
              <a:rPr lang="el-GR" sz="2000" b="1" dirty="0" smtClean="0"/>
              <a:t/>
            </a:r>
            <a:br>
              <a:rPr lang="el-GR" sz="2000" b="1" dirty="0" smtClean="0"/>
            </a:br>
            <a:r>
              <a:rPr lang="en-US" sz="2000" b="1" dirty="0" err="1" smtClean="0"/>
              <a:t>Blocklyduino</a:t>
            </a:r>
            <a:r>
              <a:rPr lang="en-US" sz="2000" b="1" dirty="0" smtClean="0"/>
              <a:t> </a:t>
            </a:r>
            <a:r>
              <a:rPr lang="el-GR" sz="2000" b="1" dirty="0" smtClean="0"/>
              <a:t/>
            </a:r>
            <a:br>
              <a:rPr lang="el-GR" sz="2000" b="1" dirty="0" smtClean="0"/>
            </a:br>
            <a:r>
              <a:rPr lang="en-US" sz="2000" b="1" dirty="0" smtClean="0"/>
              <a:t>Scratch</a:t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l-GR" sz="2000" b="1" dirty="0" smtClean="0"/>
              <a:t>Παπαπαρασκευάς Πάρης</a:t>
            </a:r>
            <a:br>
              <a:rPr lang="el-GR" sz="2000" b="1" dirty="0" smtClean="0"/>
            </a:br>
            <a:r>
              <a:rPr lang="el-GR" sz="2000" b="1" dirty="0" smtClean="0"/>
              <a:t>ΚΕΠΛΗΝΕΤ Χίου</a:t>
            </a:r>
            <a:br>
              <a:rPr lang="el-GR" sz="2000" b="1" dirty="0" smtClean="0"/>
            </a:br>
            <a:r>
              <a:rPr lang="el-GR" sz="2000" b="1" dirty="0"/>
              <a:t>Μάρτιος 2015</a:t>
            </a:r>
            <a:br>
              <a:rPr lang="el-GR" sz="2000" b="1" dirty="0"/>
            </a:br>
            <a:endParaRPr lang="el-GR" sz="2000" b="1" dirty="0"/>
          </a:p>
        </p:txBody>
      </p:sp>
      <p:pic>
        <p:nvPicPr>
          <p:cNvPr id="1028" name="Picture 4" descr="http://nesit.org/wp-content/uploads/LogoArduin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157" y="205255"/>
            <a:ext cx="28575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lifeinthetechlab.com/siteGraphics/scratchCa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423" y="4077072"/>
            <a:ext cx="20764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.imgur.com/pJ3dKz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45" y="-99392"/>
            <a:ext cx="3971468" cy="264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media.ossblog.it/b/blo/blockly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4762" b="62381" l="21429" r="782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727" t="32039" r="18079" b="33980"/>
          <a:stretch/>
        </p:blipFill>
        <p:spPr bwMode="auto">
          <a:xfrm>
            <a:off x="843477" y="2420888"/>
            <a:ext cx="316300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56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272926" cy="1143000"/>
          </a:xfrm>
        </p:spPr>
        <p:txBody>
          <a:bodyPr>
            <a:normAutofit/>
          </a:bodyPr>
          <a:lstStyle/>
          <a:p>
            <a:r>
              <a:rPr lang="el-GR" dirty="0" smtClean="0"/>
              <a:t>Ψηφιακές και αναλογικές Ε/Ε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l-GR" b="1" dirty="0"/>
              <a:t>Ψ</a:t>
            </a:r>
            <a:r>
              <a:rPr lang="el-GR" b="1" dirty="0" smtClean="0"/>
              <a:t>ηφιακές (</a:t>
            </a:r>
            <a:r>
              <a:rPr lang="en-US" b="1" dirty="0" smtClean="0"/>
              <a:t>Digital)</a:t>
            </a:r>
            <a:endParaRPr lang="el-GR" b="1" dirty="0" smtClean="0"/>
          </a:p>
          <a:p>
            <a:pPr lvl="2"/>
            <a:r>
              <a:rPr lang="el-GR" b="1" dirty="0" smtClean="0"/>
              <a:t>Είσοδοι ή έξοδοι που μπορούν να έχουν 2 διακριτές καταστάσεις</a:t>
            </a:r>
            <a:r>
              <a:rPr lang="el-GR" dirty="0"/>
              <a:t> </a:t>
            </a:r>
            <a:r>
              <a:rPr lang="el-GR" b="1" dirty="0"/>
              <a:t>(</a:t>
            </a:r>
            <a:r>
              <a:rPr lang="en-US" b="1" dirty="0"/>
              <a:t>ON/OFF, </a:t>
            </a:r>
            <a:r>
              <a:rPr lang="en-US" b="1" dirty="0" smtClean="0"/>
              <a:t>HIGH/LOW</a:t>
            </a:r>
            <a:r>
              <a:rPr lang="el-GR" b="1" dirty="0" smtClean="0"/>
              <a:t>) </a:t>
            </a:r>
            <a:endParaRPr lang="en-US" b="1" dirty="0"/>
          </a:p>
          <a:p>
            <a:pPr lvl="1"/>
            <a:r>
              <a:rPr lang="el-GR" b="1" dirty="0" smtClean="0"/>
              <a:t>Αναλογικές (</a:t>
            </a:r>
            <a:r>
              <a:rPr lang="en-US" b="1" dirty="0" smtClean="0"/>
              <a:t>Analog</a:t>
            </a:r>
            <a:r>
              <a:rPr lang="en-US" b="1" dirty="0"/>
              <a:t>)</a:t>
            </a:r>
          </a:p>
          <a:p>
            <a:pPr lvl="2"/>
            <a:r>
              <a:rPr lang="en-US" b="1" dirty="0" smtClean="0"/>
              <a:t>E</a:t>
            </a:r>
            <a:r>
              <a:rPr lang="el-GR" b="1" dirty="0" smtClean="0"/>
              <a:t>ίσοδοι ή οι έξοδοι που έχουν πολαπλές καταστάσεις</a:t>
            </a:r>
            <a:r>
              <a:rPr lang="en-US" b="1" dirty="0" smtClean="0"/>
              <a:t>,</a:t>
            </a:r>
            <a:r>
              <a:rPr lang="el-GR" b="1" dirty="0" smtClean="0"/>
              <a:t> συνήθως </a:t>
            </a:r>
            <a:r>
              <a:rPr lang="en-US" b="1" dirty="0" smtClean="0"/>
              <a:t>256 (8</a:t>
            </a:r>
            <a:r>
              <a:rPr lang="el-GR" b="1" dirty="0" smtClean="0"/>
              <a:t> </a:t>
            </a:r>
            <a:r>
              <a:rPr lang="en-US" b="1" dirty="0" smtClean="0"/>
              <a:t>bit) </a:t>
            </a:r>
            <a:r>
              <a:rPr lang="el-GR" b="1" dirty="0" smtClean="0"/>
              <a:t>ή 1024</a:t>
            </a:r>
            <a:r>
              <a:rPr lang="en-US" b="1" dirty="0" smtClean="0"/>
              <a:t> </a:t>
            </a:r>
            <a:r>
              <a:rPr lang="el-GR" b="1" dirty="0" smtClean="0"/>
              <a:t>(10 </a:t>
            </a:r>
            <a:r>
              <a:rPr lang="en-US" b="1" dirty="0" smtClean="0"/>
              <a:t>bit</a:t>
            </a:r>
            <a:r>
              <a:rPr lang="el-GR" b="1" dirty="0" smtClean="0"/>
              <a:t>)</a:t>
            </a:r>
            <a:r>
              <a:rPr lang="en-US" b="1" dirty="0" smtClean="0"/>
              <a:t> </a:t>
            </a:r>
            <a:r>
              <a:rPr lang="el-GR" b="1" dirty="0" smtClean="0"/>
              <a:t>π.χ. θερμοκρασία ή ταχύτητα ενός κινητήρα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2472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1196233"/>
            <a:ext cx="7024744" cy="504056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Προγραμματισμός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Arduino</a:t>
            </a:r>
            <a:r>
              <a:rPr lang="el-GR" dirty="0" smtClean="0"/>
              <a:t> μέσω </a:t>
            </a:r>
            <a:r>
              <a:rPr lang="en-US" dirty="0" smtClean="0"/>
              <a:t>IDE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331640" y="5373216"/>
            <a:ext cx="7056784" cy="601292"/>
          </a:xfrm>
        </p:spPr>
        <p:txBody>
          <a:bodyPr/>
          <a:lstStyle/>
          <a:p>
            <a:r>
              <a:rPr lang="el-GR" dirty="0" smtClean="0"/>
              <a:t>Κώδικας -&gt; Μεταγλώττιση -&gt; Μεταφόρτωση</a:t>
            </a:r>
            <a:endParaRPr lang="el-G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43472"/>
            <a:ext cx="3240360" cy="356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Δεξιό βέλος 3"/>
          <p:cNvSpPr/>
          <p:nvPr/>
        </p:nvSpPr>
        <p:spPr>
          <a:xfrm>
            <a:off x="4283968" y="3104768"/>
            <a:ext cx="1440160" cy="600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054" name="Picture 6" descr="https://d13yacurqjgara.cloudfront.net/users/114173/screenshots/961439/arduino_uno_1x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667" b="93667" l="6000" r="94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42706" y="1976117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55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1196233"/>
            <a:ext cx="7024744" cy="504056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Προγραμματισμός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Arduino</a:t>
            </a:r>
            <a:r>
              <a:rPr lang="el-GR" dirty="0" smtClean="0"/>
              <a:t> μέσω </a:t>
            </a:r>
            <a:r>
              <a:rPr lang="en-US" dirty="0" err="1" smtClean="0"/>
              <a:t>Blocklyduino</a:t>
            </a:r>
            <a:endParaRPr lang="el-G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496" y="2543424"/>
            <a:ext cx="1927375" cy="2117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Δεξιό βέλος 3"/>
          <p:cNvSpPr/>
          <p:nvPr/>
        </p:nvSpPr>
        <p:spPr>
          <a:xfrm>
            <a:off x="6012160" y="3452163"/>
            <a:ext cx="720080" cy="300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054" name="Picture 6" descr="https://d13yacurqjgara.cloudfront.net/users/114173/screenshots/961439/arduino_uno_1x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667" b="93667" l="6000" r="94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30486" y="2506614"/>
            <a:ext cx="2990089" cy="224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5"/>
          <a:stretch/>
        </p:blipFill>
        <p:spPr bwMode="auto">
          <a:xfrm>
            <a:off x="79024" y="2668211"/>
            <a:ext cx="2747570" cy="186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Δεξιό βέλος 8"/>
          <p:cNvSpPr/>
          <p:nvPr/>
        </p:nvSpPr>
        <p:spPr>
          <a:xfrm>
            <a:off x="2987824" y="3452162"/>
            <a:ext cx="720080" cy="300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224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600400" y="1340768"/>
            <a:ext cx="5148064" cy="504056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Προγραμματισμός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Arduino</a:t>
            </a:r>
            <a:r>
              <a:rPr lang="el-GR" dirty="0" smtClean="0"/>
              <a:t> μέσω</a:t>
            </a:r>
            <a:r>
              <a:rPr lang="en-US" dirty="0" smtClean="0"/>
              <a:t> Scratch</a:t>
            </a:r>
            <a:endParaRPr lang="el-GR" dirty="0"/>
          </a:p>
        </p:txBody>
      </p:sp>
      <p:pic>
        <p:nvPicPr>
          <p:cNvPr id="2054" name="Picture 6" descr="https://d13yacurqjgara.cloudfront.net/users/114173/screenshots/961439/arduino_uno_1x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667" b="93667" l="6000" r="94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20072" y="2306067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Δεξιό βέλος 8"/>
          <p:cNvSpPr/>
          <p:nvPr/>
        </p:nvSpPr>
        <p:spPr>
          <a:xfrm>
            <a:off x="2987824" y="3452162"/>
            <a:ext cx="2592288" cy="300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8" name="Picture 4" descr="C:\Users\papaparaskevasp\Downloads\dinami - led - dem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9936"/>
            <a:ext cx="2337994" cy="5818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Θέση περιεχομένου 2"/>
          <p:cNvSpPr>
            <a:spLocks noGrp="1"/>
          </p:cNvSpPr>
          <p:nvPr>
            <p:ph idx="1"/>
          </p:nvPr>
        </p:nvSpPr>
        <p:spPr>
          <a:xfrm>
            <a:off x="3779912" y="2982999"/>
            <a:ext cx="1152128" cy="434114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l-GR" dirty="0" smtClean="0"/>
              <a:t> </a:t>
            </a:r>
            <a:r>
              <a:rPr lang="en-US" dirty="0" smtClean="0"/>
              <a:t>USB</a:t>
            </a:r>
            <a:endParaRPr lang="el-GR" dirty="0"/>
          </a:p>
        </p:txBody>
      </p:sp>
      <p:sp>
        <p:nvSpPr>
          <p:cNvPr id="3" name="Rectangle 2"/>
          <p:cNvSpPr/>
          <p:nvPr/>
        </p:nvSpPr>
        <p:spPr>
          <a:xfrm>
            <a:off x="3419872" y="5589240"/>
            <a:ext cx="4608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http://tiny.cc/2rnzvx</a:t>
            </a:r>
          </a:p>
        </p:txBody>
      </p:sp>
    </p:spTree>
    <p:extLst>
      <p:ext uri="{BB962C8B-B14F-4D97-AF65-F5344CB8AC3E}">
        <p14:creationId xmlns:p14="http://schemas.microsoft.com/office/powerpoint/2010/main" val="109915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Χρήση στην τάξη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7129984" cy="3493008"/>
          </a:xfrm>
        </p:spPr>
        <p:txBody>
          <a:bodyPr>
            <a:normAutofit fontScale="92500"/>
          </a:bodyPr>
          <a:lstStyle/>
          <a:p>
            <a:r>
              <a:rPr lang="el-GR" dirty="0" smtClean="0"/>
              <a:t>Μπορεί να διδαχθεί από </a:t>
            </a:r>
            <a:br>
              <a:rPr lang="el-GR" dirty="0" smtClean="0"/>
            </a:br>
            <a:r>
              <a:rPr lang="el-GR" dirty="0" smtClean="0"/>
              <a:t>Ε’ Δημοτικού μέχρι και το Λύκειο</a:t>
            </a:r>
          </a:p>
          <a:p>
            <a:r>
              <a:rPr lang="el-GR" dirty="0" smtClean="0"/>
              <a:t>Εισαγωγή στον προγραμματισμό χαμηλού επιπέδου (</a:t>
            </a:r>
            <a:r>
              <a:rPr lang="en-US" dirty="0" smtClean="0"/>
              <a:t>Low Level programming)</a:t>
            </a:r>
            <a:endParaRPr lang="el-GR" dirty="0" smtClean="0"/>
          </a:p>
          <a:p>
            <a:r>
              <a:rPr lang="el-GR" dirty="0" smtClean="0"/>
              <a:t>Εξοικίωση με την έννοια του υλικού (</a:t>
            </a:r>
            <a:r>
              <a:rPr lang="en-US" dirty="0" smtClean="0"/>
              <a:t>hardware) </a:t>
            </a:r>
            <a:endParaRPr lang="el-GR" dirty="0" smtClean="0"/>
          </a:p>
          <a:p>
            <a:r>
              <a:rPr lang="el-GR" dirty="0" smtClean="0"/>
              <a:t>Μπορεί να χρησιμοποιηθεί στην ερευνητική εργασία</a:t>
            </a:r>
            <a:endParaRPr lang="el-GR" dirty="0"/>
          </a:p>
          <a:p>
            <a:r>
              <a:rPr lang="el-GR" dirty="0" smtClean="0"/>
              <a:t>Επαφή με έννοιες της φυσικής και των ηλεκτρονικών</a:t>
            </a:r>
          </a:p>
        </p:txBody>
      </p:sp>
      <p:sp>
        <p:nvSpPr>
          <p:cNvPr id="7" name="Shape 160"/>
          <p:cNvSpPr/>
          <p:nvPr/>
        </p:nvSpPr>
        <p:spPr>
          <a:xfrm>
            <a:off x="6626274" y="106363"/>
            <a:ext cx="1944216" cy="280831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6553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Χρήση στην τάξη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7129984" cy="3493008"/>
          </a:xfrm>
        </p:spPr>
        <p:txBody>
          <a:bodyPr>
            <a:normAutofit/>
          </a:bodyPr>
          <a:lstStyle/>
          <a:p>
            <a:r>
              <a:rPr lang="el-GR" dirty="0" smtClean="0"/>
              <a:t>Βοηθάει στην κατανόηση προγραμματιστικών εννοιών όπως:</a:t>
            </a:r>
          </a:p>
          <a:p>
            <a:pPr lvl="1"/>
            <a:r>
              <a:rPr lang="el-GR" dirty="0"/>
              <a:t>Δομή επανάληψης</a:t>
            </a:r>
          </a:p>
          <a:p>
            <a:pPr lvl="1"/>
            <a:r>
              <a:rPr lang="el-GR" dirty="0" smtClean="0"/>
              <a:t>Δομή επιλογής</a:t>
            </a:r>
          </a:p>
          <a:p>
            <a:pPr lvl="1"/>
            <a:r>
              <a:rPr lang="el-GR" dirty="0" smtClean="0"/>
              <a:t>Στοίβα / Ουρά</a:t>
            </a:r>
          </a:p>
          <a:p>
            <a:pPr lvl="1"/>
            <a:r>
              <a:rPr lang="el-GR" dirty="0"/>
              <a:t>Ολίσθηση</a:t>
            </a:r>
          </a:p>
          <a:p>
            <a:pPr lvl="1"/>
            <a:r>
              <a:rPr lang="el-GR" dirty="0" smtClean="0"/>
              <a:t>Μεταβλητές</a:t>
            </a:r>
          </a:p>
          <a:p>
            <a:pPr lvl="1"/>
            <a:endParaRPr lang="el-GR" dirty="0" smtClean="0"/>
          </a:p>
          <a:p>
            <a:endParaRPr lang="el-GR" dirty="0" smtClean="0"/>
          </a:p>
        </p:txBody>
      </p:sp>
      <p:sp>
        <p:nvSpPr>
          <p:cNvPr id="6" name="Shape 161"/>
          <p:cNvSpPr/>
          <p:nvPr/>
        </p:nvSpPr>
        <p:spPr>
          <a:xfrm>
            <a:off x="4860032" y="3645024"/>
            <a:ext cx="3415956" cy="249882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8576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Ας ξεκινήσουμε...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970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Breadboard (Raster)</a:t>
            </a:r>
            <a:br>
              <a:rPr lang="en-US" dirty="0" smtClean="0"/>
            </a:br>
            <a:r>
              <a:rPr lang="el-GR" dirty="0" smtClean="0"/>
              <a:t>Πλακέτα δοκιμών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5341911" cy="4129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854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424936" cy="11430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Διάγραμμα συνδέσεων (</a:t>
            </a:r>
            <a:r>
              <a:rPr lang="en-US" sz="2800" dirty="0" smtClean="0"/>
              <a:t>Connection diagram)</a:t>
            </a:r>
            <a:endParaRPr lang="el-GR" sz="2800" dirty="0"/>
          </a:p>
        </p:txBody>
      </p:sp>
      <p:pic>
        <p:nvPicPr>
          <p:cNvPr id="2051" name="Picture 3" descr="D:\Dropbox\Arduino\Σεμινάριο ΚΕΠΛΗΝΕΤ Μαρτιος 2015\Arduino\02. LED Pushbutton Sketc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0" b="4221"/>
          <a:stretch/>
        </p:blipFill>
        <p:spPr bwMode="auto">
          <a:xfrm>
            <a:off x="1331640" y="1374052"/>
            <a:ext cx="6408712" cy="488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32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ropbox\Arduino\Σεμινάριο ΚΕΠΛΗΝΕΤ Μαρτιος 2015\Arduino\02. LED Pushbutton Sketch_sche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7"/>
          <a:stretch/>
        </p:blipFill>
        <p:spPr bwMode="auto">
          <a:xfrm>
            <a:off x="3059832" y="1375168"/>
            <a:ext cx="5573650" cy="471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Ηλεκτρονικό σχέδιο (</a:t>
            </a:r>
            <a:r>
              <a:rPr lang="en-US" dirty="0" smtClean="0"/>
              <a:t>Schematic</a:t>
            </a:r>
            <a:r>
              <a:rPr lang="el-GR" dirty="0" smtClean="0"/>
              <a:t>)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2953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77686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l-GR" sz="3200" dirty="0" smtClean="0"/>
              <a:t>Μικροεπεξεργαστές</a:t>
            </a:r>
            <a:r>
              <a:rPr lang="en-US" sz="3200" dirty="0" smtClean="0"/>
              <a:t> </a:t>
            </a:r>
            <a:r>
              <a:rPr lang="en-US" sz="3200" dirty="0" err="1" smtClean="0"/>
              <a:t>vs</a:t>
            </a:r>
            <a:r>
              <a:rPr lang="en-US" sz="3200" dirty="0" smtClean="0"/>
              <a:t> </a:t>
            </a:r>
            <a:r>
              <a:rPr lang="el-GR" sz="3200" dirty="0" err="1" smtClean="0"/>
              <a:t>Μικροελεγκτές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(</a:t>
            </a:r>
            <a:r>
              <a:rPr lang="en-US" sz="2700" dirty="0" smtClean="0"/>
              <a:t>Microprocessors</a:t>
            </a:r>
            <a:r>
              <a:rPr lang="el-GR" sz="2700" dirty="0" smtClean="0"/>
              <a:t> </a:t>
            </a:r>
            <a:r>
              <a:rPr lang="en-US" sz="2700" dirty="0" smtClean="0"/>
              <a:t>CPUs </a:t>
            </a:r>
            <a:r>
              <a:rPr lang="en-US" sz="2700" dirty="0" err="1" smtClean="0"/>
              <a:t>vs</a:t>
            </a:r>
            <a:r>
              <a:rPr lang="en-US" sz="2700" dirty="0" smtClean="0"/>
              <a:t> Microcontrollers MCUs)</a:t>
            </a:r>
            <a:endParaRPr lang="el-GR" sz="4400" dirty="0"/>
          </a:p>
        </p:txBody>
      </p:sp>
      <p:pic>
        <p:nvPicPr>
          <p:cNvPr id="5" name="Picture 4" descr="http://thumbs2.ebaystatic.com/d/l225/m/miT-SsCuLtvX_LnjfNf0Fn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3507605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.directindustry.com/images_di/photo-g/microcontroller-32-bit-13779-22889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64904"/>
            <a:ext cx="3901458" cy="253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45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3892">
            <a:off x="4445784" y="2088681"/>
            <a:ext cx="4391925" cy="36124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5922">
            <a:off x="343947" y="1863727"/>
            <a:ext cx="3821755" cy="37845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136904" cy="504056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Ηλεκτρονικά εξαρτήματα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043492" y="2060848"/>
            <a:ext cx="7200916" cy="3771781"/>
          </a:xfrm>
        </p:spPr>
        <p:txBody>
          <a:bodyPr/>
          <a:lstStyle/>
          <a:p>
            <a:pPr marL="68580" indent="0">
              <a:buNone/>
            </a:pPr>
            <a:endParaRPr lang="el-GR" dirty="0"/>
          </a:p>
          <a:p>
            <a:pPr marL="68580" indent="0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25806" y="2992239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</a:t>
            </a:r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3563888" y="3005559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Κ</a:t>
            </a:r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345120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+</a:t>
            </a:r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414003" y="5085184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-</a:t>
            </a:r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7308304" y="45811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5V</a:t>
            </a:r>
            <a:endParaRPr lang="el-GR" dirty="0"/>
          </a:p>
        </p:txBody>
      </p:sp>
      <p:sp>
        <p:nvSpPr>
          <p:cNvPr id="11" name="TextBox 10"/>
          <p:cNvSpPr txBox="1"/>
          <p:nvPr/>
        </p:nvSpPr>
        <p:spPr>
          <a:xfrm>
            <a:off x="7236296" y="5362183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GND</a:t>
            </a:r>
            <a:endParaRPr lang="el-GR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25806" y="4293096"/>
            <a:ext cx="81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220</a:t>
            </a:r>
            <a:r>
              <a:rPr lang="el-GR" dirty="0" smtClean="0"/>
              <a:t>Ω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57929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136904" cy="504056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Αναλογική έξοδος </a:t>
            </a:r>
            <a:r>
              <a:rPr lang="en-US" dirty="0" smtClean="0"/>
              <a:t>PWM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043492" y="2060848"/>
            <a:ext cx="7200916" cy="3771781"/>
          </a:xfrm>
        </p:spPr>
        <p:txBody>
          <a:bodyPr/>
          <a:lstStyle/>
          <a:p>
            <a:pPr marL="68580" indent="0">
              <a:buNone/>
            </a:pPr>
            <a:endParaRPr lang="el-GR" dirty="0"/>
          </a:p>
          <a:p>
            <a:pPr marL="68580" indent="0">
              <a:buNone/>
            </a:pPr>
            <a:endParaRPr lang="en-US" dirty="0" smtClean="0"/>
          </a:p>
        </p:txBody>
      </p:sp>
      <p:pic>
        <p:nvPicPr>
          <p:cNvPr id="1026" name="Picture 2" descr="http://arduino.cc/en/uploads/Tutorial/pw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78571"/>
            <a:ext cx="4536504" cy="496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04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n-US" dirty="0" smtClean="0"/>
              <a:t>Scaling</a:t>
            </a:r>
            <a:endParaRPr lang="el-GR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48712044"/>
              </p:ext>
            </p:extLst>
          </p:nvPr>
        </p:nvGraphicFramePr>
        <p:xfrm>
          <a:off x="1307976" y="1628800"/>
          <a:ext cx="6648400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621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n-US" dirty="0" smtClean="0"/>
              <a:t>Scaling</a:t>
            </a:r>
            <a:endParaRPr lang="el-GR" dirty="0"/>
          </a:p>
        </p:txBody>
      </p:sp>
      <p:pic>
        <p:nvPicPr>
          <p:cNvPr id="1026" name="Picture 2" descr="http://www.adafruit.com/images/tmp36graph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" r="6768" b="10287"/>
          <a:stretch/>
        </p:blipFill>
        <p:spPr bwMode="auto">
          <a:xfrm>
            <a:off x="1979712" y="1844824"/>
            <a:ext cx="5313873" cy="3923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80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143000"/>
          </a:xfrm>
        </p:spPr>
        <p:txBody>
          <a:bodyPr/>
          <a:lstStyle/>
          <a:p>
            <a:r>
              <a:rPr lang="el-GR" dirty="0" smtClean="0"/>
              <a:t>Πηγές…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6985968" cy="2195688"/>
          </a:xfrm>
        </p:spPr>
        <p:txBody>
          <a:bodyPr>
            <a:normAutofit fontScale="70000" lnSpcReduction="20000"/>
          </a:bodyPr>
          <a:lstStyle/>
          <a:p>
            <a:r>
              <a:rPr lang="el-GR" dirty="0"/>
              <a:t>Επίσημη σελίδα για το </a:t>
            </a:r>
            <a:r>
              <a:rPr lang="el-GR" dirty="0" err="1"/>
              <a:t>Arduino</a:t>
            </a:r>
            <a:r>
              <a:rPr lang="el-GR" dirty="0"/>
              <a:t> που περιέχει οδηγούς και βοηθήματα (στα Αγγλικά) </a:t>
            </a:r>
            <a:r>
              <a:rPr lang="en-US" dirty="0" smtClean="0">
                <a:hlinkClick r:id="rId2"/>
              </a:rPr>
              <a:t>www.arduino.cc</a:t>
            </a:r>
            <a:endParaRPr lang="el-GR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Arduino</a:t>
            </a:r>
            <a:r>
              <a:rPr lang="en-US" dirty="0" smtClean="0"/>
              <a:t> Projects Book -  Second reprint , May 2013</a:t>
            </a:r>
          </a:p>
          <a:p>
            <a:r>
              <a:rPr lang="el-GR" dirty="0"/>
              <a:t>Σελίδα στα Αγγλικά με ιδέες και οδηγίες για έργα στο </a:t>
            </a:r>
            <a:r>
              <a:rPr lang="el-GR" dirty="0" err="1" smtClean="0"/>
              <a:t>Arduino</a:t>
            </a:r>
            <a:r>
              <a:rPr lang="el-GR" dirty="0" smtClean="0"/>
              <a:t> </a:t>
            </a:r>
            <a:r>
              <a:rPr lang="el-GR" dirty="0" smtClean="0">
                <a:hlinkClick r:id="rId3"/>
              </a:rPr>
              <a:t>http</a:t>
            </a:r>
            <a:r>
              <a:rPr lang="el-GR" dirty="0">
                <a:hlinkClick r:id="rId3"/>
              </a:rPr>
              <a:t>://www.devoxx4kids.org/materials/workshops/internet-of-things/arduino</a:t>
            </a:r>
            <a:r>
              <a:rPr lang="el-GR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l-GR" dirty="0" err="1"/>
              <a:t>Πουλάκης</a:t>
            </a:r>
            <a:r>
              <a:rPr lang="el-GR" dirty="0"/>
              <a:t> , Ε. (2015). </a:t>
            </a:r>
            <a:r>
              <a:rPr lang="el-GR" i="1" dirty="0"/>
              <a:t>Προγραμματίζοντας με τον </a:t>
            </a:r>
            <a:r>
              <a:rPr lang="el-GR" i="1" dirty="0" err="1"/>
              <a:t>μικροελεγκτή</a:t>
            </a:r>
            <a:r>
              <a:rPr lang="el-GR" i="1" dirty="0"/>
              <a:t> </a:t>
            </a:r>
            <a:r>
              <a:rPr lang="el-GR" i="1" dirty="0" err="1" smtClean="0"/>
              <a:t>Arduino</a:t>
            </a:r>
            <a:endParaRPr lang="el-GR" dirty="0" smtClean="0"/>
          </a:p>
        </p:txBody>
      </p:sp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309308"/>
              </p:ext>
            </p:extLst>
          </p:nvPr>
        </p:nvGraphicFramePr>
        <p:xfrm>
          <a:off x="1331640" y="4941168"/>
          <a:ext cx="6912768" cy="1232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1570"/>
                <a:gridCol w="5731198"/>
              </a:tblGrid>
              <a:tr h="123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950" dirty="0">
                          <a:effectLst/>
                        </a:rPr>
                        <a:t>Αυτό το υλικό διατίθεται με άδεια </a:t>
                      </a:r>
                      <a:r>
                        <a:rPr lang="en-US" sz="950" dirty="0">
                          <a:effectLst/>
                        </a:rPr>
                        <a:t>Creative Commons</a:t>
                      </a:r>
                      <a:r>
                        <a:rPr lang="el-GR" sz="950" dirty="0">
                          <a:effectLst/>
                        </a:rPr>
                        <a:t> Αναφορά Δημιουργού - Παρόμοια Διανομή 4.0 (</a:t>
                      </a:r>
                      <a:r>
                        <a:rPr lang="en-US" sz="950" dirty="0">
                          <a:effectLst/>
                        </a:rPr>
                        <a:t>http</a:t>
                      </a:r>
                      <a:r>
                        <a:rPr lang="el-GR" sz="950" dirty="0">
                          <a:effectLst/>
                        </a:rPr>
                        <a:t>://</a:t>
                      </a:r>
                      <a:r>
                        <a:rPr lang="en-US" sz="950" dirty="0" err="1">
                          <a:effectLst/>
                        </a:rPr>
                        <a:t>creativecommons</a:t>
                      </a:r>
                      <a:r>
                        <a:rPr lang="el-GR" sz="950" dirty="0">
                          <a:effectLst/>
                        </a:rPr>
                        <a:t>.</a:t>
                      </a:r>
                      <a:r>
                        <a:rPr lang="en-US" sz="950" dirty="0">
                          <a:effectLst/>
                        </a:rPr>
                        <a:t>org</a:t>
                      </a:r>
                      <a:r>
                        <a:rPr lang="el-GR" sz="950" dirty="0">
                          <a:effectLst/>
                        </a:rPr>
                        <a:t>/</a:t>
                      </a:r>
                      <a:r>
                        <a:rPr lang="en-US" sz="950" dirty="0">
                          <a:effectLst/>
                        </a:rPr>
                        <a:t>licenses</a:t>
                      </a:r>
                      <a:r>
                        <a:rPr lang="el-GR" sz="950" dirty="0">
                          <a:effectLst/>
                        </a:rPr>
                        <a:t>/</a:t>
                      </a:r>
                      <a:r>
                        <a:rPr lang="en-US" sz="950" dirty="0">
                          <a:effectLst/>
                        </a:rPr>
                        <a:t>by</a:t>
                      </a:r>
                      <a:r>
                        <a:rPr lang="el-GR" sz="950" dirty="0">
                          <a:effectLst/>
                        </a:rPr>
                        <a:t>-</a:t>
                      </a:r>
                      <a:r>
                        <a:rPr lang="en-US" sz="950" dirty="0" err="1">
                          <a:effectLst/>
                        </a:rPr>
                        <a:t>sa</a:t>
                      </a:r>
                      <a:r>
                        <a:rPr lang="el-GR" sz="950" dirty="0">
                          <a:effectLst/>
                        </a:rPr>
                        <a:t>/4.0/). Η αναφορά σε αυτό θα πρέπει να γίνεται ως εξής:</a:t>
                      </a:r>
                      <a:endParaRPr lang="el-GR" sz="10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 smtClean="0"/>
                        <a:t>«</a:t>
                      </a:r>
                      <a:r>
                        <a:rPr lang="el-GR" sz="1000" b="1" dirty="0" smtClean="0"/>
                        <a:t>Κατασκευές και Προγραμματισμός </a:t>
                      </a:r>
                      <a:r>
                        <a:rPr lang="en-US" sz="1000" b="1" dirty="0" err="1" smtClean="0"/>
                        <a:t>Arduino</a:t>
                      </a:r>
                      <a:r>
                        <a:rPr lang="el-GR" sz="1000" b="1" dirty="0" smtClean="0"/>
                        <a:t> με </a:t>
                      </a:r>
                      <a:r>
                        <a:rPr lang="en-US" sz="1000" b="1" dirty="0" smtClean="0"/>
                        <a:t>C++</a:t>
                      </a:r>
                      <a:r>
                        <a:rPr lang="el-GR" sz="1000" b="1" dirty="0" smtClean="0"/>
                        <a:t>, </a:t>
                      </a:r>
                      <a:r>
                        <a:rPr lang="en-US" sz="1000" b="1" dirty="0" err="1" smtClean="0"/>
                        <a:t>Blocklyduino</a:t>
                      </a:r>
                      <a:r>
                        <a:rPr lang="en-US" sz="1000" b="1" dirty="0" smtClean="0"/>
                        <a:t> </a:t>
                      </a:r>
                      <a:r>
                        <a:rPr lang="el-GR" sz="1000" b="1" dirty="0" smtClean="0"/>
                        <a:t>και </a:t>
                      </a:r>
                      <a:r>
                        <a:rPr lang="en-US" sz="1000" b="1" dirty="0" smtClean="0"/>
                        <a:t>Scratch</a:t>
                      </a:r>
                      <a:r>
                        <a:rPr lang="el-GR" sz="1000" dirty="0" smtClean="0"/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Παπαπαρασκευάς Πάρης ΠΕ20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950" dirty="0" smtClean="0">
                          <a:effectLst/>
                        </a:rPr>
                        <a:t>ΚΕΠΛΗΝΕΤ </a:t>
                      </a:r>
                      <a:r>
                        <a:rPr lang="el-GR" sz="950" dirty="0">
                          <a:effectLst/>
                        </a:rPr>
                        <a:t>Χίου, </a:t>
                      </a:r>
                      <a:r>
                        <a:rPr lang="el-GR" sz="950" dirty="0" smtClean="0">
                          <a:effectLst/>
                        </a:rPr>
                        <a:t>ΣΕΠ Χίου</a:t>
                      </a:r>
                      <a:r>
                        <a:rPr lang="el-GR" sz="950" baseline="0" dirty="0" smtClean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950" baseline="0" dirty="0" smtClean="0">
                          <a:effectLst/>
                        </a:rPr>
                        <a:t>Μάρτιος </a:t>
                      </a:r>
                      <a:r>
                        <a:rPr lang="el-GR" sz="950" dirty="0" smtClean="0">
                          <a:effectLst/>
                        </a:rPr>
                        <a:t>2015</a:t>
                      </a:r>
                      <a:endParaRPr lang="el-GR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Εικόνα 478" descr="Περιγραφή: http://mirrors.creativecommons.org/presskit/buttons/88x31/png/by-s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63" y="5445224"/>
            <a:ext cx="993775" cy="34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icrocontroller.com/news/images/1/Atmel_XMEGA_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6336704" cy="560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Τίτλος 1"/>
          <p:cNvSpPr>
            <a:spLocks noGrp="1"/>
          </p:cNvSpPr>
          <p:nvPr>
            <p:ph type="title"/>
          </p:nvPr>
        </p:nvSpPr>
        <p:spPr>
          <a:xfrm>
            <a:off x="2987824" y="-288032"/>
            <a:ext cx="6912768" cy="836712"/>
          </a:xfrm>
        </p:spPr>
        <p:txBody>
          <a:bodyPr>
            <a:normAutofit/>
          </a:bodyPr>
          <a:lstStyle/>
          <a:p>
            <a:pPr algn="ctr"/>
            <a:r>
              <a:rPr lang="el-GR" sz="3200" b="1" dirty="0" err="1" smtClean="0"/>
              <a:t>Μικροελεγκτής</a:t>
            </a:r>
            <a:r>
              <a:rPr lang="el-GR" sz="3200" dirty="0" smtClean="0"/>
              <a:t> </a:t>
            </a:r>
            <a:endParaRPr lang="el-GR" sz="4400" dirty="0"/>
          </a:p>
        </p:txBody>
      </p:sp>
    </p:spTree>
    <p:extLst>
      <p:ext uri="{BB962C8B-B14F-4D97-AF65-F5344CB8AC3E}">
        <p14:creationId xmlns:p14="http://schemas.microsoft.com/office/powerpoint/2010/main" val="166728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Που χρησιμοποιούνται  οι Μικροελεγκτές γενικότερα:</a:t>
            </a:r>
            <a:endParaRPr lang="el-GR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2420888"/>
            <a:ext cx="6984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b="1" dirty="0" smtClean="0"/>
              <a:t>Στο σπίτι</a:t>
            </a:r>
            <a:r>
              <a:rPr lang="en-US" b="1" dirty="0" smtClean="0"/>
              <a:t> </a:t>
            </a:r>
            <a:r>
              <a:rPr lang="el-GR" b="1" dirty="0" smtClean="0"/>
              <a:t>σε:</a:t>
            </a:r>
          </a:p>
          <a:p>
            <a:pPr lvl="1"/>
            <a:r>
              <a:rPr lang="el-GR" dirty="0" smtClean="0"/>
              <a:t>Τηλεοράσεις, εκτυπωτές, φούρνους μικροκυμάτων, πλυντήρια, τηλέφωνα, ψυγεία, παιχνίδια κλπ</a:t>
            </a:r>
          </a:p>
          <a:p>
            <a:pPr lvl="1"/>
            <a:endParaRPr lang="el-G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 smtClean="0"/>
              <a:t>Στο αυτοκίνητο σε</a:t>
            </a:r>
          </a:p>
          <a:p>
            <a:pPr lvl="1"/>
            <a:r>
              <a:rPr lang="en-US" dirty="0" smtClean="0"/>
              <a:t>Body computer (CAN Network), </a:t>
            </a:r>
            <a:r>
              <a:rPr lang="el-GR" dirty="0" smtClean="0"/>
              <a:t>Υπολογιστής ταξιδίου, Σύστημα </a:t>
            </a:r>
            <a:r>
              <a:rPr lang="en-US" dirty="0" smtClean="0"/>
              <a:t>ABS, </a:t>
            </a:r>
            <a:r>
              <a:rPr lang="el-GR" dirty="0" smtClean="0"/>
              <a:t> έλεγχος αερόσακκων κλπ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 smtClean="0"/>
              <a:t>Σε συστήματα ασφαλείας </a:t>
            </a:r>
          </a:p>
          <a:p>
            <a:pPr lvl="1"/>
            <a:r>
              <a:rPr lang="el-GR" dirty="0" smtClean="0"/>
              <a:t>Συναγερμοί, κάμερες κλπ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 smtClean="0"/>
              <a:t>Στο γραφείο </a:t>
            </a:r>
          </a:p>
          <a:p>
            <a:pPr lvl="1"/>
            <a:r>
              <a:rPr lang="el-GR" dirty="0" smtClean="0"/>
              <a:t>Φωτοαντιγραφικά, τηλεφωνικά κέντρα κλπ</a:t>
            </a:r>
          </a:p>
          <a:p>
            <a:pPr lvl="1"/>
            <a:r>
              <a:rPr lang="el-GR" dirty="0" smtClean="0"/>
              <a:t>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1529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" t="7914" r="3966" b="5631"/>
          <a:stretch/>
        </p:blipFill>
        <p:spPr bwMode="auto">
          <a:xfrm rot="503171">
            <a:off x="5554831" y="1577795"/>
            <a:ext cx="3266632" cy="2200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804971"/>
            <a:ext cx="7024744" cy="745152"/>
          </a:xfrm>
        </p:spPr>
        <p:txBody>
          <a:bodyPr>
            <a:normAutofit/>
          </a:bodyPr>
          <a:lstStyle/>
          <a:p>
            <a:r>
              <a:rPr lang="el-GR" dirty="0" smtClean="0"/>
              <a:t>Τι είναι το </a:t>
            </a:r>
            <a:r>
              <a:rPr lang="en-US" dirty="0" err="1" smtClean="0"/>
              <a:t>Arduino</a:t>
            </a:r>
            <a:r>
              <a:rPr lang="el-GR" dirty="0" smtClean="0"/>
              <a:t>	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043608" y="1772816"/>
            <a:ext cx="4392488" cy="4464496"/>
          </a:xfrm>
        </p:spPr>
        <p:txBody>
          <a:bodyPr>
            <a:normAutofit/>
          </a:bodyPr>
          <a:lstStyle/>
          <a:p>
            <a:r>
              <a:rPr lang="el-GR" dirty="0" smtClean="0"/>
              <a:t>Προγραμματιζόμενη Πλακέτα Ανοικτού Υλικού (</a:t>
            </a:r>
            <a:r>
              <a:rPr lang="en-US" dirty="0" smtClean="0"/>
              <a:t>Open Hardware)</a:t>
            </a:r>
          </a:p>
          <a:p>
            <a:pPr lvl="1"/>
            <a:r>
              <a:rPr lang="el-GR" dirty="0" err="1" smtClean="0"/>
              <a:t>Μικροελεγκτής</a:t>
            </a:r>
            <a:r>
              <a:rPr lang="el-GR" dirty="0" smtClean="0"/>
              <a:t> </a:t>
            </a:r>
            <a:r>
              <a:rPr lang="en-US" dirty="0" smtClean="0"/>
              <a:t>Atmel AVR</a:t>
            </a:r>
          </a:p>
          <a:p>
            <a:pPr lvl="1"/>
            <a:r>
              <a:rPr lang="el-GR" dirty="0" smtClean="0"/>
              <a:t>Θύρα </a:t>
            </a:r>
            <a:r>
              <a:rPr lang="en-US" dirty="0" smtClean="0"/>
              <a:t>USB</a:t>
            </a:r>
          </a:p>
          <a:p>
            <a:pPr lvl="1"/>
            <a:r>
              <a:rPr lang="el-GR" dirty="0" smtClean="0"/>
              <a:t>Διασυνδέσεις Ε/Ε</a:t>
            </a:r>
          </a:p>
          <a:p>
            <a:pPr lvl="2"/>
            <a:r>
              <a:rPr lang="el-GR" dirty="0" smtClean="0"/>
              <a:t>Ψηφιακές Ε/Ε</a:t>
            </a:r>
          </a:p>
          <a:p>
            <a:pPr lvl="2"/>
            <a:r>
              <a:rPr lang="el-GR" dirty="0" smtClean="0"/>
              <a:t>Αναλογικές Εισόδους</a:t>
            </a:r>
          </a:p>
          <a:p>
            <a:pPr lvl="1"/>
            <a:r>
              <a:rPr lang="el-GR" dirty="0" smtClean="0"/>
              <a:t>Όλα τα απαραίτητα εξαρτήματα για την λειτουργία της </a:t>
            </a:r>
            <a:r>
              <a:rPr lang="en-US" dirty="0" smtClean="0"/>
              <a:t>MCU</a:t>
            </a:r>
            <a:r>
              <a:rPr lang="el-GR" dirty="0" smtClean="0"/>
              <a:t> </a:t>
            </a:r>
          </a:p>
          <a:p>
            <a:endParaRPr lang="el-GR" dirty="0"/>
          </a:p>
        </p:txBody>
      </p:sp>
      <p:pic>
        <p:nvPicPr>
          <p:cNvPr id="1026" name="Picture 2" descr="https://encrypted-tbn3.gstatic.com/images?q=tbn:ANd9GcRJ0HiwDu1h_wuk596xsOmUckSxBlHyyVufEI572F2TunBV96x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125" y="4149080"/>
            <a:ext cx="1897731" cy="135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9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Που χρησιμοποιείται</a:t>
            </a:r>
            <a:endParaRPr lang="el-GR" dirty="0"/>
          </a:p>
        </p:txBody>
      </p:sp>
      <p:pic>
        <p:nvPicPr>
          <p:cNvPr id="1026" name="Picture 2" descr="http://www.robotshop.com/blog/en/files/dfrobotshop-rover-ki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48" b="18014"/>
          <a:stretch/>
        </p:blipFill>
        <p:spPr bwMode="auto">
          <a:xfrm rot="21446844">
            <a:off x="1189111" y="1723441"/>
            <a:ext cx="3055554" cy="19872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8" name="Picture 4" descr="http://luckylarry.co.uk/wp-content/uploads/2010/01/robot-arm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2" b="15462"/>
          <a:stretch/>
        </p:blipFill>
        <p:spPr bwMode="auto">
          <a:xfrm rot="210597">
            <a:off x="5077444" y="3945427"/>
            <a:ext cx="3277679" cy="24981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30" name="Picture 6" descr="http://g-ec2.images-amazon.com/images/G/01/books/burnsj/ArduinoProjects2._V356687994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136">
            <a:off x="982792" y="4080234"/>
            <a:ext cx="3514981" cy="2343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32" name="Picture 8" descr="http://duino4projects.com/wp-content/uploads/2013/04/Arduino-Controlled-Motion-Senso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555" y="1412207"/>
            <a:ext cx="3256643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8692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 </a:t>
            </a:r>
            <a:r>
              <a:rPr lang="en-US" dirty="0" smtClean="0"/>
              <a:t>Shields</a:t>
            </a:r>
            <a:r>
              <a:rPr lang="el-GR" dirty="0" smtClean="0"/>
              <a:t> (κάρτες επέκτασης)</a:t>
            </a:r>
            <a:endParaRPr lang="el-GR" dirty="0"/>
          </a:p>
        </p:txBody>
      </p:sp>
      <p:pic>
        <p:nvPicPr>
          <p:cNvPr id="3074" name="Picture 2" descr="http://www.robotshop.com/media/files/images/arduino-compatible-mega-motor-shield-1a-5-28v-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9264">
            <a:off x="4477793" y="1991851"/>
            <a:ext cx="4494116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6" name="Picture 4" descr="http://cdn.shopify.com/s/files/1/0045/8932/files/stacked-shields_large.jpg?12801982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3696345" cy="3751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2550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043492" y="836712"/>
            <a:ext cx="6777317" cy="532859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l-GR" dirty="0" smtClean="0"/>
              <a:t>Ηλεκτρονικός Υπολογιστής</a:t>
            </a:r>
          </a:p>
          <a:p>
            <a:pPr marL="68580" indent="0">
              <a:buNone/>
            </a:pPr>
            <a:endParaRPr lang="el-GR" dirty="0"/>
          </a:p>
          <a:p>
            <a:pPr marL="68580" indent="0">
              <a:buNone/>
            </a:pPr>
            <a:endParaRPr lang="el-GR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l-GR" dirty="0" smtClean="0"/>
          </a:p>
          <a:p>
            <a:pPr marL="68580" indent="0">
              <a:buNone/>
            </a:pPr>
            <a:endParaRPr lang="el-GR" dirty="0"/>
          </a:p>
          <a:p>
            <a:pPr marL="68580" indent="0">
              <a:buNone/>
            </a:pPr>
            <a:endParaRPr lang="el-GR" dirty="0" smtClean="0"/>
          </a:p>
          <a:p>
            <a:pPr marL="68580" indent="0">
              <a:buNone/>
            </a:pPr>
            <a:endParaRPr lang="el-GR" dirty="0" smtClean="0"/>
          </a:p>
          <a:p>
            <a:pPr marL="68580" indent="0">
              <a:buNone/>
            </a:pPr>
            <a:r>
              <a:rPr lang="en-US" dirty="0" err="1" smtClean="0"/>
              <a:t>Arduino</a:t>
            </a:r>
            <a:endParaRPr lang="el-GR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57846884"/>
              </p:ext>
            </p:extLst>
          </p:nvPr>
        </p:nvGraphicFramePr>
        <p:xfrm>
          <a:off x="1403648" y="6926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3.bp.blogspot.com/-CIJF_8REIyo/T7YzDpHceEI/AAAAAAAAAWg/JrG1K8UhVQ8/s1600/keyboard+and+mouse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9" b="18842"/>
          <a:stretch/>
        </p:blipFill>
        <p:spPr bwMode="auto">
          <a:xfrm>
            <a:off x="796398" y="1412777"/>
            <a:ext cx="233544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umbs2.ebaystatic.com/d/l225/m/miT-SsCuLtvX_LnjfNf0Fnw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40767"/>
            <a:ext cx="1438235" cy="124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lcc.com.au/products/img3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8" b="11882"/>
          <a:stretch/>
        </p:blipFill>
        <p:spPr bwMode="auto">
          <a:xfrm>
            <a:off x="6012160" y="1285920"/>
            <a:ext cx="1656184" cy="126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https://content.solarbotics.com/products/photos/a0266346bdc1b2028b4066554730ddfa/lrg/50450-IMG_52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34" name="Picture 10" descr="https://content.solarbotics.com/products/photos/a0266346bdc1b2028b4066554730ddfa/lrg/50450-IMG_5222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2" t="3853" r="6355" b="8109"/>
          <a:stretch/>
        </p:blipFill>
        <p:spPr bwMode="auto">
          <a:xfrm>
            <a:off x="3462665" y="3918684"/>
            <a:ext cx="2011288" cy="150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https://cdn.sparkfun.com/assets/parts/4/1/8/8/10988-0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193" y="4490013"/>
            <a:ext cx="1334660" cy="133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anaheimautomation.com/images/stepper/14Y202S-LW4%20Stepper%20Motor%20(300x200)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212" y="5055923"/>
            <a:ext cx="172819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348" y="5122906"/>
            <a:ext cx="445765" cy="108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http://files.hwkitchen.com/200000137-cf454cffdd/AMC2004A-B-Y6WFDY_arduino_10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003" y="3772157"/>
            <a:ext cx="1810498" cy="114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a.pololu-files.com/picture/0J3821.1200.jpg?e429a7a471d26b82b610b9b033385ced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5500" r="958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0" y="3745120"/>
            <a:ext cx="1678157" cy="167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80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496867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Αισθητήρες και κινητήρες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1" dirty="0" smtClean="0"/>
              <a:t>A</a:t>
            </a:r>
            <a:r>
              <a:rPr lang="el-GR" b="1" dirty="0" err="1" smtClean="0"/>
              <a:t>ισθητήρες</a:t>
            </a:r>
            <a:r>
              <a:rPr lang="el-GR" b="1" dirty="0" smtClean="0"/>
              <a:t> (</a:t>
            </a:r>
            <a:r>
              <a:rPr lang="en-US" b="1" dirty="0" smtClean="0"/>
              <a:t>sensors)</a:t>
            </a:r>
            <a:r>
              <a:rPr lang="el-GR" b="1" dirty="0" smtClean="0"/>
              <a:t> </a:t>
            </a:r>
            <a:endParaRPr lang="en-US" b="1" dirty="0" smtClean="0"/>
          </a:p>
          <a:p>
            <a:pPr lvl="2"/>
            <a:r>
              <a:rPr lang="el-GR" dirty="0" smtClean="0"/>
              <a:t>Μετατρέπουν φυσικά μεγέθη (θερμοκρασία, ήχο, πίεση κλπ) σε ηλεκτρικά </a:t>
            </a:r>
            <a:r>
              <a:rPr lang="en-US" dirty="0" smtClean="0"/>
              <a:t>(</a:t>
            </a:r>
            <a:r>
              <a:rPr lang="el-GR" dirty="0" smtClean="0"/>
              <a:t>τάση, ρεύμα, αντίσταση)</a:t>
            </a:r>
          </a:p>
          <a:p>
            <a:pPr lvl="2"/>
            <a:r>
              <a:rPr lang="el-GR" dirty="0" smtClean="0"/>
              <a:t>Συνδέονται σε </a:t>
            </a:r>
            <a:r>
              <a:rPr lang="el-GR" b="1" dirty="0" smtClean="0"/>
              <a:t>εισόδους (</a:t>
            </a:r>
            <a:r>
              <a:rPr lang="en-US" b="1" dirty="0" smtClean="0"/>
              <a:t>inputs)</a:t>
            </a:r>
            <a:endParaRPr lang="en-US" dirty="0" smtClean="0"/>
          </a:p>
          <a:p>
            <a:pPr lvl="1"/>
            <a:r>
              <a:rPr lang="el-GR" b="1" dirty="0" smtClean="0"/>
              <a:t>Κινητήρες (</a:t>
            </a:r>
            <a:r>
              <a:rPr lang="en-US" b="1" dirty="0" smtClean="0"/>
              <a:t>actuators)</a:t>
            </a:r>
            <a:r>
              <a:rPr lang="en-US" dirty="0" smtClean="0"/>
              <a:t> </a:t>
            </a:r>
            <a:endParaRPr lang="el-GR" dirty="0" smtClean="0"/>
          </a:p>
          <a:p>
            <a:pPr lvl="2"/>
            <a:r>
              <a:rPr lang="el-GR" dirty="0" smtClean="0"/>
              <a:t>Μετατρέπουν εντολές του </a:t>
            </a:r>
            <a:r>
              <a:rPr lang="en-US" dirty="0" err="1" smtClean="0"/>
              <a:t>Arduino</a:t>
            </a:r>
            <a:r>
              <a:rPr lang="en-US" dirty="0" smtClean="0"/>
              <a:t> </a:t>
            </a:r>
            <a:r>
              <a:rPr lang="el-GR" dirty="0" smtClean="0"/>
              <a:t>σε φυσικά </a:t>
            </a:r>
            <a:r>
              <a:rPr lang="el-GR" dirty="0"/>
              <a:t>μεγέθη </a:t>
            </a:r>
            <a:r>
              <a:rPr lang="el-GR" dirty="0" smtClean="0"/>
              <a:t>όπως κίνηση, φως, ήχο κλπ.</a:t>
            </a:r>
            <a:endParaRPr lang="el-GR" dirty="0"/>
          </a:p>
          <a:p>
            <a:pPr lvl="2"/>
            <a:r>
              <a:rPr lang="el-GR" dirty="0" smtClean="0"/>
              <a:t>Συνδέονται σε </a:t>
            </a:r>
            <a:r>
              <a:rPr lang="el-GR" b="1" dirty="0" smtClean="0"/>
              <a:t>εξόδους</a:t>
            </a:r>
            <a:r>
              <a:rPr lang="en-US" b="1" dirty="0" smtClean="0"/>
              <a:t> (outputs)</a:t>
            </a:r>
            <a:endParaRPr lang="el-GR" dirty="0"/>
          </a:p>
        </p:txBody>
      </p:sp>
      <p:sp>
        <p:nvSpPr>
          <p:cNvPr id="4" name="Shape 161"/>
          <p:cNvSpPr/>
          <p:nvPr/>
        </p:nvSpPr>
        <p:spPr>
          <a:xfrm>
            <a:off x="6084168" y="818869"/>
            <a:ext cx="2232248" cy="144016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effectLst>
            <a:outerShdw blurRad="190500" dist="127000" dir="3420000" sx="102000" sy="102000" algn="tl" rotWithShape="0">
              <a:prstClr val="black">
                <a:alpha val="40000"/>
              </a:prstClr>
            </a:outerShdw>
          </a:effectLst>
        </p:spPr>
      </p:sp>
    </p:spTree>
    <p:extLst>
      <p:ext uri="{BB962C8B-B14F-4D97-AF65-F5344CB8AC3E}">
        <p14:creationId xmlns:p14="http://schemas.microsoft.com/office/powerpoint/2010/main" val="263123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2363</TotalTime>
  <Words>425</Words>
  <Application>Microsoft Office PowerPoint</Application>
  <PresentationFormat>On-screen Show (4:3)</PresentationFormat>
  <Paragraphs>102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Century Gothic</vt:lpstr>
      <vt:lpstr>Times New Roman</vt:lpstr>
      <vt:lpstr>Wingdings 2</vt:lpstr>
      <vt:lpstr>Austin</vt:lpstr>
      <vt:lpstr>  Προγραμματισμός Arduino με  C++ Blocklyduino  Scratch  Παπαπαρασκευάς Πάρης ΚΕΠΛΗΝΕΤ Χίου Μάρτιος 2015 </vt:lpstr>
      <vt:lpstr>Μικροεπεξεργαστές vs Μικροελεγκτές (Microprocessors CPUs vs Microcontrollers MCUs)</vt:lpstr>
      <vt:lpstr>Μικροελεγκτής </vt:lpstr>
      <vt:lpstr>Που χρησιμοποιούνται  οι Μικροελεγκτές γενικότερα:</vt:lpstr>
      <vt:lpstr>Τι είναι το Arduino </vt:lpstr>
      <vt:lpstr>Που χρησιμοποιείται</vt:lpstr>
      <vt:lpstr> Shields (κάρτες επέκτασης)</vt:lpstr>
      <vt:lpstr>PowerPoint Presentation</vt:lpstr>
      <vt:lpstr>Αισθητήρες και κινητήρες</vt:lpstr>
      <vt:lpstr>Ψηφιακές και αναλογικές Ε/Ε</vt:lpstr>
      <vt:lpstr>Προγραμματισμός  Arduino μέσω IDE</vt:lpstr>
      <vt:lpstr>Προγραμματισμός  Arduino μέσω Blocklyduino</vt:lpstr>
      <vt:lpstr>Προγραμματισμός  Arduino μέσω Scratch</vt:lpstr>
      <vt:lpstr>Χρήση στην τάξη</vt:lpstr>
      <vt:lpstr>Χρήση στην τάξη</vt:lpstr>
      <vt:lpstr>Ας ξεκινήσουμε...</vt:lpstr>
      <vt:lpstr>Breadboard (Raster) Πλακέτα δοκιμών</vt:lpstr>
      <vt:lpstr>Διάγραμμα συνδέσεων (Connection diagram)</vt:lpstr>
      <vt:lpstr>Ηλεκτρονικό σχέδιο (Schematic)</vt:lpstr>
      <vt:lpstr>Ηλεκτρονικά εξαρτήματα</vt:lpstr>
      <vt:lpstr>Αναλογική έξοδος PWM</vt:lpstr>
      <vt:lpstr>Scaling</vt:lpstr>
      <vt:lpstr>Scaling</vt:lpstr>
      <vt:lpstr>Πηγές…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Arduino Unleashed!</dc:title>
  <dc:creator>uu</dc:creator>
  <cp:lastModifiedBy>user</cp:lastModifiedBy>
  <cp:revision>176</cp:revision>
  <dcterms:created xsi:type="dcterms:W3CDTF">2014-10-15T10:40:11Z</dcterms:created>
  <dcterms:modified xsi:type="dcterms:W3CDTF">2015-03-24T12:28:01Z</dcterms:modified>
</cp:coreProperties>
</file>