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4" r:id="rId1"/>
  </p:sldMasterIdLst>
  <p:sldIdLst>
    <p:sldId id="256" r:id="rId2"/>
    <p:sldId id="267" r:id="rId3"/>
    <p:sldId id="266" r:id="rId4"/>
    <p:sldId id="268" r:id="rId5"/>
    <p:sldId id="269" r:id="rId6"/>
    <p:sldId id="271" r:id="rId7"/>
    <p:sldId id="270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C3BCE4C-0418-4B3A-9795-84C285F2D7C2}" type="datetimeFigureOut">
              <a:rPr lang="el-GR" smtClean="0"/>
              <a:t>21/2/2024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361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21/2/2024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62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3BCE4C-0418-4B3A-9795-84C285F2D7C2}" type="datetimeFigureOut">
              <a:rPr lang="el-GR" smtClean="0"/>
              <a:t>21/2/2024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9896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3BCE4C-0418-4B3A-9795-84C285F2D7C2}" type="datetimeFigureOut">
              <a:rPr lang="el-GR" smtClean="0"/>
              <a:t>21/2/2024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420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3BCE4C-0418-4B3A-9795-84C285F2D7C2}" type="datetimeFigureOut">
              <a:rPr lang="el-GR" smtClean="0"/>
              <a:t>21/2/2024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0346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21/2/2024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2948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21/2/2024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7615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21/2/2024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7982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3BCE4C-0418-4B3A-9795-84C285F2D7C2}" type="datetimeFigureOut">
              <a:rPr lang="el-GR" smtClean="0"/>
              <a:t>21/2/2024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133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21/2/2024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022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3BCE4C-0418-4B3A-9795-84C285F2D7C2}" type="datetimeFigureOut">
              <a:rPr lang="el-GR" smtClean="0"/>
              <a:t>21/2/2024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207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21/2/2024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071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21/2/2024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117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21/2/2024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841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21/2/2024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508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21/2/2024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63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21/2/2024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966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BCE4C-0418-4B3A-9795-84C285F2D7C2}" type="datetimeFigureOut">
              <a:rPr lang="el-GR" smtClean="0"/>
              <a:t>21/2/2024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636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  <p:sldLayoutId id="2147484306" r:id="rId12"/>
    <p:sldLayoutId id="2147484307" r:id="rId13"/>
    <p:sldLayoutId id="2147484308" r:id="rId14"/>
    <p:sldLayoutId id="2147484309" r:id="rId15"/>
    <p:sldLayoutId id="2147484310" r:id="rId16"/>
    <p:sldLayoutId id="214748431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D9ACDE-8038-488C-AB0C-5FD1A373C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C20B560-7A12-60BE-C280-F7145F8D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4450" y="965200"/>
            <a:ext cx="7372350" cy="3404680"/>
          </a:xfrm>
        </p:spPr>
        <p:txBody>
          <a:bodyPr>
            <a:normAutofit/>
          </a:bodyPr>
          <a:lstStyle/>
          <a:p>
            <a:r>
              <a:rPr lang="el-GR" b="1" dirty="0"/>
              <a:t>ΚΕΦΑΛΑΙΟ 1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23F842B-8A65-A0BE-04F3-CC50FFBCB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4449" y="4503905"/>
            <a:ext cx="7764394" cy="188695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sz="2400" b="1" dirty="0">
                <a:solidFill>
                  <a:srgbClr val="FF0000"/>
                </a:solidFill>
              </a:rPr>
              <a:t>1.3.4 	Σύνδρομο Επίκτητης Ανοσολογικής 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            Ανεπάρκειας (AIDS) </a:t>
            </a:r>
          </a:p>
          <a:p>
            <a:endParaRPr lang="en-US" b="1" i="1" dirty="0"/>
          </a:p>
          <a:p>
            <a:endParaRPr lang="en-US" b="1" i="1" dirty="0"/>
          </a:p>
          <a:p>
            <a:pPr algn="r"/>
            <a:r>
              <a:rPr lang="el-GR" b="1" dirty="0">
                <a:solidFill>
                  <a:schemeClr val="accent2"/>
                </a:solidFill>
              </a:rPr>
              <a:t>Εκπαιδευτικός; Π. Γεωμελά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6C2449-5F66-4753-AAA3-4AD81E57A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0D7273-5B64-4961-B265-440B9FB9E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-1264032" y="2187574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92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511128-D9D7-35CD-1FBF-581D87446BB8}"/>
              </a:ext>
            </a:extLst>
          </p:cNvPr>
          <p:cNvSpPr txBox="1"/>
          <p:nvPr/>
        </p:nvSpPr>
        <p:spPr>
          <a:xfrm>
            <a:off x="9939" y="-9939"/>
            <a:ext cx="12192000" cy="717420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Γνωστικοί Στόχοι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Μετά το τέλος της διδασκαλίας, να μπορείς: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συσχετίζεις την εκδήλωση του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AIDS 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 τη μόλυνση από τον ιό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περιγράφεις τη δομή του ιού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διακρίνεις τους τρόπους μετάδοσης του ιού.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απαριθμείς τα μέτρα προφύλαξης από τη μόλυνση από τον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el-GR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αξιολογούν συγκεκριμένες συμπεριφορές ή πρακτικές ως υψηλού κινδύνου για τη μόλυνση από τον ιό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περιγράφεις τους τρόπους διάγνωσης της ασθένειας.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εξηγείς τον τρόπο πολλαπλασιασμού του ιού και να περιγράφεις τα στάδια της νόσου.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συνδέσεις αιτιολογικά τη δράση του ιού στον οργανισμό με την εξασθένιση του ανοσοβιολογικού συστήματος.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l-GR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Δεξιότητες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παρατηρείς, να συνδυάζεις, να αναλύεις και να επεξεργάζεσαι δεδομένα, να συμπεραίνεις, να τεκμηριώνεις  και να σκέφτεσαι κριτικά.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καλλιεργήσεις δεξιότητες συνεργασίας, παρουσίασης εννοιών, επιχειρηματολογίας και επικοινωνίας.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καλλιεργήσεις την </a:t>
            </a:r>
            <a:r>
              <a:rPr lang="el-G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ενσυναίσθηση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την συναισθηματική νοημοσύνη σου.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αναπτύξεις ψηφιακές δεξιότητες.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l-GR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Στάσεις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υιοθετήσεις υπεύθυνες συμπεριφορές που θα αποκλείουν την έκθεσή σου στον ιό </a:t>
            </a:r>
            <a:r>
              <a:rPr lang="el-GR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αλλά 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 θα προστατεύουν από αυτόν και τους άλλους (π.χ. συντρόφους).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υιοθετήσεις στάσεις υποστηρικτικές απέναντι σε άτομα του κοινωνικού σου περίγυρου που νοσούν, ώστε να αποφεύγεται ο στιγματισμός και ο κοινωνικός αποκλεισμός των ατόμων - φορέων της ασθένειας.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743BC8-01BA-F86F-0D35-29157C79D472}"/>
              </a:ext>
            </a:extLst>
          </p:cNvPr>
          <p:cNvSpPr txBox="1"/>
          <p:nvPr/>
        </p:nvSpPr>
        <p:spPr>
          <a:xfrm>
            <a:off x="4909930" y="0"/>
            <a:ext cx="3375991" cy="47000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Στόχοι Ενότητας</a:t>
            </a:r>
          </a:p>
        </p:txBody>
      </p:sp>
    </p:spTree>
    <p:extLst>
      <p:ext uri="{BB962C8B-B14F-4D97-AF65-F5344CB8AC3E}">
        <p14:creationId xmlns:p14="http://schemas.microsoft.com/office/powerpoint/2010/main" val="25828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76E87EF-D85C-5557-AD99-B783B8F2D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1722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8497AE5-7787-7556-3F71-FDE5C709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661" y="5982816"/>
            <a:ext cx="7627341" cy="78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4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1F55795-B3CC-DC37-8649-B2EE876F8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8756375" cy="53806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12824A-BA46-C0C7-C753-65A2F8F718C9}"/>
              </a:ext>
            </a:extLst>
          </p:cNvPr>
          <p:cNvSpPr txBox="1"/>
          <p:nvPr/>
        </p:nvSpPr>
        <p:spPr>
          <a:xfrm>
            <a:off x="8756375" y="0"/>
            <a:ext cx="3435625" cy="67403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FF0000"/>
                </a:solidFill>
                <a:effectLst/>
                <a:latin typeface="Graphik LCG"/>
              </a:rPr>
              <a:t>Σύμφωνα με ιστορικές αναφορές, πρώτη φορά χρησιμοποιήθηκε κορδέλα ως σύμβολο ευαισθητοποίησης, στα τέλη τις δεκαετίας του ’70 από μία </a:t>
            </a:r>
            <a:r>
              <a:rPr lang="el-GR" b="1" i="0" dirty="0" err="1">
                <a:solidFill>
                  <a:srgbClr val="FF0000"/>
                </a:solidFill>
                <a:effectLst/>
                <a:latin typeface="Graphik LCG"/>
              </a:rPr>
              <a:t>αμερικανίδα</a:t>
            </a:r>
            <a:r>
              <a:rPr lang="el-GR" b="1" i="0" dirty="0">
                <a:solidFill>
                  <a:srgbClr val="FF0000"/>
                </a:solidFill>
                <a:effectLst/>
                <a:latin typeface="Graphik LCG"/>
              </a:rPr>
              <a:t> την </a:t>
            </a:r>
            <a:r>
              <a:rPr lang="el-GR" b="1" i="0" dirty="0" err="1">
                <a:solidFill>
                  <a:srgbClr val="FF0000"/>
                </a:solidFill>
                <a:effectLst/>
                <a:latin typeface="Graphik LCG"/>
              </a:rPr>
              <a:t>Penney</a:t>
            </a:r>
            <a:r>
              <a:rPr lang="el-GR" b="1" i="0" dirty="0">
                <a:solidFill>
                  <a:srgbClr val="FF0000"/>
                </a:solidFill>
                <a:effectLst/>
                <a:latin typeface="Graphik LCG"/>
              </a:rPr>
              <a:t> </a:t>
            </a:r>
            <a:r>
              <a:rPr lang="el-GR" b="1" i="0" dirty="0" err="1">
                <a:solidFill>
                  <a:srgbClr val="FF0000"/>
                </a:solidFill>
                <a:effectLst/>
                <a:latin typeface="Graphik LCG"/>
              </a:rPr>
              <a:t>Laingen</a:t>
            </a:r>
            <a:r>
              <a:rPr lang="el-GR" b="1" i="0" dirty="0">
                <a:solidFill>
                  <a:srgbClr val="FF0000"/>
                </a:solidFill>
                <a:effectLst/>
                <a:latin typeface="Graphik LCG"/>
              </a:rPr>
              <a:t> που ο άνδρας της ήταν αιχμάλωτος στο Ιράν.</a:t>
            </a:r>
            <a:endParaRPr lang="en-US" b="1" i="0" dirty="0">
              <a:solidFill>
                <a:srgbClr val="FF0000"/>
              </a:solidFill>
              <a:effectLst/>
              <a:latin typeface="Graphik LCG"/>
            </a:endParaRPr>
          </a:p>
          <a:p>
            <a:endParaRPr lang="en-US" b="1" i="0" dirty="0">
              <a:solidFill>
                <a:srgbClr val="FF0000"/>
              </a:solidFill>
              <a:effectLst/>
              <a:latin typeface="Graphik LCG"/>
            </a:endParaRPr>
          </a:p>
          <a:p>
            <a:pPr algn="l"/>
            <a:r>
              <a:rPr lang="el-GR" b="1" i="0" dirty="0">
                <a:solidFill>
                  <a:srgbClr val="FF0000"/>
                </a:solidFill>
                <a:effectLst/>
                <a:latin typeface="Graphik LCG"/>
              </a:rPr>
              <a:t>Η γυναίκα αυτή θέλοντας να δείξει την επιθυμία της να γυρίσει πίσω ο άντρας της κρέμασε στα δέντρα του σπιτιού της κίτρινες κορδέλες, εμπνευσμένη από τους στίχους του τραγουδιού «</a:t>
            </a:r>
            <a:r>
              <a:rPr lang="el-GR" b="1" i="0" dirty="0" err="1">
                <a:solidFill>
                  <a:srgbClr val="FF0000"/>
                </a:solidFill>
                <a:effectLst/>
                <a:latin typeface="Graphik LCG"/>
              </a:rPr>
              <a:t>Tie</a:t>
            </a:r>
            <a:r>
              <a:rPr lang="el-GR" b="1" i="0" dirty="0">
                <a:solidFill>
                  <a:srgbClr val="FF0000"/>
                </a:solidFill>
                <a:effectLst/>
                <a:latin typeface="Graphik LCG"/>
              </a:rPr>
              <a:t> a </a:t>
            </a:r>
            <a:r>
              <a:rPr lang="el-GR" b="1" i="0" dirty="0" err="1">
                <a:solidFill>
                  <a:srgbClr val="FF0000"/>
                </a:solidFill>
                <a:effectLst/>
                <a:latin typeface="Graphik LCG"/>
              </a:rPr>
              <a:t>Yellow</a:t>
            </a:r>
            <a:r>
              <a:rPr lang="el-GR" b="1" i="0" dirty="0">
                <a:solidFill>
                  <a:srgbClr val="FF0000"/>
                </a:solidFill>
                <a:effectLst/>
                <a:latin typeface="Graphik LCG"/>
              </a:rPr>
              <a:t> </a:t>
            </a:r>
            <a:r>
              <a:rPr lang="el-GR" b="1" i="0" dirty="0" err="1">
                <a:solidFill>
                  <a:srgbClr val="FF0000"/>
                </a:solidFill>
                <a:effectLst/>
                <a:latin typeface="Graphik LCG"/>
              </a:rPr>
              <a:t>Ribbon</a:t>
            </a:r>
            <a:r>
              <a:rPr lang="el-GR" b="1" i="0" dirty="0">
                <a:solidFill>
                  <a:srgbClr val="FF0000"/>
                </a:solidFill>
                <a:effectLst/>
                <a:latin typeface="Graphik LCG"/>
              </a:rPr>
              <a:t> </a:t>
            </a:r>
            <a:r>
              <a:rPr lang="el-GR" b="1" i="0" dirty="0" err="1">
                <a:solidFill>
                  <a:srgbClr val="FF0000"/>
                </a:solidFill>
                <a:effectLst/>
                <a:latin typeface="Graphik LCG"/>
              </a:rPr>
              <a:t>Round</a:t>
            </a:r>
            <a:r>
              <a:rPr lang="el-GR" b="1" i="0" dirty="0">
                <a:solidFill>
                  <a:srgbClr val="FF0000"/>
                </a:solidFill>
                <a:effectLst/>
                <a:latin typeface="Graphik LCG"/>
              </a:rPr>
              <a:t> the </a:t>
            </a:r>
            <a:r>
              <a:rPr lang="el-GR" b="1" i="0" dirty="0" err="1">
                <a:solidFill>
                  <a:srgbClr val="FF0000"/>
                </a:solidFill>
                <a:effectLst/>
                <a:latin typeface="Graphik LCG"/>
              </a:rPr>
              <a:t>Ole</a:t>
            </a:r>
            <a:r>
              <a:rPr lang="el-GR" b="1" i="0" dirty="0">
                <a:solidFill>
                  <a:srgbClr val="FF0000"/>
                </a:solidFill>
                <a:effectLst/>
                <a:latin typeface="Graphik LCG"/>
              </a:rPr>
              <a:t> </a:t>
            </a:r>
            <a:r>
              <a:rPr lang="el-GR" b="1" i="0" dirty="0" err="1">
                <a:solidFill>
                  <a:srgbClr val="FF0000"/>
                </a:solidFill>
                <a:effectLst/>
                <a:latin typeface="Graphik LCG"/>
              </a:rPr>
              <a:t>Oak</a:t>
            </a:r>
            <a:r>
              <a:rPr lang="el-GR" b="1" i="0" dirty="0">
                <a:solidFill>
                  <a:srgbClr val="FF0000"/>
                </a:solidFill>
                <a:effectLst/>
                <a:latin typeface="Graphik LCG"/>
              </a:rPr>
              <a:t> </a:t>
            </a:r>
            <a:r>
              <a:rPr lang="el-GR" b="1" i="0" dirty="0" err="1">
                <a:solidFill>
                  <a:srgbClr val="FF0000"/>
                </a:solidFill>
                <a:effectLst/>
                <a:latin typeface="Graphik LCG"/>
              </a:rPr>
              <a:t>Tree</a:t>
            </a:r>
            <a:r>
              <a:rPr lang="el-GR" b="1" i="0" dirty="0">
                <a:solidFill>
                  <a:srgbClr val="FF0000"/>
                </a:solidFill>
                <a:effectLst/>
                <a:latin typeface="Graphik LCG"/>
              </a:rPr>
              <a:t>».</a:t>
            </a:r>
            <a:endParaRPr lang="en-US" b="1" i="0" dirty="0">
              <a:solidFill>
                <a:srgbClr val="FF0000"/>
              </a:solidFill>
              <a:effectLst/>
              <a:latin typeface="Graphik LCG"/>
            </a:endParaRPr>
          </a:p>
          <a:p>
            <a:pPr algn="l"/>
            <a:endParaRPr lang="el-GR" b="1" i="0" dirty="0">
              <a:solidFill>
                <a:srgbClr val="FF0000"/>
              </a:solidFill>
              <a:effectLst/>
              <a:latin typeface="Graphik LCG"/>
            </a:endParaRPr>
          </a:p>
          <a:p>
            <a:pPr algn="l"/>
            <a:r>
              <a:rPr lang="el-GR" b="1" i="0" dirty="0">
                <a:solidFill>
                  <a:srgbClr val="FF0000"/>
                </a:solidFill>
                <a:effectLst/>
                <a:latin typeface="Graphik LCG"/>
              </a:rPr>
              <a:t>Έτσι προέκυψε η κόκκινη κορδέλα, ως σύμβολο για το AIDS, ακολούθησε η ροζ για τον καρκίνο του μαστού και έκτοτε κάθε χρώμα συμβολίζει και ένα διαφορετικό μήνυμα.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517F29-95BF-DADC-84EB-1C1B12BD9B11}"/>
              </a:ext>
            </a:extLst>
          </p:cNvPr>
          <p:cNvSpPr txBox="1"/>
          <p:nvPr/>
        </p:nvSpPr>
        <p:spPr>
          <a:xfrm>
            <a:off x="0" y="5380672"/>
            <a:ext cx="8756375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l-GR" b="1" i="0" dirty="0">
                <a:solidFill>
                  <a:srgbClr val="002060"/>
                </a:solidFill>
                <a:effectLst/>
                <a:latin typeface="Graphik LCG"/>
              </a:rPr>
              <a:t>Ο Πάτρικ Ο’ </a:t>
            </a:r>
            <a:r>
              <a:rPr lang="el-GR" b="1" i="0" dirty="0" err="1">
                <a:solidFill>
                  <a:srgbClr val="002060"/>
                </a:solidFill>
                <a:effectLst/>
                <a:latin typeface="Graphik LCG"/>
              </a:rPr>
              <a:t>Κόνελ</a:t>
            </a:r>
            <a:r>
              <a:rPr lang="el-GR" b="1" dirty="0">
                <a:solidFill>
                  <a:srgbClr val="002060"/>
                </a:solidFill>
                <a:latin typeface="Graphik LCG"/>
              </a:rPr>
              <a:t>, ιδρυτής της </a:t>
            </a:r>
            <a:r>
              <a:rPr lang="el-GR" b="1" dirty="0" err="1">
                <a:solidFill>
                  <a:srgbClr val="002060"/>
                </a:solidFill>
                <a:latin typeface="Graphik LCG"/>
              </a:rPr>
              <a:t>Visual</a:t>
            </a:r>
            <a:r>
              <a:rPr lang="el-GR" b="1" dirty="0">
                <a:solidFill>
                  <a:srgbClr val="002060"/>
                </a:solidFill>
                <a:latin typeface="Graphik LCG"/>
              </a:rPr>
              <a:t> AIDS, μιας συμβουλευτικής ομάδας που παρείχε στήριξη σε καλλιτέχνες που ζούσαν με τη νόσο, ζούσε και ο ίδιος με το AIDS εδώ και περίπου τέσσερις δεκαετίες (</a:t>
            </a:r>
            <a:r>
              <a:rPr lang="el-GR" b="1" dirty="0" err="1">
                <a:solidFill>
                  <a:srgbClr val="002060"/>
                </a:solidFill>
                <a:latin typeface="Graphik LCG"/>
              </a:rPr>
              <a:t>πεθανε</a:t>
            </a:r>
            <a:r>
              <a:rPr lang="el-GR" b="1" dirty="0">
                <a:solidFill>
                  <a:srgbClr val="002060"/>
                </a:solidFill>
                <a:latin typeface="Graphik LCG"/>
              </a:rPr>
              <a:t> το 2021) και ήταν ο εμπνευστής της κόκκινης κορδέλας ως συμβόλου του αγώνα κατά του </a:t>
            </a:r>
            <a:r>
              <a:rPr lang="en-US" b="1" dirty="0">
                <a:solidFill>
                  <a:srgbClr val="002060"/>
                </a:solidFill>
                <a:latin typeface="Graphik LCG"/>
              </a:rPr>
              <a:t>AIDS. (</a:t>
            </a:r>
            <a:r>
              <a:rPr lang="el-GR" b="1" dirty="0">
                <a:solidFill>
                  <a:srgbClr val="002060"/>
                </a:solidFill>
                <a:latin typeface="Graphik LCG"/>
              </a:rPr>
              <a:t>1991, </a:t>
            </a:r>
            <a:r>
              <a:rPr lang="el-GR" b="1" dirty="0" err="1">
                <a:solidFill>
                  <a:srgbClr val="002060"/>
                </a:solidFill>
                <a:latin typeface="Graphik LCG"/>
              </a:rPr>
              <a:t>Ribbon</a:t>
            </a:r>
            <a:r>
              <a:rPr lang="el-GR" b="1" dirty="0">
                <a:solidFill>
                  <a:srgbClr val="002060"/>
                </a:solidFill>
                <a:latin typeface="Graphik LCG"/>
              </a:rPr>
              <a:t> Project η κορδέλα σε ανεστραμμένο σχήμα V</a:t>
            </a:r>
            <a:r>
              <a:rPr lang="en-US" b="1" dirty="0">
                <a:solidFill>
                  <a:srgbClr val="002060"/>
                </a:solidFill>
                <a:latin typeface="Graphik LCG"/>
              </a:rPr>
              <a:t>)</a:t>
            </a:r>
            <a:endParaRPr lang="el-GR" b="1" i="0" dirty="0">
              <a:solidFill>
                <a:srgbClr val="002060"/>
              </a:solidFill>
              <a:effectLst/>
              <a:latin typeface="Graphik LCG"/>
            </a:endParaRPr>
          </a:p>
        </p:txBody>
      </p:sp>
    </p:spTree>
    <p:extLst>
      <p:ext uri="{BB962C8B-B14F-4D97-AF65-F5344CB8AC3E}">
        <p14:creationId xmlns:p14="http://schemas.microsoft.com/office/powerpoint/2010/main" val="407532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E00D4911-92BA-D703-E023-FB7A1920EF19}"/>
              </a:ext>
            </a:extLst>
          </p:cNvPr>
          <p:cNvSpPr txBox="1">
            <a:spLocks/>
          </p:cNvSpPr>
          <p:nvPr/>
        </p:nvSpPr>
        <p:spPr>
          <a:xfrm>
            <a:off x="7474644" y="-9939"/>
            <a:ext cx="4717356" cy="121862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l-GR" sz="2800" b="1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l-GR" sz="2800" b="1" dirty="0">
                <a:solidFill>
                  <a:srgbClr val="002060"/>
                </a:solidFill>
              </a:rPr>
              <a:t>Το αίτιο της ασθένειας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9530565-FB06-61BD-A644-0595483CD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74644" cy="370713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71CD7BFB-36BD-5E31-AE05-138388700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07133"/>
            <a:ext cx="7474644" cy="125548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78C44420-9675-68C3-A7C4-B41C642EA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4095" y="1208683"/>
            <a:ext cx="4580169" cy="3134416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14A619CF-4207-1699-9D44-DAB1B3077C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8327" y="5056840"/>
            <a:ext cx="1762371" cy="104789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76171D71-8DA0-534C-1036-61265BF0B0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2157" y="4343099"/>
            <a:ext cx="4065103" cy="247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8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FD24F2D-D3F3-A307-B35F-D3B605AE6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7029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5650E5A-2C23-F787-F9A3-7455F4E5E3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809"/>
          <a:stretch/>
        </p:blipFill>
        <p:spPr>
          <a:xfrm>
            <a:off x="0" y="79513"/>
            <a:ext cx="12192000" cy="656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4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FDA83CE-7D23-16FE-1442-F7EF35ED3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29799" cy="6858001"/>
          </a:xfrm>
          <a:prstGeom prst="rect">
            <a:avLst/>
          </a:prstGeom>
        </p:spPr>
      </p:pic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004C564C-0662-DF1B-6F45-40E0CB4114A2}"/>
              </a:ext>
            </a:extLst>
          </p:cNvPr>
          <p:cNvSpPr txBox="1">
            <a:spLocks/>
          </p:cNvSpPr>
          <p:nvPr/>
        </p:nvSpPr>
        <p:spPr>
          <a:xfrm>
            <a:off x="8806063" y="1679713"/>
            <a:ext cx="1487557" cy="75537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σε</a:t>
            </a:r>
          </a:p>
        </p:txBody>
      </p:sp>
    </p:spTree>
    <p:extLst>
      <p:ext uri="{BB962C8B-B14F-4D97-AF65-F5344CB8AC3E}">
        <p14:creationId xmlns:p14="http://schemas.microsoft.com/office/powerpoint/2010/main" val="2742906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BE8D433-64BC-86FB-0A57-8E082EA42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51013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D799104-F17D-91DE-310B-66473203E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5" y="0"/>
            <a:ext cx="12119805" cy="676854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04143B7-C815-2C99-52F9-78F8A00A6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5" y="-1295"/>
            <a:ext cx="12047610" cy="686058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64E99560-3DCC-9B5D-92E6-53EF835B2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878" y="89452"/>
            <a:ext cx="11984122" cy="6768548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C770492C-6B9F-21FC-A230-B6943F1582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95" y="40054"/>
            <a:ext cx="12047609" cy="67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8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4A85FC-3F36-D157-6FA6-30793639A67A}"/>
              </a:ext>
            </a:extLst>
          </p:cNvPr>
          <p:cNvSpPr txBox="1"/>
          <p:nvPr/>
        </p:nvSpPr>
        <p:spPr>
          <a:xfrm>
            <a:off x="9263865" y="-33213"/>
            <a:ext cx="292813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l-GR" sz="2800" b="1" i="0" u="none" strike="noStrike" baseline="0" dirty="0">
                <a:solidFill>
                  <a:srgbClr val="4471C4"/>
                </a:solidFill>
                <a:latin typeface="Calibri" panose="020F0502020204030204" pitchFamily="34" charset="0"/>
              </a:rPr>
              <a:t>H ΗΙV λοίμωξη στην Ελλάδα</a:t>
            </a:r>
            <a:endParaRPr lang="el-GR" sz="28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C44E1F6-F01E-6512-2228-30D335BA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12013" cy="5506218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4FD41813-3D45-D389-DE13-15CD6A5CB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801" y="4898452"/>
            <a:ext cx="3620005" cy="186716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5CFBC2A-E2CD-853F-3BD0-49FBA7CC5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080131" cy="68580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939EFD6-B6D7-D25E-18D9-2A14A8EAF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9315" cy="686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C19A79A-D6BC-340C-BEA5-D4CC8DA0F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75292"/>
      </p:ext>
    </p:extLst>
  </p:cSld>
  <p:clrMapOvr>
    <a:masterClrMapping/>
  </p:clrMapOvr>
</p:sld>
</file>

<file path=ppt/theme/theme1.xml><?xml version="1.0" encoding="utf-8"?>
<a:theme xmlns:a="http://schemas.openxmlformats.org/drawingml/2006/main" name="ΙΧΝΟΣ ΑΤΜΟΥ">
  <a:themeElements>
    <a:clrScheme name="ΙΧΝΟΣ ΑΤΜΟΥ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ΙΧΝΟΣ ΑΤΜΟΥ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ΧΝΟΣ ΑΤΜΟΥ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426</Words>
  <Application>Microsoft Office PowerPoint</Application>
  <PresentationFormat>Ευρεία οθόνη</PresentationFormat>
  <Paragraphs>37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Graphik LCG</vt:lpstr>
      <vt:lpstr>Symbol</vt:lpstr>
      <vt:lpstr>ΙΧΝΟΣ ΑΤΜΟΥ</vt:lpstr>
      <vt:lpstr>ΚΕΦΑΛΑΙΟ 1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ΚΕΦΑΛΑΙΟ 3</dc:title>
  <dc:creator>Παναγιώτα Γεωμελά</dc:creator>
  <cp:lastModifiedBy>Παναγιώτα Γεωμελά</cp:lastModifiedBy>
  <cp:revision>41</cp:revision>
  <dcterms:created xsi:type="dcterms:W3CDTF">2023-12-10T17:19:58Z</dcterms:created>
  <dcterms:modified xsi:type="dcterms:W3CDTF">2024-02-21T21:19:14Z</dcterms:modified>
</cp:coreProperties>
</file>