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4" r:id="rId1"/>
  </p:sldMasterIdLst>
  <p:sldIdLst>
    <p:sldId id="256" r:id="rId2"/>
    <p:sldId id="268" r:id="rId3"/>
    <p:sldId id="266" r:id="rId4"/>
    <p:sldId id="267" r:id="rId5"/>
    <p:sldId id="26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61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2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9896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20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034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294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15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7982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133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022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207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07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17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841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508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63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66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BCE4C-0418-4B3A-9795-84C285F2D7C2}" type="datetimeFigureOut">
              <a:rPr lang="el-GR" smtClean="0"/>
              <a:t>20/2/2024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CB40-9BE1-405F-989B-671A59B3020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63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  <p:sldLayoutId id="2147484310" r:id="rId16"/>
    <p:sldLayoutId id="21474843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CD9ACDE-8038-488C-AB0C-5FD1A373C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C20B560-7A12-60BE-C280-F7145F8D9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450" y="965200"/>
            <a:ext cx="7372350" cy="3404680"/>
          </a:xfrm>
        </p:spPr>
        <p:txBody>
          <a:bodyPr>
            <a:normAutofit/>
          </a:bodyPr>
          <a:lstStyle/>
          <a:p>
            <a:r>
              <a:rPr lang="en-US" b="1" dirty="0"/>
              <a:t>AIDS</a:t>
            </a:r>
            <a:endParaRPr lang="el-GR" b="1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23F842B-8A65-A0BE-04F3-CC50FFBCB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4449" y="4503905"/>
            <a:ext cx="7764394" cy="1886955"/>
          </a:xfrm>
        </p:spPr>
        <p:txBody>
          <a:bodyPr>
            <a:normAutofit/>
          </a:bodyPr>
          <a:lstStyle/>
          <a:p>
            <a:pPr algn="just"/>
            <a:r>
              <a:rPr lang="el-GR" sz="2400" b="1" dirty="0">
                <a:solidFill>
                  <a:srgbClr val="FF0000"/>
                </a:solidFill>
              </a:rPr>
              <a:t>Διάγνωση της ασθένειας</a:t>
            </a:r>
          </a:p>
          <a:p>
            <a:endParaRPr lang="en-US" b="1" i="1" dirty="0"/>
          </a:p>
          <a:p>
            <a:endParaRPr lang="en-US" b="1" i="1" dirty="0"/>
          </a:p>
          <a:p>
            <a:pPr algn="r"/>
            <a:r>
              <a:rPr lang="el-GR" b="1" dirty="0">
                <a:solidFill>
                  <a:schemeClr val="accent2"/>
                </a:solidFill>
              </a:rPr>
              <a:t>Εκπαιδευτικός; Π. Γεωμελά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6C2449-5F66-4753-AAA3-4AD81E57A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0D7273-5B64-4961-B265-440B9FB9E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0"/>
          <a:stretch/>
        </p:blipFill>
        <p:spPr>
          <a:xfrm rot="16200000">
            <a:off x="-1264032" y="2187574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B78A3D-FDEF-7D71-2C04-C0D3A4FA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9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449A7B-67D9-541F-F5A5-9CFB73ACFC56}"/>
              </a:ext>
            </a:extLst>
          </p:cNvPr>
          <p:cNvSpPr txBox="1"/>
          <p:nvPr/>
        </p:nvSpPr>
        <p:spPr>
          <a:xfrm>
            <a:off x="0" y="-1"/>
            <a:ext cx="12192000" cy="138499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endParaRPr lang="el-GR" sz="2800" b="1" dirty="0">
              <a:solidFill>
                <a:srgbClr val="002060"/>
              </a:solidFill>
            </a:endParaRPr>
          </a:p>
          <a:p>
            <a:pPr algn="ctr"/>
            <a:r>
              <a:rPr lang="el-GR" sz="2800" b="1" dirty="0">
                <a:solidFill>
                  <a:srgbClr val="002060"/>
                </a:solidFill>
              </a:rPr>
              <a:t>Διάγνωση της ασθένειας</a:t>
            </a:r>
          </a:p>
          <a:p>
            <a:pPr algn="ctr"/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C3449-1ED2-469B-22C5-5CF78A50A756}"/>
              </a:ext>
            </a:extLst>
          </p:cNvPr>
          <p:cNvSpPr txBox="1"/>
          <p:nvPr/>
        </p:nvSpPr>
        <p:spPr>
          <a:xfrm>
            <a:off x="0" y="1384994"/>
            <a:ext cx="12191999" cy="28007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l-GR" altLang="el-GR" sz="2800" b="1" dirty="0"/>
              <a:t>ΕΙΔΙΚΕΣ εξετάσεις </a:t>
            </a:r>
            <a:r>
              <a:rPr lang="el-GR" altLang="el-GR" sz="2800" b="1" dirty="0">
                <a:sym typeface="Wingdings" pitchFamily="2" charset="2"/>
              </a:rPr>
              <a:t>για α</a:t>
            </a:r>
            <a:r>
              <a:rPr lang="el-GR" altLang="el-GR" sz="2800" b="1" dirty="0"/>
              <a:t>νίχνευση στο </a:t>
            </a:r>
            <a:r>
              <a:rPr lang="el-GR" altLang="el-GR" sz="2800" b="1" dirty="0">
                <a:solidFill>
                  <a:srgbClr val="FF0000"/>
                </a:solidFill>
              </a:rPr>
              <a:t>αίμα</a:t>
            </a:r>
            <a:r>
              <a:rPr lang="el-GR" altLang="el-GR" sz="2800" b="1" dirty="0"/>
              <a:t>:</a:t>
            </a:r>
          </a:p>
          <a:p>
            <a:pPr eaLnBrk="1" hangingPunct="1"/>
            <a:endParaRPr lang="el-GR" altLang="el-GR" sz="2800" b="1" dirty="0"/>
          </a:p>
          <a:p>
            <a:pPr marL="822325" lvl="1" indent="-457200" eaLnBrk="1" hangingPunct="1">
              <a:buFont typeface="Century Gothic" pitchFamily="34" charset="0"/>
              <a:buAutoNum type="arabicPeriod"/>
            </a:pPr>
            <a:r>
              <a:rPr lang="el-GR" altLang="el-GR" sz="2400" b="1" dirty="0">
                <a:solidFill>
                  <a:schemeClr val="accent3">
                    <a:lumMod val="75000"/>
                  </a:schemeClr>
                </a:solidFill>
              </a:rPr>
              <a:t>αντισωμάτων</a:t>
            </a:r>
            <a:r>
              <a:rPr lang="el-GR" altLang="el-GR" sz="2400" dirty="0"/>
              <a:t> κατά του ιού (από τον οργανισμό) μετά την παρέλευση </a:t>
            </a:r>
            <a:r>
              <a:rPr lang="el-GR" altLang="el-GR" sz="2400" b="1" dirty="0">
                <a:solidFill>
                  <a:srgbClr val="00B050"/>
                </a:solidFill>
              </a:rPr>
              <a:t>6 εβδομάδων έως 6 μηνών </a:t>
            </a:r>
            <a:r>
              <a:rPr lang="el-GR" altLang="el-GR" sz="2400" dirty="0"/>
              <a:t>από τη μόλυνση</a:t>
            </a:r>
          </a:p>
          <a:p>
            <a:pPr marL="365125" lvl="1" eaLnBrk="1" hangingPunct="1"/>
            <a:r>
              <a:rPr lang="el-GR" altLang="el-GR" sz="2400" dirty="0">
                <a:sym typeface="Wingdings" pitchFamily="2" charset="2"/>
              </a:rPr>
              <a:t>     [</a:t>
            </a:r>
            <a:r>
              <a:rPr lang="el-GR" altLang="el-GR" sz="2400" b="1" dirty="0">
                <a:solidFill>
                  <a:srgbClr val="FF0000"/>
                </a:solidFill>
                <a:sym typeface="Wingdings" pitchFamily="2" charset="2"/>
              </a:rPr>
              <a:t>ΔΕΝ καταπολεμάται</a:t>
            </a:r>
            <a:r>
              <a:rPr lang="el-GR" altLang="el-GR" sz="2400" dirty="0">
                <a:sym typeface="Wingdings" pitchFamily="2" charset="2"/>
              </a:rPr>
              <a:t>: συνύπαρξη αντισωμάτων – ιού]</a:t>
            </a:r>
          </a:p>
          <a:p>
            <a:pPr marL="365125" lvl="1" eaLnBrk="1" hangingPunct="1"/>
            <a:endParaRPr lang="el-GR" altLang="el-GR" sz="2400" dirty="0"/>
          </a:p>
          <a:p>
            <a:pPr marL="365125" lvl="1" eaLnBrk="1" hangingPunct="1"/>
            <a:r>
              <a:rPr lang="el-GR" altLang="el-GR" sz="2400" b="1" dirty="0">
                <a:solidFill>
                  <a:srgbClr val="002060"/>
                </a:solidFill>
              </a:rPr>
              <a:t>2.   </a:t>
            </a:r>
            <a:r>
              <a:rPr lang="en-US" altLang="el-GR" sz="2400" b="1" dirty="0">
                <a:solidFill>
                  <a:srgbClr val="002060"/>
                </a:solidFill>
              </a:rPr>
              <a:t>RNA</a:t>
            </a:r>
            <a:r>
              <a:rPr lang="en-US" altLang="el-GR" sz="2400" dirty="0"/>
              <a:t> </a:t>
            </a:r>
            <a:r>
              <a:rPr lang="el-GR" altLang="el-GR" sz="2400" dirty="0"/>
              <a:t>του ιού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B555E31F-739C-80EB-245B-C954E574F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362" y="3920175"/>
            <a:ext cx="4391638" cy="284837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D27C755-28EB-BBC5-FDFD-EDAED81E04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7" t="12775"/>
          <a:stretch/>
        </p:blipFill>
        <p:spPr>
          <a:xfrm>
            <a:off x="4575349" y="3836504"/>
            <a:ext cx="3225011" cy="302149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FAD178C-0ACA-7F27-2AEF-A27470A9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5761"/>
            <a:ext cx="4555660" cy="16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2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2E387E-1F89-344C-0DB9-9CB48FE0E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871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D54AD45-14C0-672A-F8F7-7ED5C995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070" y="0"/>
            <a:ext cx="477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5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0976BC4-5520-3415-BB50-EB98D449B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17462"/>
            <a:ext cx="12264887" cy="68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ΙΧΝΟΣ ΑΤΜΟΥ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54</Words>
  <Application>Microsoft Office PowerPoint</Application>
  <PresentationFormat>Ευρεία οθόνη</PresentationFormat>
  <Paragraphs>13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</vt:lpstr>
      <vt:lpstr>ΙΧΝΟΣ ΑΤΜΟΥ</vt:lpstr>
      <vt:lpstr>AIDS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</dc:title>
  <dc:creator>Παναγιώτα Γεωμελά</dc:creator>
  <cp:lastModifiedBy>Παναγιώτα Γεωμελά</cp:lastModifiedBy>
  <cp:revision>36</cp:revision>
  <dcterms:created xsi:type="dcterms:W3CDTF">2023-12-10T17:19:58Z</dcterms:created>
  <dcterms:modified xsi:type="dcterms:W3CDTF">2024-02-20T18:51:31Z</dcterms:modified>
</cp:coreProperties>
</file>