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6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9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2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4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98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2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7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1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0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6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3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20B560-7A12-60BE-C280-F7145F8D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n-US" b="1" dirty="0"/>
              <a:t>AIDS</a:t>
            </a:r>
            <a:endParaRPr lang="el-GR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23F842B-8A65-A0BE-04F3-CC50FFBC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49" y="4503905"/>
            <a:ext cx="7764394" cy="1886955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Δομή του ιού </a:t>
            </a:r>
            <a:r>
              <a:rPr lang="en-US" sz="2400" b="1" dirty="0">
                <a:solidFill>
                  <a:srgbClr val="FF0000"/>
                </a:solidFill>
              </a:rPr>
              <a:t>HIV</a:t>
            </a:r>
            <a:endParaRPr lang="el-GR" sz="2400" b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pPr algn="r"/>
            <a:r>
              <a:rPr lang="el-GR" b="1" dirty="0">
                <a:solidFill>
                  <a:schemeClr val="accent2"/>
                </a:solidFill>
              </a:rPr>
              <a:t>Εκπαιδευτικός; Π. Γεωμελά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D7273-5B64-4961-B265-440B9FB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5170F2-E1E3-9146-FA45-AD1CB35F6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"/>
          <a:stretch/>
        </p:blipFill>
        <p:spPr>
          <a:xfrm>
            <a:off x="0" y="0"/>
            <a:ext cx="74185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64245-F213-9CEE-DDA9-06ACEAA38AD8}"/>
              </a:ext>
            </a:extLst>
          </p:cNvPr>
          <p:cNvSpPr txBox="1"/>
          <p:nvPr/>
        </p:nvSpPr>
        <p:spPr>
          <a:xfrm>
            <a:off x="7156174" y="877023"/>
            <a:ext cx="47772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/>
            <a:r>
              <a:rPr lang="el-GR" altLang="el-GR" sz="2400" b="1" dirty="0">
                <a:solidFill>
                  <a:srgbClr val="FF0000"/>
                </a:solidFill>
                <a:sym typeface="Wingdings" pitchFamily="2" charset="2"/>
              </a:rPr>
              <a:t>Εξωτερικά περιβλήματα</a:t>
            </a:r>
            <a:r>
              <a:rPr lang="el-GR" altLang="el-GR" sz="2400" b="1" dirty="0">
                <a:sym typeface="Wingdings" pitchFamily="2" charset="2"/>
              </a:rPr>
              <a:t>:</a:t>
            </a: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el-GR" altLang="el-GR" sz="2400" b="1" u="sng" dirty="0">
                <a:sym typeface="Wingdings" pitchFamily="2" charset="2"/>
              </a:rPr>
              <a:t>Έλυτρο</a:t>
            </a:r>
            <a:r>
              <a:rPr lang="el-GR" altLang="el-GR" sz="2400" b="1" dirty="0">
                <a:sym typeface="Wingdings" pitchFamily="2" charset="2"/>
              </a:rPr>
              <a:t>  </a:t>
            </a:r>
            <a:r>
              <a:rPr lang="el-GR" altLang="el-GR" sz="2400" b="1" dirty="0" err="1">
                <a:sym typeface="Wingdings" pitchFamily="2" charset="2"/>
              </a:rPr>
              <a:t>λιποπρωτεΐνες</a:t>
            </a:r>
            <a:endParaRPr lang="el-GR" altLang="el-GR" sz="2400" b="1" dirty="0">
              <a:sym typeface="Wingdings" pitchFamily="2" charset="2"/>
            </a:endParaRPr>
          </a:p>
          <a:p>
            <a:pPr marL="525463" indent="-457200">
              <a:buFont typeface="Century Gothic" pitchFamily="34" charset="0"/>
              <a:buAutoNum type="arabicPeriod"/>
            </a:pPr>
            <a:endParaRPr lang="el-GR" altLang="el-GR" sz="2400" b="1" dirty="0">
              <a:sym typeface="Wingdings" pitchFamily="2" charset="2"/>
            </a:endParaRPr>
          </a:p>
          <a:p>
            <a:pPr marL="525463" indent="-457200">
              <a:buFont typeface="Century Gothic" pitchFamily="34" charset="0"/>
              <a:buAutoNum type="arabicPeriod"/>
            </a:pPr>
            <a:r>
              <a:rPr lang="el-GR" altLang="el-GR" sz="2400" b="1" u="sng" dirty="0" err="1">
                <a:sym typeface="Wingdings" pitchFamily="2" charset="2"/>
              </a:rPr>
              <a:t>Καψίδιο</a:t>
            </a:r>
            <a:r>
              <a:rPr lang="el-GR" altLang="el-GR" sz="2400" b="1" dirty="0">
                <a:sym typeface="Wingdings" pitchFamily="2" charset="2"/>
              </a:rPr>
              <a:t>  πρωτεΐνες</a:t>
            </a:r>
          </a:p>
          <a:p>
            <a:pPr marL="525463" indent="-457200">
              <a:buFont typeface="Century Gothic" pitchFamily="34" charset="0"/>
              <a:buAutoNum type="arabicPeriod"/>
            </a:pPr>
            <a:endParaRPr lang="el-GR" altLang="el-GR" sz="2400" b="1" dirty="0">
              <a:sym typeface="Wingdings" pitchFamily="2" charset="2"/>
            </a:endParaRPr>
          </a:p>
          <a:p>
            <a:pPr marL="68263"/>
            <a:endParaRPr lang="el-GR" altLang="el-GR" sz="2400" b="1" dirty="0"/>
          </a:p>
          <a:p>
            <a:pPr marL="68263"/>
            <a:r>
              <a:rPr lang="el-GR" altLang="el-GR" sz="2400" b="1" dirty="0">
                <a:solidFill>
                  <a:srgbClr val="0070C0"/>
                </a:solidFill>
              </a:rPr>
              <a:t>Στο εσωτερικό του </a:t>
            </a:r>
            <a:r>
              <a:rPr lang="el-GR" altLang="el-GR" sz="2400" b="1" dirty="0" err="1">
                <a:solidFill>
                  <a:srgbClr val="0070C0"/>
                </a:solidFill>
              </a:rPr>
              <a:t>καψιδίου</a:t>
            </a:r>
            <a:r>
              <a:rPr lang="el-GR" altLang="el-GR" sz="2400" b="1" dirty="0"/>
              <a:t>: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n-US" altLang="el-GR" sz="2400" b="1" dirty="0">
                <a:sym typeface="Wingdings" pitchFamily="2" charset="2"/>
              </a:rPr>
              <a:t>RNA (</a:t>
            </a:r>
            <a:r>
              <a:rPr lang="el-GR" altLang="el-GR" sz="2400" b="1" dirty="0" err="1">
                <a:sym typeface="Wingdings" pitchFamily="2" charset="2"/>
              </a:rPr>
              <a:t>ρετροϊός</a:t>
            </a:r>
            <a:r>
              <a:rPr lang="el-GR" altLang="el-GR" sz="2400" b="1" dirty="0">
                <a:sym typeface="Wingdings" pitchFamily="2" charset="2"/>
              </a:rPr>
              <a:t>)  γενετικό υλικό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endParaRPr lang="el-GR" altLang="el-GR" sz="2400" b="1" dirty="0">
              <a:sym typeface="Wingdings" pitchFamily="2" charset="2"/>
            </a:endParaRP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>
                <a:sym typeface="Wingdings" pitchFamily="2" charset="2"/>
              </a:rPr>
              <a:t>Αντίστροφη </a:t>
            </a:r>
            <a:r>
              <a:rPr lang="el-GR" altLang="el-GR" sz="2400" b="1" dirty="0" err="1">
                <a:sym typeface="Wingdings" pitchFamily="2" charset="2"/>
              </a:rPr>
              <a:t>μεταγραφάση</a:t>
            </a:r>
            <a:r>
              <a:rPr lang="el-GR" altLang="el-GR" sz="2400" b="1" dirty="0">
                <a:sym typeface="Wingdings" pitchFamily="2" charset="2"/>
              </a:rPr>
              <a:t>  ένζυμο για σύνθεση </a:t>
            </a:r>
            <a:r>
              <a:rPr lang="en-US" altLang="el-GR" sz="2400" b="1" dirty="0">
                <a:sym typeface="Wingdings" pitchFamily="2" charset="2"/>
              </a:rPr>
              <a:t>DNA</a:t>
            </a:r>
            <a:r>
              <a:rPr lang="el-GR" altLang="el-GR" sz="2400" b="1" dirty="0">
                <a:sym typeface="Wingdings" pitchFamily="2" charset="2"/>
              </a:rPr>
              <a:t> από </a:t>
            </a:r>
            <a:r>
              <a:rPr lang="en-US" altLang="el-GR" sz="2400" b="1" dirty="0">
                <a:sym typeface="Wingdings" pitchFamily="2" charset="2"/>
              </a:rPr>
              <a:t>RNA</a:t>
            </a:r>
            <a:endParaRPr lang="el-GR" altLang="el-GR" sz="2400" b="1" dirty="0">
              <a:sym typeface="Wingdings" pitchFamily="2" charset="2"/>
            </a:endParaRP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endParaRPr lang="el-GR" altLang="el-GR" sz="2400" b="1" dirty="0">
              <a:sym typeface="Wingdings" pitchFamily="2" charset="2"/>
            </a:endParaRP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>
                <a:sym typeface="Wingdings" pitchFamily="2" charset="2"/>
              </a:rPr>
              <a:t>Άλλα ένζυμα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2616F2CF-0F1E-FA2E-D078-707CBC2D7332}"/>
              </a:ext>
            </a:extLst>
          </p:cNvPr>
          <p:cNvSpPr txBox="1">
            <a:spLocks/>
          </p:cNvSpPr>
          <p:nvPr/>
        </p:nvSpPr>
        <p:spPr>
          <a:xfrm>
            <a:off x="6950682" y="-12332"/>
            <a:ext cx="5247861" cy="618619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800" b="1" dirty="0">
                <a:solidFill>
                  <a:schemeClr val="accent3"/>
                </a:solidFill>
              </a:rPr>
              <a:t>Η δομή του ιού </a:t>
            </a:r>
            <a:r>
              <a:rPr lang="en-US" sz="2800" b="1" dirty="0">
                <a:solidFill>
                  <a:schemeClr val="accent3"/>
                </a:solidFill>
              </a:rPr>
              <a:t>HIV</a:t>
            </a:r>
            <a:endParaRPr lang="el-GR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CA14BF-940E-589C-87F7-9B56734F6336}"/>
              </a:ext>
            </a:extLst>
          </p:cNvPr>
          <p:cNvSpPr txBox="1"/>
          <p:nvPr/>
        </p:nvSpPr>
        <p:spPr>
          <a:xfrm>
            <a:off x="606287" y="1604842"/>
            <a:ext cx="742121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b="1" dirty="0"/>
              <a:t>Προσβάλλει: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>
                <a:solidFill>
                  <a:srgbClr val="7030A0"/>
                </a:solidFill>
              </a:rPr>
              <a:t>Βοηθητικά Τ-λεμφοκύτταρα (ΚΥΡΙΩΣ)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Κυτταροτοξικά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Τ-λεμφοκύτταρα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>
                <a:solidFill>
                  <a:srgbClr val="00B050"/>
                </a:solidFill>
              </a:rPr>
              <a:t>Νευρικά κύτταρα</a:t>
            </a:r>
          </a:p>
          <a:p>
            <a:pPr eaLnBrk="1" hangingPunct="1"/>
            <a:endParaRPr lang="el-GR" altLang="el-GR" sz="2400" b="1" dirty="0"/>
          </a:p>
          <a:p>
            <a:pPr eaLnBrk="1" hangingPunct="1"/>
            <a:r>
              <a:rPr lang="el-GR" altLang="el-GR" sz="2400" b="1" dirty="0"/>
              <a:t>Τα κύτταρα-στόχοι διαθέτουν τους κατάλληλους </a:t>
            </a:r>
            <a:r>
              <a:rPr lang="el-GR" altLang="el-GR" sz="2400" b="1" i="1" dirty="0">
                <a:solidFill>
                  <a:srgbClr val="FF0000"/>
                </a:solidFill>
              </a:rPr>
              <a:t>υποδοχείς</a:t>
            </a:r>
            <a:r>
              <a:rPr lang="el-GR" altLang="el-GR" sz="2400" b="1" dirty="0"/>
              <a:t> στους οποίους προσδένεται ο ιός.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E441704D-E341-1E45-4A56-3CA12DA42F5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4014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l-GR" sz="28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800" b="1" dirty="0">
                <a:solidFill>
                  <a:srgbClr val="002060"/>
                </a:solidFill>
              </a:rPr>
              <a:t>Τα κύτταρα που προσβάλλει ο ιός </a:t>
            </a:r>
          </a:p>
        </p:txBody>
      </p:sp>
      <p:pic>
        <p:nvPicPr>
          <p:cNvPr id="1026" name="Picture 2" descr="Una toxina mata células infectadas por el virus del sida - ZientziaEus">
            <a:extLst>
              <a:ext uri="{FF2B5EF4-FFF2-40B4-BE49-F238E27FC236}">
                <a16:creationId xmlns:a16="http://schemas.microsoft.com/office/drawing/2014/main" id="{9F391CE3-DAA7-AFB7-18E9-E7A9890B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4" y="1401415"/>
            <a:ext cx="3892825" cy="30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l particles may help spread HIV infection, NIH study suggests | National  Institutes of Health (NIH)">
            <a:extLst>
              <a:ext uri="{FF2B5EF4-FFF2-40B4-BE49-F238E27FC236}">
                <a16:creationId xmlns:a16="http://schemas.microsoft.com/office/drawing/2014/main" id="{A68B3C45-E03F-EB3D-B485-4F45A6B5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30" y="4472430"/>
            <a:ext cx="2385570" cy="23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B92760-A10C-13A7-ACCE-473E8F681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976" y="4485924"/>
            <a:ext cx="2575454" cy="236279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95D4D9A-8562-8335-72CF-DDF34C786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87" y="4356704"/>
            <a:ext cx="6353019" cy="24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9103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76</Words>
  <Application>Microsoft Office PowerPoint</Application>
  <PresentationFormat>Ευρεία οθόνη</PresentationFormat>
  <Paragraphs>26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</vt:lpstr>
      <vt:lpstr>ΙΧΝΟΣ ΑΤΜΟΥ</vt:lpstr>
      <vt:lpstr>AIDS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</dc:title>
  <dc:creator>Παναγιώτα Γεωμελά</dc:creator>
  <cp:lastModifiedBy>Παναγιώτα Γεωμελά</cp:lastModifiedBy>
  <cp:revision>38</cp:revision>
  <dcterms:created xsi:type="dcterms:W3CDTF">2023-12-10T17:19:58Z</dcterms:created>
  <dcterms:modified xsi:type="dcterms:W3CDTF">2024-02-20T17:42:26Z</dcterms:modified>
</cp:coreProperties>
</file>