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sldIdLst>
    <p:sldId id="256" r:id="rId2"/>
    <p:sldId id="268" r:id="rId3"/>
    <p:sldId id="266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61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6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89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20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34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94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1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98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33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2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07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7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1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41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08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6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3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C20B560-7A12-60BE-C280-F7145F8D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r>
              <a:rPr lang="en-US" b="1" dirty="0"/>
              <a:t>AIDS</a:t>
            </a:r>
            <a:endParaRPr lang="el-GR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23F842B-8A65-A0BE-04F3-CC50FFBCB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49" y="4503905"/>
            <a:ext cx="7764394" cy="18869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400" b="1" i="1" dirty="0">
                <a:solidFill>
                  <a:srgbClr val="FF0000"/>
                </a:solidFill>
              </a:rPr>
              <a:t>Τρόποι μετάδοσης </a:t>
            </a:r>
            <a:r>
              <a:rPr lang="el-GR" sz="2400" b="1" i="1">
                <a:solidFill>
                  <a:srgbClr val="FF0000"/>
                </a:solidFill>
              </a:rPr>
              <a:t>της ασθένειας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just"/>
            <a:endParaRPr lang="en-US" sz="2400" b="1" i="1" dirty="0">
              <a:solidFill>
                <a:srgbClr val="FF0000"/>
              </a:solidFill>
            </a:endParaRPr>
          </a:p>
          <a:p>
            <a:pPr algn="just"/>
            <a:endParaRPr lang="en-US" b="1" i="1" dirty="0"/>
          </a:p>
          <a:p>
            <a:endParaRPr lang="en-US" b="1" i="1" dirty="0"/>
          </a:p>
          <a:p>
            <a:pPr algn="r"/>
            <a:r>
              <a:rPr lang="el-GR" b="1" dirty="0">
                <a:solidFill>
                  <a:schemeClr val="accent2"/>
                </a:solidFill>
              </a:rPr>
              <a:t>Εκπαιδευτικός; Π. Γεωμελά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0D7273-5B64-4961-B265-440B9FB9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A9D240-E35F-693B-D92B-ECC7A5E5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99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449A7B-67D9-541F-F5A5-9CFB73ACFC56}"/>
              </a:ext>
            </a:extLst>
          </p:cNvPr>
          <p:cNvSpPr txBox="1"/>
          <p:nvPr/>
        </p:nvSpPr>
        <p:spPr>
          <a:xfrm>
            <a:off x="0" y="1396"/>
            <a:ext cx="12192000" cy="1661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l-GR" b="1" dirty="0">
              <a:solidFill>
                <a:srgbClr val="7030A0"/>
              </a:solidFill>
            </a:endParaRPr>
          </a:p>
          <a:p>
            <a:pPr algn="ctr"/>
            <a:endParaRPr lang="el-GR" sz="2800" b="1" dirty="0">
              <a:solidFill>
                <a:srgbClr val="7030A0"/>
              </a:solidFill>
            </a:endParaRPr>
          </a:p>
          <a:p>
            <a:pPr algn="ctr"/>
            <a:r>
              <a:rPr lang="el-GR" sz="2800" b="1" dirty="0">
                <a:solidFill>
                  <a:srgbClr val="7030A0"/>
                </a:solidFill>
              </a:rPr>
              <a:t>Βιολογικά υγρά όπου εντοπίζεται ο ιός </a:t>
            </a:r>
            <a:r>
              <a:rPr lang="en-US" sz="2800" b="1" dirty="0">
                <a:solidFill>
                  <a:srgbClr val="7030A0"/>
                </a:solidFill>
              </a:rPr>
              <a:t>HIV</a:t>
            </a:r>
            <a:endParaRPr lang="el-GR" sz="2800" b="1" dirty="0">
              <a:solidFill>
                <a:srgbClr val="7030A0"/>
              </a:solidFill>
            </a:endParaRPr>
          </a:p>
          <a:p>
            <a:pPr algn="ctr"/>
            <a:endParaRPr lang="el-GR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24550-7406-AB58-4265-129A482C2FC2}"/>
              </a:ext>
            </a:extLst>
          </p:cNvPr>
          <p:cNvSpPr txBox="1"/>
          <p:nvPr/>
        </p:nvSpPr>
        <p:spPr>
          <a:xfrm>
            <a:off x="278296" y="2036948"/>
            <a:ext cx="71487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ym typeface="Wingdings" pitchFamily="2" charset="2"/>
              </a:rPr>
              <a:t>    ΥΓΡΑ του σώματος που ανιχνεύεται ο ιός: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Αίμα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Σπέρμα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Κολπικές εκκρίσεις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Σάλιο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Δάκρυα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Ιδρώτας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Μητρικό γάλα</a:t>
            </a:r>
          </a:p>
          <a:p>
            <a:pPr marL="70866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b="1" dirty="0">
                <a:sym typeface="Wingdings" pitchFamily="2" charset="2"/>
              </a:rPr>
              <a:t>Εγκεφαλονωτιαίο υγρό</a:t>
            </a:r>
            <a:endParaRPr lang="el-GR" sz="2400" b="1" dirty="0"/>
          </a:p>
        </p:txBody>
      </p:sp>
      <p:sp>
        <p:nvSpPr>
          <p:cNvPr id="4" name="Δεξιό άγκιστρο 10">
            <a:extLst>
              <a:ext uri="{FF2B5EF4-FFF2-40B4-BE49-F238E27FC236}">
                <a16:creationId xmlns:a16="http://schemas.microsoft.com/office/drawing/2014/main" id="{B8DBC3EA-CB25-75A2-3079-582EC3BE13DC}"/>
              </a:ext>
            </a:extLst>
          </p:cNvPr>
          <p:cNvSpPr/>
          <p:nvPr/>
        </p:nvSpPr>
        <p:spPr>
          <a:xfrm>
            <a:off x="3926854" y="2449857"/>
            <a:ext cx="287337" cy="1152525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07DE913-06E5-309C-8A0B-C6FBD82B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90" y="2763493"/>
            <a:ext cx="7036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u="sng">
                <a:solidFill>
                  <a:schemeClr val="tx1"/>
                </a:solidFill>
              </a:rPr>
              <a:t>Μεγάλες συγκεντρώσεις </a:t>
            </a:r>
            <a:r>
              <a:rPr lang="el-GR" altLang="el-GR" sz="2000">
                <a:solidFill>
                  <a:schemeClr val="tx1"/>
                </a:solidFill>
                <a:sym typeface="Wingdings" pitchFamily="2" charset="2"/>
              </a:rPr>
              <a:t> αποδεδειγμένη ΜΕΤΑΔΟΣΗ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6" name="Δεξιό άγκιστρο 10">
            <a:extLst>
              <a:ext uri="{FF2B5EF4-FFF2-40B4-BE49-F238E27FC236}">
                <a16:creationId xmlns:a16="http://schemas.microsoft.com/office/drawing/2014/main" id="{556F53E3-D2E1-02E8-A89F-51D8F4C29234}"/>
              </a:ext>
            </a:extLst>
          </p:cNvPr>
          <p:cNvSpPr/>
          <p:nvPr/>
        </p:nvSpPr>
        <p:spPr>
          <a:xfrm>
            <a:off x="4536454" y="3694398"/>
            <a:ext cx="373476" cy="1680463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F1B938A7-F2F2-07BE-B2ED-B7816E432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930" y="4248292"/>
            <a:ext cx="7036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u="sng">
                <a:solidFill>
                  <a:schemeClr val="tx1"/>
                </a:solidFill>
              </a:rPr>
              <a:t>Μικρές συγκεντρώσεις </a:t>
            </a:r>
            <a:r>
              <a:rPr lang="el-GR" altLang="el-GR" sz="2000">
                <a:solidFill>
                  <a:schemeClr val="tx1"/>
                </a:solidFill>
                <a:sym typeface="Wingdings" pitchFamily="2" charset="2"/>
              </a:rPr>
              <a:t> ΜΗ αποδεδειγμένη μετάδοση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2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EA027-7E8E-7178-A823-5192B993ECCE}"/>
              </a:ext>
            </a:extLst>
          </p:cNvPr>
          <p:cNvSpPr txBox="1"/>
          <p:nvPr/>
        </p:nvSpPr>
        <p:spPr>
          <a:xfrm>
            <a:off x="0" y="1396"/>
            <a:ext cx="12192000" cy="166199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el-GR" b="1" dirty="0">
              <a:solidFill>
                <a:schemeClr val="bg2"/>
              </a:solidFill>
            </a:endParaRPr>
          </a:p>
          <a:p>
            <a:pPr algn="ctr"/>
            <a:endParaRPr lang="el-GR" sz="2800" b="1" dirty="0">
              <a:solidFill>
                <a:schemeClr val="bg2"/>
              </a:solidFill>
            </a:endParaRPr>
          </a:p>
          <a:p>
            <a:pPr algn="ctr"/>
            <a:r>
              <a:rPr lang="el-GR" sz="2800" b="1" dirty="0">
                <a:solidFill>
                  <a:schemeClr val="bg2"/>
                </a:solidFill>
              </a:rPr>
              <a:t>Τρόποι μετάδοσης του </a:t>
            </a:r>
            <a:r>
              <a:rPr lang="en-US" sz="2800" b="1" dirty="0">
                <a:solidFill>
                  <a:schemeClr val="bg2"/>
                </a:solidFill>
              </a:rPr>
              <a:t>HIV</a:t>
            </a:r>
            <a:endParaRPr lang="el-GR" sz="2800" b="1" dirty="0">
              <a:solidFill>
                <a:schemeClr val="bg2"/>
              </a:solidFill>
            </a:endParaRPr>
          </a:p>
          <a:p>
            <a:pPr algn="ctr"/>
            <a:endParaRPr lang="el-GR" sz="2800" b="1" dirty="0">
              <a:solidFill>
                <a:schemeClr val="bg2"/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2CF5BFF-3F95-3C42-4EB1-18117ECE0CAD}"/>
              </a:ext>
            </a:extLst>
          </p:cNvPr>
          <p:cNvSpPr txBox="1">
            <a:spLocks/>
          </p:cNvSpPr>
          <p:nvPr/>
        </p:nvSpPr>
        <p:spPr>
          <a:xfrm>
            <a:off x="2209936" y="1875178"/>
            <a:ext cx="2325754" cy="4108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altLang="el-GR" sz="2400" b="1" dirty="0">
                <a:solidFill>
                  <a:srgbClr val="C00000"/>
                </a:solidFill>
              </a:rPr>
              <a:t>ΜΕΤΑΔΙΔΕΤΑΙ</a:t>
            </a:r>
          </a:p>
        </p:txBody>
      </p:sp>
      <p:sp>
        <p:nvSpPr>
          <p:cNvPr id="4" name="Θέση κειμένου 4">
            <a:extLst>
              <a:ext uri="{FF2B5EF4-FFF2-40B4-BE49-F238E27FC236}">
                <a16:creationId xmlns:a16="http://schemas.microsoft.com/office/drawing/2014/main" id="{EAE10AD7-85EE-3E65-7DCF-4D7074EBDE49}"/>
              </a:ext>
            </a:extLst>
          </p:cNvPr>
          <p:cNvSpPr txBox="1">
            <a:spLocks/>
          </p:cNvSpPr>
          <p:nvPr/>
        </p:nvSpPr>
        <p:spPr>
          <a:xfrm>
            <a:off x="7358268" y="1875178"/>
            <a:ext cx="2776194" cy="4108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altLang="el-GR" sz="2400" b="1" dirty="0">
                <a:solidFill>
                  <a:srgbClr val="002060"/>
                </a:solidFill>
              </a:rPr>
              <a:t>ΔΕ ΜΕΤΑΔΙΔΕΤΑΙ</a:t>
            </a:r>
          </a:p>
        </p:txBody>
      </p:sp>
      <p:sp>
        <p:nvSpPr>
          <p:cNvPr id="5" name="Θέση περιεχομένου 3">
            <a:extLst>
              <a:ext uri="{FF2B5EF4-FFF2-40B4-BE49-F238E27FC236}">
                <a16:creationId xmlns:a16="http://schemas.microsoft.com/office/drawing/2014/main" id="{D6790158-6983-ABCE-E85D-A667E9AA30E5}"/>
              </a:ext>
            </a:extLst>
          </p:cNvPr>
          <p:cNvSpPr txBox="1">
            <a:spLocks/>
          </p:cNvSpPr>
          <p:nvPr/>
        </p:nvSpPr>
        <p:spPr>
          <a:xfrm>
            <a:off x="1514063" y="2497789"/>
            <a:ext cx="4575333" cy="4231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sz="2400" b="1" dirty="0"/>
              <a:t>Μεταγγίσεις μολυσμένου αίματος</a:t>
            </a:r>
            <a:endParaRPr lang="en-US" altLang="el-GR" sz="2400" b="1" dirty="0"/>
          </a:p>
          <a:p>
            <a:endParaRPr lang="el-GR" altLang="el-GR" sz="2400" b="1" dirty="0"/>
          </a:p>
          <a:p>
            <a:r>
              <a:rPr lang="el-GR" altLang="el-GR" sz="2400" b="1" dirty="0"/>
              <a:t>Κοινή χρήση σύριγγας (τοξικομανείς)</a:t>
            </a:r>
            <a:endParaRPr lang="en-US" altLang="el-GR" sz="2400" b="1" dirty="0"/>
          </a:p>
          <a:p>
            <a:endParaRPr lang="el-GR" altLang="el-GR" sz="2400" b="1" dirty="0"/>
          </a:p>
          <a:p>
            <a:r>
              <a:rPr lang="el-GR" altLang="el-GR" sz="2400" b="1" dirty="0"/>
              <a:t>Σεξουαλική επαφή με φορέα</a:t>
            </a:r>
          </a:p>
          <a:p>
            <a:endParaRPr lang="el-GR" altLang="el-GR" sz="2400" b="1" dirty="0"/>
          </a:p>
          <a:p>
            <a:r>
              <a:rPr lang="el-GR" altLang="el-GR" sz="2400" b="1" dirty="0"/>
              <a:t>Κατά τον τοκετό από μητέρα - φορέα στο νεογνό </a:t>
            </a:r>
            <a:endParaRPr lang="en-US" altLang="el-GR" sz="2400" b="1" dirty="0"/>
          </a:p>
          <a:p>
            <a:endParaRPr lang="el-GR" altLang="el-GR" sz="2400" b="1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FB985AA-9533-B220-9EDA-450B44324BCC}"/>
              </a:ext>
            </a:extLst>
          </p:cNvPr>
          <p:cNvSpPr txBox="1">
            <a:spLocks/>
          </p:cNvSpPr>
          <p:nvPr/>
        </p:nvSpPr>
        <p:spPr>
          <a:xfrm>
            <a:off x="7202557" y="2531161"/>
            <a:ext cx="4038600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sz="2400" b="1" dirty="0"/>
              <a:t>Έντομα</a:t>
            </a:r>
            <a:endParaRPr lang="en-US" altLang="el-GR" sz="2400" b="1" dirty="0"/>
          </a:p>
          <a:p>
            <a:endParaRPr lang="el-GR" altLang="el-GR" sz="2400" b="1" dirty="0"/>
          </a:p>
          <a:p>
            <a:r>
              <a:rPr lang="el-GR" altLang="el-GR" sz="2400" b="1" dirty="0"/>
              <a:t>Απλό φιλί</a:t>
            </a:r>
            <a:endParaRPr lang="en-US" altLang="el-GR" sz="2400" b="1" dirty="0"/>
          </a:p>
          <a:p>
            <a:endParaRPr lang="el-GR" altLang="el-GR" sz="2400" b="1" dirty="0"/>
          </a:p>
          <a:p>
            <a:r>
              <a:rPr lang="el-GR" altLang="el-GR" sz="2400" b="1" dirty="0"/>
              <a:t>Σάλιο</a:t>
            </a:r>
            <a:endParaRPr lang="en-US" altLang="el-GR" sz="2400" b="1" dirty="0"/>
          </a:p>
          <a:p>
            <a:endParaRPr lang="el-GR" altLang="el-GR" sz="2400" b="1" dirty="0"/>
          </a:p>
          <a:p>
            <a:r>
              <a:rPr lang="el-GR" altLang="el-GR" sz="2400" b="1" dirty="0"/>
              <a:t>Χειραψία</a:t>
            </a:r>
            <a:endParaRPr lang="en-US" altLang="el-GR" sz="2400" b="1" dirty="0"/>
          </a:p>
          <a:p>
            <a:endParaRPr lang="el-GR" altLang="el-GR" sz="2400" b="1" dirty="0"/>
          </a:p>
          <a:p>
            <a:r>
              <a:rPr lang="el-GR" altLang="el-GR" sz="2400" b="1" dirty="0"/>
              <a:t>Κοινή χρήση σκευών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5A7EB32-5DE2-0808-6472-ADFF52DF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8" y="2953662"/>
            <a:ext cx="1385489" cy="95067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39E368B-F187-38F5-EBF8-D2AA2B303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43" y="5023578"/>
            <a:ext cx="1590897" cy="170521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C4572CC-6E01-EC3E-898A-BECC6582D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263" y="4698659"/>
            <a:ext cx="1086002" cy="87642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523B126-3D50-8588-ECF3-FE4C766A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886" y="3195457"/>
            <a:ext cx="1086002" cy="108600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DC24884-42A7-25EC-39EE-CA2A2FE51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5233" y="1989089"/>
            <a:ext cx="1116839" cy="844964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1C07DD1-7CF0-1C45-EEA5-54D71613D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514" y="4490826"/>
            <a:ext cx="2349312" cy="1661993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4EFF4AB8-59AE-9B91-5DB5-3240819B0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6215" y="2951595"/>
            <a:ext cx="2057687" cy="1390844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7EA22E7-5C7B-48E5-5D94-399A8BAEA5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1845" y="4011658"/>
            <a:ext cx="1155830" cy="11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7B4F56-F2DE-B70D-BF1F-126F98BE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7FB608-7FE5-3EC2-1661-EA9E0C72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0" y="2997200"/>
            <a:ext cx="5542998" cy="36739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0975EF-3A36-7129-6936-B1911501A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32" y="3976100"/>
            <a:ext cx="6462160" cy="21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3163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85</Words>
  <Application>Microsoft Office PowerPoint</Application>
  <PresentationFormat>Ευρεία οθόνη</PresentationFormat>
  <Paragraphs>41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</vt:lpstr>
      <vt:lpstr>ΙΧΝΟΣ ΑΤΜΟΥ</vt:lpstr>
      <vt:lpstr>AIDS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3</dc:title>
  <dc:creator>Παναγιώτα Γεωμελά</dc:creator>
  <cp:lastModifiedBy>Παναγιώτα Γεωμελά</cp:lastModifiedBy>
  <cp:revision>40</cp:revision>
  <dcterms:created xsi:type="dcterms:W3CDTF">2023-12-10T17:19:58Z</dcterms:created>
  <dcterms:modified xsi:type="dcterms:W3CDTF">2024-02-20T18:42:40Z</dcterms:modified>
</cp:coreProperties>
</file>