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7" d="100"/>
          <a:sy n="107" d="100"/>
        </p:scale>
        <p:origin x="-78"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2342CEA3-3058-4D43-AE35-B3DA76CB4003}" type="datetimeFigureOut">
              <a:rPr lang="el-GR" smtClean="0"/>
              <a:pPr/>
              <a:t>19/1/2017</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3F1D1C4-C2D9-4231-9FB2-B2D9D97AA41D}" type="slidenum">
              <a:rPr lang="el-GR" smtClean="0"/>
              <a:pPr/>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19/1/2017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D3F1D1C4-C2D9-4231-9FB2-B2D9D97AA41D}" type="slidenum">
              <a:rPr lang="el-GR" smtClean="0"/>
              <a:pPr/>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19/1/2017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19/1/2017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D3F1D1C4-C2D9-4231-9FB2-B2D9D97AA41D}" type="slidenum">
              <a:rPr lang="el-GR" smtClean="0"/>
              <a:pPr/>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19/1/2017</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3F1D1C4-C2D9-4231-9FB2-B2D9D97AA41D}" type="slidenum">
              <a:rPr lang="el-GR" smtClean="0"/>
              <a:pPr/>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2342CEA3-3058-4D43-AE35-B3DA76CB4003}" type="datetimeFigureOut">
              <a:rPr lang="el-GR" smtClean="0"/>
              <a:pPr/>
              <a:t>19/1/2017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19/1/2017</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D3F1D1C4-C2D9-4231-9FB2-B2D9D97AA41D}" type="slidenum">
              <a:rPr lang="el-GR" smtClean="0"/>
              <a:pPr/>
              <a:t>‹#›</a:t>
            </a:fld>
            <a:endParaRPr lang="el-GR"/>
          </a:p>
        </p:txBody>
      </p:sp>
      <p:sp>
        <p:nvSpPr>
          <p:cNvPr id="23" name="22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19/1/2017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fld id="{2342CEA3-3058-4D43-AE35-B3DA76CB4003}" type="datetimeFigureOut">
              <a:rPr lang="el-GR" smtClean="0"/>
              <a:pPr/>
              <a:t>19/1/2017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3F1D1C4-C2D9-4231-9FB2-B2D9D97AA41D}" type="slidenum">
              <a:rPr lang="el-GR" smtClean="0"/>
              <a:pPr/>
              <a:t>‹#›</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19/1/2017</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D3F1D1C4-C2D9-4231-9FB2-B2D9D97AA41D}" type="slidenum">
              <a:rPr lang="el-GR" smtClean="0"/>
              <a:pPr/>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2342CEA3-3058-4D43-AE35-B3DA76CB4003}" type="datetimeFigureOut">
              <a:rPr lang="el-GR" smtClean="0"/>
              <a:pPr/>
              <a:t>19/1/2017</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342CEA3-3058-4D43-AE35-B3DA76CB4003}" type="datetimeFigureOut">
              <a:rPr lang="el-GR" smtClean="0"/>
              <a:pPr/>
              <a:t>19/1/2017</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3F1D1C4-C2D9-4231-9FB2-B2D9D97AA41D}" type="slidenum">
              <a:rPr lang="el-GR" smtClean="0"/>
              <a:pPr/>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p:txBody>
          <a:bodyPr/>
          <a:lstStyle/>
          <a:p>
            <a:r>
              <a:rPr lang="el-GR" dirty="0" smtClean="0">
                <a:latin typeface="Times New Roman" pitchFamily="18" charset="0"/>
                <a:cs typeface="Times New Roman" pitchFamily="18" charset="0"/>
              </a:rPr>
              <a:t>«Η </a:t>
            </a:r>
            <a:r>
              <a:rPr lang="el-GR" dirty="0" err="1" smtClean="0">
                <a:latin typeface="Times New Roman" pitchFamily="18" charset="0"/>
                <a:cs typeface="Times New Roman" pitchFamily="18" charset="0"/>
              </a:rPr>
              <a:t>Περιληψη</a:t>
            </a:r>
            <a:r>
              <a:rPr lang="el-GR" dirty="0" smtClean="0">
                <a:latin typeface="Times New Roman" pitchFamily="18" charset="0"/>
                <a:cs typeface="Times New Roman" pitchFamily="18" charset="0"/>
              </a:rPr>
              <a:t>»</a:t>
            </a:r>
          </a:p>
          <a:p>
            <a:r>
              <a:rPr lang="el-GR" dirty="0" smtClean="0">
                <a:latin typeface="Times New Roman" pitchFamily="18" charset="0"/>
                <a:cs typeface="Times New Roman" pitchFamily="18" charset="0"/>
              </a:rPr>
              <a:t>Της</a:t>
            </a:r>
          </a:p>
          <a:p>
            <a:r>
              <a:rPr lang="el-GR" dirty="0" err="1" smtClean="0">
                <a:latin typeface="Times New Roman" pitchFamily="18" charset="0"/>
                <a:cs typeface="Times New Roman" pitchFamily="18" charset="0"/>
              </a:rPr>
              <a:t>Χρυσασ</a:t>
            </a:r>
            <a:r>
              <a:rPr lang="el-GR" dirty="0" smtClean="0">
                <a:latin typeface="Times New Roman" pitchFamily="18" charset="0"/>
                <a:cs typeface="Times New Roman" pitchFamily="18" charset="0"/>
              </a:rPr>
              <a:t> </a:t>
            </a:r>
            <a:r>
              <a:rPr lang="el-GR" dirty="0" err="1" smtClean="0">
                <a:latin typeface="Times New Roman" pitchFamily="18" charset="0"/>
                <a:cs typeface="Times New Roman" pitchFamily="18" charset="0"/>
              </a:rPr>
              <a:t>Σπυροπουλου</a:t>
            </a:r>
            <a:endParaRPr lang="el-GR" dirty="0" smtClean="0">
              <a:latin typeface="Times New Roman" pitchFamily="18" charset="0"/>
              <a:cs typeface="Times New Roman" pitchFamily="18" charset="0"/>
            </a:endParaRPr>
          </a:p>
          <a:p>
            <a:r>
              <a:rPr lang="el-GR" dirty="0" err="1" smtClean="0">
                <a:latin typeface="Times New Roman" pitchFamily="18" charset="0"/>
                <a:cs typeface="Times New Roman" pitchFamily="18" charset="0"/>
              </a:rPr>
              <a:t>Σχολικησ</a:t>
            </a:r>
            <a:r>
              <a:rPr lang="el-GR" dirty="0" smtClean="0">
                <a:latin typeface="Times New Roman" pitchFamily="18" charset="0"/>
                <a:cs typeface="Times New Roman" pitchFamily="18" charset="0"/>
              </a:rPr>
              <a:t> </a:t>
            </a:r>
            <a:r>
              <a:rPr lang="el-GR" dirty="0" err="1" smtClean="0">
                <a:latin typeface="Times New Roman" pitchFamily="18" charset="0"/>
                <a:cs typeface="Times New Roman" pitchFamily="18" charset="0"/>
              </a:rPr>
              <a:t>συμβουλου</a:t>
            </a:r>
            <a:r>
              <a:rPr lang="el-GR" dirty="0" smtClean="0">
                <a:latin typeface="Times New Roman" pitchFamily="18" charset="0"/>
                <a:cs typeface="Times New Roman" pitchFamily="18" charset="0"/>
              </a:rPr>
              <a:t> </a:t>
            </a:r>
            <a:r>
              <a:rPr lang="el-GR" dirty="0" err="1" smtClean="0">
                <a:latin typeface="Times New Roman" pitchFamily="18" charset="0"/>
                <a:cs typeface="Times New Roman" pitchFamily="18" charset="0"/>
              </a:rPr>
              <a:t>φιλοΛογων</a:t>
            </a:r>
            <a:r>
              <a:rPr lang="el-GR" dirty="0" smtClean="0">
                <a:latin typeface="Times New Roman" pitchFamily="18" charset="0"/>
                <a:cs typeface="Times New Roman" pitchFamily="18" charset="0"/>
              </a:rPr>
              <a:t> Ν. </a:t>
            </a:r>
            <a:r>
              <a:rPr lang="el-GR" dirty="0" err="1" smtClean="0">
                <a:latin typeface="Times New Roman" pitchFamily="18" charset="0"/>
                <a:cs typeface="Times New Roman" pitchFamily="18" charset="0"/>
              </a:rPr>
              <a:t>Κορινθιασ</a:t>
            </a:r>
            <a:endParaRPr lang="el-GR" dirty="0">
              <a:latin typeface="Times New Roman" pitchFamily="18" charset="0"/>
              <a:cs typeface="Times New Roman" pitchFamily="18" charset="0"/>
            </a:endParaRPr>
          </a:p>
        </p:txBody>
      </p:sp>
      <p:sp>
        <p:nvSpPr>
          <p:cNvPr id="2" name="1 - Τίτλος"/>
          <p:cNvSpPr>
            <a:spLocks noGrp="1"/>
          </p:cNvSpPr>
          <p:nvPr>
            <p:ph type="ctrTitle"/>
          </p:nvPr>
        </p:nvSpPr>
        <p:spPr/>
        <p:txBody>
          <a:bodyPr/>
          <a:lstStyle/>
          <a:p>
            <a:r>
              <a:rPr lang="el-GR" dirty="0" smtClean="0">
                <a:latin typeface="Times New Roman" pitchFamily="18" charset="0"/>
                <a:cs typeface="Times New Roman" pitchFamily="18" charset="0"/>
              </a:rPr>
              <a:t>Το δημιουργικό γράψιμο</a:t>
            </a:r>
            <a:endParaRPr lang="el-GR"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latin typeface="Times New Roman" pitchFamily="18" charset="0"/>
                <a:cs typeface="Times New Roman" pitchFamily="18" charset="0"/>
              </a:rPr>
              <a:t>Οδηγιών συνέχεια </a:t>
            </a:r>
            <a:endParaRPr lang="el-GR"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p:txBody>
          <a:bodyPr>
            <a:normAutofit lnSpcReduction="10000"/>
          </a:bodyPr>
          <a:lstStyle/>
          <a:p>
            <a:r>
              <a:rPr lang="el-GR" dirty="0" smtClean="0"/>
              <a:t>Συνοψίστε το κείμενο χρησιμοποιώντας δικά σας λόγια. Η περίληψή σας να είναι  καθαρή, να εκθέτει τις ιδέες του ενός τρίτου ή τετάρτου του αρχικού κειμένου.</a:t>
            </a:r>
          </a:p>
          <a:p>
            <a:r>
              <a:rPr lang="el-GR" dirty="0" smtClean="0"/>
              <a:t>Να συγκρίνετε την περίληψή σας με το αρχικό κείμενο. Να βεβαιωθείτε ότι η περίληψή σας είναι μια καλή ερμηνεία του.  Να προσέξετε αν έχετε παραλείψει να συμπεριλάβετε κάποια σημαντική ιδέα του αρχικού κειμένου. Μην εκφράζετε προσωπική γνώμη που δεν ταιριάζει στο κείμενο, ή κρίση για το κείμενο. </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Οδηγιών συνέχεια</a:t>
            </a:r>
            <a:endParaRPr lang="el-GR"/>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Ξαναδιαβάστε την περίληψή σας, για να βεβαιωθείτε ότι χρησιμοποιείτε δικό σας λεξιλόγιο και ότι εκφράζετε όλες τις ιδέες και σκέψεις με κυριολεκτική και πεζή, όχι μεταφορική, γλώσσα.</a:t>
            </a:r>
          </a:p>
          <a:p>
            <a:r>
              <a:rPr lang="el-GR" dirty="0" smtClean="0"/>
              <a:t>Συμπυκνώστε την περίληψή σας, χωρίς αυτό να γίνει εις βάρος της καθαρότητας του λόγου. Μην απορρίψετε ενδιαφέρον σημείο. Να διαγραφούν οι ασήμαντες λεπτομέρειες. Να αποφευχθούν οι επαναλήψεις. Να αντικαταστήσετε μια δευτερεύουσα πρόταση με μια φράση ή λέξη, που εκφράζουν με την ίδια ακρίβεια το λόγο σας.  </a:t>
            </a:r>
          </a:p>
          <a:p>
            <a:r>
              <a:rPr lang="el-GR" dirty="0" smtClean="0"/>
              <a:t>Βεβαιωθείτε ότι η δομή των προτάσεων, η γραμματική χρήση, η στίξη είναι σωστές.   </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260648"/>
            <a:ext cx="8534400" cy="758952"/>
          </a:xfrm>
        </p:spPr>
        <p:txBody>
          <a:bodyPr>
            <a:normAutofit fontScale="90000"/>
          </a:bodyPr>
          <a:lstStyle/>
          <a:p>
            <a:r>
              <a:rPr lang="el-GR" dirty="0" smtClean="0">
                <a:latin typeface="Times New Roman" pitchFamily="18" charset="0"/>
                <a:cs typeface="Times New Roman" pitchFamily="18" charset="0"/>
              </a:rPr>
              <a:t>Τι χρειάζεται να προσέξει αυτός που γράφει περίληψη</a:t>
            </a:r>
            <a:endParaRPr lang="el-GR"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p:txBody>
          <a:bodyPr/>
          <a:lstStyle/>
          <a:p>
            <a:r>
              <a:rPr lang="el-GR" dirty="0" smtClean="0">
                <a:latin typeface="Times New Roman" pitchFamily="18" charset="0"/>
                <a:cs typeface="Times New Roman" pitchFamily="18" charset="0"/>
              </a:rPr>
              <a:t>Να διαβάσει προσεκτικά το κείμενο</a:t>
            </a:r>
          </a:p>
          <a:p>
            <a:r>
              <a:rPr lang="el-GR" dirty="0" smtClean="0">
                <a:latin typeface="Times New Roman" pitchFamily="18" charset="0"/>
                <a:cs typeface="Times New Roman" pitchFamily="18" charset="0"/>
              </a:rPr>
              <a:t>Να βρεθούν οι άγνωστες λέξεις και άγνωστα στοιχεία</a:t>
            </a:r>
          </a:p>
          <a:p>
            <a:r>
              <a:rPr lang="el-GR" dirty="0" smtClean="0">
                <a:latin typeface="Times New Roman" pitchFamily="18" charset="0"/>
                <a:cs typeface="Times New Roman" pitchFamily="18" charset="0"/>
              </a:rPr>
              <a:t>Να παρακολουθήσει τη σειρά των γεγονότων ή των ιδεών</a:t>
            </a:r>
          </a:p>
          <a:p>
            <a:r>
              <a:rPr lang="el-GR" dirty="0" smtClean="0">
                <a:latin typeface="Times New Roman" pitchFamily="18" charset="0"/>
                <a:cs typeface="Times New Roman" pitchFamily="18" charset="0"/>
              </a:rPr>
              <a:t>Να προσέξει τις χρήσιμες λεπτομέρειες</a:t>
            </a:r>
          </a:p>
          <a:p>
            <a:r>
              <a:rPr lang="el-GR" dirty="0" smtClean="0">
                <a:latin typeface="Times New Roman" pitchFamily="18" charset="0"/>
                <a:cs typeface="Times New Roman" pitchFamily="18" charset="0"/>
              </a:rPr>
              <a:t>Να καταγράψει τις απαραίτητες λεπτομέρειες</a:t>
            </a:r>
            <a:endParaRPr lang="el-GR"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latin typeface="Times New Roman" pitchFamily="18" charset="0"/>
                <a:cs typeface="Times New Roman" pitchFamily="18" charset="0"/>
              </a:rPr>
              <a:t>Για την καλή περίληψη απαιτείται!</a:t>
            </a:r>
            <a:endParaRPr lang="el-GR"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p:txBody>
          <a:bodyPr>
            <a:normAutofit/>
          </a:bodyPr>
          <a:lstStyle/>
          <a:p>
            <a:r>
              <a:rPr lang="el-GR" dirty="0" smtClean="0">
                <a:latin typeface="Times New Roman" pitchFamily="18" charset="0"/>
                <a:cs typeface="Times New Roman" pitchFamily="18" charset="0"/>
              </a:rPr>
              <a:t>Να αγνοηθεί το περιττό. Μόνο το αναγκαίο έχει σημασία</a:t>
            </a:r>
          </a:p>
          <a:p>
            <a:r>
              <a:rPr lang="el-GR" dirty="0" smtClean="0">
                <a:latin typeface="Times New Roman" pitchFamily="18" charset="0"/>
                <a:cs typeface="Times New Roman" pitchFamily="18" charset="0"/>
              </a:rPr>
              <a:t>Εξετάζεται ο μύθος – η ιστορία- ή τα σημαντικά γεγονότα ή οι σκηνές, σύμφωνα με τη χρονολογική σειρά.</a:t>
            </a:r>
          </a:p>
          <a:p>
            <a:r>
              <a:rPr lang="el-GR" dirty="0" smtClean="0">
                <a:latin typeface="Times New Roman" pitchFamily="18" charset="0"/>
                <a:cs typeface="Times New Roman" pitchFamily="18" charset="0"/>
              </a:rPr>
              <a:t>Αμέσως μετά εξετάζεται η πλοκή, η λογική του έργου που αποτελεί τη βάση της ιστορίας και αυτή που της δίνει τη μορφή. Ο τρόπος με τον οποίο είναι δομημένη μια σειρά γεγονότων που συνδέονται μεταξύ τους και παρουσιάζουν μια ενδιαφέρουσα ιστορία.</a:t>
            </a:r>
            <a:endParaRPr lang="el-GR"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latin typeface="Times New Roman" pitchFamily="18" charset="0"/>
                <a:cs typeface="Times New Roman" pitchFamily="18" charset="0"/>
              </a:rPr>
              <a:t>Το σχεδιάγραμμα της περίληψης</a:t>
            </a:r>
            <a:endParaRPr lang="el-GR"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p:txBody>
          <a:bodyPr/>
          <a:lstStyle/>
          <a:p>
            <a:r>
              <a:rPr lang="el-GR" dirty="0" smtClean="0"/>
              <a:t>Δίδεται έμφαση στην κεντρική ιδέα του κειμένου</a:t>
            </a:r>
          </a:p>
          <a:p>
            <a:r>
              <a:rPr lang="el-GR" dirty="0" smtClean="0"/>
              <a:t>Οργάνωση του θέματος ( ποιος, πού</a:t>
            </a:r>
            <a:r>
              <a:rPr lang="el-GR" smtClean="0"/>
              <a:t>, πότε, τι)</a:t>
            </a:r>
            <a:endParaRPr lang="el-GR" dirty="0" smtClean="0"/>
          </a:p>
          <a:p>
            <a:r>
              <a:rPr lang="el-GR" dirty="0" smtClean="0"/>
              <a:t>Να είναι σύντομος και περιεκτικός ο λόγος</a:t>
            </a:r>
          </a:p>
          <a:p>
            <a:r>
              <a:rPr lang="el-GR" dirty="0" smtClean="0"/>
              <a:t>Να μην αντιγράφονται φράσεις του κειμένου</a:t>
            </a:r>
          </a:p>
          <a:p>
            <a:r>
              <a:rPr lang="el-GR" dirty="0" smtClean="0"/>
              <a:t>Η περίληψη πρέπει να στηρίζετε στη δική σας κεντρική ιδέα, βάσει του κειμένου( π.χ. Στο έργο αυτό, ο πρωταγωνιστής συνειδητοποιεί ότι δεν μπορεί να αλλάξει εύκολα τις συνθήκες διαβίωσης….)</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latin typeface="Times New Roman" pitchFamily="18" charset="0"/>
                <a:cs typeface="Times New Roman" pitchFamily="18" charset="0"/>
              </a:rPr>
              <a:t>συνέχεια</a:t>
            </a:r>
            <a:endParaRPr lang="el-GR"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p:txBody>
          <a:bodyPr>
            <a:normAutofit/>
          </a:bodyPr>
          <a:lstStyle/>
          <a:p>
            <a:r>
              <a:rPr lang="el-GR" dirty="0" smtClean="0">
                <a:latin typeface="Times New Roman" pitchFamily="18" charset="0"/>
                <a:cs typeface="Times New Roman" pitchFamily="18" charset="0"/>
              </a:rPr>
              <a:t>Για να υποστηριχθεί η κεντρική σας ιδέα, πρέπει αυτή να διατυπωθεί σε μια θεματική πρόταση. Π.χ. μια θεματική πρόταση για το μυθιστόρημα του Στράτη Μυριβήλη, </a:t>
            </a:r>
            <a:r>
              <a:rPr lang="el-GR" i="1" dirty="0" smtClean="0">
                <a:latin typeface="Times New Roman" pitchFamily="18" charset="0"/>
                <a:cs typeface="Times New Roman" pitchFamily="18" charset="0"/>
              </a:rPr>
              <a:t>Η</a:t>
            </a:r>
            <a:r>
              <a:rPr lang="el-GR" dirty="0" smtClean="0">
                <a:latin typeface="Times New Roman" pitchFamily="18" charset="0"/>
                <a:cs typeface="Times New Roman" pitchFamily="18" charset="0"/>
              </a:rPr>
              <a:t> </a:t>
            </a:r>
            <a:r>
              <a:rPr lang="el-GR" i="1" dirty="0" smtClean="0">
                <a:latin typeface="Times New Roman" pitchFamily="18" charset="0"/>
                <a:cs typeface="Times New Roman" pitchFamily="18" charset="0"/>
              </a:rPr>
              <a:t>Ζωή εν </a:t>
            </a:r>
            <a:r>
              <a:rPr lang="el-GR" i="1" dirty="0" err="1" smtClean="0">
                <a:latin typeface="Times New Roman" pitchFamily="18" charset="0"/>
                <a:cs typeface="Times New Roman" pitchFamily="18" charset="0"/>
              </a:rPr>
              <a:t>Τάφω</a:t>
            </a:r>
            <a:r>
              <a:rPr lang="el-GR" dirty="0" smtClean="0">
                <a:latin typeface="Times New Roman" pitchFamily="18" charset="0"/>
                <a:cs typeface="Times New Roman" pitchFamily="18" charset="0"/>
              </a:rPr>
              <a:t>: « Στο μυθιστόρημα αυτό, ο Μυριβήλης καταγγέλλει τον πόλεμο, εκείνους που λαμβάνουν τις αποφάσεις, τα μέσα τα οποία χρησιμοποιούνται…. Επιπλέον</a:t>
            </a:r>
            <a:r>
              <a:rPr lang="el-GR" smtClean="0">
                <a:latin typeface="Times New Roman" pitchFamily="18" charset="0"/>
                <a:cs typeface="Times New Roman" pitchFamily="18" charset="0"/>
              </a:rPr>
              <a:t>, αναδεικνύει την </a:t>
            </a:r>
            <a:r>
              <a:rPr lang="el-GR" dirty="0" smtClean="0">
                <a:latin typeface="Times New Roman" pitchFamily="18" charset="0"/>
                <a:cs typeface="Times New Roman" pitchFamily="18" charset="0"/>
              </a:rPr>
              <a:t>πίστη στη ζωή….». Συνεχίζει ο συντάκτης με την καταγραφή των λεπτομερειών.  </a:t>
            </a:r>
            <a:endParaRPr lang="el-GR"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188640"/>
            <a:ext cx="8534400" cy="758952"/>
          </a:xfrm>
        </p:spPr>
        <p:txBody>
          <a:bodyPr>
            <a:noAutofit/>
          </a:bodyPr>
          <a:lstStyle/>
          <a:p>
            <a:r>
              <a:rPr lang="el-GR" sz="2800" dirty="0" smtClean="0">
                <a:latin typeface="Times New Roman" pitchFamily="18" charset="0"/>
                <a:cs typeface="Times New Roman" pitchFamily="18" charset="0"/>
              </a:rPr>
              <a:t>Η οργάνωση της περίληψης</a:t>
            </a:r>
            <a:br>
              <a:rPr lang="el-GR" sz="2800" dirty="0" smtClean="0">
                <a:latin typeface="Times New Roman" pitchFamily="18" charset="0"/>
                <a:cs typeface="Times New Roman" pitchFamily="18" charset="0"/>
              </a:rPr>
            </a:br>
            <a:r>
              <a:rPr lang="el-GR" sz="2800" dirty="0" smtClean="0">
                <a:latin typeface="Times New Roman" pitchFamily="18" charset="0"/>
                <a:cs typeface="Times New Roman" pitchFamily="18" charset="0"/>
              </a:rPr>
              <a:t>τα δύο κυρίως μέρη </a:t>
            </a:r>
            <a:endParaRPr lang="el-GR" sz="2800"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p:txBody>
          <a:bodyPr/>
          <a:lstStyle/>
          <a:p>
            <a:r>
              <a:rPr lang="el-GR" dirty="0" smtClean="0">
                <a:latin typeface="Times New Roman" pitchFamily="18" charset="0"/>
                <a:cs typeface="Times New Roman" pitchFamily="18" charset="0"/>
              </a:rPr>
              <a:t>Μέρος Πρώτο: Εισαγωγή: δίδεται η ταυτότητα του έργου, το κύριο ή τα κύρια πρόσωπα, καθώς και η γενική δομή. Παρουσιάζεται η κεντρική ιδέα και η </a:t>
            </a:r>
            <a:r>
              <a:rPr lang="el-GR" smtClean="0">
                <a:latin typeface="Times New Roman" pitchFamily="18" charset="0"/>
                <a:cs typeface="Times New Roman" pitchFamily="18" charset="0"/>
              </a:rPr>
              <a:t>θεματική </a:t>
            </a:r>
            <a:r>
              <a:rPr lang="el-GR" smtClean="0">
                <a:latin typeface="Times New Roman" pitchFamily="18" charset="0"/>
                <a:cs typeface="Times New Roman" pitchFamily="18" charset="0"/>
              </a:rPr>
              <a:t>πρόταση.</a:t>
            </a:r>
            <a:endParaRPr lang="el-GR" dirty="0" smtClean="0">
              <a:latin typeface="Times New Roman" pitchFamily="18" charset="0"/>
              <a:cs typeface="Times New Roman" pitchFamily="18" charset="0"/>
            </a:endParaRPr>
          </a:p>
          <a:p>
            <a:endParaRPr lang="el-GR"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latin typeface="Times New Roman" pitchFamily="18" charset="0"/>
                <a:cs typeface="Times New Roman" pitchFamily="18" charset="0"/>
              </a:rPr>
              <a:t>συνέχεια</a:t>
            </a:r>
            <a:endParaRPr lang="el-GR"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p:txBody>
          <a:bodyPr/>
          <a:lstStyle/>
          <a:p>
            <a:r>
              <a:rPr lang="el-GR" dirty="0" smtClean="0">
                <a:latin typeface="Times New Roman" pitchFamily="18" charset="0"/>
                <a:cs typeface="Times New Roman" pitchFamily="18" charset="0"/>
              </a:rPr>
              <a:t>Μέρος δεύτερο: Η περίληψη: στηρίζεται στη θεματική πρόταση. Σημασία έχει η κεντρική σας ιδέα- η ερμηνεία που δίδεται στο έργο- και οι θεματικές προτάσεις που ενώνουν τις παραγράφους. Η ανάπτυξη του θέματός σας πρέπει να ακολουθεί τη μορφή του έργου που συνοψίζετε.</a:t>
            </a:r>
            <a:endParaRPr lang="el-GR"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latin typeface="Times New Roman" pitchFamily="18" charset="0"/>
                <a:cs typeface="Times New Roman" pitchFamily="18" charset="0"/>
              </a:rPr>
              <a:t>Προσοχή!</a:t>
            </a:r>
            <a:endParaRPr lang="el-GR"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p:txBody>
          <a:bodyPr/>
          <a:lstStyle/>
          <a:p>
            <a:r>
              <a:rPr lang="el-GR" dirty="0" smtClean="0"/>
              <a:t>1. να ακολουθείτε πιστά τη δομή του έργου που συνοψίζετε</a:t>
            </a:r>
          </a:p>
          <a:p>
            <a:r>
              <a:rPr lang="el-GR" dirty="0" smtClean="0"/>
              <a:t>2. να γράφετε με σαφήνεια, ακρίβεια και με τον δικό σας τρόπο</a:t>
            </a:r>
          </a:p>
          <a:p>
            <a:r>
              <a:rPr lang="el-GR" dirty="0" smtClean="0"/>
              <a:t>3. να επιλέγετε μερικές λέξεις ή φράσεις από το έργο ή κείμενο που συνοψίζετε, για να δοθεί στον αναγνώστη μια ιδέα από το πρωτότυπο. </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latin typeface="Times New Roman" pitchFamily="18" charset="0"/>
                <a:cs typeface="Times New Roman" pitchFamily="18" charset="0"/>
              </a:rPr>
              <a:t>Οδηγίες</a:t>
            </a:r>
            <a:endParaRPr lang="el-GR" dirty="0">
              <a:latin typeface="Times New Roman" pitchFamily="18" charset="0"/>
              <a:cs typeface="Times New Roman" pitchFamily="18" charset="0"/>
            </a:endParaRPr>
          </a:p>
        </p:txBody>
      </p:sp>
      <p:sp>
        <p:nvSpPr>
          <p:cNvPr id="3" name="2 - Θέση περιεχομένου"/>
          <p:cNvSpPr>
            <a:spLocks noGrp="1"/>
          </p:cNvSpPr>
          <p:nvPr>
            <p:ph sz="quarter" idx="1"/>
          </p:nvPr>
        </p:nvSpPr>
        <p:spPr/>
        <p:txBody>
          <a:bodyPr>
            <a:normAutofit lnSpcReduction="10000"/>
          </a:bodyPr>
          <a:lstStyle/>
          <a:p>
            <a:r>
              <a:rPr lang="el-GR" dirty="0" smtClean="0"/>
              <a:t>Διαβάστε προσεκτικά το κείμενο. Να προσέξετε τις άγνωστες λέξεις και τις μεταφορικές εκφράσεις</a:t>
            </a:r>
          </a:p>
          <a:p>
            <a:r>
              <a:rPr lang="el-GR" dirty="0" smtClean="0"/>
              <a:t>Όταν καταλάβετε κάθε λεπτομέρεια, ξαναδιαβάστε το κείμενο, για να προσδιορίσετε την κεντρική ιδέα. Αναρωτηθείτε: « Ποιο είναι το κεντρικό θέμα του κειμένου; Ποιον τίτλο θα έδινα αν μου το ζητούσαν;» </a:t>
            </a:r>
          </a:p>
          <a:p>
            <a:r>
              <a:rPr lang="el-GR" dirty="0" smtClean="0"/>
              <a:t>Ξαναδιαβάστε το κείμενο και βρείτε τα κύρια σημεία που υποστηρίζουν την κεντρική ιδέα. Καταγράψτε τα με τη δέουσα σειρά. Μην χρησιμοποιείτε επεξηγήσεις, μεταφορικές εκφράσεις, εισαγωγικά και ασήμαντες λεπτομέρειες.</a:t>
            </a:r>
          </a:p>
          <a:p>
            <a:endParaRPr lang="el-G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94</TotalTime>
  <Words>688</Words>
  <Application>Microsoft Office PowerPoint</Application>
  <PresentationFormat>Προβολή στην οθόνη (4:3)</PresentationFormat>
  <Paragraphs>42</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Δημοτικός</vt:lpstr>
      <vt:lpstr>Το δημιουργικό γράψιμο</vt:lpstr>
      <vt:lpstr>Τι χρειάζεται να προσέξει αυτός που γράφει περίληψη</vt:lpstr>
      <vt:lpstr>Για την καλή περίληψη απαιτείται!</vt:lpstr>
      <vt:lpstr>Το σχεδιάγραμμα της περίληψης</vt:lpstr>
      <vt:lpstr>συνέχεια</vt:lpstr>
      <vt:lpstr>Η οργάνωση της περίληψης τα δύο κυρίως μέρη </vt:lpstr>
      <vt:lpstr>συνέχεια</vt:lpstr>
      <vt:lpstr>Προσοχή!</vt:lpstr>
      <vt:lpstr>Οδηγίες</vt:lpstr>
      <vt:lpstr>Οδηγιών συνέχεια </vt:lpstr>
      <vt:lpstr>Οδηγιών συνέχεια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δημιουργικό γράψιμο</dc:title>
  <cp:lastModifiedBy>user</cp:lastModifiedBy>
  <cp:revision>29</cp:revision>
  <dcterms:modified xsi:type="dcterms:W3CDTF">2017-01-19T17:57:48Z</dcterms:modified>
</cp:coreProperties>
</file>