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noslogistisloutraki@gmail.com" initials="t" lastIdx="2" clrIdx="0">
    <p:extLst>
      <p:ext uri="{19B8F6BF-5375-455C-9EA6-DF929625EA0E}">
        <p15:presenceInfo xmlns:p15="http://schemas.microsoft.com/office/powerpoint/2012/main" userId="6bafebe65a192bc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85" d="100"/>
          <a:sy n="85" d="100"/>
        </p:scale>
        <p:origin x="59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21T23:34:21.267" idx="2">
    <p:pos x="10" y="10"/>
    <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A2F57C-C968-9B07-732A-845CDB62EE54}"/>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287B7EF-4B21-BA53-B969-723795B46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C9CB073-7158-A664-0A30-DB96BFE4692F}"/>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5" name="Θέση υποσέλιδου 4">
            <a:extLst>
              <a:ext uri="{FF2B5EF4-FFF2-40B4-BE49-F238E27FC236}">
                <a16:creationId xmlns:a16="http://schemas.microsoft.com/office/drawing/2014/main" id="{4A82A933-C904-1167-37D5-2C2FE04BE6E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6662D81-FE93-2550-5926-B7DB3268DF33}"/>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2204446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D1DBFB-6A9F-E249-B085-8D122054A5E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F1B1914-7313-D692-6AED-836B140EE7D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E053716-8510-95F6-A3E2-B936EAE1B938}"/>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5" name="Θέση υποσέλιδου 4">
            <a:extLst>
              <a:ext uri="{FF2B5EF4-FFF2-40B4-BE49-F238E27FC236}">
                <a16:creationId xmlns:a16="http://schemas.microsoft.com/office/drawing/2014/main" id="{ECA46744-8711-D6B6-55B0-2C581A40D40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E9B6BC2-5664-5EAF-17B3-B7A8CA26DCA7}"/>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235755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7B6638E2-AB57-A4C9-73FD-FFF8BEEBB21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47F795E-3AD0-A5DA-ABFE-D6C13DF91C4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9FF5223A-B038-2CD1-2448-BE882006FD36}"/>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5" name="Θέση υποσέλιδου 4">
            <a:extLst>
              <a:ext uri="{FF2B5EF4-FFF2-40B4-BE49-F238E27FC236}">
                <a16:creationId xmlns:a16="http://schemas.microsoft.com/office/drawing/2014/main" id="{4643A4C2-8813-B5B8-45FD-808247C262E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88E1F60-6208-3B43-52D8-440FC5B32F03}"/>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2188322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D9E798-25E3-C27C-140C-334A7EBC6CD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C1A6F14-9CCC-6339-3893-2E7A94EF802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C0839C1-EDD2-D8F9-2A2E-4F821DBDF6D1}"/>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5" name="Θέση υποσέλιδου 4">
            <a:extLst>
              <a:ext uri="{FF2B5EF4-FFF2-40B4-BE49-F238E27FC236}">
                <a16:creationId xmlns:a16="http://schemas.microsoft.com/office/drawing/2014/main" id="{7F79C6D1-114E-1CF4-BD8A-2A747EC0160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283D4B0-3498-AD9E-1499-3EA3C1BC20A3}"/>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138654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FF79B6-A8FD-F8C4-ABA9-BB862FDEF88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12F17BF-23CE-F78A-D4CB-01E0F18028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9A276AC-0C67-D867-C1A2-79875568D1B4}"/>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5" name="Θέση υποσέλιδου 4">
            <a:extLst>
              <a:ext uri="{FF2B5EF4-FFF2-40B4-BE49-F238E27FC236}">
                <a16:creationId xmlns:a16="http://schemas.microsoft.com/office/drawing/2014/main" id="{503E1A4E-6211-78A3-64A0-1976169CB8C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E9CF07F-60E4-339A-3204-C2D22DD2DDF1}"/>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359458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28EFC4-AD5A-1E47-01C9-84C4FD3A2B4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1B420C0-0647-0A93-6E7B-CCE7DC57978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704C163-5DA0-97DD-AB93-D835DFD7958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D19DBB5-326D-8065-3407-1B51982591AE}"/>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6" name="Θέση υποσέλιδου 5">
            <a:extLst>
              <a:ext uri="{FF2B5EF4-FFF2-40B4-BE49-F238E27FC236}">
                <a16:creationId xmlns:a16="http://schemas.microsoft.com/office/drawing/2014/main" id="{15A769AC-C3C5-F996-11D6-CDB7EDB7DFA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DAF0C7A-B3B7-6712-460A-007901614094}"/>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2531577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C96C60-8640-2FD7-D40E-B7C63DAE104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90BD1B8-4B77-B7ED-D06C-58E24F1B2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4BF7DDAF-A1FA-87BF-2203-9CD1DDD8C5A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5CD85169-8DD0-CB76-6B34-3A13ABF2A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91E93CB-4364-14EC-3F38-5A38700F90E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34C0BD5D-F1B7-87E9-18F1-1EADFC6CE074}"/>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8" name="Θέση υποσέλιδου 7">
            <a:extLst>
              <a:ext uri="{FF2B5EF4-FFF2-40B4-BE49-F238E27FC236}">
                <a16:creationId xmlns:a16="http://schemas.microsoft.com/office/drawing/2014/main" id="{5F4DEF42-9437-C813-A83C-4E5C327BB0F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EB00F1E-C351-53B4-451D-75552CF6C9F3}"/>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212913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DA82B1-C29B-9310-1090-AD30E0D0721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AF0A52D-B03B-C347-51BF-9C2F41AACFBB}"/>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4" name="Θέση υποσέλιδου 3">
            <a:extLst>
              <a:ext uri="{FF2B5EF4-FFF2-40B4-BE49-F238E27FC236}">
                <a16:creationId xmlns:a16="http://schemas.microsoft.com/office/drawing/2014/main" id="{F9AC4704-6799-5F6F-6B5D-032638B8067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7960E65-100D-6083-DFE9-92C2C36C5348}"/>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224320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BE7EBF19-77F2-7C8C-3EF3-9BADE989686F}"/>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3" name="Θέση υποσέλιδου 2">
            <a:extLst>
              <a:ext uri="{FF2B5EF4-FFF2-40B4-BE49-F238E27FC236}">
                <a16:creationId xmlns:a16="http://schemas.microsoft.com/office/drawing/2014/main" id="{E504D00F-6607-501C-6B12-9768C4BE3B3D}"/>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AAAA181-5AE7-F23E-7588-65DD6086C2B6}"/>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3659960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35D13C-E385-95B2-897B-B1341689DB2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A86C789-9194-DCAC-13EE-98A0801265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0FF71E3-3F27-7177-5186-085D544254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59FBFA-37BB-D89D-30C0-ABFB9088A3ED}"/>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6" name="Θέση υποσέλιδου 5">
            <a:extLst>
              <a:ext uri="{FF2B5EF4-FFF2-40B4-BE49-F238E27FC236}">
                <a16:creationId xmlns:a16="http://schemas.microsoft.com/office/drawing/2014/main" id="{A367E665-7E65-9B4B-2880-1F0E2400C3B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33CCFF8-B4C6-07D9-DC4E-CA2D7515E62E}"/>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380959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0CFD21-EA7B-FF71-79DE-286AD63C4CF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175B6099-9F95-A4AA-5FEF-2D581D15EE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0A3340C-5456-0F6E-DB99-078BAC66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A9581BF-D147-2DD4-028D-DFC4AFBE84BA}"/>
              </a:ext>
            </a:extLst>
          </p:cNvPr>
          <p:cNvSpPr>
            <a:spLocks noGrp="1"/>
          </p:cNvSpPr>
          <p:nvPr>
            <p:ph type="dt" sz="half" idx="10"/>
          </p:nvPr>
        </p:nvSpPr>
        <p:spPr/>
        <p:txBody>
          <a:bodyPr/>
          <a:lstStyle/>
          <a:p>
            <a:fld id="{BD2E0715-EC24-43D6-8135-6152A2626A53}" type="datetimeFigureOut">
              <a:rPr lang="el-GR" smtClean="0"/>
              <a:t>22/9/2023</a:t>
            </a:fld>
            <a:endParaRPr lang="el-GR"/>
          </a:p>
        </p:txBody>
      </p:sp>
      <p:sp>
        <p:nvSpPr>
          <p:cNvPr id="6" name="Θέση υποσέλιδου 5">
            <a:extLst>
              <a:ext uri="{FF2B5EF4-FFF2-40B4-BE49-F238E27FC236}">
                <a16:creationId xmlns:a16="http://schemas.microsoft.com/office/drawing/2014/main" id="{17DF0DF9-97CD-14EE-1B36-24FF2D96FDC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7296B02-19F7-D1D6-BF70-9A272CC06FA1}"/>
              </a:ext>
            </a:extLst>
          </p:cNvPr>
          <p:cNvSpPr>
            <a:spLocks noGrp="1"/>
          </p:cNvSpPr>
          <p:nvPr>
            <p:ph type="sldNum" sz="quarter" idx="12"/>
          </p:nvPr>
        </p:nvSpPr>
        <p:spPr/>
        <p:txBody>
          <a:bodyPr/>
          <a:lstStyle/>
          <a:p>
            <a:fld id="{E410421B-71BB-4A6E-A764-936D83A18698}" type="slidenum">
              <a:rPr lang="el-GR" smtClean="0"/>
              <a:t>‹#›</a:t>
            </a:fld>
            <a:endParaRPr lang="el-GR"/>
          </a:p>
        </p:txBody>
      </p:sp>
    </p:spTree>
    <p:extLst>
      <p:ext uri="{BB962C8B-B14F-4D97-AF65-F5344CB8AC3E}">
        <p14:creationId xmlns:p14="http://schemas.microsoft.com/office/powerpoint/2010/main" val="3524783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52BD015-5F86-60CD-3AA3-D9C19938D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EC2BFF3-B679-6318-332B-8F50484563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3714954-CE4B-EC27-8733-CE3522BFBD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E0715-EC24-43D6-8135-6152A2626A53}" type="datetimeFigureOut">
              <a:rPr lang="el-GR" smtClean="0"/>
              <a:t>22/9/2023</a:t>
            </a:fld>
            <a:endParaRPr lang="el-GR"/>
          </a:p>
        </p:txBody>
      </p:sp>
      <p:sp>
        <p:nvSpPr>
          <p:cNvPr id="5" name="Θέση υποσέλιδου 4">
            <a:extLst>
              <a:ext uri="{FF2B5EF4-FFF2-40B4-BE49-F238E27FC236}">
                <a16:creationId xmlns:a16="http://schemas.microsoft.com/office/drawing/2014/main" id="{4DB03EAE-33CA-F4FE-4F07-F49B99D2F8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DFC81B2E-EA2C-4E64-DEAA-8A403E17B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0421B-71BB-4A6E-A764-936D83A18698}" type="slidenum">
              <a:rPr lang="el-GR" smtClean="0"/>
              <a:t>‹#›</a:t>
            </a:fld>
            <a:endParaRPr lang="el-GR"/>
          </a:p>
        </p:txBody>
      </p:sp>
    </p:spTree>
    <p:extLst>
      <p:ext uri="{BB962C8B-B14F-4D97-AF65-F5344CB8AC3E}">
        <p14:creationId xmlns:p14="http://schemas.microsoft.com/office/powerpoint/2010/main" val="131966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4BFE1-C151-B9EC-C6DB-50469D7326AB}"/>
              </a:ext>
            </a:extLst>
          </p:cNvPr>
          <p:cNvSpPr txBox="1"/>
          <p:nvPr/>
        </p:nvSpPr>
        <p:spPr>
          <a:xfrm>
            <a:off x="460773" y="460878"/>
            <a:ext cx="3296840" cy="7583102"/>
          </a:xfrm>
          <a:prstGeom prst="rect">
            <a:avLst/>
          </a:prstGeom>
          <a:noFill/>
        </p:spPr>
        <p:txBody>
          <a:bodyPr wrap="square">
            <a:spAutoFit/>
          </a:bodyPr>
          <a:lstStyle/>
          <a:p>
            <a:pPr indent="457200" algn="just">
              <a:lnSpc>
                <a:spcPct val="107000"/>
              </a:lnSpc>
              <a:spcAft>
                <a:spcPts val="800"/>
              </a:spcAft>
            </a:pPr>
            <a:r>
              <a:rPr lang="el-GR" sz="2400" u="sng" kern="100" dirty="0">
                <a:effectLst/>
                <a:latin typeface="Calibri" panose="020F0502020204030204" pitchFamily="34" charset="0"/>
                <a:ea typeface="Calibri" panose="020F0502020204030204" pitchFamily="34" charset="0"/>
                <a:cs typeface="Times New Roman" panose="02020603050405020304" pitchFamily="18" charset="0"/>
              </a:rPr>
              <a:t>Κατά τον </a:t>
            </a: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4</a:t>
            </a:r>
            <a:r>
              <a:rPr lang="el-GR" sz="2400" b="1" u="sng"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 και 5</a:t>
            </a:r>
            <a:r>
              <a:rPr lang="el-GR" sz="2400" b="1" u="sng"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400" b="1" u="sng" kern="100" dirty="0">
                <a:effectLst/>
                <a:latin typeface="Calibri" panose="020F0502020204030204" pitchFamily="34" charset="0"/>
                <a:ea typeface="Calibri" panose="020F0502020204030204" pitchFamily="34" charset="0"/>
                <a:cs typeface="Times New Roman" panose="02020603050405020304" pitchFamily="18" charset="0"/>
              </a:rPr>
              <a:t> αι</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εισβάλλουν στα εδάφη του Ρωμαϊκού κράτους οι </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Βάρβαροι, δηλαδή οι </a:t>
            </a:r>
            <a:r>
              <a:rPr lang="el-GR" sz="2400" b="1" kern="100" dirty="0" err="1">
                <a:effectLst/>
                <a:latin typeface="Calibri" panose="020F0502020204030204" pitchFamily="34" charset="0"/>
                <a:ea typeface="Calibri" panose="020F0502020204030204" pitchFamily="34" charset="0"/>
                <a:cs typeface="Times New Roman" panose="02020603050405020304" pitchFamily="18" charset="0"/>
              </a:rPr>
              <a:t>Ούνοι</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 από την Ασία και διάφορα γερμανικά φύλα</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και προκαλούν μετακινήσεις πληθυσμών που ονομάστηκαν </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η μεγάλη μετανάστευση των λαών</a:t>
            </a:r>
            <a:r>
              <a:rPr lang="el-GR" sz="2400" kern="100" dirty="0">
                <a:effectLst/>
                <a:latin typeface="Calibri" panose="020F0502020204030204" pitchFamily="34" charset="0"/>
                <a:ea typeface="Calibri" panose="020F0502020204030204" pitchFamily="34" charset="0"/>
                <a:cs typeface="Times New Roman" panose="02020603050405020304" pitchFamily="18" charset="0"/>
              </a:rPr>
              <a:t>. Τα γερμανικά φύλα εγκαθίστανται μόνιμα στην Ευρώπη και ιδρύουν βασίλεια από τα οποία σημαντικότερα είναι: το </a:t>
            </a:r>
            <a:r>
              <a:rPr lang="el-GR" sz="2400" b="1" kern="100" dirty="0" err="1">
                <a:effectLst/>
                <a:latin typeface="Calibri" panose="020F0502020204030204" pitchFamily="34" charset="0"/>
                <a:ea typeface="Calibri" panose="020F0502020204030204" pitchFamily="34" charset="0"/>
                <a:cs typeface="Times New Roman" panose="02020603050405020304" pitchFamily="18" charset="0"/>
              </a:rPr>
              <a:t>οστρογοτθικό</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 το </a:t>
            </a:r>
            <a:r>
              <a:rPr lang="el-GR" sz="2400" b="1" kern="100" dirty="0" err="1">
                <a:effectLst/>
                <a:latin typeface="Calibri" panose="020F0502020204030204" pitchFamily="34" charset="0"/>
                <a:ea typeface="Calibri" panose="020F0502020204030204" pitchFamily="34" charset="0"/>
                <a:cs typeface="Times New Roman" panose="02020603050405020304" pitchFamily="18" charset="0"/>
              </a:rPr>
              <a:t>βησιγοτθικό</a:t>
            </a:r>
            <a:r>
              <a:rPr lang="el-GR" sz="2400" b="1" kern="100" dirty="0">
                <a:effectLst/>
                <a:latin typeface="Calibri" panose="020F0502020204030204" pitchFamily="34" charset="0"/>
                <a:ea typeface="Calibri" panose="020F0502020204030204" pitchFamily="34" charset="0"/>
                <a:cs typeface="Times New Roman" panose="02020603050405020304" pitchFamily="18" charset="0"/>
              </a:rPr>
              <a:t> και το φραγκικό.</a:t>
            </a:r>
            <a:endParaRPr lang="el-G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6589BA11-20A1-79F4-E5D8-722FBB0AC64D}"/>
              </a:ext>
            </a:extLst>
          </p:cNvPr>
          <p:cNvPicPr>
            <a:picLocks noChangeAspect="1"/>
          </p:cNvPicPr>
          <p:nvPr/>
        </p:nvPicPr>
        <p:blipFill>
          <a:blip r:embed="rId2"/>
          <a:stretch>
            <a:fillRect/>
          </a:stretch>
        </p:blipFill>
        <p:spPr>
          <a:xfrm>
            <a:off x="3900487" y="-1"/>
            <a:ext cx="8186738" cy="7835153"/>
          </a:xfrm>
          <a:prstGeom prst="rect">
            <a:avLst/>
          </a:prstGeom>
        </p:spPr>
      </p:pic>
    </p:spTree>
    <p:extLst>
      <p:ext uri="{BB962C8B-B14F-4D97-AF65-F5344CB8AC3E}">
        <p14:creationId xmlns:p14="http://schemas.microsoft.com/office/powerpoint/2010/main" val="3996883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03B935-F753-8CE8-DBC5-5E9D3F4DC273}"/>
              </a:ext>
            </a:extLst>
          </p:cNvPr>
          <p:cNvSpPr txBox="1"/>
          <p:nvPr/>
        </p:nvSpPr>
        <p:spPr>
          <a:xfrm>
            <a:off x="143435" y="126937"/>
            <a:ext cx="4025153" cy="6740307"/>
          </a:xfrm>
          <a:prstGeom prst="rect">
            <a:avLst/>
          </a:prstGeom>
          <a:noFill/>
        </p:spPr>
        <p:txBody>
          <a:bodyPr wrap="square">
            <a:spAutoFit/>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Τον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15</a:t>
            </a:r>
            <a:r>
              <a:rPr lang="el-GR" sz="1800" b="1"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αι</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οι Άραβες και, έπειτα, οι Οθωμανοί, αποκόβουν τον δρόμο του μεταξιού με τον οποίο η Ευρώπη έφερνε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χρυσό,καρυκεύματα</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αρώματα από την Ανατολή.</a:t>
            </a:r>
            <a:r>
              <a:rPr lang="el-GR" sz="1800" dirty="0">
                <a:effectLst/>
                <a:latin typeface="Calibri" panose="020F0502020204030204" pitchFamily="34" charset="0"/>
                <a:ea typeface="Calibri" panose="020F0502020204030204" pitchFamily="34" charset="0"/>
                <a:cs typeface="Times New Roman" panose="02020603050405020304" pitchFamily="18" charset="0"/>
              </a:rPr>
              <a:t> Αναζητώντας νέους εμπορικούς δρόμους προς την Ανατολή, Ευρωπαίοι θαλασσοπόροι ξεκίνησαν τα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εξερευνητικά ταξίδια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Πρωτοπόροι ήταν οι :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Βάσκο ντα Γκάμα, ο Χριστόφορος Κολόμβος, που ανακάλυψε περιοχές της Κεντρικής Αμερικής και ο Φερδινάνδος Μαγγελάνος, που πρώτος έκανε τον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περίπλου</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της γης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Αυτά τα ταξίδια βοήθησαν και η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ανάκαλυψη</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της πυξίδας, των πορτολάνων(=ναυτικών χαρτών) και της καραβέλας(=νέου τύπου πλοίου). Οι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Πορτογάλοι και οι Ισπανοί καταλαμβάνουν με τη βία την κεντρική (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Ερνάν</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Κορτές</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-κατάκτηση των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Αζτλεκων</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στο Μεξικό) και νότια Αμερική (Φρανσίσκο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Πισσάρο</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-κατάκτηση των Ίνκας) και ιδρύουν αποικίες. Ακολουθούν από τον 16</a:t>
            </a:r>
            <a:r>
              <a:rPr lang="el-GR" sz="1800" b="1"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αι. οι Άγγλοι, οι Γάλλοι και οι Ολλανδοί.</a:t>
            </a:r>
            <a:endParaRPr lang="el-GR" dirty="0"/>
          </a:p>
        </p:txBody>
      </p:sp>
      <p:pic>
        <p:nvPicPr>
          <p:cNvPr id="4" name="Εικόνα 3">
            <a:extLst>
              <a:ext uri="{FF2B5EF4-FFF2-40B4-BE49-F238E27FC236}">
                <a16:creationId xmlns:a16="http://schemas.microsoft.com/office/drawing/2014/main" id="{1BD84ABA-983A-BA1C-2DD7-F632E0307CCF}"/>
              </a:ext>
            </a:extLst>
          </p:cNvPr>
          <p:cNvPicPr>
            <a:picLocks noChangeAspect="1"/>
          </p:cNvPicPr>
          <p:nvPr/>
        </p:nvPicPr>
        <p:blipFill>
          <a:blip r:embed="rId2"/>
          <a:stretch>
            <a:fillRect/>
          </a:stretch>
        </p:blipFill>
        <p:spPr>
          <a:xfrm>
            <a:off x="4390744" y="191340"/>
            <a:ext cx="7550244" cy="2723871"/>
          </a:xfrm>
          <a:prstGeom prst="rect">
            <a:avLst/>
          </a:prstGeom>
        </p:spPr>
      </p:pic>
      <p:pic>
        <p:nvPicPr>
          <p:cNvPr id="6" name="Εικόνα 5">
            <a:extLst>
              <a:ext uri="{FF2B5EF4-FFF2-40B4-BE49-F238E27FC236}">
                <a16:creationId xmlns:a16="http://schemas.microsoft.com/office/drawing/2014/main" id="{1AFF54A3-CA0C-9DDA-40AA-ED45A33E4DFB}"/>
              </a:ext>
            </a:extLst>
          </p:cNvPr>
          <p:cNvPicPr>
            <a:picLocks noChangeAspect="1"/>
          </p:cNvPicPr>
          <p:nvPr/>
        </p:nvPicPr>
        <p:blipFill>
          <a:blip r:embed="rId3"/>
          <a:stretch>
            <a:fillRect/>
          </a:stretch>
        </p:blipFill>
        <p:spPr>
          <a:xfrm>
            <a:off x="4390744" y="2915211"/>
            <a:ext cx="1914525" cy="3422836"/>
          </a:xfrm>
          <a:prstGeom prst="rect">
            <a:avLst/>
          </a:prstGeom>
        </p:spPr>
      </p:pic>
      <p:pic>
        <p:nvPicPr>
          <p:cNvPr id="7" name="Εικόνα 6">
            <a:extLst>
              <a:ext uri="{FF2B5EF4-FFF2-40B4-BE49-F238E27FC236}">
                <a16:creationId xmlns:a16="http://schemas.microsoft.com/office/drawing/2014/main" id="{6E588E61-AAE8-4008-9CBE-27040191F716}"/>
              </a:ext>
            </a:extLst>
          </p:cNvPr>
          <p:cNvPicPr>
            <a:picLocks noChangeAspect="1"/>
          </p:cNvPicPr>
          <p:nvPr/>
        </p:nvPicPr>
        <p:blipFill>
          <a:blip r:embed="rId4"/>
          <a:stretch>
            <a:fillRect/>
          </a:stretch>
        </p:blipFill>
        <p:spPr>
          <a:xfrm>
            <a:off x="6454588" y="2915211"/>
            <a:ext cx="5486400" cy="3611095"/>
          </a:xfrm>
          <a:prstGeom prst="rect">
            <a:avLst/>
          </a:prstGeom>
        </p:spPr>
      </p:pic>
    </p:spTree>
    <p:extLst>
      <p:ext uri="{BB962C8B-B14F-4D97-AF65-F5344CB8AC3E}">
        <p14:creationId xmlns:p14="http://schemas.microsoft.com/office/powerpoint/2010/main" val="37872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50AEBF37-43AF-76D2-9C53-DC61A91259F7}"/>
              </a:ext>
            </a:extLst>
          </p:cNvPr>
          <p:cNvPicPr>
            <a:picLocks noChangeAspect="1"/>
          </p:cNvPicPr>
          <p:nvPr/>
        </p:nvPicPr>
        <p:blipFill>
          <a:blip r:embed="rId2"/>
          <a:stretch>
            <a:fillRect/>
          </a:stretch>
        </p:blipFill>
        <p:spPr>
          <a:xfrm>
            <a:off x="332814" y="344861"/>
            <a:ext cx="2705100" cy="3016904"/>
          </a:xfrm>
          <a:prstGeom prst="rect">
            <a:avLst/>
          </a:prstGeom>
        </p:spPr>
      </p:pic>
      <p:pic>
        <p:nvPicPr>
          <p:cNvPr id="3" name="Εικόνα 2">
            <a:extLst>
              <a:ext uri="{FF2B5EF4-FFF2-40B4-BE49-F238E27FC236}">
                <a16:creationId xmlns:a16="http://schemas.microsoft.com/office/drawing/2014/main" id="{67A2A5A6-B9DC-0A49-6F58-5677214CC22D}"/>
              </a:ext>
            </a:extLst>
          </p:cNvPr>
          <p:cNvPicPr>
            <a:picLocks noChangeAspect="1"/>
          </p:cNvPicPr>
          <p:nvPr/>
        </p:nvPicPr>
        <p:blipFill>
          <a:blip r:embed="rId3"/>
          <a:stretch>
            <a:fillRect/>
          </a:stretch>
        </p:blipFill>
        <p:spPr>
          <a:xfrm>
            <a:off x="3771059" y="344862"/>
            <a:ext cx="6556282" cy="3084138"/>
          </a:xfrm>
          <a:prstGeom prst="rect">
            <a:avLst/>
          </a:prstGeom>
        </p:spPr>
      </p:pic>
      <p:pic>
        <p:nvPicPr>
          <p:cNvPr id="4" name="Εικόνα 3">
            <a:extLst>
              <a:ext uri="{FF2B5EF4-FFF2-40B4-BE49-F238E27FC236}">
                <a16:creationId xmlns:a16="http://schemas.microsoft.com/office/drawing/2014/main" id="{E15B4AE0-A5BC-45F0-4ED6-72800C39EF55}"/>
              </a:ext>
            </a:extLst>
          </p:cNvPr>
          <p:cNvPicPr>
            <a:picLocks noChangeAspect="1"/>
          </p:cNvPicPr>
          <p:nvPr/>
        </p:nvPicPr>
        <p:blipFill>
          <a:blip r:embed="rId4"/>
          <a:stretch>
            <a:fillRect/>
          </a:stretch>
        </p:blipFill>
        <p:spPr>
          <a:xfrm>
            <a:off x="430305" y="3585883"/>
            <a:ext cx="2847975" cy="2796988"/>
          </a:xfrm>
          <a:prstGeom prst="rect">
            <a:avLst/>
          </a:prstGeom>
        </p:spPr>
      </p:pic>
      <p:pic>
        <p:nvPicPr>
          <p:cNvPr id="5" name="Εικόνα 4">
            <a:extLst>
              <a:ext uri="{FF2B5EF4-FFF2-40B4-BE49-F238E27FC236}">
                <a16:creationId xmlns:a16="http://schemas.microsoft.com/office/drawing/2014/main" id="{17DE44ED-6CAB-BCED-397D-5DFFDB6D6F13}"/>
              </a:ext>
            </a:extLst>
          </p:cNvPr>
          <p:cNvPicPr>
            <a:picLocks noChangeAspect="1"/>
          </p:cNvPicPr>
          <p:nvPr/>
        </p:nvPicPr>
        <p:blipFill>
          <a:blip r:embed="rId5"/>
          <a:stretch>
            <a:fillRect/>
          </a:stretch>
        </p:blipFill>
        <p:spPr>
          <a:xfrm>
            <a:off x="3771060" y="3520889"/>
            <a:ext cx="6798328" cy="2861981"/>
          </a:xfrm>
          <a:prstGeom prst="rect">
            <a:avLst/>
          </a:prstGeom>
        </p:spPr>
      </p:pic>
    </p:spTree>
    <p:extLst>
      <p:ext uri="{BB962C8B-B14F-4D97-AF65-F5344CB8AC3E}">
        <p14:creationId xmlns:p14="http://schemas.microsoft.com/office/powerpoint/2010/main" val="3358009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40144955-C653-DB63-B308-1B1A78F98DB6}"/>
              </a:ext>
            </a:extLst>
          </p:cNvPr>
          <p:cNvPicPr>
            <a:picLocks noChangeAspect="1"/>
          </p:cNvPicPr>
          <p:nvPr/>
        </p:nvPicPr>
        <p:blipFill>
          <a:blip r:embed="rId2"/>
          <a:stretch>
            <a:fillRect/>
          </a:stretch>
        </p:blipFill>
        <p:spPr>
          <a:xfrm>
            <a:off x="543485" y="363070"/>
            <a:ext cx="4297456" cy="2864224"/>
          </a:xfrm>
          <a:prstGeom prst="rect">
            <a:avLst/>
          </a:prstGeom>
        </p:spPr>
      </p:pic>
      <p:pic>
        <p:nvPicPr>
          <p:cNvPr id="4" name="Εικόνα 3">
            <a:extLst>
              <a:ext uri="{FF2B5EF4-FFF2-40B4-BE49-F238E27FC236}">
                <a16:creationId xmlns:a16="http://schemas.microsoft.com/office/drawing/2014/main" id="{AA5DD30C-7357-041E-8DE0-A0226B120590}"/>
              </a:ext>
            </a:extLst>
          </p:cNvPr>
          <p:cNvPicPr>
            <a:picLocks noChangeAspect="1"/>
          </p:cNvPicPr>
          <p:nvPr/>
        </p:nvPicPr>
        <p:blipFill>
          <a:blip r:embed="rId3"/>
          <a:stretch>
            <a:fillRect/>
          </a:stretch>
        </p:blipFill>
        <p:spPr>
          <a:xfrm>
            <a:off x="543484" y="3429000"/>
            <a:ext cx="4297455" cy="3119717"/>
          </a:xfrm>
          <a:prstGeom prst="rect">
            <a:avLst/>
          </a:prstGeom>
        </p:spPr>
      </p:pic>
      <p:pic>
        <p:nvPicPr>
          <p:cNvPr id="5" name="Εικόνα 4">
            <a:extLst>
              <a:ext uri="{FF2B5EF4-FFF2-40B4-BE49-F238E27FC236}">
                <a16:creationId xmlns:a16="http://schemas.microsoft.com/office/drawing/2014/main" id="{87FD3B8D-CE6F-0D1E-58FB-7A2FBB75874E}"/>
              </a:ext>
            </a:extLst>
          </p:cNvPr>
          <p:cNvPicPr>
            <a:picLocks noChangeAspect="1"/>
          </p:cNvPicPr>
          <p:nvPr/>
        </p:nvPicPr>
        <p:blipFill>
          <a:blip r:embed="rId4"/>
          <a:stretch>
            <a:fillRect/>
          </a:stretch>
        </p:blipFill>
        <p:spPr>
          <a:xfrm>
            <a:off x="5065059" y="3541059"/>
            <a:ext cx="5172635" cy="2953871"/>
          </a:xfrm>
          <a:prstGeom prst="rect">
            <a:avLst/>
          </a:prstGeom>
        </p:spPr>
      </p:pic>
      <p:pic>
        <p:nvPicPr>
          <p:cNvPr id="6" name="Εικόνα 5">
            <a:extLst>
              <a:ext uri="{FF2B5EF4-FFF2-40B4-BE49-F238E27FC236}">
                <a16:creationId xmlns:a16="http://schemas.microsoft.com/office/drawing/2014/main" id="{D0B1F261-DB2E-13E6-A3E1-BF166949D3D6}"/>
              </a:ext>
            </a:extLst>
          </p:cNvPr>
          <p:cNvPicPr>
            <a:picLocks noChangeAspect="1"/>
          </p:cNvPicPr>
          <p:nvPr/>
        </p:nvPicPr>
        <p:blipFill>
          <a:blip r:embed="rId5"/>
          <a:stretch>
            <a:fillRect/>
          </a:stretch>
        </p:blipFill>
        <p:spPr>
          <a:xfrm>
            <a:off x="5065059" y="363070"/>
            <a:ext cx="5172634" cy="2953871"/>
          </a:xfrm>
          <a:prstGeom prst="rect">
            <a:avLst/>
          </a:prstGeom>
        </p:spPr>
      </p:pic>
    </p:spTree>
    <p:extLst>
      <p:ext uri="{BB962C8B-B14F-4D97-AF65-F5344CB8AC3E}">
        <p14:creationId xmlns:p14="http://schemas.microsoft.com/office/powerpoint/2010/main" val="864967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579B6B-9B55-216B-5627-0D8F7A1E4827}"/>
              </a:ext>
            </a:extLst>
          </p:cNvPr>
          <p:cNvSpPr txBox="1"/>
          <p:nvPr/>
        </p:nvSpPr>
        <p:spPr>
          <a:xfrm>
            <a:off x="107577" y="146174"/>
            <a:ext cx="4141694" cy="6740307"/>
          </a:xfrm>
          <a:prstGeom prst="rect">
            <a:avLst/>
          </a:prstGeom>
          <a:noFill/>
        </p:spPr>
        <p:txBody>
          <a:bodyPr wrap="square">
            <a:spAutoFit/>
          </a:bodyPr>
          <a:lstStyle/>
          <a:p>
            <a:r>
              <a:rPr lang="el-GR" sz="2400" dirty="0">
                <a:effectLst/>
                <a:latin typeface="Calibri" panose="020F0502020204030204" pitchFamily="34" charset="0"/>
                <a:ea typeface="Calibri" panose="020F0502020204030204" pitchFamily="34" charset="0"/>
                <a:cs typeface="Times New Roman" panose="02020603050405020304" pitchFamily="18" charset="0"/>
              </a:rPr>
              <a:t>Την ίδια περίοδο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(15</a:t>
            </a:r>
            <a:r>
              <a:rPr lang="el-GR" sz="2400" b="1" baseline="30000" dirty="0">
                <a:effectLst/>
                <a:latin typeface="Calibri" panose="020F0502020204030204" pitchFamily="34" charset="0"/>
                <a:ea typeface="Calibri" panose="020F0502020204030204" pitchFamily="34" charset="0"/>
                <a:cs typeface="Times New Roman" panose="02020603050405020304" pitchFamily="18" charset="0"/>
              </a:rPr>
              <a:t>ος</a:t>
            </a:r>
            <a:r>
              <a:rPr lang="el-GR" sz="2400" b="1" dirty="0">
                <a:effectLst/>
                <a:latin typeface="Calibri" panose="020F0502020204030204" pitchFamily="34" charset="0"/>
                <a:ea typeface="Calibri" panose="020F0502020204030204" pitchFamily="34" charset="0"/>
                <a:cs typeface="Times New Roman" panose="02020603050405020304" pitchFamily="18" charset="0"/>
              </a:rPr>
              <a:t>-16</a:t>
            </a:r>
            <a:r>
              <a:rPr lang="el-GR" sz="2400" b="1" baseline="30000" dirty="0">
                <a:effectLst/>
                <a:latin typeface="Calibri" panose="020F0502020204030204" pitchFamily="34" charset="0"/>
                <a:ea typeface="Calibri" panose="020F0502020204030204" pitchFamily="34" charset="0"/>
                <a:cs typeface="Times New Roman" panose="02020603050405020304" pitchFamily="18" charset="0"/>
              </a:rPr>
              <a:t>ος</a:t>
            </a:r>
            <a:r>
              <a:rPr lang="el-GR" sz="2400" b="1" dirty="0">
                <a:effectLst/>
                <a:latin typeface="Calibri" panose="020F0502020204030204" pitchFamily="34" charset="0"/>
                <a:ea typeface="Calibri" panose="020F0502020204030204" pitchFamily="34" charset="0"/>
                <a:cs typeface="Times New Roman" panose="02020603050405020304" pitchFamily="18" charset="0"/>
              </a:rPr>
              <a:t> αι)</a:t>
            </a:r>
            <a:r>
              <a:rPr lang="el-GR" sz="2400" dirty="0">
                <a:effectLst/>
                <a:latin typeface="Calibri" panose="020F0502020204030204" pitchFamily="34" charset="0"/>
                <a:ea typeface="Calibri" panose="020F0502020204030204" pitchFamily="34" charset="0"/>
                <a:cs typeface="Times New Roman" panose="02020603050405020304" pitchFamily="18" charset="0"/>
              </a:rPr>
              <a:t> εκδηλώνεται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ένα νέο πνευματικό και καλλιτεχνικό κίνημα , η ΑΝΑΓΕΝΝΗΣΗ, που επιδιώκει την αναβίωση των αξιών της κλασικής αρχαιότητας, την πρόοδο των επιστημών, την κριτική σκέψη, την εξύμνηση του σώματος και της ομορφιάς και τον άνθρωπο στο κέντρο του κόσμου (ανθρωπισμός).</a:t>
            </a:r>
            <a:r>
              <a:rPr lang="el-GR" sz="2400" dirty="0">
                <a:effectLst/>
                <a:latin typeface="Calibri" panose="020F0502020204030204" pitchFamily="34" charset="0"/>
                <a:ea typeface="Calibri" panose="020F0502020204030204" pitchFamily="34" charset="0"/>
                <a:cs typeface="Times New Roman" panose="02020603050405020304" pitchFamily="18" charset="0"/>
              </a:rPr>
              <a:t> Σπουδαίοι ανθρωπιστές υπήρξαν οι :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Έρασμος,</a:t>
            </a:r>
            <a:r>
              <a:rPr lang="el-GR" sz="24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dirty="0" err="1">
                <a:effectLst/>
                <a:latin typeface="Calibri" panose="020F0502020204030204" pitchFamily="34" charset="0"/>
                <a:ea typeface="Calibri" panose="020F0502020204030204" pitchFamily="34" charset="0"/>
                <a:cs typeface="Times New Roman" panose="02020603050405020304" pitchFamily="18" charset="0"/>
              </a:rPr>
              <a:t>Ραμπελαί</a:t>
            </a:r>
            <a:r>
              <a:rPr lang="el-GR" sz="2400" dirty="0">
                <a:effectLst/>
                <a:latin typeface="Calibri" panose="020F0502020204030204" pitchFamily="34" charset="0"/>
                <a:ea typeface="Calibri" panose="020F0502020204030204" pitchFamily="34" charset="0"/>
                <a:cs typeface="Times New Roman" panose="02020603050405020304" pitchFamily="18" charset="0"/>
              </a:rPr>
              <a:t>, Τόμας </a:t>
            </a:r>
            <a:r>
              <a:rPr lang="el-GR" sz="2400" dirty="0" err="1">
                <a:effectLst/>
                <a:latin typeface="Calibri" panose="020F0502020204030204" pitchFamily="34" charset="0"/>
                <a:ea typeface="Calibri" panose="020F0502020204030204" pitchFamily="34" charset="0"/>
                <a:cs typeface="Times New Roman" panose="02020603050405020304" pitchFamily="18" charset="0"/>
              </a:rPr>
              <a:t>Μορ</a:t>
            </a:r>
            <a:r>
              <a:rPr lang="el-GR" sz="2400" dirty="0">
                <a:effectLst/>
                <a:latin typeface="Calibri" panose="020F0502020204030204" pitchFamily="34" charset="0"/>
                <a:ea typeface="Calibri" panose="020F0502020204030204" pitchFamily="34" charset="0"/>
                <a:cs typeface="Times New Roman" panose="02020603050405020304" pitchFamily="18" charset="0"/>
              </a:rPr>
              <a:t> καθώς και βυζαντινοί λόγιοι όπως ο Γεώργιος Γεμιστός ή Πλήθων και ο Βησσαρίων</a:t>
            </a:r>
            <a:endParaRPr lang="el-GR" sz="2400" dirty="0"/>
          </a:p>
        </p:txBody>
      </p:sp>
      <p:pic>
        <p:nvPicPr>
          <p:cNvPr id="4" name="Εικόνα 3">
            <a:extLst>
              <a:ext uri="{FF2B5EF4-FFF2-40B4-BE49-F238E27FC236}">
                <a16:creationId xmlns:a16="http://schemas.microsoft.com/office/drawing/2014/main" id="{81DBFD96-3956-F3FF-B9C7-5FC21ED008B4}"/>
              </a:ext>
            </a:extLst>
          </p:cNvPr>
          <p:cNvPicPr>
            <a:picLocks noChangeAspect="1"/>
          </p:cNvPicPr>
          <p:nvPr/>
        </p:nvPicPr>
        <p:blipFill>
          <a:blip r:embed="rId2"/>
          <a:stretch>
            <a:fillRect/>
          </a:stretch>
        </p:blipFill>
        <p:spPr>
          <a:xfrm>
            <a:off x="4249271" y="395568"/>
            <a:ext cx="3594848" cy="2903444"/>
          </a:xfrm>
          <a:prstGeom prst="rect">
            <a:avLst/>
          </a:prstGeom>
        </p:spPr>
      </p:pic>
      <p:pic>
        <p:nvPicPr>
          <p:cNvPr id="5" name="Εικόνα 4">
            <a:extLst>
              <a:ext uri="{FF2B5EF4-FFF2-40B4-BE49-F238E27FC236}">
                <a16:creationId xmlns:a16="http://schemas.microsoft.com/office/drawing/2014/main" id="{CC1FC550-3004-F308-70C3-3EB713D550F0}"/>
              </a:ext>
            </a:extLst>
          </p:cNvPr>
          <p:cNvPicPr>
            <a:picLocks noChangeAspect="1"/>
          </p:cNvPicPr>
          <p:nvPr/>
        </p:nvPicPr>
        <p:blipFill>
          <a:blip r:embed="rId3"/>
          <a:stretch>
            <a:fillRect/>
          </a:stretch>
        </p:blipFill>
        <p:spPr>
          <a:xfrm>
            <a:off x="8091487" y="395568"/>
            <a:ext cx="1800225" cy="2826965"/>
          </a:xfrm>
          <a:prstGeom prst="rect">
            <a:avLst/>
          </a:prstGeom>
        </p:spPr>
      </p:pic>
      <p:pic>
        <p:nvPicPr>
          <p:cNvPr id="6" name="Εικόνα 5">
            <a:extLst>
              <a:ext uri="{FF2B5EF4-FFF2-40B4-BE49-F238E27FC236}">
                <a16:creationId xmlns:a16="http://schemas.microsoft.com/office/drawing/2014/main" id="{02E9F404-5D4A-8C04-7566-3D18717885AA}"/>
              </a:ext>
            </a:extLst>
          </p:cNvPr>
          <p:cNvPicPr>
            <a:picLocks noChangeAspect="1"/>
          </p:cNvPicPr>
          <p:nvPr/>
        </p:nvPicPr>
        <p:blipFill>
          <a:blip r:embed="rId4"/>
          <a:stretch>
            <a:fillRect/>
          </a:stretch>
        </p:blipFill>
        <p:spPr>
          <a:xfrm>
            <a:off x="9891712" y="395568"/>
            <a:ext cx="1952625" cy="2826965"/>
          </a:xfrm>
          <a:prstGeom prst="rect">
            <a:avLst/>
          </a:prstGeom>
        </p:spPr>
      </p:pic>
      <p:pic>
        <p:nvPicPr>
          <p:cNvPr id="7" name="Εικόνα 6">
            <a:extLst>
              <a:ext uri="{FF2B5EF4-FFF2-40B4-BE49-F238E27FC236}">
                <a16:creationId xmlns:a16="http://schemas.microsoft.com/office/drawing/2014/main" id="{357D2FF0-8CA3-5CB1-BD73-E2BF6853748D}"/>
              </a:ext>
            </a:extLst>
          </p:cNvPr>
          <p:cNvPicPr>
            <a:picLocks noChangeAspect="1"/>
          </p:cNvPicPr>
          <p:nvPr/>
        </p:nvPicPr>
        <p:blipFill>
          <a:blip r:embed="rId5"/>
          <a:stretch>
            <a:fillRect/>
          </a:stretch>
        </p:blipFill>
        <p:spPr>
          <a:xfrm>
            <a:off x="4823012" y="3299011"/>
            <a:ext cx="5576047" cy="3496235"/>
          </a:xfrm>
          <a:prstGeom prst="rect">
            <a:avLst/>
          </a:prstGeom>
        </p:spPr>
      </p:pic>
    </p:spTree>
    <p:extLst>
      <p:ext uri="{BB962C8B-B14F-4D97-AF65-F5344CB8AC3E}">
        <p14:creationId xmlns:p14="http://schemas.microsoft.com/office/powerpoint/2010/main" val="3273664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4BA042-0FB1-0686-A45D-151A51089A5F}"/>
              </a:ext>
            </a:extLst>
          </p:cNvPr>
          <p:cNvSpPr txBox="1"/>
          <p:nvPr/>
        </p:nvSpPr>
        <p:spPr>
          <a:xfrm>
            <a:off x="197224" y="194120"/>
            <a:ext cx="4222376" cy="3170099"/>
          </a:xfrm>
          <a:prstGeom prst="rect">
            <a:avLst/>
          </a:prstGeom>
          <a:noFill/>
        </p:spPr>
        <p:txBody>
          <a:bodyPr wrap="square">
            <a:spAutoFit/>
          </a:bodyPr>
          <a:lstStyle/>
          <a:p>
            <a:r>
              <a:rPr lang="el-GR" sz="2000" b="1" dirty="0">
                <a:effectLst/>
                <a:latin typeface="Calibri" panose="020F0502020204030204" pitchFamily="34" charset="0"/>
                <a:ea typeface="Calibri" panose="020F0502020204030204" pitchFamily="34" charset="0"/>
                <a:cs typeface="Times New Roman" panose="02020603050405020304" pitchFamily="18" charset="0"/>
              </a:rPr>
              <a:t>Το 1450 ο Γερμανός Ιωάννης Γουτεμβέργιος με την εφεύρεση της τυπογραφίας βοηθά στην ταχύτατη έκδοση χιλιάδων βιβλίων και βοηθά στη μόρφωση των μεσαιωνικών λαών</a:t>
            </a:r>
            <a:r>
              <a:rPr lang="el-GR" sz="2000" dirty="0">
                <a:effectLst/>
                <a:latin typeface="Calibri" panose="020F0502020204030204" pitchFamily="34" charset="0"/>
                <a:ea typeface="Calibri" panose="020F0502020204030204" pitchFamily="34" charset="0"/>
                <a:cs typeface="Times New Roman" panose="02020603050405020304" pitchFamily="18" charset="0"/>
              </a:rPr>
              <a:t>. Στη λογοτεχνία, σπουδαίοι συγγραφείς της Αναγέννησης είναι ο </a:t>
            </a:r>
            <a:r>
              <a:rPr lang="el-GR" sz="2000" b="1" dirty="0">
                <a:effectLst/>
                <a:latin typeface="Calibri" panose="020F0502020204030204" pitchFamily="34" charset="0"/>
                <a:ea typeface="Calibri" panose="020F0502020204030204" pitchFamily="34" charset="0"/>
                <a:cs typeface="Times New Roman" panose="02020603050405020304" pitchFamily="18" charset="0"/>
              </a:rPr>
              <a:t>Ισπανός Μιγκέλ ντε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Θερβάντες</a:t>
            </a:r>
            <a:r>
              <a:rPr lang="el-GR" sz="2000" dirty="0">
                <a:effectLst/>
                <a:latin typeface="Calibri" panose="020F0502020204030204" pitchFamily="34" charset="0"/>
                <a:ea typeface="Calibri" panose="020F0502020204030204" pitchFamily="34" charset="0"/>
                <a:cs typeface="Times New Roman" panose="02020603050405020304" pitchFamily="18" charset="0"/>
              </a:rPr>
              <a:t> ( Δον Κιχώτης</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ο Άγγλος Ουίλιαμ Σαίξπηρ και ο Ιταλός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Νικολό</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Μακιαβέλι</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endParaRPr lang="el-GR" sz="2000" dirty="0"/>
          </a:p>
        </p:txBody>
      </p:sp>
      <p:pic>
        <p:nvPicPr>
          <p:cNvPr id="4" name="Εικόνα 3">
            <a:extLst>
              <a:ext uri="{FF2B5EF4-FFF2-40B4-BE49-F238E27FC236}">
                <a16:creationId xmlns:a16="http://schemas.microsoft.com/office/drawing/2014/main" id="{79A1B806-7AA8-2209-0F67-9DB3D764057C}"/>
              </a:ext>
            </a:extLst>
          </p:cNvPr>
          <p:cNvPicPr>
            <a:picLocks noChangeAspect="1"/>
          </p:cNvPicPr>
          <p:nvPr/>
        </p:nvPicPr>
        <p:blipFill>
          <a:blip r:embed="rId2"/>
          <a:stretch>
            <a:fillRect/>
          </a:stretch>
        </p:blipFill>
        <p:spPr>
          <a:xfrm>
            <a:off x="4647358" y="381840"/>
            <a:ext cx="3792071" cy="3257831"/>
          </a:xfrm>
          <a:prstGeom prst="rect">
            <a:avLst/>
          </a:prstGeom>
        </p:spPr>
      </p:pic>
      <p:pic>
        <p:nvPicPr>
          <p:cNvPr id="5" name="Εικόνα 4">
            <a:extLst>
              <a:ext uri="{FF2B5EF4-FFF2-40B4-BE49-F238E27FC236}">
                <a16:creationId xmlns:a16="http://schemas.microsoft.com/office/drawing/2014/main" id="{8CDFD23E-2C2D-8C41-6FBE-1D3EF28DFA3C}"/>
              </a:ext>
            </a:extLst>
          </p:cNvPr>
          <p:cNvPicPr>
            <a:picLocks noChangeAspect="1"/>
          </p:cNvPicPr>
          <p:nvPr/>
        </p:nvPicPr>
        <p:blipFill>
          <a:blip r:embed="rId3"/>
          <a:stretch>
            <a:fillRect/>
          </a:stretch>
        </p:blipFill>
        <p:spPr>
          <a:xfrm>
            <a:off x="8439430" y="381840"/>
            <a:ext cx="3393982" cy="3257831"/>
          </a:xfrm>
          <a:prstGeom prst="rect">
            <a:avLst/>
          </a:prstGeom>
        </p:spPr>
      </p:pic>
      <p:pic>
        <p:nvPicPr>
          <p:cNvPr id="6" name="Εικόνα 5">
            <a:extLst>
              <a:ext uri="{FF2B5EF4-FFF2-40B4-BE49-F238E27FC236}">
                <a16:creationId xmlns:a16="http://schemas.microsoft.com/office/drawing/2014/main" id="{A4B1CA1A-A78E-CD97-26C2-54D41C843105}"/>
              </a:ext>
            </a:extLst>
          </p:cNvPr>
          <p:cNvPicPr>
            <a:picLocks noChangeAspect="1"/>
          </p:cNvPicPr>
          <p:nvPr/>
        </p:nvPicPr>
        <p:blipFill>
          <a:blip r:embed="rId4"/>
          <a:stretch>
            <a:fillRect/>
          </a:stretch>
        </p:blipFill>
        <p:spPr>
          <a:xfrm>
            <a:off x="197224" y="3779674"/>
            <a:ext cx="2294124" cy="2713224"/>
          </a:xfrm>
          <a:prstGeom prst="rect">
            <a:avLst/>
          </a:prstGeom>
        </p:spPr>
      </p:pic>
      <p:pic>
        <p:nvPicPr>
          <p:cNvPr id="7" name="Εικόνα 6">
            <a:extLst>
              <a:ext uri="{FF2B5EF4-FFF2-40B4-BE49-F238E27FC236}">
                <a16:creationId xmlns:a16="http://schemas.microsoft.com/office/drawing/2014/main" id="{50FA2A9C-63C0-9DEB-606B-23F618B43799}"/>
              </a:ext>
            </a:extLst>
          </p:cNvPr>
          <p:cNvPicPr>
            <a:picLocks noChangeAspect="1"/>
          </p:cNvPicPr>
          <p:nvPr/>
        </p:nvPicPr>
        <p:blipFill>
          <a:blip r:embed="rId5"/>
          <a:stretch>
            <a:fillRect/>
          </a:stretch>
        </p:blipFill>
        <p:spPr>
          <a:xfrm>
            <a:off x="2931460" y="3795152"/>
            <a:ext cx="2061882" cy="2837750"/>
          </a:xfrm>
          <a:prstGeom prst="rect">
            <a:avLst/>
          </a:prstGeom>
        </p:spPr>
      </p:pic>
      <p:pic>
        <p:nvPicPr>
          <p:cNvPr id="8" name="Εικόνα 7">
            <a:extLst>
              <a:ext uri="{FF2B5EF4-FFF2-40B4-BE49-F238E27FC236}">
                <a16:creationId xmlns:a16="http://schemas.microsoft.com/office/drawing/2014/main" id="{656D7663-3E8A-C721-7B5B-607E31E970C7}"/>
              </a:ext>
            </a:extLst>
          </p:cNvPr>
          <p:cNvPicPr>
            <a:picLocks noChangeAspect="1"/>
          </p:cNvPicPr>
          <p:nvPr/>
        </p:nvPicPr>
        <p:blipFill>
          <a:blip r:embed="rId6"/>
          <a:stretch>
            <a:fillRect/>
          </a:stretch>
        </p:blipFill>
        <p:spPr>
          <a:xfrm>
            <a:off x="4993342" y="3779674"/>
            <a:ext cx="2294124" cy="2993230"/>
          </a:xfrm>
          <a:prstGeom prst="rect">
            <a:avLst/>
          </a:prstGeom>
        </p:spPr>
      </p:pic>
      <p:pic>
        <p:nvPicPr>
          <p:cNvPr id="9" name="Εικόνα 8">
            <a:extLst>
              <a:ext uri="{FF2B5EF4-FFF2-40B4-BE49-F238E27FC236}">
                <a16:creationId xmlns:a16="http://schemas.microsoft.com/office/drawing/2014/main" id="{5955A31B-CB07-43E6-C852-F9359DE133F7}"/>
              </a:ext>
            </a:extLst>
          </p:cNvPr>
          <p:cNvPicPr>
            <a:picLocks noChangeAspect="1"/>
          </p:cNvPicPr>
          <p:nvPr/>
        </p:nvPicPr>
        <p:blipFill>
          <a:blip r:embed="rId7"/>
          <a:stretch>
            <a:fillRect/>
          </a:stretch>
        </p:blipFill>
        <p:spPr>
          <a:xfrm>
            <a:off x="7476565" y="3866520"/>
            <a:ext cx="4518211" cy="2756927"/>
          </a:xfrm>
          <a:prstGeom prst="rect">
            <a:avLst/>
          </a:prstGeom>
        </p:spPr>
      </p:pic>
    </p:spTree>
    <p:extLst>
      <p:ext uri="{BB962C8B-B14F-4D97-AF65-F5344CB8AC3E}">
        <p14:creationId xmlns:p14="http://schemas.microsoft.com/office/powerpoint/2010/main" val="3981185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89E49E-5307-AF51-0404-56DAE1D4FA56}"/>
              </a:ext>
            </a:extLst>
          </p:cNvPr>
          <p:cNvSpPr txBox="1"/>
          <p:nvPr/>
        </p:nvSpPr>
        <p:spPr>
          <a:xfrm>
            <a:off x="125506" y="84064"/>
            <a:ext cx="2814918" cy="6005490"/>
          </a:xfrm>
          <a:prstGeom prst="rect">
            <a:avLst/>
          </a:prstGeom>
          <a:noFill/>
        </p:spPr>
        <p:txBody>
          <a:bodyPr wrap="square">
            <a:spAutoFit/>
          </a:bodyPr>
          <a:lstStyle/>
          <a:p>
            <a:pPr indent="457200" algn="just">
              <a:lnSpc>
                <a:spcPct val="107000"/>
              </a:lnSpc>
              <a:spcAft>
                <a:spcPts val="800"/>
              </a:spcAft>
            </a:pP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Στην τέχνη </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ακμάζει η </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γλυπτική και η ζωγραφική </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που δε διστάζει να απεικονίσει το </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γυμνό ανθρώπινο σώμα </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και χρησιμοποιεί τις </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τεχνικές της προοπτικής (=δίνεται η αίσθηση του βάθους) και της φωτοσκίασης</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Σπουδαίοι ζωγράφοι της Αναγέννησης ήταν οι : </a:t>
            </a:r>
            <a:r>
              <a:rPr lang="el-GR" sz="2000" b="1" kern="100" dirty="0" err="1">
                <a:effectLst/>
                <a:latin typeface="Calibri" panose="020F0502020204030204" pitchFamily="34" charset="0"/>
                <a:ea typeface="Calibri" panose="020F0502020204030204" pitchFamily="34" charset="0"/>
                <a:cs typeface="Times New Roman" panose="02020603050405020304" pitchFamily="18" charset="0"/>
              </a:rPr>
              <a:t>Μποτιτσέλι</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 , Λεονάρντο ντα Βίντσι, Μιχαήλ Άγγελος, Άλμπρεχτ </a:t>
            </a:r>
            <a:r>
              <a:rPr lang="el-GR" sz="2000" b="1" kern="100" dirty="0" err="1">
                <a:effectLst/>
                <a:latin typeface="Calibri" panose="020F0502020204030204" pitchFamily="34" charset="0"/>
                <a:ea typeface="Calibri" panose="020F0502020204030204" pitchFamily="34" charset="0"/>
                <a:cs typeface="Times New Roman" panose="02020603050405020304" pitchFamily="18" charset="0"/>
              </a:rPr>
              <a:t>Ντύρερ</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kern="100" dirty="0" err="1">
                <a:effectLst/>
                <a:latin typeface="Calibri" panose="020F0502020204030204" pitchFamily="34" charset="0"/>
                <a:ea typeface="Calibri" panose="020F0502020204030204" pitchFamily="34" charset="0"/>
                <a:cs typeface="Times New Roman" panose="02020603050405020304" pitchFamily="18" charset="0"/>
              </a:rPr>
              <a:t>Δομήνικος</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 Θεοτοκόπουλος ή </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El Greco</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 κ.</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α.</a:t>
            </a:r>
          </a:p>
        </p:txBody>
      </p:sp>
      <p:pic>
        <p:nvPicPr>
          <p:cNvPr id="5" name="Εικόνα 4">
            <a:extLst>
              <a:ext uri="{FF2B5EF4-FFF2-40B4-BE49-F238E27FC236}">
                <a16:creationId xmlns:a16="http://schemas.microsoft.com/office/drawing/2014/main" id="{4AF84A62-ACA2-CC8F-1E09-E98363B945A4}"/>
              </a:ext>
            </a:extLst>
          </p:cNvPr>
          <p:cNvPicPr>
            <a:picLocks noChangeAspect="1"/>
          </p:cNvPicPr>
          <p:nvPr/>
        </p:nvPicPr>
        <p:blipFill>
          <a:blip r:embed="rId2"/>
          <a:stretch>
            <a:fillRect/>
          </a:stretch>
        </p:blipFill>
        <p:spPr>
          <a:xfrm>
            <a:off x="3021106" y="3429001"/>
            <a:ext cx="4583629" cy="3278842"/>
          </a:xfrm>
          <a:prstGeom prst="rect">
            <a:avLst/>
          </a:prstGeom>
        </p:spPr>
      </p:pic>
      <p:pic>
        <p:nvPicPr>
          <p:cNvPr id="6" name="Εικόνα 5">
            <a:extLst>
              <a:ext uri="{FF2B5EF4-FFF2-40B4-BE49-F238E27FC236}">
                <a16:creationId xmlns:a16="http://schemas.microsoft.com/office/drawing/2014/main" id="{51393A5D-2A30-A391-B76A-AE72B8732C27}"/>
              </a:ext>
            </a:extLst>
          </p:cNvPr>
          <p:cNvPicPr>
            <a:picLocks noChangeAspect="1"/>
          </p:cNvPicPr>
          <p:nvPr/>
        </p:nvPicPr>
        <p:blipFill>
          <a:blip r:embed="rId3"/>
          <a:stretch>
            <a:fillRect/>
          </a:stretch>
        </p:blipFill>
        <p:spPr>
          <a:xfrm>
            <a:off x="7709648" y="3507443"/>
            <a:ext cx="4356846" cy="3135404"/>
          </a:xfrm>
          <a:prstGeom prst="rect">
            <a:avLst/>
          </a:prstGeom>
        </p:spPr>
      </p:pic>
      <p:pic>
        <p:nvPicPr>
          <p:cNvPr id="7" name="Εικόνα 6">
            <a:extLst>
              <a:ext uri="{FF2B5EF4-FFF2-40B4-BE49-F238E27FC236}">
                <a16:creationId xmlns:a16="http://schemas.microsoft.com/office/drawing/2014/main" id="{CA728421-C474-33E8-2F5C-A355252BC901}"/>
              </a:ext>
            </a:extLst>
          </p:cNvPr>
          <p:cNvPicPr>
            <a:picLocks noChangeAspect="1"/>
          </p:cNvPicPr>
          <p:nvPr/>
        </p:nvPicPr>
        <p:blipFill>
          <a:blip r:embed="rId4"/>
          <a:stretch>
            <a:fillRect/>
          </a:stretch>
        </p:blipFill>
        <p:spPr>
          <a:xfrm>
            <a:off x="3021106" y="84064"/>
            <a:ext cx="4372115" cy="3278842"/>
          </a:xfrm>
          <a:prstGeom prst="rect">
            <a:avLst/>
          </a:prstGeom>
        </p:spPr>
      </p:pic>
      <p:pic>
        <p:nvPicPr>
          <p:cNvPr id="8" name="Εικόνα 7">
            <a:extLst>
              <a:ext uri="{FF2B5EF4-FFF2-40B4-BE49-F238E27FC236}">
                <a16:creationId xmlns:a16="http://schemas.microsoft.com/office/drawing/2014/main" id="{B9641187-8E2D-C4D7-DFD3-E7E56D15B2A2}"/>
              </a:ext>
            </a:extLst>
          </p:cNvPr>
          <p:cNvPicPr>
            <a:picLocks noChangeAspect="1"/>
          </p:cNvPicPr>
          <p:nvPr/>
        </p:nvPicPr>
        <p:blipFill>
          <a:blip r:embed="rId5"/>
          <a:stretch>
            <a:fillRect/>
          </a:stretch>
        </p:blipFill>
        <p:spPr>
          <a:xfrm>
            <a:off x="7425576" y="150158"/>
            <a:ext cx="4583629" cy="3278842"/>
          </a:xfrm>
          <a:prstGeom prst="rect">
            <a:avLst/>
          </a:prstGeom>
        </p:spPr>
      </p:pic>
    </p:spTree>
    <p:extLst>
      <p:ext uri="{BB962C8B-B14F-4D97-AF65-F5344CB8AC3E}">
        <p14:creationId xmlns:p14="http://schemas.microsoft.com/office/powerpoint/2010/main" val="618410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69E6C473-D0AA-AAE2-CB71-E63EC8201D79}"/>
              </a:ext>
            </a:extLst>
          </p:cNvPr>
          <p:cNvPicPr>
            <a:picLocks noChangeAspect="1"/>
          </p:cNvPicPr>
          <p:nvPr/>
        </p:nvPicPr>
        <p:blipFill>
          <a:blip r:embed="rId2"/>
          <a:stretch>
            <a:fillRect/>
          </a:stretch>
        </p:blipFill>
        <p:spPr>
          <a:xfrm>
            <a:off x="171471" y="116541"/>
            <a:ext cx="4965306" cy="2740945"/>
          </a:xfrm>
          <a:prstGeom prst="rect">
            <a:avLst/>
          </a:prstGeom>
        </p:spPr>
      </p:pic>
      <p:pic>
        <p:nvPicPr>
          <p:cNvPr id="4" name="Εικόνα 3">
            <a:extLst>
              <a:ext uri="{FF2B5EF4-FFF2-40B4-BE49-F238E27FC236}">
                <a16:creationId xmlns:a16="http://schemas.microsoft.com/office/drawing/2014/main" id="{ED706FFA-E996-152A-4E21-0FA1318D93E7}"/>
              </a:ext>
            </a:extLst>
          </p:cNvPr>
          <p:cNvPicPr>
            <a:picLocks noChangeAspect="1"/>
          </p:cNvPicPr>
          <p:nvPr/>
        </p:nvPicPr>
        <p:blipFill>
          <a:blip r:embed="rId3"/>
          <a:stretch>
            <a:fillRect/>
          </a:stretch>
        </p:blipFill>
        <p:spPr>
          <a:xfrm>
            <a:off x="114341" y="2949388"/>
            <a:ext cx="3028596" cy="3567952"/>
          </a:xfrm>
          <a:prstGeom prst="rect">
            <a:avLst/>
          </a:prstGeom>
        </p:spPr>
      </p:pic>
      <p:pic>
        <p:nvPicPr>
          <p:cNvPr id="5" name="Εικόνα 4">
            <a:extLst>
              <a:ext uri="{FF2B5EF4-FFF2-40B4-BE49-F238E27FC236}">
                <a16:creationId xmlns:a16="http://schemas.microsoft.com/office/drawing/2014/main" id="{C76EA3EC-B374-17C5-B22E-9E011A04B248}"/>
              </a:ext>
            </a:extLst>
          </p:cNvPr>
          <p:cNvPicPr>
            <a:picLocks noChangeAspect="1"/>
          </p:cNvPicPr>
          <p:nvPr/>
        </p:nvPicPr>
        <p:blipFill>
          <a:blip r:embed="rId4"/>
          <a:stretch>
            <a:fillRect/>
          </a:stretch>
        </p:blipFill>
        <p:spPr>
          <a:xfrm>
            <a:off x="5512440" y="36426"/>
            <a:ext cx="6508090" cy="2740945"/>
          </a:xfrm>
          <a:prstGeom prst="rect">
            <a:avLst/>
          </a:prstGeom>
        </p:spPr>
      </p:pic>
      <p:pic>
        <p:nvPicPr>
          <p:cNvPr id="6" name="Εικόνα 5">
            <a:extLst>
              <a:ext uri="{FF2B5EF4-FFF2-40B4-BE49-F238E27FC236}">
                <a16:creationId xmlns:a16="http://schemas.microsoft.com/office/drawing/2014/main" id="{62FDCD89-088F-26C2-4800-3F70BDB932E2}"/>
              </a:ext>
            </a:extLst>
          </p:cNvPr>
          <p:cNvPicPr>
            <a:picLocks noChangeAspect="1"/>
          </p:cNvPicPr>
          <p:nvPr/>
        </p:nvPicPr>
        <p:blipFill>
          <a:blip r:embed="rId5"/>
          <a:stretch>
            <a:fillRect/>
          </a:stretch>
        </p:blipFill>
        <p:spPr>
          <a:xfrm>
            <a:off x="2980195" y="2949389"/>
            <a:ext cx="2228870" cy="3567951"/>
          </a:xfrm>
          <a:prstGeom prst="rect">
            <a:avLst/>
          </a:prstGeom>
        </p:spPr>
      </p:pic>
      <p:pic>
        <p:nvPicPr>
          <p:cNvPr id="7" name="Εικόνα 6">
            <a:extLst>
              <a:ext uri="{FF2B5EF4-FFF2-40B4-BE49-F238E27FC236}">
                <a16:creationId xmlns:a16="http://schemas.microsoft.com/office/drawing/2014/main" id="{33DC38AD-7EA1-9EFD-4D58-94BC0383114A}"/>
              </a:ext>
            </a:extLst>
          </p:cNvPr>
          <p:cNvPicPr>
            <a:picLocks noChangeAspect="1"/>
          </p:cNvPicPr>
          <p:nvPr/>
        </p:nvPicPr>
        <p:blipFill>
          <a:blip r:embed="rId6"/>
          <a:stretch>
            <a:fillRect/>
          </a:stretch>
        </p:blipFill>
        <p:spPr>
          <a:xfrm>
            <a:off x="7824803" y="5082420"/>
            <a:ext cx="3470726" cy="1685925"/>
          </a:xfrm>
          <a:prstGeom prst="rect">
            <a:avLst/>
          </a:prstGeom>
        </p:spPr>
      </p:pic>
      <p:pic>
        <p:nvPicPr>
          <p:cNvPr id="8" name="Εικόνα 7">
            <a:extLst>
              <a:ext uri="{FF2B5EF4-FFF2-40B4-BE49-F238E27FC236}">
                <a16:creationId xmlns:a16="http://schemas.microsoft.com/office/drawing/2014/main" id="{EFD32957-676E-CF9D-E298-4FEA177423CD}"/>
              </a:ext>
            </a:extLst>
          </p:cNvPr>
          <p:cNvPicPr>
            <a:picLocks noChangeAspect="1"/>
          </p:cNvPicPr>
          <p:nvPr/>
        </p:nvPicPr>
        <p:blipFill>
          <a:blip r:embed="rId7"/>
          <a:stretch>
            <a:fillRect/>
          </a:stretch>
        </p:blipFill>
        <p:spPr>
          <a:xfrm>
            <a:off x="5512439" y="2857485"/>
            <a:ext cx="2080667" cy="3659855"/>
          </a:xfrm>
          <a:prstGeom prst="rect">
            <a:avLst/>
          </a:prstGeom>
        </p:spPr>
      </p:pic>
      <p:pic>
        <p:nvPicPr>
          <p:cNvPr id="9" name="Εικόνα 8">
            <a:extLst>
              <a:ext uri="{FF2B5EF4-FFF2-40B4-BE49-F238E27FC236}">
                <a16:creationId xmlns:a16="http://schemas.microsoft.com/office/drawing/2014/main" id="{81E8EE0B-7D56-D3B7-664F-3F5BE9765C9B}"/>
              </a:ext>
            </a:extLst>
          </p:cNvPr>
          <p:cNvPicPr>
            <a:picLocks noChangeAspect="1"/>
          </p:cNvPicPr>
          <p:nvPr/>
        </p:nvPicPr>
        <p:blipFill>
          <a:blip r:embed="rId8"/>
          <a:stretch>
            <a:fillRect/>
          </a:stretch>
        </p:blipFill>
        <p:spPr>
          <a:xfrm>
            <a:off x="7563363" y="2857485"/>
            <a:ext cx="4457166" cy="2224935"/>
          </a:xfrm>
          <a:prstGeom prst="rect">
            <a:avLst/>
          </a:prstGeom>
        </p:spPr>
      </p:pic>
    </p:spTree>
    <p:extLst>
      <p:ext uri="{BB962C8B-B14F-4D97-AF65-F5344CB8AC3E}">
        <p14:creationId xmlns:p14="http://schemas.microsoft.com/office/powerpoint/2010/main" val="1334106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B23684-2293-CA86-B387-3ABAB6F876EE}"/>
              </a:ext>
            </a:extLst>
          </p:cNvPr>
          <p:cNvSpPr txBox="1"/>
          <p:nvPr/>
        </p:nvSpPr>
        <p:spPr>
          <a:xfrm>
            <a:off x="107577" y="87449"/>
            <a:ext cx="4157101" cy="6740307"/>
          </a:xfrm>
          <a:prstGeom prst="rect">
            <a:avLst/>
          </a:prstGeom>
          <a:noFill/>
        </p:spPr>
        <p:txBody>
          <a:bodyPr wrap="square">
            <a:spAutoFit/>
          </a:bodyPr>
          <a:lstStyle/>
          <a:p>
            <a:r>
              <a:rPr lang="el-GR" sz="1600" b="1" dirty="0">
                <a:effectLst/>
                <a:latin typeface="Calibri" panose="020F0502020204030204" pitchFamily="34" charset="0"/>
                <a:ea typeface="Calibri" panose="020F0502020204030204" pitchFamily="34" charset="0"/>
                <a:cs typeface="Times New Roman" panose="02020603050405020304" pitchFamily="18" charset="0"/>
              </a:rPr>
              <a:t>Η Ρωμαιοκαθολική Εκκλησία </a:t>
            </a:r>
            <a:r>
              <a:rPr lang="el-GR" sz="1600" dirty="0">
                <a:effectLst/>
                <a:latin typeface="Calibri" panose="020F0502020204030204" pitchFamily="34" charset="0"/>
                <a:ea typeface="Calibri" panose="020F0502020204030204" pitchFamily="34" charset="0"/>
                <a:cs typeface="Times New Roman" panose="02020603050405020304" pitchFamily="18" charset="0"/>
              </a:rPr>
              <a:t>περνάει κρίση και μάλιστα εκμεταλλεύεται τον μεταθανάτιο φόβο των πιστών της για την κόλαση ,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πουλώντας τους έγγραφα άφεσης αμαρτιών , τα </a:t>
            </a:r>
            <a:r>
              <a:rPr lang="el-GR" sz="1600" b="1" u="sng" dirty="0">
                <a:effectLst/>
                <a:latin typeface="Calibri" panose="020F0502020204030204" pitchFamily="34" charset="0"/>
                <a:ea typeface="Calibri" panose="020F0502020204030204" pitchFamily="34" charset="0"/>
                <a:cs typeface="Times New Roman" panose="02020603050405020304" pitchFamily="18" charset="0"/>
              </a:rPr>
              <a:t>συγχωροχάρτια</a:t>
            </a:r>
            <a:r>
              <a:rPr lang="el-GR" sz="1600" u="sng" dirty="0">
                <a:effectLst/>
                <a:latin typeface="Calibri" panose="020F0502020204030204" pitchFamily="34" charset="0"/>
                <a:ea typeface="Calibri" panose="020F0502020204030204" pitchFamily="34" charset="0"/>
                <a:cs typeface="Times New Roman" panose="02020603050405020304" pitchFamily="18" charset="0"/>
              </a:rPr>
              <a:t>.</a:t>
            </a:r>
            <a:r>
              <a:rPr lang="el-GR" sz="1600" dirty="0">
                <a:effectLst/>
                <a:latin typeface="Calibri" panose="020F0502020204030204" pitchFamily="34" charset="0"/>
                <a:ea typeface="Calibri" panose="020F0502020204030204" pitchFamily="34" charset="0"/>
                <a:cs typeface="Times New Roman" panose="02020603050405020304" pitchFamily="18" charset="0"/>
              </a:rPr>
              <a:t> Σε αυτά </a:t>
            </a:r>
            <a:r>
              <a:rPr lang="el-GR" sz="1600" b="1" u="sng" dirty="0">
                <a:effectLst/>
                <a:latin typeface="Calibri" panose="020F0502020204030204" pitchFamily="34" charset="0"/>
                <a:ea typeface="Calibri" panose="020F0502020204030204" pitchFamily="34" charset="0"/>
                <a:cs typeface="Times New Roman" panose="02020603050405020304" pitchFamily="18" charset="0"/>
              </a:rPr>
              <a:t>αντιδρά ο Γερμανός θεολόγος Μαρίνος Λούθηρος το 1517</a:t>
            </a:r>
            <a:r>
              <a:rPr lang="el-GR" sz="1600" u="sng" dirty="0">
                <a:effectLst/>
                <a:latin typeface="Calibri" panose="020F0502020204030204" pitchFamily="34" charset="0"/>
                <a:ea typeface="Calibri" panose="020F0502020204030204" pitchFamily="34" charset="0"/>
                <a:cs typeface="Times New Roman" panose="02020603050405020304" pitchFamily="18" charset="0"/>
              </a:rPr>
              <a:t> </a:t>
            </a:r>
            <a:r>
              <a:rPr lang="el-GR" sz="1600" dirty="0">
                <a:effectLst/>
                <a:latin typeface="Calibri" panose="020F0502020204030204" pitchFamily="34" charset="0"/>
                <a:ea typeface="Calibri" panose="020F0502020204030204" pitchFamily="34" charset="0"/>
                <a:cs typeface="Times New Roman" panose="02020603050405020304" pitchFamily="18" charset="0"/>
              </a:rPr>
              <a:t>με 95 επιχειρήματά του. Ο Γερμανός αυτοκράτορας, φοβούμενος τη </a:t>
            </a:r>
            <a:r>
              <a:rPr lang="el-GR" sz="1600" b="1" u="sng" dirty="0">
                <a:effectLst/>
                <a:latin typeface="Calibri" panose="020F0502020204030204" pitchFamily="34" charset="0"/>
                <a:ea typeface="Calibri" panose="020F0502020204030204" pitchFamily="34" charset="0"/>
                <a:cs typeface="Times New Roman" panose="02020603050405020304" pitchFamily="18" charset="0"/>
              </a:rPr>
              <a:t>Ρωμαιοκαθολική Εκκλησία, αποκήρυξε τον Λούθηρο ως αιρετικό.</a:t>
            </a:r>
            <a:r>
              <a:rPr lang="el-GR" sz="1600" u="sng" dirty="0">
                <a:effectLst/>
                <a:latin typeface="Calibri" panose="020F0502020204030204" pitchFamily="34" charset="0"/>
                <a:ea typeface="Calibri" panose="020F0502020204030204" pitchFamily="34" charset="0"/>
                <a:cs typeface="Times New Roman" panose="02020603050405020304" pitchFamily="18" charset="0"/>
              </a:rPr>
              <a:t> </a:t>
            </a:r>
            <a:r>
              <a:rPr lang="el-GR" sz="1600" b="1" u="sng" dirty="0">
                <a:effectLst/>
                <a:latin typeface="Calibri" panose="020F0502020204030204" pitchFamily="34" charset="0"/>
                <a:ea typeface="Calibri" panose="020F0502020204030204" pitchFamily="34" charset="0"/>
                <a:cs typeface="Times New Roman" panose="02020603050405020304" pitchFamily="18" charset="0"/>
              </a:rPr>
              <a:t>Οι οπαδοί του διαμαρτυρήθηκαν , </a:t>
            </a:r>
            <a:r>
              <a:rPr lang="el-GR" sz="1600" b="1" u="sng" dirty="0" err="1">
                <a:effectLst/>
                <a:latin typeface="Calibri" panose="020F0502020204030204" pitchFamily="34" charset="0"/>
                <a:ea typeface="Calibri" panose="020F0502020204030204" pitchFamily="34" charset="0"/>
                <a:cs typeface="Times New Roman" panose="02020603050405020304" pitchFamily="18" charset="0"/>
              </a:rPr>
              <a:t>γι’αυτό</a:t>
            </a:r>
            <a:r>
              <a:rPr lang="el-GR" sz="1600" b="1" u="sng" dirty="0">
                <a:effectLst/>
                <a:latin typeface="Calibri" panose="020F0502020204030204" pitchFamily="34" charset="0"/>
                <a:ea typeface="Calibri" panose="020F0502020204030204" pitchFamily="34" charset="0"/>
                <a:cs typeface="Times New Roman" panose="02020603050405020304" pitchFamily="18" charset="0"/>
              </a:rPr>
              <a:t> και από τότε ονομάστηκαν  Διαμαρτυρόμενοι ή Προτεστάντες</a:t>
            </a:r>
            <a:r>
              <a:rPr lang="el-GR" sz="1600" b="1" dirty="0">
                <a:effectLst/>
                <a:latin typeface="Calibri" panose="020F0502020204030204" pitchFamily="34" charset="0"/>
                <a:ea typeface="Calibri" panose="020F0502020204030204" pitchFamily="34" charset="0"/>
                <a:cs typeface="Times New Roman" panose="02020603050405020304" pitchFamily="18" charset="0"/>
              </a:rPr>
              <a:t>.</a:t>
            </a:r>
            <a:r>
              <a:rPr lang="el-GR" sz="1600" dirty="0">
                <a:effectLst/>
                <a:latin typeface="Calibri" panose="020F0502020204030204" pitchFamily="34" charset="0"/>
                <a:ea typeface="Calibri" panose="020F0502020204030204" pitchFamily="34" charset="0"/>
                <a:cs typeface="Times New Roman" panose="02020603050405020304" pitchFamily="18" charset="0"/>
              </a:rPr>
              <a:t> </a:t>
            </a:r>
          </a:p>
          <a:p>
            <a:r>
              <a:rPr lang="el-GR" sz="1600" dirty="0">
                <a:latin typeface="Calibri" panose="020F0502020204030204" pitchFamily="34" charset="0"/>
                <a:ea typeface="Calibri" panose="020F0502020204030204" pitchFamily="34" charset="0"/>
                <a:cs typeface="Times New Roman" panose="02020603050405020304" pitchFamily="18" charset="0"/>
              </a:rPr>
              <a:t>	</a:t>
            </a:r>
            <a:r>
              <a:rPr lang="el-GR" sz="1600" dirty="0">
                <a:effectLst/>
                <a:latin typeface="Calibri" panose="020F0502020204030204" pitchFamily="34" charset="0"/>
                <a:ea typeface="Calibri" panose="020F0502020204030204" pitchFamily="34" charset="0"/>
                <a:cs typeface="Times New Roman" panose="02020603050405020304" pitchFamily="18" charset="0"/>
              </a:rPr>
              <a:t>Τις επόμενες δεκαετίες υπήρξαν πολλές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αιματηρές συγκρούσεις στην Ευρώπη μεταξύ καθολικών και προτεσταντών</a:t>
            </a:r>
            <a:r>
              <a:rPr lang="el-GR" sz="1600" dirty="0">
                <a:effectLst/>
                <a:latin typeface="Calibri" panose="020F0502020204030204" pitchFamily="34" charset="0"/>
                <a:ea typeface="Calibri" panose="020F0502020204030204" pitchFamily="34" charset="0"/>
                <a:cs typeface="Times New Roman" panose="02020603050405020304" pitchFamily="18" charset="0"/>
              </a:rPr>
              <a:t> (</a:t>
            </a:r>
            <a:r>
              <a:rPr lang="el-GR" sz="1600" b="1" u="sng" dirty="0">
                <a:effectLst/>
                <a:latin typeface="Calibri" panose="020F0502020204030204" pitchFamily="34" charset="0"/>
                <a:ea typeface="Calibri" panose="020F0502020204030204" pitchFamily="34" charset="0"/>
                <a:cs typeface="Times New Roman" panose="02020603050405020304" pitchFamily="18" charset="0"/>
              </a:rPr>
              <a:t>θρησκευτικοί πόλεμοι</a:t>
            </a:r>
            <a:r>
              <a:rPr lang="el-GR" sz="1600" dirty="0">
                <a:effectLst/>
                <a:latin typeface="Calibri" panose="020F0502020204030204" pitchFamily="34" charset="0"/>
                <a:ea typeface="Calibri" panose="020F0502020204030204" pitchFamily="34" charset="0"/>
                <a:cs typeface="Times New Roman" panose="02020603050405020304" pitchFamily="18" charset="0"/>
              </a:rPr>
              <a:t>) με αποκορύφωμα τη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σφαγή 2.000 Γάλλων προτεσταντών ή καλβινιστών(=οπαδών του Γάλλου προτεστάντη Καλβίνου) στο Παρίσι, </a:t>
            </a:r>
            <a:r>
              <a:rPr lang="el-GR" sz="1600" b="1" u="sng" dirty="0">
                <a:effectLst/>
                <a:latin typeface="Calibri" panose="020F0502020204030204" pitchFamily="34" charset="0"/>
                <a:ea typeface="Calibri" panose="020F0502020204030204" pitchFamily="34" charset="0"/>
                <a:cs typeface="Times New Roman" panose="02020603050405020304" pitchFamily="18" charset="0"/>
              </a:rPr>
              <a:t>τη νύχτα του Αγίου Βαρθολομαίου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a:t>
            </a:r>
            <a:r>
              <a:rPr lang="el-GR" sz="1600" dirty="0">
                <a:effectLst/>
                <a:latin typeface="Calibri" panose="020F0502020204030204" pitchFamily="34" charset="0"/>
                <a:ea typeface="Calibri" panose="020F0502020204030204" pitchFamily="34" charset="0"/>
                <a:cs typeface="Times New Roman" panose="02020603050405020304" pitchFamily="18" charset="0"/>
              </a:rPr>
              <a:t>24 Αυγούστου 1572).  Η ειρήνη αποκαταστάθηκε με το Διάταγμα της </a:t>
            </a:r>
            <a:r>
              <a:rPr lang="el-GR" sz="1600" dirty="0" err="1">
                <a:effectLst/>
                <a:latin typeface="Calibri" panose="020F0502020204030204" pitchFamily="34" charset="0"/>
                <a:ea typeface="Calibri" panose="020F0502020204030204" pitchFamily="34" charset="0"/>
                <a:cs typeface="Times New Roman" panose="02020603050405020304" pitchFamily="18" charset="0"/>
              </a:rPr>
              <a:t>Νάντης</a:t>
            </a:r>
            <a:r>
              <a:rPr lang="el-GR" sz="1600" dirty="0">
                <a:effectLst/>
                <a:latin typeface="Calibri" panose="020F0502020204030204" pitchFamily="34" charset="0"/>
                <a:ea typeface="Calibri" panose="020F0502020204030204" pitchFamily="34" charset="0"/>
                <a:cs typeface="Times New Roman" panose="02020603050405020304" pitchFamily="18" charset="0"/>
              </a:rPr>
              <a:t> ( το 1598).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Σε αυτή τη ΜΕΤΑΡΡΥΘΜΙΣΗ (όπως έμεινε να λέγεται) που επιδίωξαν οι προτεστάντες, η Ρωμαιοκαθολική Εκκλησία οργάνωσε τη δική της, τη </a:t>
            </a:r>
            <a:r>
              <a:rPr lang="el-GR" sz="1600" b="1">
                <a:effectLst/>
                <a:latin typeface="Calibri" panose="020F0502020204030204" pitchFamily="34" charset="0"/>
                <a:ea typeface="Calibri" panose="020F0502020204030204" pitchFamily="34" charset="0"/>
                <a:cs typeface="Times New Roman" panose="02020603050405020304" pitchFamily="18" charset="0"/>
              </a:rPr>
              <a:t>λεγόμενη Αντιμεταρρύθμιση.</a:t>
            </a:r>
            <a:endParaRPr lang="el-GR" sz="1600" dirty="0"/>
          </a:p>
        </p:txBody>
      </p:sp>
      <p:pic>
        <p:nvPicPr>
          <p:cNvPr id="4" name="Εικόνα 3">
            <a:extLst>
              <a:ext uri="{FF2B5EF4-FFF2-40B4-BE49-F238E27FC236}">
                <a16:creationId xmlns:a16="http://schemas.microsoft.com/office/drawing/2014/main" id="{715B48E8-0ED8-1EDD-C082-48795382ED9B}"/>
              </a:ext>
            </a:extLst>
          </p:cNvPr>
          <p:cNvPicPr>
            <a:picLocks noChangeAspect="1"/>
          </p:cNvPicPr>
          <p:nvPr/>
        </p:nvPicPr>
        <p:blipFill>
          <a:blip r:embed="rId2"/>
          <a:stretch>
            <a:fillRect/>
          </a:stretch>
        </p:blipFill>
        <p:spPr>
          <a:xfrm>
            <a:off x="4264678" y="516872"/>
            <a:ext cx="7165322" cy="2531128"/>
          </a:xfrm>
          <a:prstGeom prst="rect">
            <a:avLst/>
          </a:prstGeom>
        </p:spPr>
      </p:pic>
      <p:pic>
        <p:nvPicPr>
          <p:cNvPr id="5" name="Εικόνα 4">
            <a:extLst>
              <a:ext uri="{FF2B5EF4-FFF2-40B4-BE49-F238E27FC236}">
                <a16:creationId xmlns:a16="http://schemas.microsoft.com/office/drawing/2014/main" id="{F8B6AC59-A8EF-08D0-0018-340D26FA8227}"/>
              </a:ext>
            </a:extLst>
          </p:cNvPr>
          <p:cNvPicPr>
            <a:picLocks noChangeAspect="1"/>
          </p:cNvPicPr>
          <p:nvPr/>
        </p:nvPicPr>
        <p:blipFill>
          <a:blip r:embed="rId3"/>
          <a:stretch>
            <a:fillRect/>
          </a:stretch>
        </p:blipFill>
        <p:spPr>
          <a:xfrm>
            <a:off x="4264678" y="3163138"/>
            <a:ext cx="2418929" cy="3322828"/>
          </a:xfrm>
          <a:prstGeom prst="rect">
            <a:avLst/>
          </a:prstGeom>
        </p:spPr>
      </p:pic>
      <p:pic>
        <p:nvPicPr>
          <p:cNvPr id="6" name="Εικόνα 5">
            <a:extLst>
              <a:ext uri="{FF2B5EF4-FFF2-40B4-BE49-F238E27FC236}">
                <a16:creationId xmlns:a16="http://schemas.microsoft.com/office/drawing/2014/main" id="{BD0B6B1D-CE7E-86F0-0056-C1DC28F392C1}"/>
              </a:ext>
            </a:extLst>
          </p:cNvPr>
          <p:cNvPicPr>
            <a:picLocks noChangeAspect="1"/>
          </p:cNvPicPr>
          <p:nvPr/>
        </p:nvPicPr>
        <p:blipFill>
          <a:blip r:embed="rId4"/>
          <a:stretch>
            <a:fillRect/>
          </a:stretch>
        </p:blipFill>
        <p:spPr>
          <a:xfrm>
            <a:off x="6693553" y="3173506"/>
            <a:ext cx="5283294" cy="3312460"/>
          </a:xfrm>
          <a:prstGeom prst="rect">
            <a:avLst/>
          </a:prstGeom>
        </p:spPr>
      </p:pic>
    </p:spTree>
    <p:extLst>
      <p:ext uri="{BB962C8B-B14F-4D97-AF65-F5344CB8AC3E}">
        <p14:creationId xmlns:p14="http://schemas.microsoft.com/office/powerpoint/2010/main" val="102727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2517080-901A-A4CD-5A0B-80EF1C6F1EEF}"/>
              </a:ext>
            </a:extLst>
          </p:cNvPr>
          <p:cNvPicPr>
            <a:picLocks noChangeAspect="1"/>
          </p:cNvPicPr>
          <p:nvPr/>
        </p:nvPicPr>
        <p:blipFill>
          <a:blip r:embed="rId2"/>
          <a:stretch>
            <a:fillRect/>
          </a:stretch>
        </p:blipFill>
        <p:spPr>
          <a:xfrm>
            <a:off x="811561" y="839738"/>
            <a:ext cx="2954430" cy="5178523"/>
          </a:xfrm>
          <a:prstGeom prst="rect">
            <a:avLst/>
          </a:prstGeom>
        </p:spPr>
      </p:pic>
      <p:pic>
        <p:nvPicPr>
          <p:cNvPr id="3" name="Εικόνα 2">
            <a:extLst>
              <a:ext uri="{FF2B5EF4-FFF2-40B4-BE49-F238E27FC236}">
                <a16:creationId xmlns:a16="http://schemas.microsoft.com/office/drawing/2014/main" id="{3C647417-DAD3-8FFE-1FBA-761699AAFA23}"/>
              </a:ext>
            </a:extLst>
          </p:cNvPr>
          <p:cNvPicPr>
            <a:picLocks noChangeAspect="1"/>
          </p:cNvPicPr>
          <p:nvPr/>
        </p:nvPicPr>
        <p:blipFill>
          <a:blip r:embed="rId3"/>
          <a:stretch>
            <a:fillRect/>
          </a:stretch>
        </p:blipFill>
        <p:spPr>
          <a:xfrm>
            <a:off x="4589928" y="343737"/>
            <a:ext cx="3110753" cy="3053887"/>
          </a:xfrm>
          <a:prstGeom prst="rect">
            <a:avLst/>
          </a:prstGeom>
        </p:spPr>
      </p:pic>
      <p:pic>
        <p:nvPicPr>
          <p:cNvPr id="4" name="Εικόνα 3">
            <a:extLst>
              <a:ext uri="{FF2B5EF4-FFF2-40B4-BE49-F238E27FC236}">
                <a16:creationId xmlns:a16="http://schemas.microsoft.com/office/drawing/2014/main" id="{0742B9FF-D93B-4DC1-0495-B3FA5EB3B1DA}"/>
              </a:ext>
            </a:extLst>
          </p:cNvPr>
          <p:cNvPicPr>
            <a:picLocks noChangeAspect="1"/>
          </p:cNvPicPr>
          <p:nvPr/>
        </p:nvPicPr>
        <p:blipFill>
          <a:blip r:embed="rId4"/>
          <a:stretch>
            <a:fillRect/>
          </a:stretch>
        </p:blipFill>
        <p:spPr>
          <a:xfrm>
            <a:off x="8095129" y="343737"/>
            <a:ext cx="3475709" cy="2991134"/>
          </a:xfrm>
          <a:prstGeom prst="rect">
            <a:avLst/>
          </a:prstGeom>
        </p:spPr>
      </p:pic>
      <p:pic>
        <p:nvPicPr>
          <p:cNvPr id="7" name="Εικόνα 6">
            <a:extLst>
              <a:ext uri="{FF2B5EF4-FFF2-40B4-BE49-F238E27FC236}">
                <a16:creationId xmlns:a16="http://schemas.microsoft.com/office/drawing/2014/main" id="{CCD647D3-42DB-B941-5133-E3AC1A9D6CF1}"/>
              </a:ext>
            </a:extLst>
          </p:cNvPr>
          <p:cNvPicPr>
            <a:picLocks noChangeAspect="1"/>
          </p:cNvPicPr>
          <p:nvPr/>
        </p:nvPicPr>
        <p:blipFill>
          <a:blip r:embed="rId5"/>
          <a:stretch>
            <a:fillRect/>
          </a:stretch>
        </p:blipFill>
        <p:spPr>
          <a:xfrm>
            <a:off x="4589929" y="3558988"/>
            <a:ext cx="7064189" cy="3053887"/>
          </a:xfrm>
          <a:prstGeom prst="rect">
            <a:avLst/>
          </a:prstGeom>
        </p:spPr>
      </p:pic>
    </p:spTree>
    <p:extLst>
      <p:ext uri="{BB962C8B-B14F-4D97-AF65-F5344CB8AC3E}">
        <p14:creationId xmlns:p14="http://schemas.microsoft.com/office/powerpoint/2010/main" val="408414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F2DFF03-D4D4-0AB3-7B76-D48D994A03AA}"/>
              </a:ext>
            </a:extLst>
          </p:cNvPr>
          <p:cNvPicPr>
            <a:picLocks noChangeAspect="1"/>
          </p:cNvPicPr>
          <p:nvPr/>
        </p:nvPicPr>
        <p:blipFill>
          <a:blip r:embed="rId2"/>
          <a:stretch>
            <a:fillRect/>
          </a:stretch>
        </p:blipFill>
        <p:spPr>
          <a:xfrm>
            <a:off x="349624" y="0"/>
            <a:ext cx="11618258" cy="6687671"/>
          </a:xfrm>
          <a:prstGeom prst="rect">
            <a:avLst/>
          </a:prstGeom>
        </p:spPr>
      </p:pic>
    </p:spTree>
    <p:extLst>
      <p:ext uri="{BB962C8B-B14F-4D97-AF65-F5344CB8AC3E}">
        <p14:creationId xmlns:p14="http://schemas.microsoft.com/office/powerpoint/2010/main" val="422361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0C4B9F-011F-40ED-FAFB-04EA953DE1C6}"/>
              </a:ext>
            </a:extLst>
          </p:cNvPr>
          <p:cNvSpPr txBox="1"/>
          <p:nvPr/>
        </p:nvSpPr>
        <p:spPr>
          <a:xfrm>
            <a:off x="251012" y="364449"/>
            <a:ext cx="2976282" cy="6370975"/>
          </a:xfrm>
          <a:prstGeom prst="rect">
            <a:avLst/>
          </a:prstGeom>
          <a:noFill/>
        </p:spPr>
        <p:txBody>
          <a:bodyPr wrap="square">
            <a:spAutoFit/>
          </a:bodyPr>
          <a:lstStyle/>
          <a:p>
            <a:r>
              <a:rPr lang="el-GR" sz="2400" u="sng" dirty="0">
                <a:effectLst/>
                <a:latin typeface="Calibri" panose="020F0502020204030204" pitchFamily="34" charset="0"/>
                <a:ea typeface="Calibri" panose="020F0502020204030204" pitchFamily="34" charset="0"/>
                <a:cs typeface="Times New Roman" panose="02020603050405020304" pitchFamily="18" charset="0"/>
              </a:rPr>
              <a:t>Τον </a:t>
            </a:r>
            <a:r>
              <a:rPr lang="el-GR" sz="2400" b="1" u="sng" dirty="0">
                <a:effectLst/>
                <a:latin typeface="Calibri" panose="020F0502020204030204" pitchFamily="34" charset="0"/>
                <a:ea typeface="Calibri" panose="020F0502020204030204" pitchFamily="34" charset="0"/>
                <a:cs typeface="Times New Roman" panose="02020603050405020304" pitchFamily="18" charset="0"/>
              </a:rPr>
              <a:t>6</a:t>
            </a:r>
            <a:r>
              <a:rPr lang="el-GR" sz="2400" b="1" u="sng"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400" b="1" u="sng" dirty="0">
                <a:effectLst/>
                <a:latin typeface="Calibri" panose="020F0502020204030204" pitchFamily="34" charset="0"/>
                <a:ea typeface="Calibri" panose="020F0502020204030204" pitchFamily="34" charset="0"/>
                <a:cs typeface="Times New Roman" panose="02020603050405020304" pitchFamily="18" charset="0"/>
              </a:rPr>
              <a:t> αι. και 7</a:t>
            </a:r>
            <a:r>
              <a:rPr lang="el-GR" sz="2400" b="1" u="sng"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400" b="1" u="sng" dirty="0">
                <a:effectLst/>
                <a:latin typeface="Calibri" panose="020F0502020204030204" pitchFamily="34" charset="0"/>
                <a:ea typeface="Calibri" panose="020F0502020204030204" pitchFamily="34" charset="0"/>
                <a:cs typeface="Times New Roman" panose="02020603050405020304" pitchFamily="18" charset="0"/>
              </a:rPr>
              <a:t> αι.</a:t>
            </a:r>
            <a:r>
              <a:rPr lang="el-GR" sz="2400" u="sng" dirty="0">
                <a:effectLst/>
                <a:latin typeface="Calibri" panose="020F0502020204030204" pitchFamily="34" charset="0"/>
                <a:ea typeface="Calibri" panose="020F0502020204030204" pitchFamily="34" charset="0"/>
                <a:cs typeface="Times New Roman" panose="02020603050405020304" pitchFamily="18" charset="0"/>
              </a:rPr>
              <a:t> </a:t>
            </a:r>
            <a:r>
              <a:rPr lang="el-GR" sz="2400" dirty="0">
                <a:effectLst/>
                <a:latin typeface="Calibri" panose="020F0502020204030204" pitchFamily="34" charset="0"/>
                <a:ea typeface="Calibri" panose="020F0502020204030204" pitchFamily="34" charset="0"/>
                <a:cs typeface="Times New Roman" panose="02020603050405020304" pitchFamily="18" charset="0"/>
              </a:rPr>
              <a:t>, λόγω των συνεχών πολέμων, μειώνεται το εμπόριο και ο ρόλος των πόλεων. Αντίθετα,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ενισχύεται η ύπαιθρος</a:t>
            </a:r>
            <a:r>
              <a:rPr lang="el-GR" sz="2400" dirty="0">
                <a:effectLst/>
                <a:latin typeface="Calibri" panose="020F0502020204030204" pitchFamily="34" charset="0"/>
                <a:ea typeface="Calibri" panose="020F0502020204030204" pitchFamily="34" charset="0"/>
                <a:cs typeface="Times New Roman" panose="02020603050405020304" pitchFamily="18" charset="0"/>
              </a:rPr>
              <a:t>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και </a:t>
            </a:r>
            <a:r>
              <a:rPr lang="el-GR" sz="2400" dirty="0">
                <a:effectLst/>
                <a:latin typeface="Calibri" panose="020F0502020204030204" pitchFamily="34" charset="0"/>
                <a:ea typeface="Calibri" panose="020F0502020204030204" pitchFamily="34" charset="0"/>
                <a:cs typeface="Times New Roman" panose="02020603050405020304" pitchFamily="18" charset="0"/>
              </a:rPr>
              <a:t>μαζί της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οι λαϊκές δοξασίες </a:t>
            </a:r>
            <a:r>
              <a:rPr lang="el-GR" sz="2400" dirty="0">
                <a:effectLst/>
                <a:latin typeface="Calibri" panose="020F0502020204030204" pitchFamily="34" charset="0"/>
                <a:ea typeface="Calibri" panose="020F0502020204030204" pitchFamily="34" charset="0"/>
                <a:cs typeface="Times New Roman" panose="02020603050405020304" pitchFamily="18" charset="0"/>
              </a:rPr>
              <a:t>(</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παγανισμός)</a:t>
            </a:r>
            <a:r>
              <a:rPr lang="el-GR" sz="2400" dirty="0">
                <a:effectLst/>
                <a:latin typeface="Calibri" panose="020F0502020204030204" pitchFamily="34" charset="0"/>
                <a:ea typeface="Calibri" panose="020F0502020204030204" pitchFamily="34" charset="0"/>
                <a:cs typeface="Times New Roman" panose="02020603050405020304" pitchFamily="18" charset="0"/>
              </a:rPr>
              <a:t>.Ωστόσο, τους ίδιους αιώνες επιβιώνουν τα κλασικά γράμματα και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αναπτύσσεται ο μοναχισμός, ιδίως στην Αγγλία και στην Ιρλανδία</a:t>
            </a:r>
            <a:endParaRPr lang="el-GR" sz="2400" b="1" dirty="0"/>
          </a:p>
        </p:txBody>
      </p:sp>
      <p:pic>
        <p:nvPicPr>
          <p:cNvPr id="4" name="Εικόνα 3">
            <a:extLst>
              <a:ext uri="{FF2B5EF4-FFF2-40B4-BE49-F238E27FC236}">
                <a16:creationId xmlns:a16="http://schemas.microsoft.com/office/drawing/2014/main" id="{74297DF9-84B7-D6B9-184E-05DFEB073EC7}"/>
              </a:ext>
            </a:extLst>
          </p:cNvPr>
          <p:cNvPicPr>
            <a:picLocks noChangeAspect="1"/>
          </p:cNvPicPr>
          <p:nvPr/>
        </p:nvPicPr>
        <p:blipFill>
          <a:blip r:embed="rId2"/>
          <a:stretch>
            <a:fillRect/>
          </a:stretch>
        </p:blipFill>
        <p:spPr>
          <a:xfrm>
            <a:off x="3909171" y="556092"/>
            <a:ext cx="6848476" cy="2724990"/>
          </a:xfrm>
          <a:prstGeom prst="rect">
            <a:avLst/>
          </a:prstGeom>
        </p:spPr>
      </p:pic>
      <p:pic>
        <p:nvPicPr>
          <p:cNvPr id="5" name="Εικόνα 4">
            <a:extLst>
              <a:ext uri="{FF2B5EF4-FFF2-40B4-BE49-F238E27FC236}">
                <a16:creationId xmlns:a16="http://schemas.microsoft.com/office/drawing/2014/main" id="{61C4F8F0-AE91-7E24-F647-990534D8C600}"/>
              </a:ext>
            </a:extLst>
          </p:cNvPr>
          <p:cNvPicPr>
            <a:picLocks noChangeAspect="1"/>
          </p:cNvPicPr>
          <p:nvPr/>
        </p:nvPicPr>
        <p:blipFill>
          <a:blip r:embed="rId3"/>
          <a:stretch>
            <a:fillRect/>
          </a:stretch>
        </p:blipFill>
        <p:spPr>
          <a:xfrm>
            <a:off x="3831571" y="3576919"/>
            <a:ext cx="7015723" cy="2904283"/>
          </a:xfrm>
          <a:prstGeom prst="rect">
            <a:avLst/>
          </a:prstGeom>
        </p:spPr>
      </p:pic>
    </p:spTree>
    <p:extLst>
      <p:ext uri="{BB962C8B-B14F-4D97-AF65-F5344CB8AC3E}">
        <p14:creationId xmlns:p14="http://schemas.microsoft.com/office/powerpoint/2010/main" val="3818711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E29BF-194A-3321-E290-985F58B7FCCE}"/>
              </a:ext>
            </a:extLst>
          </p:cNvPr>
          <p:cNvSpPr txBox="1"/>
          <p:nvPr/>
        </p:nvSpPr>
        <p:spPr>
          <a:xfrm>
            <a:off x="242047" y="172128"/>
            <a:ext cx="4150659" cy="6664132"/>
          </a:xfrm>
          <a:prstGeom prst="rect">
            <a:avLst/>
          </a:prstGeom>
          <a:noFill/>
        </p:spPr>
        <p:txBody>
          <a:bodyPr wrap="square">
            <a:spAutoFit/>
          </a:bodyPr>
          <a:lstStyle/>
          <a:p>
            <a:pPr indent="457200" algn="just">
              <a:lnSpc>
                <a:spcPct val="107000"/>
              </a:lnSpc>
              <a:spcAft>
                <a:spcPts val="800"/>
              </a:spcAft>
            </a:pP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Ο σπουδαιότερος βασιλιάς της μεσαιωνικής Ευρώπης θεωρείται ο </a:t>
            </a:r>
            <a:r>
              <a:rPr lang="el-GR" sz="2000" b="1" u="sng" kern="100" dirty="0" err="1">
                <a:effectLst/>
                <a:latin typeface="Calibri" panose="020F0502020204030204" pitchFamily="34" charset="0"/>
                <a:ea typeface="Calibri" panose="020F0502020204030204" pitchFamily="34" charset="0"/>
                <a:cs typeface="Times New Roman" panose="02020603050405020304" pitchFamily="18" charset="0"/>
              </a:rPr>
              <a:t>Καρλομάγνος</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αρχικά βασιλιάς του φραγκικού κράτους, που το</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800 στέφθηκε αυτοκράτορας</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και κυριάρχησε στο μεγαλύτερο μέρος της Ευρώπης</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Στη βασιλεία του υπήρξε ανάκαμψη της γεωργίας και του εμπορίου αλλά κυρίως  </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σημαντική άνθηση  των τεχνών και των γραμμάτων, η οποία ονομάστηκε </a:t>
            </a:r>
            <a:r>
              <a:rPr lang="el-GR" sz="2000" b="1" u="sng" kern="100" dirty="0" err="1">
                <a:effectLst/>
                <a:latin typeface="Calibri" panose="020F0502020204030204" pitchFamily="34" charset="0"/>
                <a:ea typeface="Calibri" panose="020F0502020204030204" pitchFamily="34" charset="0"/>
                <a:cs typeface="Times New Roman" panose="02020603050405020304" pitchFamily="18" charset="0"/>
              </a:rPr>
              <a:t>Καρολίδεια</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u="sng" kern="100" dirty="0" err="1">
                <a:effectLst/>
                <a:latin typeface="Calibri" panose="020F0502020204030204" pitchFamily="34" charset="0"/>
                <a:ea typeface="Calibri" panose="020F0502020204030204" pitchFamily="34" charset="0"/>
                <a:cs typeface="Times New Roman" panose="02020603050405020304" pitchFamily="18" charset="0"/>
              </a:rPr>
              <a:t>Αναγέννηση</a:t>
            </a:r>
            <a:r>
              <a:rPr lang="el-GR" sz="2000" kern="100" dirty="0" err="1">
                <a:effectLst/>
                <a:latin typeface="Calibri" panose="020F0502020204030204" pitchFamily="34" charset="0"/>
                <a:ea typeface="Calibri" panose="020F0502020204030204" pitchFamily="34" charset="0"/>
                <a:cs typeface="Times New Roman" panose="02020603050405020304" pitchFamily="18" charset="0"/>
              </a:rPr>
              <a:t>.Μετά</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το θάνατό του, η αυτοκρατορία του χωρίστηκε σε τρία τμήματα που αντιστοιχούσαν : το 1</a:t>
            </a:r>
            <a:r>
              <a:rPr lang="el-GR" sz="2000"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περίπου στη σημερινή Γαλλία, το 2</a:t>
            </a:r>
            <a:r>
              <a:rPr lang="el-GR" sz="2000"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περίπου στη σημερινή Γερμανία και το 3</a:t>
            </a:r>
            <a:r>
              <a:rPr lang="el-GR" sz="2000"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στα εδάφη που περιλαμβάνουν το σημερινό Βέλγιο, την Ελβετία και την κεντρική Ιταλία ως τη Ρώμη.</a:t>
            </a:r>
          </a:p>
        </p:txBody>
      </p:sp>
      <p:pic>
        <p:nvPicPr>
          <p:cNvPr id="4" name="Εικόνα 3">
            <a:extLst>
              <a:ext uri="{FF2B5EF4-FFF2-40B4-BE49-F238E27FC236}">
                <a16:creationId xmlns:a16="http://schemas.microsoft.com/office/drawing/2014/main" id="{902A2CF3-3E23-B258-8A6F-384D845A7F5F}"/>
              </a:ext>
            </a:extLst>
          </p:cNvPr>
          <p:cNvPicPr>
            <a:picLocks noChangeAspect="1"/>
          </p:cNvPicPr>
          <p:nvPr/>
        </p:nvPicPr>
        <p:blipFill>
          <a:blip r:embed="rId2"/>
          <a:stretch>
            <a:fillRect/>
          </a:stretch>
        </p:blipFill>
        <p:spPr>
          <a:xfrm>
            <a:off x="4636714" y="198064"/>
            <a:ext cx="3619780" cy="3230936"/>
          </a:xfrm>
          <a:prstGeom prst="rect">
            <a:avLst/>
          </a:prstGeom>
        </p:spPr>
      </p:pic>
      <p:pic>
        <p:nvPicPr>
          <p:cNvPr id="5" name="Εικόνα 4">
            <a:extLst>
              <a:ext uri="{FF2B5EF4-FFF2-40B4-BE49-F238E27FC236}">
                <a16:creationId xmlns:a16="http://schemas.microsoft.com/office/drawing/2014/main" id="{8176F442-FD8F-30DD-F89F-81301BCD1270}"/>
              </a:ext>
            </a:extLst>
          </p:cNvPr>
          <p:cNvPicPr>
            <a:picLocks noChangeAspect="1"/>
          </p:cNvPicPr>
          <p:nvPr/>
        </p:nvPicPr>
        <p:blipFill>
          <a:blip r:embed="rId3"/>
          <a:stretch>
            <a:fillRect/>
          </a:stretch>
        </p:blipFill>
        <p:spPr>
          <a:xfrm>
            <a:off x="4636714" y="3576918"/>
            <a:ext cx="7142910" cy="3096745"/>
          </a:xfrm>
          <a:prstGeom prst="rect">
            <a:avLst/>
          </a:prstGeom>
        </p:spPr>
      </p:pic>
      <p:pic>
        <p:nvPicPr>
          <p:cNvPr id="6" name="Εικόνα 5">
            <a:extLst>
              <a:ext uri="{FF2B5EF4-FFF2-40B4-BE49-F238E27FC236}">
                <a16:creationId xmlns:a16="http://schemas.microsoft.com/office/drawing/2014/main" id="{4B4DA579-BC33-6D22-A2D1-1C7C5B106CDD}"/>
              </a:ext>
            </a:extLst>
          </p:cNvPr>
          <p:cNvPicPr>
            <a:picLocks noChangeAspect="1"/>
          </p:cNvPicPr>
          <p:nvPr/>
        </p:nvPicPr>
        <p:blipFill>
          <a:blip r:embed="rId4"/>
          <a:stretch>
            <a:fillRect/>
          </a:stretch>
        </p:blipFill>
        <p:spPr>
          <a:xfrm>
            <a:off x="8330174" y="198064"/>
            <a:ext cx="3619780" cy="3083018"/>
          </a:xfrm>
          <a:prstGeom prst="rect">
            <a:avLst/>
          </a:prstGeom>
        </p:spPr>
      </p:pic>
    </p:spTree>
    <p:extLst>
      <p:ext uri="{BB962C8B-B14F-4D97-AF65-F5344CB8AC3E}">
        <p14:creationId xmlns:p14="http://schemas.microsoft.com/office/powerpoint/2010/main" val="2655812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1A6CC-48CB-4AEC-F721-9AA668F92389}"/>
              </a:ext>
            </a:extLst>
          </p:cNvPr>
          <p:cNvSpPr txBox="1"/>
          <p:nvPr/>
        </p:nvSpPr>
        <p:spPr>
          <a:xfrm>
            <a:off x="215153" y="277848"/>
            <a:ext cx="4634753" cy="6494085"/>
          </a:xfrm>
          <a:prstGeom prst="rect">
            <a:avLst/>
          </a:prstGeom>
          <a:noFill/>
        </p:spPr>
        <p:txBody>
          <a:bodyPr wrap="square">
            <a:spAutoFit/>
          </a:bodyPr>
          <a:lstStyle/>
          <a:p>
            <a:r>
              <a:rPr lang="el-GR" u="sng" dirty="0">
                <a:effectLst/>
                <a:latin typeface="Calibri" panose="020F0502020204030204" pitchFamily="34" charset="0"/>
                <a:ea typeface="Calibri" panose="020F0502020204030204" pitchFamily="34" charset="0"/>
                <a:cs typeface="Times New Roman" panose="02020603050405020304" pitchFamily="18" charset="0"/>
              </a:rPr>
              <a:t>Από </a:t>
            </a:r>
            <a:r>
              <a:rPr lang="el-GR" b="1" u="sng" dirty="0">
                <a:effectLst/>
                <a:latin typeface="Calibri" panose="020F0502020204030204" pitchFamily="34" charset="0"/>
                <a:ea typeface="Calibri" panose="020F0502020204030204" pitchFamily="34" charset="0"/>
                <a:cs typeface="Times New Roman" panose="02020603050405020304" pitchFamily="18" charset="0"/>
              </a:rPr>
              <a:t>τον 8</a:t>
            </a:r>
            <a:r>
              <a:rPr lang="el-GR" b="1" u="sng"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b="1" u="sng" dirty="0">
                <a:effectLst/>
                <a:latin typeface="Calibri" panose="020F0502020204030204" pitchFamily="34" charset="0"/>
                <a:ea typeface="Calibri" panose="020F0502020204030204" pitchFamily="34" charset="0"/>
                <a:cs typeface="Times New Roman" panose="02020603050405020304" pitchFamily="18" charset="0"/>
              </a:rPr>
              <a:t> αιώνα</a:t>
            </a:r>
            <a:r>
              <a:rPr lang="el-GR" u="sng"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επικράτησε στην Ευρώπη και ένα νέο κοινωνικό σύστημα, η </a:t>
            </a:r>
            <a:r>
              <a:rPr lang="el-GR" sz="1800" b="1" u="sng" dirty="0">
                <a:effectLst/>
                <a:latin typeface="Calibri" panose="020F0502020204030204" pitchFamily="34" charset="0"/>
                <a:ea typeface="Calibri" panose="020F0502020204030204" pitchFamily="34" charset="0"/>
                <a:cs typeface="Times New Roman" panose="02020603050405020304" pitchFamily="18" charset="0"/>
              </a:rPr>
              <a:t>φεουδαρχία</a:t>
            </a:r>
            <a:r>
              <a:rPr lang="el-GR" sz="1800" u="sng"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όπου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οι ανώτεροι άρχοντες ( = φεουδάρχες) παραχωρούσαν σε ευνοούμενους υποτελείς φέουδα, δηλαδή εκτάσεις γης, με αντάλλαγμα πίστη, υποταγή και στρατιωτική βοήθεια.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Οι άρχοντες με τη σειρά τους έπρεπε να παρέχουν στους υποτελείς προστασία και κάθε είδους βοήθεια.</a:t>
            </a:r>
            <a:r>
              <a:rPr lang="el-GR" sz="20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el-GR" sz="1800" u="sng" dirty="0">
                <a:effectLst/>
                <a:latin typeface="Calibri" panose="020F0502020204030204" pitchFamily="34" charset="0"/>
                <a:ea typeface="Calibri" panose="020F0502020204030204" pitchFamily="34" charset="0"/>
                <a:cs typeface="Times New Roman" panose="02020603050405020304" pitchFamily="18" charset="0"/>
              </a:rPr>
              <a:t>Η φεουδαρχική κοινωνία αναγνώριζε τρεις τάξεις: </a:t>
            </a:r>
            <a:r>
              <a:rPr lang="el-GR" sz="1800" b="1" u="sng" dirty="0">
                <a:effectLst/>
                <a:latin typeface="Calibri" panose="020F0502020204030204" pitchFamily="34" charset="0"/>
                <a:ea typeface="Calibri" panose="020F0502020204030204" pitchFamily="34" charset="0"/>
                <a:cs typeface="Times New Roman" panose="02020603050405020304" pitchFamily="18" charset="0"/>
              </a:rPr>
              <a:t>τους ανθρώπους της προσευχής</a:t>
            </a:r>
            <a:r>
              <a:rPr lang="el-GR" sz="1800" u="sng" dirty="0">
                <a:effectLst/>
                <a:latin typeface="Calibri" panose="020F0502020204030204" pitchFamily="34" charset="0"/>
                <a:ea typeface="Calibri" panose="020F0502020204030204" pitchFamily="34" charset="0"/>
                <a:cs typeface="Times New Roman" panose="02020603050405020304" pitchFamily="18" charset="0"/>
              </a:rPr>
              <a:t> (κληρικούς και μοναχούς), τους </a:t>
            </a:r>
            <a:r>
              <a:rPr lang="el-GR" sz="1800" b="1" u="sng" dirty="0">
                <a:effectLst/>
                <a:latin typeface="Calibri" panose="020F0502020204030204" pitchFamily="34" charset="0"/>
                <a:ea typeface="Calibri" panose="020F0502020204030204" pitchFamily="34" charset="0"/>
                <a:cs typeface="Times New Roman" panose="02020603050405020304" pitchFamily="18" charset="0"/>
              </a:rPr>
              <a:t>ανθρώπους του πολέμου</a:t>
            </a:r>
            <a:r>
              <a:rPr lang="el-GR" sz="1800" u="sng" dirty="0">
                <a:effectLst/>
                <a:latin typeface="Calibri" panose="020F0502020204030204" pitchFamily="34" charset="0"/>
                <a:ea typeface="Calibri" panose="020F0502020204030204" pitchFamily="34" charset="0"/>
                <a:cs typeface="Times New Roman" panose="02020603050405020304" pitchFamily="18" charset="0"/>
              </a:rPr>
              <a:t> (άρχοντες) και τους </a:t>
            </a:r>
            <a:r>
              <a:rPr lang="el-GR" sz="1800" b="1" u="sng" dirty="0">
                <a:effectLst/>
                <a:latin typeface="Calibri" panose="020F0502020204030204" pitchFamily="34" charset="0"/>
                <a:ea typeface="Calibri" panose="020F0502020204030204" pitchFamily="34" charset="0"/>
                <a:cs typeface="Times New Roman" panose="02020603050405020304" pitchFamily="18" charset="0"/>
              </a:rPr>
              <a:t>ανθρώπους της εργασίας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Στην ουσία, αυτές αντιστοιχούσαν σε δύο, στους προνομιούχους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φεουδάρχες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στους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χωρικούς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αφού οι άνθρωποι της Εκκλησίας ανήκαν στους πρώτους. Έτσι, στην κορυφή  της κοινωνικής ιεραρχίας βρισκόταν ο βασιλιάς, ακολουθούσαν οι άρχοντες ή ευγενείς ή φεουδάρχες ( = ιππότες και εκκλησιαστικοί άρχοντες) και τέλος ήταν οι χωρικοί ( ελεύθεροι γεωργοί, πάροικοι και δούλοι) </a:t>
            </a:r>
            <a:endParaRPr lang="el-GR" dirty="0"/>
          </a:p>
        </p:txBody>
      </p:sp>
      <p:pic>
        <p:nvPicPr>
          <p:cNvPr id="4" name="Εικόνα 3">
            <a:extLst>
              <a:ext uri="{FF2B5EF4-FFF2-40B4-BE49-F238E27FC236}">
                <a16:creationId xmlns:a16="http://schemas.microsoft.com/office/drawing/2014/main" id="{B83C6DC3-AD13-612D-677B-CE1F2D4F0ED9}"/>
              </a:ext>
            </a:extLst>
          </p:cNvPr>
          <p:cNvPicPr>
            <a:picLocks noChangeAspect="1"/>
          </p:cNvPicPr>
          <p:nvPr/>
        </p:nvPicPr>
        <p:blipFill>
          <a:blip r:embed="rId2"/>
          <a:stretch>
            <a:fillRect/>
          </a:stretch>
        </p:blipFill>
        <p:spPr>
          <a:xfrm>
            <a:off x="4849906" y="161643"/>
            <a:ext cx="7010399" cy="6481203"/>
          </a:xfrm>
          <a:prstGeom prst="rect">
            <a:avLst/>
          </a:prstGeom>
        </p:spPr>
      </p:pic>
    </p:spTree>
    <p:extLst>
      <p:ext uri="{BB962C8B-B14F-4D97-AF65-F5344CB8AC3E}">
        <p14:creationId xmlns:p14="http://schemas.microsoft.com/office/powerpoint/2010/main" val="377522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9783F8-05D7-D16A-A2D2-C847C986D90E}"/>
              </a:ext>
            </a:extLst>
          </p:cNvPr>
          <p:cNvSpPr txBox="1"/>
          <p:nvPr/>
        </p:nvSpPr>
        <p:spPr>
          <a:xfrm>
            <a:off x="331694" y="178004"/>
            <a:ext cx="3541059" cy="6247864"/>
          </a:xfrm>
          <a:prstGeom prst="rect">
            <a:avLst/>
          </a:prstGeom>
          <a:noFill/>
        </p:spPr>
        <p:txBody>
          <a:bodyPr wrap="square">
            <a:spAutoFit/>
          </a:bodyPr>
          <a:lstStyle/>
          <a:p>
            <a:r>
              <a:rPr lang="el-GR" sz="2000" b="1" u="sng" dirty="0">
                <a:effectLst/>
                <a:latin typeface="Calibri" panose="020F0502020204030204" pitchFamily="34" charset="0"/>
                <a:ea typeface="Calibri" panose="020F0502020204030204" pitchFamily="34" charset="0"/>
                <a:cs typeface="Times New Roman" panose="02020603050405020304" pitchFamily="18" charset="0"/>
              </a:rPr>
              <a:t>Από τον 11</a:t>
            </a:r>
            <a:r>
              <a:rPr lang="el-GR" sz="2000" b="1" u="sng"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2000" b="1" u="sng" dirty="0">
                <a:effectLst/>
                <a:latin typeface="Calibri" panose="020F0502020204030204" pitchFamily="34" charset="0"/>
                <a:ea typeface="Calibri" panose="020F0502020204030204" pitchFamily="34" charset="0"/>
                <a:cs typeface="Times New Roman" panose="02020603050405020304" pitchFamily="18" charset="0"/>
              </a:rPr>
              <a:t> αι. </a:t>
            </a:r>
            <a:r>
              <a:rPr lang="el-GR" sz="2000" dirty="0">
                <a:effectLst/>
                <a:latin typeface="Calibri" panose="020F0502020204030204" pitchFamily="34" charset="0"/>
                <a:ea typeface="Calibri" panose="020F0502020204030204" pitchFamily="34" charset="0"/>
                <a:cs typeface="Times New Roman" panose="02020603050405020304" pitchFamily="18" charset="0"/>
              </a:rPr>
              <a:t>αρχίζουν να εφαρμόζονται </a:t>
            </a:r>
            <a:r>
              <a:rPr lang="el-GR" sz="2000" b="1" dirty="0">
                <a:effectLst/>
                <a:latin typeface="Calibri" panose="020F0502020204030204" pitchFamily="34" charset="0"/>
                <a:ea typeface="Calibri" panose="020F0502020204030204" pitchFamily="34" charset="0"/>
                <a:cs typeface="Times New Roman" panose="02020603050405020304" pitchFamily="18" charset="0"/>
              </a:rPr>
              <a:t>τεχνικές καινοτομίες όπως ο νερόμυλος, ο ανεμόμυλος, η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τριζωνική</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καλλιέργεια </a:t>
            </a:r>
            <a:r>
              <a:rPr lang="el-GR" sz="2000" dirty="0">
                <a:effectLst/>
                <a:latin typeface="Calibri" panose="020F0502020204030204" pitchFamily="34" charset="0"/>
                <a:ea typeface="Calibri" panose="020F0502020204030204" pitchFamily="34" charset="0"/>
                <a:cs typeface="Times New Roman" panose="02020603050405020304" pitchFamily="18" charset="0"/>
              </a:rPr>
              <a:t>κ.α. που ενισχύουν τη γεωργία και το εμπόριο. </a:t>
            </a:r>
            <a:r>
              <a:rPr lang="el-GR" sz="2000" u="sng" dirty="0">
                <a:effectLst/>
                <a:latin typeface="Calibri" panose="020F0502020204030204" pitchFamily="34" charset="0"/>
                <a:ea typeface="Calibri" panose="020F0502020204030204" pitchFamily="34" charset="0"/>
                <a:cs typeface="Times New Roman" panose="02020603050405020304" pitchFamily="18" charset="0"/>
              </a:rPr>
              <a:t>Αυξάνεται ραγδαία ο πληθυσμός της Ευρώπης </a:t>
            </a:r>
            <a:r>
              <a:rPr lang="el-GR" sz="2000" dirty="0">
                <a:effectLst/>
                <a:latin typeface="Calibri" panose="020F0502020204030204" pitchFamily="34" charset="0"/>
                <a:ea typeface="Calibri" panose="020F0502020204030204" pitchFamily="34" charset="0"/>
                <a:cs typeface="Times New Roman" panose="02020603050405020304" pitchFamily="18" charset="0"/>
              </a:rPr>
              <a:t>και οι πόλεις αναπτύσσονται. Το φεουδαρχικό σύστημα παρακμάζει. Οι έμποροι οργανώνονται σε ενώσεις ή και σε ενώσεις εμπορικών πόλεων, όπως η γερμανική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Χάνσα</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a:effectLst/>
                <a:latin typeface="Calibri" panose="020F0502020204030204" pitchFamily="34" charset="0"/>
                <a:ea typeface="Calibri" panose="020F0502020204030204" pitchFamily="34" charset="0"/>
                <a:cs typeface="Times New Roman" panose="02020603050405020304" pitchFamily="18" charset="0"/>
              </a:rPr>
              <a:t>Όλοι όσοι ασχολούνται με το εμπόριο στα αστικά κέντρα ( τις πόλεις) συγκροτούν μια νέα τάξη, την αστική, που παίρνει την εξουσία από τους φεουδάρχες.</a:t>
            </a:r>
            <a:endParaRPr lang="el-GR" sz="2000" dirty="0"/>
          </a:p>
        </p:txBody>
      </p:sp>
      <p:pic>
        <p:nvPicPr>
          <p:cNvPr id="5" name="Εικόνα 4">
            <a:extLst>
              <a:ext uri="{FF2B5EF4-FFF2-40B4-BE49-F238E27FC236}">
                <a16:creationId xmlns:a16="http://schemas.microsoft.com/office/drawing/2014/main" id="{B8C71BC6-EB7A-335C-C94C-7A034B86B4AA}"/>
              </a:ext>
            </a:extLst>
          </p:cNvPr>
          <p:cNvPicPr>
            <a:picLocks noChangeAspect="1"/>
          </p:cNvPicPr>
          <p:nvPr/>
        </p:nvPicPr>
        <p:blipFill>
          <a:blip r:embed="rId2"/>
          <a:stretch>
            <a:fillRect/>
          </a:stretch>
        </p:blipFill>
        <p:spPr>
          <a:xfrm>
            <a:off x="4159624" y="313765"/>
            <a:ext cx="3845858" cy="2985247"/>
          </a:xfrm>
          <a:prstGeom prst="rect">
            <a:avLst/>
          </a:prstGeom>
        </p:spPr>
      </p:pic>
      <p:pic>
        <p:nvPicPr>
          <p:cNvPr id="7" name="Εικόνα 6">
            <a:extLst>
              <a:ext uri="{FF2B5EF4-FFF2-40B4-BE49-F238E27FC236}">
                <a16:creationId xmlns:a16="http://schemas.microsoft.com/office/drawing/2014/main" id="{92A4DF18-0391-79DE-C9FB-4CDD8A0DF94B}"/>
              </a:ext>
            </a:extLst>
          </p:cNvPr>
          <p:cNvPicPr>
            <a:picLocks noChangeAspect="1"/>
          </p:cNvPicPr>
          <p:nvPr/>
        </p:nvPicPr>
        <p:blipFill>
          <a:blip r:embed="rId3"/>
          <a:stretch>
            <a:fillRect/>
          </a:stretch>
        </p:blipFill>
        <p:spPr>
          <a:xfrm>
            <a:off x="8005482" y="313765"/>
            <a:ext cx="3971365" cy="2985247"/>
          </a:xfrm>
          <a:prstGeom prst="rect">
            <a:avLst/>
          </a:prstGeom>
        </p:spPr>
      </p:pic>
      <p:pic>
        <p:nvPicPr>
          <p:cNvPr id="10" name="Εικόνα 9">
            <a:extLst>
              <a:ext uri="{FF2B5EF4-FFF2-40B4-BE49-F238E27FC236}">
                <a16:creationId xmlns:a16="http://schemas.microsoft.com/office/drawing/2014/main" id="{277D2D0E-C38D-1492-F4A8-4673021A60DB}"/>
              </a:ext>
            </a:extLst>
          </p:cNvPr>
          <p:cNvPicPr>
            <a:picLocks noChangeAspect="1"/>
          </p:cNvPicPr>
          <p:nvPr/>
        </p:nvPicPr>
        <p:blipFill>
          <a:blip r:embed="rId4"/>
          <a:stretch>
            <a:fillRect/>
          </a:stretch>
        </p:blipFill>
        <p:spPr>
          <a:xfrm>
            <a:off x="4159624" y="3299012"/>
            <a:ext cx="7700682" cy="3474383"/>
          </a:xfrm>
          <a:prstGeom prst="rect">
            <a:avLst/>
          </a:prstGeom>
        </p:spPr>
      </p:pic>
    </p:spTree>
    <p:extLst>
      <p:ext uri="{BB962C8B-B14F-4D97-AF65-F5344CB8AC3E}">
        <p14:creationId xmlns:p14="http://schemas.microsoft.com/office/powerpoint/2010/main" val="252606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E1A33B-0126-C747-0739-C5A2BC9C7153}"/>
              </a:ext>
            </a:extLst>
          </p:cNvPr>
          <p:cNvSpPr txBox="1"/>
          <p:nvPr/>
        </p:nvSpPr>
        <p:spPr>
          <a:xfrm>
            <a:off x="215153" y="167382"/>
            <a:ext cx="4043082" cy="6302816"/>
          </a:xfrm>
          <a:prstGeom prst="rect">
            <a:avLst/>
          </a:prstGeom>
          <a:noFill/>
        </p:spPr>
        <p:txBody>
          <a:bodyPr wrap="square">
            <a:spAutoFit/>
          </a:bodyPr>
          <a:lstStyle/>
          <a:p>
            <a:pPr indent="457200"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Ωστόσο </a:t>
            </a: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από τα μέσα του 13</a:t>
            </a:r>
            <a:r>
              <a:rPr lang="el-GR" sz="1800" b="1" u="sng" kern="100" baseline="30000" dirty="0">
                <a:effectLst/>
                <a:latin typeface="Calibri" panose="020F0502020204030204" pitchFamily="34" charset="0"/>
                <a:ea typeface="Calibri" panose="020F0502020204030204" pitchFamily="34" charset="0"/>
                <a:cs typeface="Times New Roman" panose="02020603050405020304" pitchFamily="18" charset="0"/>
              </a:rPr>
              <a:t>ου</a:t>
            </a: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 αι. ως και τα μέσα του 15</a:t>
            </a:r>
            <a:r>
              <a:rPr lang="el-GR" sz="1800" b="1" u="sng" kern="100" baseline="30000" dirty="0">
                <a:effectLst/>
                <a:latin typeface="Calibri" panose="020F0502020204030204" pitchFamily="34" charset="0"/>
                <a:ea typeface="Calibri" panose="020F0502020204030204" pitchFamily="34" charset="0"/>
                <a:cs typeface="Times New Roman" panose="02020603050405020304" pitchFamily="18" charset="0"/>
              </a:rPr>
              <a:t>ου</a:t>
            </a: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 αι</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περνάει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κρίση:</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α) </a:t>
            </a:r>
            <a:r>
              <a:rPr lang="el-GR" sz="1800" u="sng" kern="100" dirty="0">
                <a:effectLst/>
                <a:latin typeface="Calibri" panose="020F0502020204030204" pitchFamily="34" charset="0"/>
                <a:ea typeface="Calibri" panose="020F0502020204030204" pitchFamily="34" charset="0"/>
                <a:cs typeface="Times New Roman" panose="02020603050405020304" pitchFamily="18" charset="0"/>
              </a:rPr>
              <a:t>οι καλλιεργήσιμες εκτάσεις δε φτάνουν πλέον για τη διατροφή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του πληθυσμού που αυξάνεται ταχύτατα , β) οι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δυσμενείς καιρικές συνθήκες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τον 14</a:t>
            </a:r>
            <a:r>
              <a:rPr lang="el-GR" sz="1800" kern="100" baseline="30000" dirty="0">
                <a:effectLst/>
                <a:latin typeface="Calibri" panose="020F0502020204030204" pitchFamily="34" charset="0"/>
                <a:ea typeface="Calibri" panose="020F0502020204030204" pitchFamily="34" charset="0"/>
                <a:cs typeface="Times New Roman" panose="02020603050405020304" pitchFamily="18" charset="0"/>
              </a:rPr>
              <a:t>ο</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αι μειώνουν τις σοδειές και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οδηγούν σε λιμούς,</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γ)</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η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επιδημία της μαύρης πανώλης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από το 1345 ως το 1400 εξοντώνει μεγάλο μέρος του </a:t>
            </a:r>
            <a:r>
              <a:rPr lang="el-GR" sz="1800" kern="100" dirty="0" err="1">
                <a:effectLst/>
                <a:latin typeface="Calibri" panose="020F0502020204030204" pitchFamily="34" charset="0"/>
                <a:ea typeface="Calibri" panose="020F0502020204030204" pitchFamily="34" charset="0"/>
                <a:cs typeface="Times New Roman" panose="02020603050405020304" pitchFamily="18" charset="0"/>
              </a:rPr>
              <a:t>πληθυσμού,</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δ</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)διεξάγονται μακροχρόνιοι και αιματηροί πόλεμοι με κυριότερο τον Εκατονταετή ( 1337-1453)μεταξύ Αγγλίας-Γαλλίας.</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Αυτή η κατάσταση προκαλεί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εξεγέρσεις κατά των βασιλιάδων,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οι οποίοι αναγκάζονται να δώσουν περισσότερες εξουσίες σε ευγενείς και λαό ( στην Αγγλία με την υπογραφή του Μεγάλου Χάρτη των Δικαιωμάτων και στη Γαλλία με την ίδρυση της Συνέλευσης των Τάξεων).</a:t>
            </a:r>
          </a:p>
        </p:txBody>
      </p:sp>
      <p:pic>
        <p:nvPicPr>
          <p:cNvPr id="4" name="Εικόνα 3">
            <a:extLst>
              <a:ext uri="{FF2B5EF4-FFF2-40B4-BE49-F238E27FC236}">
                <a16:creationId xmlns:a16="http://schemas.microsoft.com/office/drawing/2014/main" id="{4DDD5D55-72DB-9B8B-A347-F1C4128F76DA}"/>
              </a:ext>
            </a:extLst>
          </p:cNvPr>
          <p:cNvPicPr>
            <a:picLocks noChangeAspect="1"/>
          </p:cNvPicPr>
          <p:nvPr/>
        </p:nvPicPr>
        <p:blipFill>
          <a:blip r:embed="rId2"/>
          <a:stretch>
            <a:fillRect/>
          </a:stretch>
        </p:blipFill>
        <p:spPr>
          <a:xfrm>
            <a:off x="4502203" y="0"/>
            <a:ext cx="2382691" cy="3525650"/>
          </a:xfrm>
          <a:prstGeom prst="rect">
            <a:avLst/>
          </a:prstGeom>
        </p:spPr>
      </p:pic>
      <p:pic>
        <p:nvPicPr>
          <p:cNvPr id="5" name="Εικόνα 4">
            <a:extLst>
              <a:ext uri="{FF2B5EF4-FFF2-40B4-BE49-F238E27FC236}">
                <a16:creationId xmlns:a16="http://schemas.microsoft.com/office/drawing/2014/main" id="{66EFBAAA-3151-9FAF-0289-B6B2BB2400AA}"/>
              </a:ext>
            </a:extLst>
          </p:cNvPr>
          <p:cNvPicPr>
            <a:picLocks noChangeAspect="1"/>
          </p:cNvPicPr>
          <p:nvPr/>
        </p:nvPicPr>
        <p:blipFill>
          <a:blip r:embed="rId3"/>
          <a:stretch>
            <a:fillRect/>
          </a:stretch>
        </p:blipFill>
        <p:spPr>
          <a:xfrm>
            <a:off x="6884895" y="255493"/>
            <a:ext cx="5020236" cy="3270157"/>
          </a:xfrm>
          <a:prstGeom prst="rect">
            <a:avLst/>
          </a:prstGeom>
        </p:spPr>
      </p:pic>
      <p:pic>
        <p:nvPicPr>
          <p:cNvPr id="7" name="Εικόνα 6">
            <a:extLst>
              <a:ext uri="{FF2B5EF4-FFF2-40B4-BE49-F238E27FC236}">
                <a16:creationId xmlns:a16="http://schemas.microsoft.com/office/drawing/2014/main" id="{177E55E9-F112-1E13-D9B2-B25E0B6953E0}"/>
              </a:ext>
            </a:extLst>
          </p:cNvPr>
          <p:cNvPicPr>
            <a:picLocks noChangeAspect="1"/>
          </p:cNvPicPr>
          <p:nvPr/>
        </p:nvPicPr>
        <p:blipFill>
          <a:blip r:embed="rId4"/>
          <a:stretch>
            <a:fillRect/>
          </a:stretch>
        </p:blipFill>
        <p:spPr>
          <a:xfrm>
            <a:off x="4430486" y="3525651"/>
            <a:ext cx="7474644" cy="3076855"/>
          </a:xfrm>
          <a:prstGeom prst="rect">
            <a:avLst/>
          </a:prstGeom>
        </p:spPr>
      </p:pic>
    </p:spTree>
    <p:extLst>
      <p:ext uri="{BB962C8B-B14F-4D97-AF65-F5344CB8AC3E}">
        <p14:creationId xmlns:p14="http://schemas.microsoft.com/office/powerpoint/2010/main" val="645479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7B2B9C-045D-EEE7-8B77-168D68376266}"/>
              </a:ext>
            </a:extLst>
          </p:cNvPr>
          <p:cNvSpPr txBox="1"/>
          <p:nvPr/>
        </p:nvSpPr>
        <p:spPr>
          <a:xfrm>
            <a:off x="197224" y="101466"/>
            <a:ext cx="3433482" cy="6664132"/>
          </a:xfrm>
          <a:prstGeom prst="rect">
            <a:avLst/>
          </a:prstGeom>
          <a:noFill/>
        </p:spPr>
        <p:txBody>
          <a:bodyPr wrap="square">
            <a:spAutoFit/>
          </a:bodyPr>
          <a:lstStyle/>
          <a:p>
            <a:pPr indent="457200" algn="just">
              <a:lnSpc>
                <a:spcPct val="107000"/>
              </a:lnSpc>
              <a:spcAft>
                <a:spcPts val="800"/>
              </a:spcAft>
            </a:pP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Η </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Ρωμαιοκαθολική Εκκλησία με επικεφαλής τον Πάπα</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b="1" u="sng" kern="100" dirty="0">
                <a:effectLst/>
                <a:latin typeface="Calibri" panose="020F0502020204030204" pitchFamily="34" charset="0"/>
                <a:ea typeface="Calibri" panose="020F0502020204030204" pitchFamily="34" charset="0"/>
                <a:cs typeface="Times New Roman" panose="02020603050405020304" pitchFamily="18" charset="0"/>
              </a:rPr>
              <a:t>έχει τεράστια οικονομική και διοικητική δύναμη.</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Ελέγχει πνευματικά ολόκληρη τη Δυτική Ευρώπη και </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παρεμβαίνει στις πολιτικές εξελίξεις</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Βοηθά τους φτωχούς </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και ασθενείς </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με νοσοκομεία </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και άλλα ιδρύματα. </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Προστατεύει τους αδύναμους με ένα νόμο, την Ειρήνη του Θεού. </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Ιδρύει τα </a:t>
            </a:r>
            <a:r>
              <a:rPr lang="el-GR" sz="2000" u="sng" kern="100" dirty="0">
                <a:effectLst/>
                <a:latin typeface="Calibri" panose="020F0502020204030204" pitchFamily="34" charset="0"/>
                <a:ea typeface="Calibri" panose="020F0502020204030204" pitchFamily="34" charset="0"/>
                <a:cs typeface="Times New Roman" panose="02020603050405020304" pitchFamily="18" charset="0"/>
              </a:rPr>
              <a:t>πρώτα σχολεία και πανεπιστήμια</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kern="100" dirty="0" err="1">
                <a:latin typeface="Calibri" panose="020F0502020204030204" pitchFamily="34" charset="0"/>
                <a:ea typeface="Calibri" panose="020F0502020204030204" pitchFamily="34" charset="0"/>
                <a:cs typeface="Times New Roman" panose="02020603050405020304" pitchFamily="18" charset="0"/>
              </a:rPr>
              <a:t>Π</a:t>
            </a:r>
            <a:r>
              <a:rPr lang="el-GR" sz="2000" kern="100" dirty="0" err="1">
                <a:effectLst/>
                <a:latin typeface="Calibri" panose="020F0502020204030204" pitchFamily="34" charset="0"/>
                <a:ea typeface="Calibri" panose="020F0502020204030204" pitchFamily="34" charset="0"/>
                <a:cs typeface="Times New Roman" panose="02020603050405020304" pitchFamily="18" charset="0"/>
              </a:rPr>
              <a:t>αρίσι,Μπολόνια</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Οξφόρδη-12</a:t>
            </a:r>
            <a:r>
              <a:rPr lang="el-GR" sz="2000" kern="100" baseline="30000" dirty="0">
                <a:effectLst/>
                <a:latin typeface="Calibri" panose="020F0502020204030204" pitchFamily="34" charset="0"/>
                <a:ea typeface="Calibri" panose="020F0502020204030204" pitchFamily="34" charset="0"/>
                <a:cs typeface="Times New Roman" panose="02020603050405020304" pitchFamily="18" charset="0"/>
              </a:rPr>
              <a:t>ος</a:t>
            </a:r>
            <a:r>
              <a:rPr lang="el-GR" sz="2000" kern="100" dirty="0">
                <a:effectLst/>
                <a:latin typeface="Calibri" panose="020F0502020204030204" pitchFamily="34" charset="0"/>
                <a:ea typeface="Calibri" panose="020F0502020204030204" pitchFamily="34" charset="0"/>
                <a:cs typeface="Times New Roman" panose="02020603050405020304" pitchFamily="18" charset="0"/>
              </a:rPr>
              <a:t> αι.) . </a:t>
            </a:r>
            <a:r>
              <a:rPr lang="el-GR" sz="2000" b="1" kern="100" dirty="0">
                <a:effectLst/>
                <a:latin typeface="Calibri" panose="020F0502020204030204" pitchFamily="34" charset="0"/>
                <a:ea typeface="Calibri" panose="020F0502020204030204" pitchFamily="34" charset="0"/>
                <a:cs typeface="Times New Roman" panose="02020603050405020304" pitchFamily="18" charset="0"/>
              </a:rPr>
              <a:t>Το 1233, για να αντιμετωπίσει τις αιρέσεις, ιδρύει την Ιερά Εξέταση και καίει στην πυρά όσους κρίνονται αιρετικοί .</a:t>
            </a:r>
          </a:p>
        </p:txBody>
      </p:sp>
      <p:pic>
        <p:nvPicPr>
          <p:cNvPr id="4" name="Εικόνα 3">
            <a:extLst>
              <a:ext uri="{FF2B5EF4-FFF2-40B4-BE49-F238E27FC236}">
                <a16:creationId xmlns:a16="http://schemas.microsoft.com/office/drawing/2014/main" id="{35771C4A-C6AF-2725-8792-3365474A13DD}"/>
              </a:ext>
            </a:extLst>
          </p:cNvPr>
          <p:cNvPicPr>
            <a:picLocks noChangeAspect="1"/>
          </p:cNvPicPr>
          <p:nvPr/>
        </p:nvPicPr>
        <p:blipFill>
          <a:blip r:embed="rId2"/>
          <a:stretch>
            <a:fillRect/>
          </a:stretch>
        </p:blipFill>
        <p:spPr>
          <a:xfrm>
            <a:off x="3752289" y="280987"/>
            <a:ext cx="2971239" cy="3062848"/>
          </a:xfrm>
          <a:prstGeom prst="rect">
            <a:avLst/>
          </a:prstGeom>
        </p:spPr>
      </p:pic>
      <p:pic>
        <p:nvPicPr>
          <p:cNvPr id="5" name="Εικόνα 4">
            <a:extLst>
              <a:ext uri="{FF2B5EF4-FFF2-40B4-BE49-F238E27FC236}">
                <a16:creationId xmlns:a16="http://schemas.microsoft.com/office/drawing/2014/main" id="{93EF1658-2C1D-5F4D-05C0-705054E721DA}"/>
              </a:ext>
            </a:extLst>
          </p:cNvPr>
          <p:cNvPicPr>
            <a:picLocks noChangeAspect="1"/>
          </p:cNvPicPr>
          <p:nvPr/>
        </p:nvPicPr>
        <p:blipFill>
          <a:blip r:embed="rId3"/>
          <a:stretch>
            <a:fillRect/>
          </a:stretch>
        </p:blipFill>
        <p:spPr>
          <a:xfrm>
            <a:off x="6768351" y="280987"/>
            <a:ext cx="4840943" cy="1287837"/>
          </a:xfrm>
          <a:prstGeom prst="rect">
            <a:avLst/>
          </a:prstGeom>
        </p:spPr>
      </p:pic>
      <p:pic>
        <p:nvPicPr>
          <p:cNvPr id="6" name="Εικόνα 5">
            <a:extLst>
              <a:ext uri="{FF2B5EF4-FFF2-40B4-BE49-F238E27FC236}">
                <a16:creationId xmlns:a16="http://schemas.microsoft.com/office/drawing/2014/main" id="{6BAEECDE-4057-C4BC-4AF0-40DFA7B4B9E0}"/>
              </a:ext>
            </a:extLst>
          </p:cNvPr>
          <p:cNvPicPr>
            <a:picLocks noChangeAspect="1"/>
          </p:cNvPicPr>
          <p:nvPr/>
        </p:nvPicPr>
        <p:blipFill>
          <a:blip r:embed="rId4"/>
          <a:stretch>
            <a:fillRect/>
          </a:stretch>
        </p:blipFill>
        <p:spPr>
          <a:xfrm>
            <a:off x="6768351" y="1568824"/>
            <a:ext cx="4782112" cy="2224648"/>
          </a:xfrm>
          <a:prstGeom prst="rect">
            <a:avLst/>
          </a:prstGeom>
        </p:spPr>
      </p:pic>
      <p:pic>
        <p:nvPicPr>
          <p:cNvPr id="7" name="Εικόνα 6">
            <a:extLst>
              <a:ext uri="{FF2B5EF4-FFF2-40B4-BE49-F238E27FC236}">
                <a16:creationId xmlns:a16="http://schemas.microsoft.com/office/drawing/2014/main" id="{A10F6F5C-0013-2682-B538-BFF057A0602F}"/>
              </a:ext>
            </a:extLst>
          </p:cNvPr>
          <p:cNvPicPr>
            <a:picLocks noChangeAspect="1"/>
          </p:cNvPicPr>
          <p:nvPr/>
        </p:nvPicPr>
        <p:blipFill>
          <a:blip r:embed="rId5"/>
          <a:stretch>
            <a:fillRect/>
          </a:stretch>
        </p:blipFill>
        <p:spPr>
          <a:xfrm>
            <a:off x="7197536" y="3906091"/>
            <a:ext cx="4352927" cy="2670922"/>
          </a:xfrm>
          <a:prstGeom prst="rect">
            <a:avLst/>
          </a:prstGeom>
        </p:spPr>
      </p:pic>
      <p:pic>
        <p:nvPicPr>
          <p:cNvPr id="8" name="Εικόνα 7">
            <a:extLst>
              <a:ext uri="{FF2B5EF4-FFF2-40B4-BE49-F238E27FC236}">
                <a16:creationId xmlns:a16="http://schemas.microsoft.com/office/drawing/2014/main" id="{34C6BF3D-BE42-BB5E-63F3-A6BFD3B6AA5B}"/>
              </a:ext>
            </a:extLst>
          </p:cNvPr>
          <p:cNvPicPr>
            <a:picLocks noChangeAspect="1"/>
          </p:cNvPicPr>
          <p:nvPr/>
        </p:nvPicPr>
        <p:blipFill>
          <a:blip r:embed="rId6"/>
          <a:stretch>
            <a:fillRect/>
          </a:stretch>
        </p:blipFill>
        <p:spPr>
          <a:xfrm>
            <a:off x="3817842" y="3387398"/>
            <a:ext cx="3192558" cy="3433482"/>
          </a:xfrm>
          <a:prstGeom prst="rect">
            <a:avLst/>
          </a:prstGeom>
        </p:spPr>
      </p:pic>
    </p:spTree>
    <p:extLst>
      <p:ext uri="{BB962C8B-B14F-4D97-AF65-F5344CB8AC3E}">
        <p14:creationId xmlns:p14="http://schemas.microsoft.com/office/powerpoint/2010/main" val="3246183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ADD28B-CA54-636D-297C-BA1E91CEC81A}"/>
              </a:ext>
            </a:extLst>
          </p:cNvPr>
          <p:cNvSpPr txBox="1"/>
          <p:nvPr/>
        </p:nvSpPr>
        <p:spPr>
          <a:xfrm>
            <a:off x="116541" y="112395"/>
            <a:ext cx="3245224" cy="6906955"/>
          </a:xfrm>
          <a:prstGeom prst="rect">
            <a:avLst/>
          </a:prstGeom>
          <a:noFill/>
        </p:spPr>
        <p:txBody>
          <a:bodyPr wrap="square">
            <a:spAutoFit/>
          </a:bodyPr>
          <a:lstStyle/>
          <a:p>
            <a:pPr indent="457200">
              <a:lnSpc>
                <a:spcPct val="107000"/>
              </a:lnSpc>
              <a:spcAft>
                <a:spcPts val="800"/>
              </a:spcAft>
            </a:pP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Στη λογοτεχνία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εμφανίζονται σπουδαία έργα, όπως το </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Ασμα</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 του </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Ρολάνδου</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και το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έπος των </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Νιμπελούγκεν</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ποιητές όπως ο </a:t>
            </a:r>
            <a:r>
              <a:rPr lang="el-GR" sz="1800" b="1" u="sng" kern="100" dirty="0" err="1">
                <a:effectLst/>
                <a:latin typeface="Calibri" panose="020F0502020204030204" pitchFamily="34" charset="0"/>
                <a:ea typeface="Calibri" panose="020F0502020204030204" pitchFamily="34" charset="0"/>
                <a:cs typeface="Times New Roman" panose="02020603050405020304" pitchFamily="18" charset="0"/>
              </a:rPr>
              <a:t>Δάντης</a:t>
            </a: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 ο Βοκκάκιος και ο Πετράρχης,</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αλλά και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τροβαδούροι που τραγουδούν ιπποτικά ερωτικά τραγούδια.</a:t>
            </a:r>
          </a:p>
          <a:p>
            <a:pPr indent="457200">
              <a:lnSpc>
                <a:spcPct val="107000"/>
              </a:lnSpc>
              <a:spcAft>
                <a:spcPts val="800"/>
              </a:spcAft>
            </a:pP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Στην αρχιτεκτονική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έχουμε τον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ρωμανικό και τον γοτθικό ρυθμό(</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βλ.Παναγία</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 των </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Παρισίων</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indent="457200">
              <a:lnSpc>
                <a:spcPct val="107000"/>
              </a:lnSpc>
              <a:spcAft>
                <a:spcPts val="800"/>
              </a:spcAft>
            </a:pPr>
            <a:r>
              <a:rPr lang="el-GR" sz="1800" b="1" u="sng" kern="100" dirty="0">
                <a:effectLst/>
                <a:latin typeface="Calibri" panose="020F0502020204030204" pitchFamily="34" charset="0"/>
                <a:ea typeface="Calibri" panose="020F0502020204030204" pitchFamily="34" charset="0"/>
                <a:cs typeface="Times New Roman" panose="02020603050405020304" pitchFamily="18" charset="0"/>
              </a:rPr>
              <a:t>Στις επιστήμες </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καλλιεργείται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η θεολογία, η αστρονομία, η ιατρική αλλά και η αλχημεία</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ενώ εφευρίσκεται και το πυροβόλο όπλο. Σημαντικοί </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φιλόσοφοι: ο Θωμάς </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Ακινάτης</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 και ο </a:t>
            </a:r>
            <a:r>
              <a:rPr lang="el-GR" sz="1800" b="1" kern="100" dirty="0" err="1">
                <a:effectLst/>
                <a:latin typeface="Calibri" panose="020F0502020204030204" pitchFamily="34" charset="0"/>
                <a:ea typeface="Calibri" panose="020F0502020204030204" pitchFamily="34" charset="0"/>
                <a:cs typeface="Times New Roman" panose="02020603050405020304" pitchFamily="18" charset="0"/>
              </a:rPr>
              <a:t>Ρογήρος</a:t>
            </a:r>
            <a:r>
              <a:rPr lang="el-GR" sz="1800" b="1" kern="100" dirty="0">
                <a:effectLst/>
                <a:latin typeface="Calibri" panose="020F0502020204030204" pitchFamily="34" charset="0"/>
                <a:ea typeface="Calibri" panose="020F0502020204030204" pitchFamily="34" charset="0"/>
                <a:cs typeface="Times New Roman" panose="02020603050405020304" pitchFamily="18" charset="0"/>
              </a:rPr>
              <a:t> Βάκων</a:t>
            </a: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a:t>
            </a:r>
          </a:p>
          <a:p>
            <a:pPr indent="457200" algn="just">
              <a:lnSpc>
                <a:spcPct val="107000"/>
              </a:lnSpc>
              <a:spcAft>
                <a:spcPts val="800"/>
              </a:spcAft>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Εικόνα 3">
            <a:extLst>
              <a:ext uri="{FF2B5EF4-FFF2-40B4-BE49-F238E27FC236}">
                <a16:creationId xmlns:a16="http://schemas.microsoft.com/office/drawing/2014/main" id="{B8864F1B-A643-D7D8-9D2A-3C7F103353BD}"/>
              </a:ext>
            </a:extLst>
          </p:cNvPr>
          <p:cNvPicPr>
            <a:picLocks noChangeAspect="1"/>
          </p:cNvPicPr>
          <p:nvPr/>
        </p:nvPicPr>
        <p:blipFill>
          <a:blip r:embed="rId2"/>
          <a:stretch>
            <a:fillRect/>
          </a:stretch>
        </p:blipFill>
        <p:spPr>
          <a:xfrm>
            <a:off x="3958757" y="337577"/>
            <a:ext cx="1800225" cy="2543175"/>
          </a:xfrm>
          <a:prstGeom prst="rect">
            <a:avLst/>
          </a:prstGeom>
        </p:spPr>
      </p:pic>
      <p:pic>
        <p:nvPicPr>
          <p:cNvPr id="5" name="Εικόνα 4">
            <a:extLst>
              <a:ext uri="{FF2B5EF4-FFF2-40B4-BE49-F238E27FC236}">
                <a16:creationId xmlns:a16="http://schemas.microsoft.com/office/drawing/2014/main" id="{954070FF-136F-F40A-483F-AB25E6728B80}"/>
              </a:ext>
            </a:extLst>
          </p:cNvPr>
          <p:cNvPicPr>
            <a:picLocks noChangeAspect="1"/>
          </p:cNvPicPr>
          <p:nvPr/>
        </p:nvPicPr>
        <p:blipFill>
          <a:blip r:embed="rId3"/>
          <a:stretch>
            <a:fillRect/>
          </a:stretch>
        </p:blipFill>
        <p:spPr>
          <a:xfrm>
            <a:off x="5758982" y="337576"/>
            <a:ext cx="3038475" cy="2543175"/>
          </a:xfrm>
          <a:prstGeom prst="rect">
            <a:avLst/>
          </a:prstGeom>
        </p:spPr>
      </p:pic>
      <p:pic>
        <p:nvPicPr>
          <p:cNvPr id="6" name="Εικόνα 5">
            <a:extLst>
              <a:ext uri="{FF2B5EF4-FFF2-40B4-BE49-F238E27FC236}">
                <a16:creationId xmlns:a16="http://schemas.microsoft.com/office/drawing/2014/main" id="{689E86EE-0E0C-84F6-74BF-FB381486B826}"/>
              </a:ext>
            </a:extLst>
          </p:cNvPr>
          <p:cNvPicPr>
            <a:picLocks noChangeAspect="1"/>
          </p:cNvPicPr>
          <p:nvPr/>
        </p:nvPicPr>
        <p:blipFill>
          <a:blip r:embed="rId4"/>
          <a:stretch>
            <a:fillRect/>
          </a:stretch>
        </p:blipFill>
        <p:spPr>
          <a:xfrm>
            <a:off x="8894949" y="337575"/>
            <a:ext cx="2579875" cy="2543175"/>
          </a:xfrm>
          <a:prstGeom prst="rect">
            <a:avLst/>
          </a:prstGeom>
        </p:spPr>
      </p:pic>
      <p:pic>
        <p:nvPicPr>
          <p:cNvPr id="7" name="Εικόνα 6">
            <a:extLst>
              <a:ext uri="{FF2B5EF4-FFF2-40B4-BE49-F238E27FC236}">
                <a16:creationId xmlns:a16="http://schemas.microsoft.com/office/drawing/2014/main" id="{1F1F4913-8819-6BAB-D761-2DBD216E41A9}"/>
              </a:ext>
            </a:extLst>
          </p:cNvPr>
          <p:cNvPicPr>
            <a:picLocks noChangeAspect="1"/>
          </p:cNvPicPr>
          <p:nvPr/>
        </p:nvPicPr>
        <p:blipFill>
          <a:blip r:embed="rId5"/>
          <a:stretch>
            <a:fillRect/>
          </a:stretch>
        </p:blipFill>
        <p:spPr>
          <a:xfrm>
            <a:off x="3958757" y="2971800"/>
            <a:ext cx="1876425" cy="2438400"/>
          </a:xfrm>
          <a:prstGeom prst="rect">
            <a:avLst/>
          </a:prstGeom>
        </p:spPr>
      </p:pic>
      <p:pic>
        <p:nvPicPr>
          <p:cNvPr id="8" name="Εικόνα 7">
            <a:extLst>
              <a:ext uri="{FF2B5EF4-FFF2-40B4-BE49-F238E27FC236}">
                <a16:creationId xmlns:a16="http://schemas.microsoft.com/office/drawing/2014/main" id="{50BD816C-FD6C-69DD-70B9-A2816DA69D87}"/>
              </a:ext>
            </a:extLst>
          </p:cNvPr>
          <p:cNvPicPr>
            <a:picLocks noChangeAspect="1"/>
          </p:cNvPicPr>
          <p:nvPr/>
        </p:nvPicPr>
        <p:blipFill>
          <a:blip r:embed="rId6"/>
          <a:stretch>
            <a:fillRect/>
          </a:stretch>
        </p:blipFill>
        <p:spPr>
          <a:xfrm>
            <a:off x="6320956" y="3019425"/>
            <a:ext cx="1914525" cy="2390775"/>
          </a:xfrm>
          <a:prstGeom prst="rect">
            <a:avLst/>
          </a:prstGeom>
        </p:spPr>
      </p:pic>
      <p:pic>
        <p:nvPicPr>
          <p:cNvPr id="9" name="Εικόνα 8">
            <a:extLst>
              <a:ext uri="{FF2B5EF4-FFF2-40B4-BE49-F238E27FC236}">
                <a16:creationId xmlns:a16="http://schemas.microsoft.com/office/drawing/2014/main" id="{893C6EC1-1B22-9CB9-7F44-20C21410831E}"/>
              </a:ext>
            </a:extLst>
          </p:cNvPr>
          <p:cNvPicPr>
            <a:picLocks noChangeAspect="1"/>
          </p:cNvPicPr>
          <p:nvPr/>
        </p:nvPicPr>
        <p:blipFill>
          <a:blip r:embed="rId7"/>
          <a:stretch>
            <a:fillRect/>
          </a:stretch>
        </p:blipFill>
        <p:spPr>
          <a:xfrm>
            <a:off x="9011490" y="3086099"/>
            <a:ext cx="2355757" cy="2257425"/>
          </a:xfrm>
          <a:prstGeom prst="rect">
            <a:avLst/>
          </a:prstGeom>
        </p:spPr>
      </p:pic>
    </p:spTree>
    <p:extLst>
      <p:ext uri="{BB962C8B-B14F-4D97-AF65-F5344CB8AC3E}">
        <p14:creationId xmlns:p14="http://schemas.microsoft.com/office/powerpoint/2010/main" val="197157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D201A0C5-6CAF-0C6B-9E46-CCBC7B66EC8D}"/>
              </a:ext>
            </a:extLst>
          </p:cNvPr>
          <p:cNvPicPr>
            <a:picLocks noChangeAspect="1"/>
          </p:cNvPicPr>
          <p:nvPr/>
        </p:nvPicPr>
        <p:blipFill>
          <a:blip r:embed="rId2"/>
          <a:stretch>
            <a:fillRect/>
          </a:stretch>
        </p:blipFill>
        <p:spPr>
          <a:xfrm>
            <a:off x="519392" y="312924"/>
            <a:ext cx="4249832" cy="2860580"/>
          </a:xfrm>
          <a:prstGeom prst="rect">
            <a:avLst/>
          </a:prstGeom>
        </p:spPr>
      </p:pic>
      <p:pic>
        <p:nvPicPr>
          <p:cNvPr id="3" name="Εικόνα 2">
            <a:extLst>
              <a:ext uri="{FF2B5EF4-FFF2-40B4-BE49-F238E27FC236}">
                <a16:creationId xmlns:a16="http://schemas.microsoft.com/office/drawing/2014/main" id="{6132EEDE-90AC-95B8-5D97-54A93231FF23}"/>
              </a:ext>
            </a:extLst>
          </p:cNvPr>
          <p:cNvPicPr>
            <a:picLocks noChangeAspect="1"/>
          </p:cNvPicPr>
          <p:nvPr/>
        </p:nvPicPr>
        <p:blipFill>
          <a:blip r:embed="rId3"/>
          <a:stretch>
            <a:fillRect/>
          </a:stretch>
        </p:blipFill>
        <p:spPr>
          <a:xfrm>
            <a:off x="4977653" y="312924"/>
            <a:ext cx="4031876" cy="2860581"/>
          </a:xfrm>
          <a:prstGeom prst="rect">
            <a:avLst/>
          </a:prstGeom>
        </p:spPr>
      </p:pic>
      <p:pic>
        <p:nvPicPr>
          <p:cNvPr id="4" name="Εικόνα 3">
            <a:extLst>
              <a:ext uri="{FF2B5EF4-FFF2-40B4-BE49-F238E27FC236}">
                <a16:creationId xmlns:a16="http://schemas.microsoft.com/office/drawing/2014/main" id="{89D1F8A1-8B92-0A41-C60D-F7286A1F8896}"/>
              </a:ext>
            </a:extLst>
          </p:cNvPr>
          <p:cNvPicPr>
            <a:picLocks noChangeAspect="1"/>
          </p:cNvPicPr>
          <p:nvPr/>
        </p:nvPicPr>
        <p:blipFill>
          <a:blip r:embed="rId4"/>
          <a:stretch>
            <a:fillRect/>
          </a:stretch>
        </p:blipFill>
        <p:spPr>
          <a:xfrm>
            <a:off x="9217957" y="312924"/>
            <a:ext cx="2875431" cy="2860580"/>
          </a:xfrm>
          <a:prstGeom prst="rect">
            <a:avLst/>
          </a:prstGeom>
        </p:spPr>
      </p:pic>
      <p:pic>
        <p:nvPicPr>
          <p:cNvPr id="5" name="Εικόνα 4">
            <a:extLst>
              <a:ext uri="{FF2B5EF4-FFF2-40B4-BE49-F238E27FC236}">
                <a16:creationId xmlns:a16="http://schemas.microsoft.com/office/drawing/2014/main" id="{7FAD25A9-B7A3-E4E4-8CA4-BC77734707D7}"/>
              </a:ext>
            </a:extLst>
          </p:cNvPr>
          <p:cNvPicPr>
            <a:picLocks noChangeAspect="1"/>
          </p:cNvPicPr>
          <p:nvPr/>
        </p:nvPicPr>
        <p:blipFill>
          <a:blip r:embed="rId5"/>
          <a:stretch>
            <a:fillRect/>
          </a:stretch>
        </p:blipFill>
        <p:spPr>
          <a:xfrm>
            <a:off x="4430469" y="3323383"/>
            <a:ext cx="2287962" cy="3373251"/>
          </a:xfrm>
          <a:prstGeom prst="rect">
            <a:avLst/>
          </a:prstGeom>
        </p:spPr>
      </p:pic>
      <p:pic>
        <p:nvPicPr>
          <p:cNvPr id="6" name="Εικόνα 5">
            <a:extLst>
              <a:ext uri="{FF2B5EF4-FFF2-40B4-BE49-F238E27FC236}">
                <a16:creationId xmlns:a16="http://schemas.microsoft.com/office/drawing/2014/main" id="{B3E84DDF-C9D8-F534-B75C-BF928EDE0BA0}"/>
              </a:ext>
            </a:extLst>
          </p:cNvPr>
          <p:cNvPicPr>
            <a:picLocks noChangeAspect="1"/>
          </p:cNvPicPr>
          <p:nvPr/>
        </p:nvPicPr>
        <p:blipFill>
          <a:blip r:embed="rId6"/>
          <a:stretch>
            <a:fillRect/>
          </a:stretch>
        </p:blipFill>
        <p:spPr>
          <a:xfrm>
            <a:off x="6879044" y="3323383"/>
            <a:ext cx="2287962" cy="3373250"/>
          </a:xfrm>
          <a:prstGeom prst="rect">
            <a:avLst/>
          </a:prstGeom>
        </p:spPr>
      </p:pic>
      <p:pic>
        <p:nvPicPr>
          <p:cNvPr id="7" name="Εικόνα 6">
            <a:extLst>
              <a:ext uri="{FF2B5EF4-FFF2-40B4-BE49-F238E27FC236}">
                <a16:creationId xmlns:a16="http://schemas.microsoft.com/office/drawing/2014/main" id="{F3DBFA7E-51F9-F29B-15D5-3AD808DCDBF1}"/>
              </a:ext>
            </a:extLst>
          </p:cNvPr>
          <p:cNvPicPr>
            <a:picLocks noChangeAspect="1"/>
          </p:cNvPicPr>
          <p:nvPr/>
        </p:nvPicPr>
        <p:blipFill>
          <a:blip r:embed="rId7"/>
          <a:stretch>
            <a:fillRect/>
          </a:stretch>
        </p:blipFill>
        <p:spPr>
          <a:xfrm>
            <a:off x="519392" y="3323384"/>
            <a:ext cx="3770610" cy="3373250"/>
          </a:xfrm>
          <a:prstGeom prst="rect">
            <a:avLst/>
          </a:prstGeom>
        </p:spPr>
      </p:pic>
      <p:pic>
        <p:nvPicPr>
          <p:cNvPr id="8" name="Εικόνα 7">
            <a:extLst>
              <a:ext uri="{FF2B5EF4-FFF2-40B4-BE49-F238E27FC236}">
                <a16:creationId xmlns:a16="http://schemas.microsoft.com/office/drawing/2014/main" id="{EB763631-F55A-37A7-ECCE-5EC67374CCC8}"/>
              </a:ext>
            </a:extLst>
          </p:cNvPr>
          <p:cNvPicPr>
            <a:picLocks noChangeAspect="1"/>
          </p:cNvPicPr>
          <p:nvPr/>
        </p:nvPicPr>
        <p:blipFill>
          <a:blip r:embed="rId8"/>
          <a:stretch>
            <a:fillRect/>
          </a:stretch>
        </p:blipFill>
        <p:spPr>
          <a:xfrm>
            <a:off x="9217957" y="3323383"/>
            <a:ext cx="2924175" cy="3287527"/>
          </a:xfrm>
          <a:prstGeom prst="rect">
            <a:avLst/>
          </a:prstGeom>
        </p:spPr>
      </p:pic>
    </p:spTree>
    <p:extLst>
      <p:ext uri="{BB962C8B-B14F-4D97-AF65-F5344CB8AC3E}">
        <p14:creationId xmlns:p14="http://schemas.microsoft.com/office/powerpoint/2010/main" val="82219012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1273</Words>
  <Application>Microsoft Office PowerPoint</Application>
  <PresentationFormat>Ευρεία οθόνη</PresentationFormat>
  <Paragraphs>17</Paragraphs>
  <Slides>19</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19</vt:i4>
      </vt:variant>
    </vt:vector>
  </HeadingPairs>
  <TitlesOfParts>
    <vt:vector size="24" baseType="lpstr">
      <vt:lpstr>Arial</vt:lpstr>
      <vt:lpstr>Calibri</vt:lpstr>
      <vt:lpstr>Calibri Light</vt:lpstr>
      <vt:lpstr>Trebuchet MS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thanoslogistisloutraki@gmail.com</dc:creator>
  <cp:lastModifiedBy>thanoslogistisloutraki@gmail.com</cp:lastModifiedBy>
  <cp:revision>37</cp:revision>
  <dcterms:created xsi:type="dcterms:W3CDTF">2023-09-21T20:22:01Z</dcterms:created>
  <dcterms:modified xsi:type="dcterms:W3CDTF">2023-09-21T22:16:47Z</dcterms:modified>
</cp:coreProperties>
</file>