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26.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_rels/slide53.xml.rels" ContentType="application/vnd.openxmlformats-package.relationships+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38.xml.rels" ContentType="application/vnd.openxmlformats-package.relationships+xml"/>
  <Override PartName="/ppt/slides/_rels/slide4.xml.rels" ContentType="application/vnd.openxmlformats-package.relationships+xml"/>
  <Override PartName="/ppt/slides/_rels/slide39.xml.rels" ContentType="application/vnd.openxmlformats-package.relationships+xml"/>
  <Override PartName="/ppt/slides/_rels/slide5.xml.rels" ContentType="application/vnd.openxmlformats-package.relationships+xml"/>
  <Override PartName="/ppt/slides/_rels/slide50.xml.rels" ContentType="application/vnd.openxmlformats-package.relationships+xml"/>
  <Override PartName="/ppt/slides/_rels/slide6.xml.rels" ContentType="application/vnd.openxmlformats-package.relationships+xml"/>
  <Override PartName="/ppt/slides/_rels/slide51.xml.rels" ContentType="application/vnd.openxmlformats-package.relationships+xml"/>
  <Override PartName="/ppt/slides/_rels/slide7.xml.rels" ContentType="application/vnd.openxmlformats-package.relationships+xml"/>
  <Override PartName="/ppt/slides/_rels/slide52.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slides/_rels/slide54.xml.rels" ContentType="application/vnd.openxmlformats-package.relationships+xml"/>
  <Override PartName="/ppt/slides/_rels/slide55.xml.rels" ContentType="application/vnd.openxmlformats-package.relationships+xml"/>
  <Override PartName="/ppt/slides/_rels/slide56.xml.rels" ContentType="application/vnd.openxmlformats-package.relationships+xml"/>
  <Override PartName="/ppt/slides/_rels/slide57.xml.rels" ContentType="application/vnd.openxmlformats-package.relationships+xml"/>
  <Override PartName="/ppt/slides/_rels/slide58.xml.rels" ContentType="application/vnd.openxmlformats-package.relationships+xml"/>
  <Override PartName="/ppt/media/image9.png" ContentType="image/png"/>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Lst>
  <p:sldSz cx="10080625" cy="7559675"/>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60" Type="http://schemas.openxmlformats.org/officeDocument/2006/relationships/slide" Target="slides/slide57.xml"/><Relationship Id="rId61" Type="http://schemas.openxmlformats.org/officeDocument/2006/relationships/slide" Target="slides/slide58.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720000" y="300960"/>
            <a:ext cx="8855280" cy="1262160"/>
          </a:xfrm>
          <a:prstGeom prst="rect">
            <a:avLst/>
          </a:prstGeom>
        </p:spPr>
        <p:txBody>
          <a:bodyPr lIns="0" rIns="0" tIns="0" bIns="0" anchor="ctr">
            <a:spAutoFit/>
          </a:bodyPr>
          <a:p>
            <a:pPr algn="ctr"/>
            <a:endParaRPr b="0" lang="el-GR" sz="4400" spc="-1" strike="noStrike">
              <a:latin typeface="Arial"/>
            </a:endParaRPr>
          </a:p>
        </p:txBody>
      </p:sp>
      <p:sp>
        <p:nvSpPr>
          <p:cNvPr id="25" name="PlaceHolder 2"/>
          <p:cNvSpPr>
            <a:spLocks noGrp="1"/>
          </p:cNvSpPr>
          <p:nvPr>
            <p:ph type="body"/>
          </p:nvPr>
        </p:nvSpPr>
        <p:spPr>
          <a:xfrm>
            <a:off x="720000" y="2160000"/>
            <a:ext cx="8639640" cy="2091240"/>
          </a:xfrm>
          <a:prstGeom prst="rect">
            <a:avLst/>
          </a:prstGeom>
        </p:spPr>
        <p:txBody>
          <a:bodyPr lIns="0" rIns="0" tIns="0" bIns="0">
            <a:normAutofit/>
          </a:bodyPr>
          <a:p>
            <a:endParaRPr b="0" lang="el-GR" sz="3200" spc="-1" strike="noStrike">
              <a:latin typeface="Arial"/>
            </a:endParaRPr>
          </a:p>
        </p:txBody>
      </p:sp>
      <p:sp>
        <p:nvSpPr>
          <p:cNvPr id="26" name="PlaceHolder 3"/>
          <p:cNvSpPr>
            <a:spLocks noGrp="1"/>
          </p:cNvSpPr>
          <p:nvPr>
            <p:ph type="body"/>
          </p:nvPr>
        </p:nvSpPr>
        <p:spPr>
          <a:xfrm>
            <a:off x="720000" y="4450320"/>
            <a:ext cx="8639640" cy="2091240"/>
          </a:xfrm>
          <a:prstGeom prst="rect">
            <a:avLst/>
          </a:prstGeom>
        </p:spPr>
        <p:txBody>
          <a:bodyPr lIns="0" rIns="0" tIns="0" bIns="0">
            <a:normAutofit/>
          </a:bodyPr>
          <a:p>
            <a:endParaRPr b="0" lang="el-GR"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720000" y="300960"/>
            <a:ext cx="8855280" cy="1262160"/>
          </a:xfrm>
          <a:prstGeom prst="rect">
            <a:avLst/>
          </a:prstGeom>
        </p:spPr>
        <p:txBody>
          <a:bodyPr lIns="0" rIns="0" tIns="0" bIns="0" anchor="ctr">
            <a:spAutoFit/>
          </a:bodyPr>
          <a:p>
            <a:pPr algn="ctr"/>
            <a:endParaRPr b="0" lang="el-GR" sz="4400" spc="-1" strike="noStrike">
              <a:latin typeface="Arial"/>
            </a:endParaRPr>
          </a:p>
        </p:txBody>
      </p:sp>
      <p:sp>
        <p:nvSpPr>
          <p:cNvPr id="28" name="PlaceHolder 2"/>
          <p:cNvSpPr>
            <a:spLocks noGrp="1"/>
          </p:cNvSpPr>
          <p:nvPr>
            <p:ph type="body"/>
          </p:nvPr>
        </p:nvSpPr>
        <p:spPr>
          <a:xfrm>
            <a:off x="720000" y="2160000"/>
            <a:ext cx="4215960" cy="2091240"/>
          </a:xfrm>
          <a:prstGeom prst="rect">
            <a:avLst/>
          </a:prstGeom>
        </p:spPr>
        <p:txBody>
          <a:bodyPr lIns="0" rIns="0" tIns="0" bIns="0">
            <a:normAutofit/>
          </a:bodyPr>
          <a:p>
            <a:endParaRPr b="0" lang="el-GR" sz="3200" spc="-1" strike="noStrike">
              <a:latin typeface="Arial"/>
            </a:endParaRPr>
          </a:p>
        </p:txBody>
      </p:sp>
      <p:sp>
        <p:nvSpPr>
          <p:cNvPr id="29" name="PlaceHolder 3"/>
          <p:cNvSpPr>
            <a:spLocks noGrp="1"/>
          </p:cNvSpPr>
          <p:nvPr>
            <p:ph type="body"/>
          </p:nvPr>
        </p:nvSpPr>
        <p:spPr>
          <a:xfrm>
            <a:off x="5147280" y="2160000"/>
            <a:ext cx="4215960" cy="2091240"/>
          </a:xfrm>
          <a:prstGeom prst="rect">
            <a:avLst/>
          </a:prstGeom>
        </p:spPr>
        <p:txBody>
          <a:bodyPr lIns="0" rIns="0" tIns="0" bIns="0">
            <a:normAutofit/>
          </a:bodyPr>
          <a:p>
            <a:endParaRPr b="0" lang="el-GR" sz="3200" spc="-1" strike="noStrike">
              <a:latin typeface="Arial"/>
            </a:endParaRPr>
          </a:p>
        </p:txBody>
      </p:sp>
      <p:sp>
        <p:nvSpPr>
          <p:cNvPr id="30" name="PlaceHolder 4"/>
          <p:cNvSpPr>
            <a:spLocks noGrp="1"/>
          </p:cNvSpPr>
          <p:nvPr>
            <p:ph type="body"/>
          </p:nvPr>
        </p:nvSpPr>
        <p:spPr>
          <a:xfrm>
            <a:off x="720000" y="4450320"/>
            <a:ext cx="4215960" cy="2091240"/>
          </a:xfrm>
          <a:prstGeom prst="rect">
            <a:avLst/>
          </a:prstGeom>
        </p:spPr>
        <p:txBody>
          <a:bodyPr lIns="0" rIns="0" tIns="0" bIns="0">
            <a:normAutofit/>
          </a:bodyPr>
          <a:p>
            <a:endParaRPr b="0" lang="el-GR" sz="3200" spc="-1" strike="noStrike">
              <a:latin typeface="Arial"/>
            </a:endParaRPr>
          </a:p>
        </p:txBody>
      </p:sp>
      <p:sp>
        <p:nvSpPr>
          <p:cNvPr id="31" name="PlaceHolder 5"/>
          <p:cNvSpPr>
            <a:spLocks noGrp="1"/>
          </p:cNvSpPr>
          <p:nvPr>
            <p:ph type="body"/>
          </p:nvPr>
        </p:nvSpPr>
        <p:spPr>
          <a:xfrm>
            <a:off x="5147280" y="4450320"/>
            <a:ext cx="4215960" cy="2091240"/>
          </a:xfrm>
          <a:prstGeom prst="rect">
            <a:avLst/>
          </a:prstGeom>
        </p:spPr>
        <p:txBody>
          <a:bodyPr lIns="0" rIns="0" tIns="0" bIns="0">
            <a:normAutofit/>
          </a:bodyPr>
          <a:p>
            <a:endParaRPr b="0" lang="el-G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720000" y="300960"/>
            <a:ext cx="8855280" cy="1262160"/>
          </a:xfrm>
          <a:prstGeom prst="rect">
            <a:avLst/>
          </a:prstGeom>
        </p:spPr>
        <p:txBody>
          <a:bodyPr lIns="0" rIns="0" tIns="0" bIns="0" anchor="ctr">
            <a:spAutoFit/>
          </a:bodyPr>
          <a:p>
            <a:pPr algn="ctr"/>
            <a:endParaRPr b="0" lang="el-GR" sz="4400" spc="-1" strike="noStrike">
              <a:latin typeface="Arial"/>
            </a:endParaRPr>
          </a:p>
        </p:txBody>
      </p:sp>
      <p:sp>
        <p:nvSpPr>
          <p:cNvPr id="33" name="PlaceHolder 2"/>
          <p:cNvSpPr>
            <a:spLocks noGrp="1"/>
          </p:cNvSpPr>
          <p:nvPr>
            <p:ph type="body"/>
          </p:nvPr>
        </p:nvSpPr>
        <p:spPr>
          <a:xfrm>
            <a:off x="720000" y="2160000"/>
            <a:ext cx="2781720" cy="2091240"/>
          </a:xfrm>
          <a:prstGeom prst="rect">
            <a:avLst/>
          </a:prstGeom>
        </p:spPr>
        <p:txBody>
          <a:bodyPr lIns="0" rIns="0" tIns="0" bIns="0">
            <a:normAutofit/>
          </a:bodyPr>
          <a:p>
            <a:endParaRPr b="0" lang="el-GR" sz="3200" spc="-1" strike="noStrike">
              <a:latin typeface="Arial"/>
            </a:endParaRPr>
          </a:p>
        </p:txBody>
      </p:sp>
      <p:sp>
        <p:nvSpPr>
          <p:cNvPr id="34" name="PlaceHolder 3"/>
          <p:cNvSpPr>
            <a:spLocks noGrp="1"/>
          </p:cNvSpPr>
          <p:nvPr>
            <p:ph type="body"/>
          </p:nvPr>
        </p:nvSpPr>
        <p:spPr>
          <a:xfrm>
            <a:off x="3641040" y="2160000"/>
            <a:ext cx="2781720" cy="2091240"/>
          </a:xfrm>
          <a:prstGeom prst="rect">
            <a:avLst/>
          </a:prstGeom>
        </p:spPr>
        <p:txBody>
          <a:bodyPr lIns="0" rIns="0" tIns="0" bIns="0">
            <a:normAutofit/>
          </a:bodyPr>
          <a:p>
            <a:endParaRPr b="0" lang="el-GR" sz="3200" spc="-1" strike="noStrike">
              <a:latin typeface="Arial"/>
            </a:endParaRPr>
          </a:p>
        </p:txBody>
      </p:sp>
      <p:sp>
        <p:nvSpPr>
          <p:cNvPr id="35" name="PlaceHolder 4"/>
          <p:cNvSpPr>
            <a:spLocks noGrp="1"/>
          </p:cNvSpPr>
          <p:nvPr>
            <p:ph type="body"/>
          </p:nvPr>
        </p:nvSpPr>
        <p:spPr>
          <a:xfrm>
            <a:off x="6562440" y="2160000"/>
            <a:ext cx="2781720" cy="2091240"/>
          </a:xfrm>
          <a:prstGeom prst="rect">
            <a:avLst/>
          </a:prstGeom>
        </p:spPr>
        <p:txBody>
          <a:bodyPr lIns="0" rIns="0" tIns="0" bIns="0">
            <a:normAutofit/>
          </a:bodyPr>
          <a:p>
            <a:endParaRPr b="0" lang="el-GR" sz="3200" spc="-1" strike="noStrike">
              <a:latin typeface="Arial"/>
            </a:endParaRPr>
          </a:p>
        </p:txBody>
      </p:sp>
      <p:sp>
        <p:nvSpPr>
          <p:cNvPr id="36" name="PlaceHolder 5"/>
          <p:cNvSpPr>
            <a:spLocks noGrp="1"/>
          </p:cNvSpPr>
          <p:nvPr>
            <p:ph type="body"/>
          </p:nvPr>
        </p:nvSpPr>
        <p:spPr>
          <a:xfrm>
            <a:off x="720000" y="4450320"/>
            <a:ext cx="2781720" cy="2091240"/>
          </a:xfrm>
          <a:prstGeom prst="rect">
            <a:avLst/>
          </a:prstGeom>
        </p:spPr>
        <p:txBody>
          <a:bodyPr lIns="0" rIns="0" tIns="0" bIns="0">
            <a:normAutofit/>
          </a:bodyPr>
          <a:p>
            <a:endParaRPr b="0" lang="el-GR" sz="3200" spc="-1" strike="noStrike">
              <a:latin typeface="Arial"/>
            </a:endParaRPr>
          </a:p>
        </p:txBody>
      </p:sp>
      <p:sp>
        <p:nvSpPr>
          <p:cNvPr id="37" name="PlaceHolder 6"/>
          <p:cNvSpPr>
            <a:spLocks noGrp="1"/>
          </p:cNvSpPr>
          <p:nvPr>
            <p:ph type="body"/>
          </p:nvPr>
        </p:nvSpPr>
        <p:spPr>
          <a:xfrm>
            <a:off x="3641040" y="4450320"/>
            <a:ext cx="2781720" cy="2091240"/>
          </a:xfrm>
          <a:prstGeom prst="rect">
            <a:avLst/>
          </a:prstGeom>
        </p:spPr>
        <p:txBody>
          <a:bodyPr lIns="0" rIns="0" tIns="0" bIns="0">
            <a:normAutofit/>
          </a:bodyPr>
          <a:p>
            <a:endParaRPr b="0" lang="el-GR" sz="3200" spc="-1" strike="noStrike">
              <a:latin typeface="Arial"/>
            </a:endParaRPr>
          </a:p>
        </p:txBody>
      </p:sp>
      <p:sp>
        <p:nvSpPr>
          <p:cNvPr id="38" name="PlaceHolder 7"/>
          <p:cNvSpPr>
            <a:spLocks noGrp="1"/>
          </p:cNvSpPr>
          <p:nvPr>
            <p:ph type="body"/>
          </p:nvPr>
        </p:nvSpPr>
        <p:spPr>
          <a:xfrm>
            <a:off x="6562440" y="4450320"/>
            <a:ext cx="2781720" cy="2091240"/>
          </a:xfrm>
          <a:prstGeom prst="rect">
            <a:avLst/>
          </a:prstGeom>
        </p:spPr>
        <p:txBody>
          <a:bodyPr lIns="0" rIns="0" tIns="0" bIns="0">
            <a:normAutofit/>
          </a:bodyPr>
          <a:p>
            <a:endParaRPr b="0" lang="el-GR"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720000" y="300960"/>
            <a:ext cx="8855280" cy="1262160"/>
          </a:xfrm>
          <a:prstGeom prst="rect">
            <a:avLst/>
          </a:prstGeom>
        </p:spPr>
        <p:txBody>
          <a:bodyPr lIns="0" rIns="0" tIns="0" bIns="0" anchor="ctr">
            <a:spAutoFit/>
          </a:bodyPr>
          <a:p>
            <a:pPr algn="ctr"/>
            <a:endParaRPr b="0" lang="el-GR" sz="4400" spc="-1" strike="noStrike">
              <a:latin typeface="Arial"/>
            </a:endParaRPr>
          </a:p>
        </p:txBody>
      </p:sp>
      <p:sp>
        <p:nvSpPr>
          <p:cNvPr id="43" name="PlaceHolder 2"/>
          <p:cNvSpPr>
            <a:spLocks noGrp="1"/>
          </p:cNvSpPr>
          <p:nvPr>
            <p:ph type="subTitle"/>
          </p:nvPr>
        </p:nvSpPr>
        <p:spPr>
          <a:xfrm>
            <a:off x="720000" y="2160000"/>
            <a:ext cx="8639640" cy="4384440"/>
          </a:xfrm>
          <a:prstGeom prst="rect">
            <a:avLst/>
          </a:prstGeom>
        </p:spPr>
        <p:txBody>
          <a:bodyPr lIns="0" rIns="0" tIns="0" bIns="0" anchor="ctr">
            <a:spAutoFit/>
          </a:bodyPr>
          <a:p>
            <a:pPr algn="ctr"/>
            <a:endParaRPr b="0" lang="el-G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720000" y="300960"/>
            <a:ext cx="8855280" cy="1262160"/>
          </a:xfrm>
          <a:prstGeom prst="rect">
            <a:avLst/>
          </a:prstGeom>
        </p:spPr>
        <p:txBody>
          <a:bodyPr lIns="0" rIns="0" tIns="0" bIns="0" anchor="ctr">
            <a:spAutoFit/>
          </a:bodyPr>
          <a:p>
            <a:pPr algn="ctr"/>
            <a:endParaRPr b="0" lang="el-GR" sz="4400" spc="-1" strike="noStrike">
              <a:latin typeface="Arial"/>
            </a:endParaRPr>
          </a:p>
        </p:txBody>
      </p:sp>
      <p:sp>
        <p:nvSpPr>
          <p:cNvPr id="45" name="PlaceHolder 2"/>
          <p:cNvSpPr>
            <a:spLocks noGrp="1"/>
          </p:cNvSpPr>
          <p:nvPr>
            <p:ph type="body"/>
          </p:nvPr>
        </p:nvSpPr>
        <p:spPr>
          <a:xfrm>
            <a:off x="720000" y="2160000"/>
            <a:ext cx="8639640" cy="4384440"/>
          </a:xfrm>
          <a:prstGeom prst="rect">
            <a:avLst/>
          </a:prstGeom>
        </p:spPr>
        <p:txBody>
          <a:bodyPr lIns="0" rIns="0" tIns="0" bIns="0">
            <a:normAutofit/>
          </a:bodyPr>
          <a:p>
            <a:endParaRPr b="0" lang="el-GR"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720000" y="300960"/>
            <a:ext cx="8855280" cy="1262160"/>
          </a:xfrm>
          <a:prstGeom prst="rect">
            <a:avLst/>
          </a:prstGeom>
        </p:spPr>
        <p:txBody>
          <a:bodyPr lIns="0" rIns="0" tIns="0" bIns="0" anchor="ctr">
            <a:spAutoFit/>
          </a:bodyPr>
          <a:p>
            <a:pPr algn="ctr"/>
            <a:endParaRPr b="0" lang="el-GR" sz="4400" spc="-1" strike="noStrike">
              <a:latin typeface="Arial"/>
            </a:endParaRPr>
          </a:p>
        </p:txBody>
      </p:sp>
      <p:sp>
        <p:nvSpPr>
          <p:cNvPr id="47" name="PlaceHolder 2"/>
          <p:cNvSpPr>
            <a:spLocks noGrp="1"/>
          </p:cNvSpPr>
          <p:nvPr>
            <p:ph type="body"/>
          </p:nvPr>
        </p:nvSpPr>
        <p:spPr>
          <a:xfrm>
            <a:off x="720000" y="2160000"/>
            <a:ext cx="4215960" cy="4384440"/>
          </a:xfrm>
          <a:prstGeom prst="rect">
            <a:avLst/>
          </a:prstGeom>
        </p:spPr>
        <p:txBody>
          <a:bodyPr lIns="0" rIns="0" tIns="0" bIns="0">
            <a:normAutofit/>
          </a:bodyPr>
          <a:p>
            <a:endParaRPr b="0" lang="el-GR" sz="3200" spc="-1" strike="noStrike">
              <a:latin typeface="Arial"/>
            </a:endParaRPr>
          </a:p>
        </p:txBody>
      </p:sp>
      <p:sp>
        <p:nvSpPr>
          <p:cNvPr id="48" name="PlaceHolder 3"/>
          <p:cNvSpPr>
            <a:spLocks noGrp="1"/>
          </p:cNvSpPr>
          <p:nvPr>
            <p:ph type="body"/>
          </p:nvPr>
        </p:nvSpPr>
        <p:spPr>
          <a:xfrm>
            <a:off x="5147280" y="2160000"/>
            <a:ext cx="4215960" cy="4384440"/>
          </a:xfrm>
          <a:prstGeom prst="rect">
            <a:avLst/>
          </a:prstGeom>
        </p:spPr>
        <p:txBody>
          <a:bodyPr lIns="0" rIns="0" tIns="0" bIns="0">
            <a:normAutofit/>
          </a:bodyPr>
          <a:p>
            <a:endParaRPr b="0" lang="el-GR"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720000" y="300960"/>
            <a:ext cx="8855280" cy="1262160"/>
          </a:xfrm>
          <a:prstGeom prst="rect">
            <a:avLst/>
          </a:prstGeom>
        </p:spPr>
        <p:txBody>
          <a:bodyPr lIns="0" rIns="0" tIns="0" bIns="0" anchor="ctr">
            <a:spAutoFit/>
          </a:bodyPr>
          <a:p>
            <a:pPr algn="ctr"/>
            <a:endParaRPr b="0" lang="el-GR"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720000" y="300960"/>
            <a:ext cx="8855280" cy="5851800"/>
          </a:xfrm>
          <a:prstGeom prst="rect">
            <a:avLst/>
          </a:prstGeom>
        </p:spPr>
        <p:txBody>
          <a:bodyPr lIns="0" rIns="0" tIns="0" bIns="0" anchor="ctr">
            <a:spAutoFit/>
          </a:bodyPr>
          <a:p>
            <a:pPr algn="ctr"/>
            <a:endParaRPr b="0" lang="el-G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720000" y="300960"/>
            <a:ext cx="8855280" cy="1262160"/>
          </a:xfrm>
          <a:prstGeom prst="rect">
            <a:avLst/>
          </a:prstGeom>
        </p:spPr>
        <p:txBody>
          <a:bodyPr lIns="0" rIns="0" tIns="0" bIns="0" anchor="ctr">
            <a:spAutoFit/>
          </a:bodyPr>
          <a:p>
            <a:pPr algn="ctr"/>
            <a:endParaRPr b="0" lang="el-GR" sz="4400" spc="-1" strike="noStrike">
              <a:latin typeface="Arial"/>
            </a:endParaRPr>
          </a:p>
        </p:txBody>
      </p:sp>
      <p:sp>
        <p:nvSpPr>
          <p:cNvPr id="52" name="PlaceHolder 2"/>
          <p:cNvSpPr>
            <a:spLocks noGrp="1"/>
          </p:cNvSpPr>
          <p:nvPr>
            <p:ph type="body"/>
          </p:nvPr>
        </p:nvSpPr>
        <p:spPr>
          <a:xfrm>
            <a:off x="720000" y="2160000"/>
            <a:ext cx="4215960" cy="2091240"/>
          </a:xfrm>
          <a:prstGeom prst="rect">
            <a:avLst/>
          </a:prstGeom>
        </p:spPr>
        <p:txBody>
          <a:bodyPr lIns="0" rIns="0" tIns="0" bIns="0">
            <a:normAutofit/>
          </a:bodyPr>
          <a:p>
            <a:endParaRPr b="0" lang="el-GR" sz="3200" spc="-1" strike="noStrike">
              <a:latin typeface="Arial"/>
            </a:endParaRPr>
          </a:p>
        </p:txBody>
      </p:sp>
      <p:sp>
        <p:nvSpPr>
          <p:cNvPr id="53" name="PlaceHolder 3"/>
          <p:cNvSpPr>
            <a:spLocks noGrp="1"/>
          </p:cNvSpPr>
          <p:nvPr>
            <p:ph type="body"/>
          </p:nvPr>
        </p:nvSpPr>
        <p:spPr>
          <a:xfrm>
            <a:off x="5147280" y="2160000"/>
            <a:ext cx="4215960" cy="4384440"/>
          </a:xfrm>
          <a:prstGeom prst="rect">
            <a:avLst/>
          </a:prstGeom>
        </p:spPr>
        <p:txBody>
          <a:bodyPr lIns="0" rIns="0" tIns="0" bIns="0">
            <a:normAutofit/>
          </a:bodyPr>
          <a:p>
            <a:endParaRPr b="0" lang="el-GR" sz="3200" spc="-1" strike="noStrike">
              <a:latin typeface="Arial"/>
            </a:endParaRPr>
          </a:p>
        </p:txBody>
      </p:sp>
      <p:sp>
        <p:nvSpPr>
          <p:cNvPr id="54" name="PlaceHolder 4"/>
          <p:cNvSpPr>
            <a:spLocks noGrp="1"/>
          </p:cNvSpPr>
          <p:nvPr>
            <p:ph type="body"/>
          </p:nvPr>
        </p:nvSpPr>
        <p:spPr>
          <a:xfrm>
            <a:off x="720000" y="4450320"/>
            <a:ext cx="4215960" cy="2091240"/>
          </a:xfrm>
          <a:prstGeom prst="rect">
            <a:avLst/>
          </a:prstGeom>
        </p:spPr>
        <p:txBody>
          <a:bodyPr lIns="0" rIns="0" tIns="0" bIns="0">
            <a:normAutofit/>
          </a:bodyPr>
          <a:p>
            <a:endParaRPr b="0" lang="el-G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720000" y="300960"/>
            <a:ext cx="8855280" cy="1262160"/>
          </a:xfrm>
          <a:prstGeom prst="rect">
            <a:avLst/>
          </a:prstGeom>
        </p:spPr>
        <p:txBody>
          <a:bodyPr lIns="0" rIns="0" tIns="0" bIns="0" anchor="ctr">
            <a:spAutoFit/>
          </a:bodyPr>
          <a:p>
            <a:pPr algn="ctr"/>
            <a:endParaRPr b="0" lang="el-GR" sz="4400" spc="-1" strike="noStrike">
              <a:latin typeface="Arial"/>
            </a:endParaRPr>
          </a:p>
        </p:txBody>
      </p:sp>
      <p:sp>
        <p:nvSpPr>
          <p:cNvPr id="4" name="PlaceHolder 2"/>
          <p:cNvSpPr>
            <a:spLocks noGrp="1"/>
          </p:cNvSpPr>
          <p:nvPr>
            <p:ph type="subTitle"/>
          </p:nvPr>
        </p:nvSpPr>
        <p:spPr>
          <a:xfrm>
            <a:off x="720000" y="2160000"/>
            <a:ext cx="8639640" cy="4384440"/>
          </a:xfrm>
          <a:prstGeom prst="rect">
            <a:avLst/>
          </a:prstGeom>
        </p:spPr>
        <p:txBody>
          <a:bodyPr lIns="0" rIns="0" tIns="0" bIns="0" anchor="ctr">
            <a:spAutoFit/>
          </a:bodyPr>
          <a:p>
            <a:pPr algn="ctr"/>
            <a:endParaRPr b="0" lang="el-G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720000" y="300960"/>
            <a:ext cx="8855280" cy="1262160"/>
          </a:xfrm>
          <a:prstGeom prst="rect">
            <a:avLst/>
          </a:prstGeom>
        </p:spPr>
        <p:txBody>
          <a:bodyPr lIns="0" rIns="0" tIns="0" bIns="0" anchor="ctr">
            <a:spAutoFit/>
          </a:bodyPr>
          <a:p>
            <a:pPr algn="ctr"/>
            <a:endParaRPr b="0" lang="el-GR" sz="4400" spc="-1" strike="noStrike">
              <a:latin typeface="Arial"/>
            </a:endParaRPr>
          </a:p>
        </p:txBody>
      </p:sp>
      <p:sp>
        <p:nvSpPr>
          <p:cNvPr id="56" name="PlaceHolder 2"/>
          <p:cNvSpPr>
            <a:spLocks noGrp="1"/>
          </p:cNvSpPr>
          <p:nvPr>
            <p:ph type="body"/>
          </p:nvPr>
        </p:nvSpPr>
        <p:spPr>
          <a:xfrm>
            <a:off x="720000" y="2160000"/>
            <a:ext cx="4215960" cy="4384440"/>
          </a:xfrm>
          <a:prstGeom prst="rect">
            <a:avLst/>
          </a:prstGeom>
        </p:spPr>
        <p:txBody>
          <a:bodyPr lIns="0" rIns="0" tIns="0" bIns="0">
            <a:normAutofit/>
          </a:bodyPr>
          <a:p>
            <a:endParaRPr b="0" lang="el-GR" sz="3200" spc="-1" strike="noStrike">
              <a:latin typeface="Arial"/>
            </a:endParaRPr>
          </a:p>
        </p:txBody>
      </p:sp>
      <p:sp>
        <p:nvSpPr>
          <p:cNvPr id="57" name="PlaceHolder 3"/>
          <p:cNvSpPr>
            <a:spLocks noGrp="1"/>
          </p:cNvSpPr>
          <p:nvPr>
            <p:ph type="body"/>
          </p:nvPr>
        </p:nvSpPr>
        <p:spPr>
          <a:xfrm>
            <a:off x="5147280" y="2160000"/>
            <a:ext cx="4215960" cy="2091240"/>
          </a:xfrm>
          <a:prstGeom prst="rect">
            <a:avLst/>
          </a:prstGeom>
        </p:spPr>
        <p:txBody>
          <a:bodyPr lIns="0" rIns="0" tIns="0" bIns="0">
            <a:normAutofit/>
          </a:bodyPr>
          <a:p>
            <a:endParaRPr b="0" lang="el-GR" sz="3200" spc="-1" strike="noStrike">
              <a:latin typeface="Arial"/>
            </a:endParaRPr>
          </a:p>
        </p:txBody>
      </p:sp>
      <p:sp>
        <p:nvSpPr>
          <p:cNvPr id="58" name="PlaceHolder 4"/>
          <p:cNvSpPr>
            <a:spLocks noGrp="1"/>
          </p:cNvSpPr>
          <p:nvPr>
            <p:ph type="body"/>
          </p:nvPr>
        </p:nvSpPr>
        <p:spPr>
          <a:xfrm>
            <a:off x="5147280" y="4450320"/>
            <a:ext cx="4215960" cy="2091240"/>
          </a:xfrm>
          <a:prstGeom prst="rect">
            <a:avLst/>
          </a:prstGeom>
        </p:spPr>
        <p:txBody>
          <a:bodyPr lIns="0" rIns="0" tIns="0" bIns="0">
            <a:normAutofit/>
          </a:bodyPr>
          <a:p>
            <a:endParaRPr b="0" lang="el-GR"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720000" y="300960"/>
            <a:ext cx="8855280" cy="1262160"/>
          </a:xfrm>
          <a:prstGeom prst="rect">
            <a:avLst/>
          </a:prstGeom>
        </p:spPr>
        <p:txBody>
          <a:bodyPr lIns="0" rIns="0" tIns="0" bIns="0" anchor="ctr">
            <a:spAutoFit/>
          </a:bodyPr>
          <a:p>
            <a:pPr algn="ctr"/>
            <a:endParaRPr b="0" lang="el-GR" sz="4400" spc="-1" strike="noStrike">
              <a:latin typeface="Arial"/>
            </a:endParaRPr>
          </a:p>
        </p:txBody>
      </p:sp>
      <p:sp>
        <p:nvSpPr>
          <p:cNvPr id="60" name="PlaceHolder 2"/>
          <p:cNvSpPr>
            <a:spLocks noGrp="1"/>
          </p:cNvSpPr>
          <p:nvPr>
            <p:ph type="body"/>
          </p:nvPr>
        </p:nvSpPr>
        <p:spPr>
          <a:xfrm>
            <a:off x="720000" y="2160000"/>
            <a:ext cx="4215960" cy="2091240"/>
          </a:xfrm>
          <a:prstGeom prst="rect">
            <a:avLst/>
          </a:prstGeom>
        </p:spPr>
        <p:txBody>
          <a:bodyPr lIns="0" rIns="0" tIns="0" bIns="0">
            <a:normAutofit/>
          </a:bodyPr>
          <a:p>
            <a:endParaRPr b="0" lang="el-GR" sz="3200" spc="-1" strike="noStrike">
              <a:latin typeface="Arial"/>
            </a:endParaRPr>
          </a:p>
        </p:txBody>
      </p:sp>
      <p:sp>
        <p:nvSpPr>
          <p:cNvPr id="61" name="PlaceHolder 3"/>
          <p:cNvSpPr>
            <a:spLocks noGrp="1"/>
          </p:cNvSpPr>
          <p:nvPr>
            <p:ph type="body"/>
          </p:nvPr>
        </p:nvSpPr>
        <p:spPr>
          <a:xfrm>
            <a:off x="5147280" y="2160000"/>
            <a:ext cx="4215960" cy="2091240"/>
          </a:xfrm>
          <a:prstGeom prst="rect">
            <a:avLst/>
          </a:prstGeom>
        </p:spPr>
        <p:txBody>
          <a:bodyPr lIns="0" rIns="0" tIns="0" bIns="0">
            <a:normAutofit/>
          </a:bodyPr>
          <a:p>
            <a:endParaRPr b="0" lang="el-GR" sz="3200" spc="-1" strike="noStrike">
              <a:latin typeface="Arial"/>
            </a:endParaRPr>
          </a:p>
        </p:txBody>
      </p:sp>
      <p:sp>
        <p:nvSpPr>
          <p:cNvPr id="62" name="PlaceHolder 4"/>
          <p:cNvSpPr>
            <a:spLocks noGrp="1"/>
          </p:cNvSpPr>
          <p:nvPr>
            <p:ph type="body"/>
          </p:nvPr>
        </p:nvSpPr>
        <p:spPr>
          <a:xfrm>
            <a:off x="720000" y="4450320"/>
            <a:ext cx="8639640" cy="2091240"/>
          </a:xfrm>
          <a:prstGeom prst="rect">
            <a:avLst/>
          </a:prstGeom>
        </p:spPr>
        <p:txBody>
          <a:bodyPr lIns="0" rIns="0" tIns="0" bIns="0">
            <a:normAutofit/>
          </a:bodyPr>
          <a:p>
            <a:endParaRPr b="0" lang="el-GR"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720000" y="300960"/>
            <a:ext cx="8855280" cy="1262160"/>
          </a:xfrm>
          <a:prstGeom prst="rect">
            <a:avLst/>
          </a:prstGeom>
        </p:spPr>
        <p:txBody>
          <a:bodyPr lIns="0" rIns="0" tIns="0" bIns="0" anchor="ctr">
            <a:spAutoFit/>
          </a:bodyPr>
          <a:p>
            <a:pPr algn="ctr"/>
            <a:endParaRPr b="0" lang="el-GR" sz="4400" spc="-1" strike="noStrike">
              <a:latin typeface="Arial"/>
            </a:endParaRPr>
          </a:p>
        </p:txBody>
      </p:sp>
      <p:sp>
        <p:nvSpPr>
          <p:cNvPr id="64" name="PlaceHolder 2"/>
          <p:cNvSpPr>
            <a:spLocks noGrp="1"/>
          </p:cNvSpPr>
          <p:nvPr>
            <p:ph type="body"/>
          </p:nvPr>
        </p:nvSpPr>
        <p:spPr>
          <a:xfrm>
            <a:off x="720000" y="2160000"/>
            <a:ext cx="8639640" cy="2091240"/>
          </a:xfrm>
          <a:prstGeom prst="rect">
            <a:avLst/>
          </a:prstGeom>
        </p:spPr>
        <p:txBody>
          <a:bodyPr lIns="0" rIns="0" tIns="0" bIns="0">
            <a:normAutofit/>
          </a:bodyPr>
          <a:p>
            <a:endParaRPr b="0" lang="el-GR" sz="3200" spc="-1" strike="noStrike">
              <a:latin typeface="Arial"/>
            </a:endParaRPr>
          </a:p>
        </p:txBody>
      </p:sp>
      <p:sp>
        <p:nvSpPr>
          <p:cNvPr id="65" name="PlaceHolder 3"/>
          <p:cNvSpPr>
            <a:spLocks noGrp="1"/>
          </p:cNvSpPr>
          <p:nvPr>
            <p:ph type="body"/>
          </p:nvPr>
        </p:nvSpPr>
        <p:spPr>
          <a:xfrm>
            <a:off x="720000" y="4450320"/>
            <a:ext cx="8639640" cy="2091240"/>
          </a:xfrm>
          <a:prstGeom prst="rect">
            <a:avLst/>
          </a:prstGeom>
        </p:spPr>
        <p:txBody>
          <a:bodyPr lIns="0" rIns="0" tIns="0" bIns="0">
            <a:normAutofit/>
          </a:bodyPr>
          <a:p>
            <a:endParaRPr b="0" lang="el-GR"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720000" y="300960"/>
            <a:ext cx="8855280" cy="1262160"/>
          </a:xfrm>
          <a:prstGeom prst="rect">
            <a:avLst/>
          </a:prstGeom>
        </p:spPr>
        <p:txBody>
          <a:bodyPr lIns="0" rIns="0" tIns="0" bIns="0" anchor="ctr">
            <a:spAutoFit/>
          </a:bodyPr>
          <a:p>
            <a:pPr algn="ctr"/>
            <a:endParaRPr b="0" lang="el-GR" sz="4400" spc="-1" strike="noStrike">
              <a:latin typeface="Arial"/>
            </a:endParaRPr>
          </a:p>
        </p:txBody>
      </p:sp>
      <p:sp>
        <p:nvSpPr>
          <p:cNvPr id="67" name="PlaceHolder 2"/>
          <p:cNvSpPr>
            <a:spLocks noGrp="1"/>
          </p:cNvSpPr>
          <p:nvPr>
            <p:ph type="body"/>
          </p:nvPr>
        </p:nvSpPr>
        <p:spPr>
          <a:xfrm>
            <a:off x="720000" y="2160000"/>
            <a:ext cx="4215960" cy="2091240"/>
          </a:xfrm>
          <a:prstGeom prst="rect">
            <a:avLst/>
          </a:prstGeom>
        </p:spPr>
        <p:txBody>
          <a:bodyPr lIns="0" rIns="0" tIns="0" bIns="0">
            <a:normAutofit/>
          </a:bodyPr>
          <a:p>
            <a:endParaRPr b="0" lang="el-GR" sz="3200" spc="-1" strike="noStrike">
              <a:latin typeface="Arial"/>
            </a:endParaRPr>
          </a:p>
        </p:txBody>
      </p:sp>
      <p:sp>
        <p:nvSpPr>
          <p:cNvPr id="68" name="PlaceHolder 3"/>
          <p:cNvSpPr>
            <a:spLocks noGrp="1"/>
          </p:cNvSpPr>
          <p:nvPr>
            <p:ph type="body"/>
          </p:nvPr>
        </p:nvSpPr>
        <p:spPr>
          <a:xfrm>
            <a:off x="5147280" y="2160000"/>
            <a:ext cx="4215960" cy="2091240"/>
          </a:xfrm>
          <a:prstGeom prst="rect">
            <a:avLst/>
          </a:prstGeom>
        </p:spPr>
        <p:txBody>
          <a:bodyPr lIns="0" rIns="0" tIns="0" bIns="0">
            <a:normAutofit/>
          </a:bodyPr>
          <a:p>
            <a:endParaRPr b="0" lang="el-GR" sz="3200" spc="-1" strike="noStrike">
              <a:latin typeface="Arial"/>
            </a:endParaRPr>
          </a:p>
        </p:txBody>
      </p:sp>
      <p:sp>
        <p:nvSpPr>
          <p:cNvPr id="69" name="PlaceHolder 4"/>
          <p:cNvSpPr>
            <a:spLocks noGrp="1"/>
          </p:cNvSpPr>
          <p:nvPr>
            <p:ph type="body"/>
          </p:nvPr>
        </p:nvSpPr>
        <p:spPr>
          <a:xfrm>
            <a:off x="720000" y="4450320"/>
            <a:ext cx="4215960" cy="2091240"/>
          </a:xfrm>
          <a:prstGeom prst="rect">
            <a:avLst/>
          </a:prstGeom>
        </p:spPr>
        <p:txBody>
          <a:bodyPr lIns="0" rIns="0" tIns="0" bIns="0">
            <a:normAutofit/>
          </a:bodyPr>
          <a:p>
            <a:endParaRPr b="0" lang="el-GR" sz="3200" spc="-1" strike="noStrike">
              <a:latin typeface="Arial"/>
            </a:endParaRPr>
          </a:p>
        </p:txBody>
      </p:sp>
      <p:sp>
        <p:nvSpPr>
          <p:cNvPr id="70" name="PlaceHolder 5"/>
          <p:cNvSpPr>
            <a:spLocks noGrp="1"/>
          </p:cNvSpPr>
          <p:nvPr>
            <p:ph type="body"/>
          </p:nvPr>
        </p:nvSpPr>
        <p:spPr>
          <a:xfrm>
            <a:off x="5147280" y="4450320"/>
            <a:ext cx="4215960" cy="2091240"/>
          </a:xfrm>
          <a:prstGeom prst="rect">
            <a:avLst/>
          </a:prstGeom>
        </p:spPr>
        <p:txBody>
          <a:bodyPr lIns="0" rIns="0" tIns="0" bIns="0">
            <a:normAutofit/>
          </a:bodyPr>
          <a:p>
            <a:endParaRPr b="0" lang="el-GR"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720000" y="300960"/>
            <a:ext cx="8855280" cy="1262160"/>
          </a:xfrm>
          <a:prstGeom prst="rect">
            <a:avLst/>
          </a:prstGeom>
        </p:spPr>
        <p:txBody>
          <a:bodyPr lIns="0" rIns="0" tIns="0" bIns="0" anchor="ctr">
            <a:spAutoFit/>
          </a:bodyPr>
          <a:p>
            <a:pPr algn="ctr"/>
            <a:endParaRPr b="0" lang="el-GR" sz="4400" spc="-1" strike="noStrike">
              <a:latin typeface="Arial"/>
            </a:endParaRPr>
          </a:p>
        </p:txBody>
      </p:sp>
      <p:sp>
        <p:nvSpPr>
          <p:cNvPr id="72" name="PlaceHolder 2"/>
          <p:cNvSpPr>
            <a:spLocks noGrp="1"/>
          </p:cNvSpPr>
          <p:nvPr>
            <p:ph type="body"/>
          </p:nvPr>
        </p:nvSpPr>
        <p:spPr>
          <a:xfrm>
            <a:off x="720000" y="2160000"/>
            <a:ext cx="2781720" cy="2091240"/>
          </a:xfrm>
          <a:prstGeom prst="rect">
            <a:avLst/>
          </a:prstGeom>
        </p:spPr>
        <p:txBody>
          <a:bodyPr lIns="0" rIns="0" tIns="0" bIns="0">
            <a:normAutofit/>
          </a:bodyPr>
          <a:p>
            <a:endParaRPr b="0" lang="el-GR" sz="3200" spc="-1" strike="noStrike">
              <a:latin typeface="Arial"/>
            </a:endParaRPr>
          </a:p>
        </p:txBody>
      </p:sp>
      <p:sp>
        <p:nvSpPr>
          <p:cNvPr id="73" name="PlaceHolder 3"/>
          <p:cNvSpPr>
            <a:spLocks noGrp="1"/>
          </p:cNvSpPr>
          <p:nvPr>
            <p:ph type="body"/>
          </p:nvPr>
        </p:nvSpPr>
        <p:spPr>
          <a:xfrm>
            <a:off x="3641040" y="2160000"/>
            <a:ext cx="2781720" cy="2091240"/>
          </a:xfrm>
          <a:prstGeom prst="rect">
            <a:avLst/>
          </a:prstGeom>
        </p:spPr>
        <p:txBody>
          <a:bodyPr lIns="0" rIns="0" tIns="0" bIns="0">
            <a:normAutofit/>
          </a:bodyPr>
          <a:p>
            <a:endParaRPr b="0" lang="el-GR" sz="3200" spc="-1" strike="noStrike">
              <a:latin typeface="Arial"/>
            </a:endParaRPr>
          </a:p>
        </p:txBody>
      </p:sp>
      <p:sp>
        <p:nvSpPr>
          <p:cNvPr id="74" name="PlaceHolder 4"/>
          <p:cNvSpPr>
            <a:spLocks noGrp="1"/>
          </p:cNvSpPr>
          <p:nvPr>
            <p:ph type="body"/>
          </p:nvPr>
        </p:nvSpPr>
        <p:spPr>
          <a:xfrm>
            <a:off x="6562440" y="2160000"/>
            <a:ext cx="2781720" cy="2091240"/>
          </a:xfrm>
          <a:prstGeom prst="rect">
            <a:avLst/>
          </a:prstGeom>
        </p:spPr>
        <p:txBody>
          <a:bodyPr lIns="0" rIns="0" tIns="0" bIns="0">
            <a:normAutofit/>
          </a:bodyPr>
          <a:p>
            <a:endParaRPr b="0" lang="el-GR" sz="3200" spc="-1" strike="noStrike">
              <a:latin typeface="Arial"/>
            </a:endParaRPr>
          </a:p>
        </p:txBody>
      </p:sp>
      <p:sp>
        <p:nvSpPr>
          <p:cNvPr id="75" name="PlaceHolder 5"/>
          <p:cNvSpPr>
            <a:spLocks noGrp="1"/>
          </p:cNvSpPr>
          <p:nvPr>
            <p:ph type="body"/>
          </p:nvPr>
        </p:nvSpPr>
        <p:spPr>
          <a:xfrm>
            <a:off x="720000" y="4450320"/>
            <a:ext cx="2781720" cy="2091240"/>
          </a:xfrm>
          <a:prstGeom prst="rect">
            <a:avLst/>
          </a:prstGeom>
        </p:spPr>
        <p:txBody>
          <a:bodyPr lIns="0" rIns="0" tIns="0" bIns="0">
            <a:normAutofit/>
          </a:bodyPr>
          <a:p>
            <a:endParaRPr b="0" lang="el-GR" sz="3200" spc="-1" strike="noStrike">
              <a:latin typeface="Arial"/>
            </a:endParaRPr>
          </a:p>
        </p:txBody>
      </p:sp>
      <p:sp>
        <p:nvSpPr>
          <p:cNvPr id="76" name="PlaceHolder 6"/>
          <p:cNvSpPr>
            <a:spLocks noGrp="1"/>
          </p:cNvSpPr>
          <p:nvPr>
            <p:ph type="body"/>
          </p:nvPr>
        </p:nvSpPr>
        <p:spPr>
          <a:xfrm>
            <a:off x="3641040" y="4450320"/>
            <a:ext cx="2781720" cy="2091240"/>
          </a:xfrm>
          <a:prstGeom prst="rect">
            <a:avLst/>
          </a:prstGeom>
        </p:spPr>
        <p:txBody>
          <a:bodyPr lIns="0" rIns="0" tIns="0" bIns="0">
            <a:normAutofit/>
          </a:bodyPr>
          <a:p>
            <a:endParaRPr b="0" lang="el-GR" sz="3200" spc="-1" strike="noStrike">
              <a:latin typeface="Arial"/>
            </a:endParaRPr>
          </a:p>
        </p:txBody>
      </p:sp>
      <p:sp>
        <p:nvSpPr>
          <p:cNvPr id="77" name="PlaceHolder 7"/>
          <p:cNvSpPr>
            <a:spLocks noGrp="1"/>
          </p:cNvSpPr>
          <p:nvPr>
            <p:ph type="body"/>
          </p:nvPr>
        </p:nvSpPr>
        <p:spPr>
          <a:xfrm>
            <a:off x="6562440" y="4450320"/>
            <a:ext cx="2781720" cy="2091240"/>
          </a:xfrm>
          <a:prstGeom prst="rect">
            <a:avLst/>
          </a:prstGeom>
        </p:spPr>
        <p:txBody>
          <a:bodyPr lIns="0" rIns="0" tIns="0" bIns="0">
            <a:normAutofit/>
          </a:bodyPr>
          <a:p>
            <a:endParaRPr b="0" lang="el-GR"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720000" y="300960"/>
            <a:ext cx="8855280" cy="1262160"/>
          </a:xfrm>
          <a:prstGeom prst="rect">
            <a:avLst/>
          </a:prstGeom>
        </p:spPr>
        <p:txBody>
          <a:bodyPr lIns="0" rIns="0" tIns="0" bIns="0" anchor="ctr">
            <a:spAutoFit/>
          </a:bodyPr>
          <a:p>
            <a:pPr algn="ctr"/>
            <a:endParaRPr b="0" lang="el-GR" sz="4400" spc="-1" strike="noStrike">
              <a:latin typeface="Arial"/>
            </a:endParaRPr>
          </a:p>
        </p:txBody>
      </p:sp>
      <p:sp>
        <p:nvSpPr>
          <p:cNvPr id="6" name="PlaceHolder 2"/>
          <p:cNvSpPr>
            <a:spLocks noGrp="1"/>
          </p:cNvSpPr>
          <p:nvPr>
            <p:ph type="body"/>
          </p:nvPr>
        </p:nvSpPr>
        <p:spPr>
          <a:xfrm>
            <a:off x="720000" y="2160000"/>
            <a:ext cx="8639640" cy="4384440"/>
          </a:xfrm>
          <a:prstGeom prst="rect">
            <a:avLst/>
          </a:prstGeom>
        </p:spPr>
        <p:txBody>
          <a:bodyPr lIns="0" rIns="0" tIns="0" bIns="0">
            <a:normAutofit/>
          </a:bodyPr>
          <a:p>
            <a:endParaRPr b="0" lang="el-G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720000" y="300960"/>
            <a:ext cx="8855280" cy="1262160"/>
          </a:xfrm>
          <a:prstGeom prst="rect">
            <a:avLst/>
          </a:prstGeom>
        </p:spPr>
        <p:txBody>
          <a:bodyPr lIns="0" rIns="0" tIns="0" bIns="0" anchor="ctr">
            <a:spAutoFit/>
          </a:bodyPr>
          <a:p>
            <a:pPr algn="ctr"/>
            <a:endParaRPr b="0" lang="el-GR" sz="4400" spc="-1" strike="noStrike">
              <a:latin typeface="Arial"/>
            </a:endParaRPr>
          </a:p>
        </p:txBody>
      </p:sp>
      <p:sp>
        <p:nvSpPr>
          <p:cNvPr id="8" name="PlaceHolder 2"/>
          <p:cNvSpPr>
            <a:spLocks noGrp="1"/>
          </p:cNvSpPr>
          <p:nvPr>
            <p:ph type="body"/>
          </p:nvPr>
        </p:nvSpPr>
        <p:spPr>
          <a:xfrm>
            <a:off x="720000" y="2160000"/>
            <a:ext cx="4215960" cy="4384440"/>
          </a:xfrm>
          <a:prstGeom prst="rect">
            <a:avLst/>
          </a:prstGeom>
        </p:spPr>
        <p:txBody>
          <a:bodyPr lIns="0" rIns="0" tIns="0" bIns="0">
            <a:normAutofit/>
          </a:bodyPr>
          <a:p>
            <a:endParaRPr b="0" lang="el-GR" sz="3200" spc="-1" strike="noStrike">
              <a:latin typeface="Arial"/>
            </a:endParaRPr>
          </a:p>
        </p:txBody>
      </p:sp>
      <p:sp>
        <p:nvSpPr>
          <p:cNvPr id="9" name="PlaceHolder 3"/>
          <p:cNvSpPr>
            <a:spLocks noGrp="1"/>
          </p:cNvSpPr>
          <p:nvPr>
            <p:ph type="body"/>
          </p:nvPr>
        </p:nvSpPr>
        <p:spPr>
          <a:xfrm>
            <a:off x="5147280" y="2160000"/>
            <a:ext cx="4215960" cy="4384440"/>
          </a:xfrm>
          <a:prstGeom prst="rect">
            <a:avLst/>
          </a:prstGeom>
        </p:spPr>
        <p:txBody>
          <a:bodyPr lIns="0" rIns="0" tIns="0" bIns="0">
            <a:normAutofit/>
          </a:bodyPr>
          <a:p>
            <a:endParaRPr b="0" lang="el-GR"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720000" y="300960"/>
            <a:ext cx="8855280" cy="1262160"/>
          </a:xfrm>
          <a:prstGeom prst="rect">
            <a:avLst/>
          </a:prstGeom>
        </p:spPr>
        <p:txBody>
          <a:bodyPr lIns="0" rIns="0" tIns="0" bIns="0" anchor="ctr">
            <a:spAutoFit/>
          </a:bodyPr>
          <a:p>
            <a:pPr algn="ctr"/>
            <a:endParaRPr b="0" lang="el-GR"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720000" y="300960"/>
            <a:ext cx="8855280" cy="5851800"/>
          </a:xfrm>
          <a:prstGeom prst="rect">
            <a:avLst/>
          </a:prstGeom>
        </p:spPr>
        <p:txBody>
          <a:bodyPr lIns="0" rIns="0" tIns="0" bIns="0" anchor="ctr">
            <a:spAutoFit/>
          </a:bodyPr>
          <a:p>
            <a:pPr algn="ctr"/>
            <a:endParaRPr b="0" lang="el-G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720000" y="300960"/>
            <a:ext cx="8855280" cy="1262160"/>
          </a:xfrm>
          <a:prstGeom prst="rect">
            <a:avLst/>
          </a:prstGeom>
        </p:spPr>
        <p:txBody>
          <a:bodyPr lIns="0" rIns="0" tIns="0" bIns="0" anchor="ctr">
            <a:spAutoFit/>
          </a:bodyPr>
          <a:p>
            <a:pPr algn="ctr"/>
            <a:endParaRPr b="0" lang="el-GR" sz="4400" spc="-1" strike="noStrike">
              <a:latin typeface="Arial"/>
            </a:endParaRPr>
          </a:p>
        </p:txBody>
      </p:sp>
      <p:sp>
        <p:nvSpPr>
          <p:cNvPr id="13" name="PlaceHolder 2"/>
          <p:cNvSpPr>
            <a:spLocks noGrp="1"/>
          </p:cNvSpPr>
          <p:nvPr>
            <p:ph type="body"/>
          </p:nvPr>
        </p:nvSpPr>
        <p:spPr>
          <a:xfrm>
            <a:off x="720000" y="2160000"/>
            <a:ext cx="4215960" cy="2091240"/>
          </a:xfrm>
          <a:prstGeom prst="rect">
            <a:avLst/>
          </a:prstGeom>
        </p:spPr>
        <p:txBody>
          <a:bodyPr lIns="0" rIns="0" tIns="0" bIns="0">
            <a:normAutofit/>
          </a:bodyPr>
          <a:p>
            <a:endParaRPr b="0" lang="el-GR" sz="3200" spc="-1" strike="noStrike">
              <a:latin typeface="Arial"/>
            </a:endParaRPr>
          </a:p>
        </p:txBody>
      </p:sp>
      <p:sp>
        <p:nvSpPr>
          <p:cNvPr id="14" name="PlaceHolder 3"/>
          <p:cNvSpPr>
            <a:spLocks noGrp="1"/>
          </p:cNvSpPr>
          <p:nvPr>
            <p:ph type="body"/>
          </p:nvPr>
        </p:nvSpPr>
        <p:spPr>
          <a:xfrm>
            <a:off x="5147280" y="2160000"/>
            <a:ext cx="4215960" cy="4384440"/>
          </a:xfrm>
          <a:prstGeom prst="rect">
            <a:avLst/>
          </a:prstGeom>
        </p:spPr>
        <p:txBody>
          <a:bodyPr lIns="0" rIns="0" tIns="0" bIns="0">
            <a:normAutofit/>
          </a:bodyPr>
          <a:p>
            <a:endParaRPr b="0" lang="el-GR" sz="3200" spc="-1" strike="noStrike">
              <a:latin typeface="Arial"/>
            </a:endParaRPr>
          </a:p>
        </p:txBody>
      </p:sp>
      <p:sp>
        <p:nvSpPr>
          <p:cNvPr id="15" name="PlaceHolder 4"/>
          <p:cNvSpPr>
            <a:spLocks noGrp="1"/>
          </p:cNvSpPr>
          <p:nvPr>
            <p:ph type="body"/>
          </p:nvPr>
        </p:nvSpPr>
        <p:spPr>
          <a:xfrm>
            <a:off x="720000" y="4450320"/>
            <a:ext cx="4215960" cy="2091240"/>
          </a:xfrm>
          <a:prstGeom prst="rect">
            <a:avLst/>
          </a:prstGeom>
        </p:spPr>
        <p:txBody>
          <a:bodyPr lIns="0" rIns="0" tIns="0" bIns="0">
            <a:normAutofit/>
          </a:bodyPr>
          <a:p>
            <a:endParaRPr b="0" lang="el-G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720000" y="300960"/>
            <a:ext cx="8855280" cy="1262160"/>
          </a:xfrm>
          <a:prstGeom prst="rect">
            <a:avLst/>
          </a:prstGeom>
        </p:spPr>
        <p:txBody>
          <a:bodyPr lIns="0" rIns="0" tIns="0" bIns="0" anchor="ctr">
            <a:spAutoFit/>
          </a:bodyPr>
          <a:p>
            <a:pPr algn="ctr"/>
            <a:endParaRPr b="0" lang="el-GR" sz="4400" spc="-1" strike="noStrike">
              <a:latin typeface="Arial"/>
            </a:endParaRPr>
          </a:p>
        </p:txBody>
      </p:sp>
      <p:sp>
        <p:nvSpPr>
          <p:cNvPr id="17" name="PlaceHolder 2"/>
          <p:cNvSpPr>
            <a:spLocks noGrp="1"/>
          </p:cNvSpPr>
          <p:nvPr>
            <p:ph type="body"/>
          </p:nvPr>
        </p:nvSpPr>
        <p:spPr>
          <a:xfrm>
            <a:off x="720000" y="2160000"/>
            <a:ext cx="4215960" cy="4384440"/>
          </a:xfrm>
          <a:prstGeom prst="rect">
            <a:avLst/>
          </a:prstGeom>
        </p:spPr>
        <p:txBody>
          <a:bodyPr lIns="0" rIns="0" tIns="0" bIns="0">
            <a:normAutofit/>
          </a:bodyPr>
          <a:p>
            <a:endParaRPr b="0" lang="el-GR" sz="3200" spc="-1" strike="noStrike">
              <a:latin typeface="Arial"/>
            </a:endParaRPr>
          </a:p>
        </p:txBody>
      </p:sp>
      <p:sp>
        <p:nvSpPr>
          <p:cNvPr id="18" name="PlaceHolder 3"/>
          <p:cNvSpPr>
            <a:spLocks noGrp="1"/>
          </p:cNvSpPr>
          <p:nvPr>
            <p:ph type="body"/>
          </p:nvPr>
        </p:nvSpPr>
        <p:spPr>
          <a:xfrm>
            <a:off x="5147280" y="2160000"/>
            <a:ext cx="4215960" cy="2091240"/>
          </a:xfrm>
          <a:prstGeom prst="rect">
            <a:avLst/>
          </a:prstGeom>
        </p:spPr>
        <p:txBody>
          <a:bodyPr lIns="0" rIns="0" tIns="0" bIns="0">
            <a:normAutofit/>
          </a:bodyPr>
          <a:p>
            <a:endParaRPr b="0" lang="el-GR" sz="3200" spc="-1" strike="noStrike">
              <a:latin typeface="Arial"/>
            </a:endParaRPr>
          </a:p>
        </p:txBody>
      </p:sp>
      <p:sp>
        <p:nvSpPr>
          <p:cNvPr id="19" name="PlaceHolder 4"/>
          <p:cNvSpPr>
            <a:spLocks noGrp="1"/>
          </p:cNvSpPr>
          <p:nvPr>
            <p:ph type="body"/>
          </p:nvPr>
        </p:nvSpPr>
        <p:spPr>
          <a:xfrm>
            <a:off x="5147280" y="4450320"/>
            <a:ext cx="4215960" cy="2091240"/>
          </a:xfrm>
          <a:prstGeom prst="rect">
            <a:avLst/>
          </a:prstGeom>
        </p:spPr>
        <p:txBody>
          <a:bodyPr lIns="0" rIns="0" tIns="0" bIns="0">
            <a:normAutofit/>
          </a:bodyPr>
          <a:p>
            <a:endParaRPr b="0" lang="el-GR"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720000" y="300960"/>
            <a:ext cx="8855280" cy="1262160"/>
          </a:xfrm>
          <a:prstGeom prst="rect">
            <a:avLst/>
          </a:prstGeom>
        </p:spPr>
        <p:txBody>
          <a:bodyPr lIns="0" rIns="0" tIns="0" bIns="0" anchor="ctr">
            <a:spAutoFit/>
          </a:bodyPr>
          <a:p>
            <a:pPr algn="ctr"/>
            <a:endParaRPr b="0" lang="el-GR" sz="4400" spc="-1" strike="noStrike">
              <a:latin typeface="Arial"/>
            </a:endParaRPr>
          </a:p>
        </p:txBody>
      </p:sp>
      <p:sp>
        <p:nvSpPr>
          <p:cNvPr id="21" name="PlaceHolder 2"/>
          <p:cNvSpPr>
            <a:spLocks noGrp="1"/>
          </p:cNvSpPr>
          <p:nvPr>
            <p:ph type="body"/>
          </p:nvPr>
        </p:nvSpPr>
        <p:spPr>
          <a:xfrm>
            <a:off x="720000" y="2160000"/>
            <a:ext cx="4215960" cy="2091240"/>
          </a:xfrm>
          <a:prstGeom prst="rect">
            <a:avLst/>
          </a:prstGeom>
        </p:spPr>
        <p:txBody>
          <a:bodyPr lIns="0" rIns="0" tIns="0" bIns="0">
            <a:normAutofit/>
          </a:bodyPr>
          <a:p>
            <a:endParaRPr b="0" lang="el-GR" sz="3200" spc="-1" strike="noStrike">
              <a:latin typeface="Arial"/>
            </a:endParaRPr>
          </a:p>
        </p:txBody>
      </p:sp>
      <p:sp>
        <p:nvSpPr>
          <p:cNvPr id="22" name="PlaceHolder 3"/>
          <p:cNvSpPr>
            <a:spLocks noGrp="1"/>
          </p:cNvSpPr>
          <p:nvPr>
            <p:ph type="body"/>
          </p:nvPr>
        </p:nvSpPr>
        <p:spPr>
          <a:xfrm>
            <a:off x="5147280" y="2160000"/>
            <a:ext cx="4215960" cy="2091240"/>
          </a:xfrm>
          <a:prstGeom prst="rect">
            <a:avLst/>
          </a:prstGeom>
        </p:spPr>
        <p:txBody>
          <a:bodyPr lIns="0" rIns="0" tIns="0" bIns="0">
            <a:normAutofit/>
          </a:bodyPr>
          <a:p>
            <a:endParaRPr b="0" lang="el-GR" sz="3200" spc="-1" strike="noStrike">
              <a:latin typeface="Arial"/>
            </a:endParaRPr>
          </a:p>
        </p:txBody>
      </p:sp>
      <p:sp>
        <p:nvSpPr>
          <p:cNvPr id="23" name="PlaceHolder 4"/>
          <p:cNvSpPr>
            <a:spLocks noGrp="1"/>
          </p:cNvSpPr>
          <p:nvPr>
            <p:ph type="body"/>
          </p:nvPr>
        </p:nvSpPr>
        <p:spPr>
          <a:xfrm>
            <a:off x="720000" y="4450320"/>
            <a:ext cx="8639640" cy="2091240"/>
          </a:xfrm>
          <a:prstGeom prst="rect">
            <a:avLst/>
          </a:prstGeom>
        </p:spPr>
        <p:txBody>
          <a:bodyPr lIns="0" rIns="0" tIns="0" bIns="0">
            <a:normAutofit/>
          </a:bodyPr>
          <a:p>
            <a:endParaRPr b="0" lang="el-G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CustomShape 1"/>
          <p:cNvSpPr/>
          <p:nvPr/>
        </p:nvSpPr>
        <p:spPr>
          <a:xfrm>
            <a:off x="0" y="4320000"/>
            <a:ext cx="503640" cy="1079640"/>
          </a:xfrm>
          <a:prstGeom prst="rect">
            <a:avLst/>
          </a:prstGeom>
          <a:solidFill>
            <a:srgbClr val="ef2929"/>
          </a:solidFill>
          <a:ln>
            <a:noFill/>
          </a:ln>
        </p:spPr>
        <p:style>
          <a:lnRef idx="0"/>
          <a:fillRef idx="0"/>
          <a:effectRef idx="0"/>
          <a:fontRef idx="minor"/>
        </p:style>
      </p:sp>
      <p:sp>
        <p:nvSpPr>
          <p:cNvPr id="1" name="PlaceHolder 2"/>
          <p:cNvSpPr>
            <a:spLocks noGrp="1"/>
          </p:cNvSpPr>
          <p:nvPr>
            <p:ph type="title"/>
          </p:nvPr>
        </p:nvSpPr>
        <p:spPr>
          <a:xfrm>
            <a:off x="720000" y="300960"/>
            <a:ext cx="8855280" cy="1262160"/>
          </a:xfrm>
          <a:prstGeom prst="rect">
            <a:avLst/>
          </a:prstGeom>
        </p:spPr>
        <p:txBody>
          <a:bodyPr lIns="0" rIns="0" tIns="0" bIns="0" anchor="ctr">
            <a:spAutoFit/>
          </a:bodyPr>
          <a:p>
            <a:r>
              <a:rPr b="0" lang="el-GR" sz="1800" spc="-1" strike="noStrike">
                <a:latin typeface="Arial"/>
              </a:rPr>
              <a:t>Πατήστε για επεξεργασία της μορφής κειμένου του τίτλου</a:t>
            </a:r>
            <a:endParaRPr b="0" lang="el-GR" sz="1800" spc="-1" strike="noStrike">
              <a:latin typeface="Arial"/>
            </a:endParaRPr>
          </a:p>
        </p:txBody>
      </p:sp>
      <p:sp>
        <p:nvSpPr>
          <p:cNvPr id="2" name="PlaceHolder 3"/>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l-GR" sz="3200" spc="-1" strike="noStrike">
                <a:latin typeface="Arial"/>
              </a:rPr>
              <a:t>Πατήστε για επεξεργασία της μορφής κειμένου διάρθρωσης</a:t>
            </a:r>
            <a:endParaRPr b="0" lang="el-GR" sz="3200" spc="-1" strike="noStrike">
              <a:latin typeface="Arial"/>
            </a:endParaRPr>
          </a:p>
          <a:p>
            <a:pPr lvl="1" marL="864000" indent="-324000">
              <a:spcBef>
                <a:spcPts val="1134"/>
              </a:spcBef>
              <a:buClr>
                <a:srgbClr val="000000"/>
              </a:buClr>
              <a:buSzPct val="75000"/>
              <a:buFont typeface="Symbol" charset="2"/>
              <a:buChar char=""/>
            </a:pPr>
            <a:r>
              <a:rPr b="0" lang="el-GR" sz="2800" spc="-1" strike="noStrike">
                <a:latin typeface="Arial"/>
              </a:rPr>
              <a:t>Δεύτερο επίπεδο διάρθρωσης</a:t>
            </a:r>
            <a:endParaRPr b="0" lang="el-GR" sz="2800" spc="-1" strike="noStrike">
              <a:latin typeface="Arial"/>
            </a:endParaRPr>
          </a:p>
          <a:p>
            <a:pPr lvl="2" marL="1296000" indent="-288000">
              <a:spcBef>
                <a:spcPts val="850"/>
              </a:spcBef>
              <a:buClr>
                <a:srgbClr val="000000"/>
              </a:buClr>
              <a:buSzPct val="45000"/>
              <a:buFont typeface="Wingdings" charset="2"/>
              <a:buChar char=""/>
            </a:pPr>
            <a:r>
              <a:rPr b="0" lang="el-GR" sz="2400" spc="-1" strike="noStrike">
                <a:latin typeface="Arial"/>
              </a:rPr>
              <a:t>Τρίτο επίπεδο διάρθρωσης</a:t>
            </a:r>
            <a:endParaRPr b="0" lang="el-GR" sz="2400" spc="-1" strike="noStrike">
              <a:latin typeface="Arial"/>
            </a:endParaRPr>
          </a:p>
          <a:p>
            <a:pPr lvl="3" marL="1728000" indent="-216000">
              <a:spcBef>
                <a:spcPts val="567"/>
              </a:spcBef>
              <a:buClr>
                <a:srgbClr val="000000"/>
              </a:buClr>
              <a:buSzPct val="75000"/>
              <a:buFont typeface="Symbol" charset="2"/>
              <a:buChar char=""/>
            </a:pPr>
            <a:r>
              <a:rPr b="0" lang="el-GR" sz="2000" spc="-1" strike="noStrike">
                <a:latin typeface="Arial"/>
              </a:rPr>
              <a:t>Τέταρτο επίπεδο διάρθρωσης</a:t>
            </a:r>
            <a:endParaRPr b="0" lang="el-GR" sz="2000" spc="-1" strike="noStrike">
              <a:latin typeface="Arial"/>
            </a:endParaRPr>
          </a:p>
          <a:p>
            <a:pPr lvl="4" marL="2160000" indent="-216000">
              <a:spcBef>
                <a:spcPts val="283"/>
              </a:spcBef>
              <a:buClr>
                <a:srgbClr val="000000"/>
              </a:buClr>
              <a:buSzPct val="45000"/>
              <a:buFont typeface="Wingdings" charset="2"/>
              <a:buChar char=""/>
            </a:pPr>
            <a:r>
              <a:rPr b="0" lang="el-GR" sz="2000" spc="-1" strike="noStrike">
                <a:latin typeface="Arial"/>
              </a:rPr>
              <a:t>Πέμπτο επίπεδο διάρθρωσης</a:t>
            </a:r>
            <a:endParaRPr b="0" lang="el-GR" sz="2000" spc="-1" strike="noStrike">
              <a:latin typeface="Arial"/>
            </a:endParaRPr>
          </a:p>
          <a:p>
            <a:pPr lvl="5" marL="2592000" indent="-216000">
              <a:spcBef>
                <a:spcPts val="283"/>
              </a:spcBef>
              <a:buClr>
                <a:srgbClr val="000000"/>
              </a:buClr>
              <a:buSzPct val="45000"/>
              <a:buFont typeface="Wingdings" charset="2"/>
              <a:buChar char=""/>
            </a:pPr>
            <a:r>
              <a:rPr b="0" lang="el-GR" sz="2000" spc="-1" strike="noStrike">
                <a:latin typeface="Arial"/>
              </a:rPr>
              <a:t>Έκτο επίπεδο διάρθρωσης</a:t>
            </a:r>
            <a:endParaRPr b="0" lang="el-GR" sz="2000" spc="-1" strike="noStrike">
              <a:latin typeface="Arial"/>
            </a:endParaRPr>
          </a:p>
          <a:p>
            <a:pPr lvl="6" marL="3024000" indent="-216000">
              <a:spcBef>
                <a:spcPts val="283"/>
              </a:spcBef>
              <a:buClr>
                <a:srgbClr val="000000"/>
              </a:buClr>
              <a:buSzPct val="45000"/>
              <a:buFont typeface="Wingdings" charset="2"/>
              <a:buChar char=""/>
            </a:pPr>
            <a:r>
              <a:rPr b="0" lang="el-GR" sz="2000" spc="-1" strike="noStrike">
                <a:latin typeface="Arial"/>
              </a:rPr>
              <a:t>Έβδομο επίπεδο διάρθρωσης</a:t>
            </a:r>
            <a:endParaRPr b="0" lang="el-G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 name="CustomShape 1"/>
          <p:cNvSpPr/>
          <p:nvPr/>
        </p:nvSpPr>
        <p:spPr>
          <a:xfrm>
            <a:off x="0" y="288000"/>
            <a:ext cx="503640" cy="1079640"/>
          </a:xfrm>
          <a:prstGeom prst="rect">
            <a:avLst/>
          </a:prstGeom>
          <a:solidFill>
            <a:srgbClr val="ef2929"/>
          </a:solidFill>
          <a:ln>
            <a:noFill/>
          </a:ln>
        </p:spPr>
        <p:style>
          <a:lnRef idx="0"/>
          <a:fillRef idx="0"/>
          <a:effectRef idx="0"/>
          <a:fontRef idx="minor"/>
        </p:style>
      </p:sp>
      <p:sp>
        <p:nvSpPr>
          <p:cNvPr id="40" name="PlaceHolder 2"/>
          <p:cNvSpPr>
            <a:spLocks noGrp="1"/>
          </p:cNvSpPr>
          <p:nvPr>
            <p:ph type="title"/>
          </p:nvPr>
        </p:nvSpPr>
        <p:spPr>
          <a:xfrm>
            <a:off x="720000" y="300960"/>
            <a:ext cx="8855280" cy="1262160"/>
          </a:xfrm>
          <a:prstGeom prst="rect">
            <a:avLst/>
          </a:prstGeom>
        </p:spPr>
        <p:txBody>
          <a:bodyPr lIns="0" rIns="0" tIns="0" bIns="0" anchor="ctr">
            <a:spAutoFit/>
          </a:bodyPr>
          <a:p>
            <a:r>
              <a:rPr b="0" lang="el-GR" sz="1800" spc="-1" strike="noStrike">
                <a:latin typeface="Arial"/>
              </a:rPr>
              <a:t>Πατήστε για επεξεργασία της μορφής κειμένου του τίτλου</a:t>
            </a:r>
            <a:endParaRPr b="0" lang="el-GR" sz="1800" spc="-1" strike="noStrike">
              <a:latin typeface="Arial"/>
            </a:endParaRPr>
          </a:p>
        </p:txBody>
      </p:sp>
      <p:sp>
        <p:nvSpPr>
          <p:cNvPr id="41" name="PlaceHolder 3"/>
          <p:cNvSpPr>
            <a:spLocks noGrp="1"/>
          </p:cNvSpPr>
          <p:nvPr>
            <p:ph type="body"/>
          </p:nvPr>
        </p:nvSpPr>
        <p:spPr>
          <a:xfrm>
            <a:off x="720000" y="2160000"/>
            <a:ext cx="8639640" cy="4384440"/>
          </a:xfrm>
          <a:prstGeom prst="rect">
            <a:avLst/>
          </a:prstGeom>
        </p:spPr>
        <p:txBody>
          <a:bodyPr lIns="0" rIns="0" tIns="0" bIns="0">
            <a:noAutofit/>
          </a:bodyPr>
          <a:p>
            <a:pPr marL="432000" indent="-324000">
              <a:spcBef>
                <a:spcPts val="1417"/>
              </a:spcBef>
              <a:buClr>
                <a:srgbClr val="000000"/>
              </a:buClr>
              <a:buSzPct val="45000"/>
              <a:buFont typeface="Wingdings" charset="2"/>
              <a:buChar char=""/>
            </a:pPr>
            <a:r>
              <a:rPr b="0" lang="el-GR" sz="1800" spc="-1" strike="noStrike">
                <a:latin typeface="Arial"/>
              </a:rPr>
              <a:t>Πατήστε για επεξεργασία της μορφής κειμένου διάρθρωσης</a:t>
            </a:r>
            <a:endParaRPr b="0" lang="el-GR" sz="1800" spc="-1" strike="noStrike">
              <a:latin typeface="Arial"/>
            </a:endParaRPr>
          </a:p>
          <a:p>
            <a:pPr lvl="1" marL="864000" indent="-324000">
              <a:spcBef>
                <a:spcPts val="1134"/>
              </a:spcBef>
              <a:buClr>
                <a:srgbClr val="000000"/>
              </a:buClr>
              <a:buSzPct val="75000"/>
              <a:buFont typeface="Symbol" charset="2"/>
              <a:buChar char=""/>
            </a:pPr>
            <a:r>
              <a:rPr b="0" lang="el-GR" sz="1800" spc="-1" strike="noStrike">
                <a:latin typeface="Arial"/>
              </a:rPr>
              <a:t>Δεύτερο επίπεδο διάρθρωσης</a:t>
            </a:r>
            <a:endParaRPr b="0" lang="el-GR" sz="1800" spc="-1" strike="noStrike">
              <a:latin typeface="Arial"/>
            </a:endParaRPr>
          </a:p>
          <a:p>
            <a:pPr lvl="2" marL="1296000" indent="-288000">
              <a:spcBef>
                <a:spcPts val="850"/>
              </a:spcBef>
              <a:buClr>
                <a:srgbClr val="000000"/>
              </a:buClr>
              <a:buSzPct val="45000"/>
              <a:buFont typeface="Wingdings" charset="2"/>
              <a:buChar char=""/>
            </a:pPr>
            <a:r>
              <a:rPr b="0" lang="el-GR" sz="1800" spc="-1" strike="noStrike">
                <a:latin typeface="Arial"/>
              </a:rPr>
              <a:t>Τρίτο επίπεδο διάρθρωσης</a:t>
            </a:r>
            <a:endParaRPr b="0" lang="el-GR" sz="1800" spc="-1" strike="noStrike">
              <a:latin typeface="Arial"/>
            </a:endParaRPr>
          </a:p>
          <a:p>
            <a:pPr lvl="3" marL="1728000" indent="-216000">
              <a:spcBef>
                <a:spcPts val="567"/>
              </a:spcBef>
              <a:buClr>
                <a:srgbClr val="000000"/>
              </a:buClr>
              <a:buSzPct val="75000"/>
              <a:buFont typeface="Symbol" charset="2"/>
              <a:buChar char=""/>
            </a:pPr>
            <a:r>
              <a:rPr b="0" lang="el-GR" sz="1800" spc="-1" strike="noStrike">
                <a:latin typeface="Arial"/>
              </a:rPr>
              <a:t>Τέταρτο επίπεδο διάρθρωσης</a:t>
            </a:r>
            <a:endParaRPr b="0" lang="el-GR" sz="1800" spc="-1" strike="noStrike">
              <a:latin typeface="Arial"/>
            </a:endParaRPr>
          </a:p>
          <a:p>
            <a:pPr lvl="4" marL="2160000" indent="-216000">
              <a:spcBef>
                <a:spcPts val="283"/>
              </a:spcBef>
              <a:buClr>
                <a:srgbClr val="000000"/>
              </a:buClr>
              <a:buSzPct val="45000"/>
              <a:buFont typeface="Wingdings" charset="2"/>
              <a:buChar char=""/>
            </a:pPr>
            <a:r>
              <a:rPr b="0" lang="el-GR" sz="1800" spc="-1" strike="noStrike">
                <a:latin typeface="Arial"/>
              </a:rPr>
              <a:t>Πέμπτο επίπεδο διάρθρωσης</a:t>
            </a:r>
            <a:endParaRPr b="0" lang="el-GR" sz="1800" spc="-1" strike="noStrike">
              <a:latin typeface="Arial"/>
            </a:endParaRPr>
          </a:p>
          <a:p>
            <a:pPr lvl="5" marL="2592000" indent="-216000">
              <a:spcBef>
                <a:spcPts val="283"/>
              </a:spcBef>
              <a:buClr>
                <a:srgbClr val="000000"/>
              </a:buClr>
              <a:buSzPct val="45000"/>
              <a:buFont typeface="Wingdings" charset="2"/>
              <a:buChar char=""/>
            </a:pPr>
            <a:r>
              <a:rPr b="0" lang="el-GR" sz="1800" spc="-1" strike="noStrike">
                <a:latin typeface="Arial"/>
              </a:rPr>
              <a:t>Έκτο επίπεδο διάρθρωσης</a:t>
            </a:r>
            <a:endParaRPr b="0" lang="el-GR" sz="1800" spc="-1" strike="noStrike">
              <a:latin typeface="Arial"/>
            </a:endParaRPr>
          </a:p>
          <a:p>
            <a:pPr lvl="6" marL="3024000" indent="-216000">
              <a:spcBef>
                <a:spcPts val="283"/>
              </a:spcBef>
              <a:buClr>
                <a:srgbClr val="000000"/>
              </a:buClr>
              <a:buSzPct val="45000"/>
              <a:buFont typeface="Wingdings" charset="2"/>
              <a:buChar char=""/>
            </a:pPr>
            <a:r>
              <a:rPr b="0" lang="el-GR" sz="1800" spc="-1" strike="noStrike">
                <a:latin typeface="Arial"/>
              </a:rPr>
              <a:t>Έβδομο επίπεδο διάρθρωσης</a:t>
            </a:r>
            <a:endParaRPr b="0" lang="el-GR"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35.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41.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5.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3.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52.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5.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54.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5.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57.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5.xml"/>
</Relationships>
</file>

<file path=ppt/slides/_rels/slide58.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CustomShape 1"/>
          <p:cNvSpPr/>
          <p:nvPr/>
        </p:nvSpPr>
        <p:spPr>
          <a:xfrm>
            <a:off x="792000" y="3993480"/>
            <a:ext cx="8567640" cy="1661040"/>
          </a:xfrm>
          <a:prstGeom prst="rect">
            <a:avLst/>
          </a:prstGeom>
          <a:noFill/>
          <a:ln>
            <a:noFill/>
          </a:ln>
        </p:spPr>
        <p:style>
          <a:lnRef idx="0"/>
          <a:fillRef idx="0"/>
          <a:effectRef idx="0"/>
          <a:fontRef idx="minor"/>
        </p:style>
        <p:txBody>
          <a:bodyPr lIns="0" rIns="0" tIns="0" bIns="0" anchor="ctr">
            <a:normAutofit/>
          </a:bodyPr>
          <a:p>
            <a:pPr>
              <a:lnSpc>
                <a:spcPct val="100000"/>
              </a:lnSpc>
            </a:pPr>
            <a:r>
              <a:rPr b="1" lang="el-GR" sz="4400" spc="-1" strike="noStrike">
                <a:solidFill>
                  <a:srgbClr val="333333"/>
                </a:solidFill>
                <a:latin typeface="Noto Sans Regular"/>
              </a:rPr>
              <a:t>Τοπικά Δίκτυα Υπολογιστών</a:t>
            </a:r>
            <a:endParaRPr b="0" lang="el-GR" sz="44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CustomShape 1"/>
          <p:cNvSpPr/>
          <p:nvPr/>
        </p:nvSpPr>
        <p:spPr>
          <a:xfrm>
            <a:off x="720000" y="943200"/>
            <a:ext cx="8639640" cy="4384440"/>
          </a:xfrm>
          <a:prstGeom prst="rect">
            <a:avLst/>
          </a:prstGeom>
          <a:noFill/>
          <a:ln>
            <a:noFill/>
          </a:ln>
        </p:spPr>
        <p:style>
          <a:lnRef idx="0"/>
          <a:fillRef idx="0"/>
          <a:effectRef idx="0"/>
          <a:fontRef idx="minor"/>
        </p:style>
        <p:txBody>
          <a:bodyPr lIns="0" rIns="0" tIns="0" bIns="0">
            <a:noAutofit/>
          </a:bodyPr>
          <a:p>
            <a:pPr marL="432000" indent="-323640">
              <a:lnSpc>
                <a:spcPct val="100000"/>
              </a:lnSpc>
              <a:spcAft>
                <a:spcPts val="1414"/>
              </a:spcAft>
              <a:buClr>
                <a:srgbClr val="ef2929"/>
              </a:buClr>
              <a:buSzPct val="45000"/>
              <a:buFont typeface="Wingdings" charset="2"/>
              <a:buChar char=""/>
            </a:pPr>
            <a:r>
              <a:rPr b="1" lang="el-GR" sz="2800" spc="-1" strike="noStrike">
                <a:solidFill>
                  <a:srgbClr val="333333"/>
                </a:solidFill>
                <a:latin typeface="Noto Sans Regular"/>
              </a:rPr>
              <a:t>4. Παροχή υπηρεσιών διαδικτύου στους χρήστες</a:t>
            </a:r>
            <a:r>
              <a:rPr b="0" lang="el-GR" sz="2800" spc="-1" strike="noStrike">
                <a:solidFill>
                  <a:srgbClr val="333333"/>
                </a:solidFill>
                <a:latin typeface="Noto Sans Regular"/>
              </a:rPr>
              <a:t>. </a:t>
            </a:r>
            <a:endParaRPr b="0" lang="el-GR" sz="2800" spc="-1" strike="noStrike">
              <a:latin typeface="Arial"/>
            </a:endParaRPr>
          </a:p>
          <a:p>
            <a:pPr>
              <a:lnSpc>
                <a:spcPct val="100000"/>
              </a:lnSpc>
              <a:spcAft>
                <a:spcPts val="1414"/>
              </a:spcAft>
            </a:pPr>
            <a:endParaRPr b="0" lang="el-GR" sz="2800" spc="-1" strike="noStrike">
              <a:latin typeface="Arial"/>
            </a:endParaRPr>
          </a:p>
          <a:p>
            <a:pPr marL="432000" indent="-323640">
              <a:lnSpc>
                <a:spcPct val="100000"/>
              </a:lnSpc>
              <a:spcAft>
                <a:spcPts val="1414"/>
              </a:spcAft>
              <a:buClr>
                <a:srgbClr val="ef2929"/>
              </a:buClr>
              <a:buSzPct val="45000"/>
              <a:buFont typeface="Wingdings" charset="2"/>
              <a:buChar char=""/>
            </a:pPr>
            <a:r>
              <a:rPr b="0" lang="el-GR" sz="2800" spc="-1" strike="noStrike">
                <a:solidFill>
                  <a:srgbClr val="333333"/>
                </a:solidFill>
                <a:latin typeface="Noto Sans Regular"/>
              </a:rPr>
              <a:t>Χρησιμοποιώντας τα πρωτόκολλα του διαδικτύου υπάρχει δυνατότητα παροχής υπηρεσιών όπως ηλεκτρονικό ταχυδρομείο, πρόσβαση σε αρχεία και πληροφορίες μέσω φυλλομετρητή (web browser), υπηρεσίες μεταφοράς αρχείων.</a:t>
            </a:r>
            <a:endParaRPr b="0" lang="el-GR" sz="2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CustomShape 1"/>
          <p:cNvSpPr/>
          <p:nvPr/>
        </p:nvSpPr>
        <p:spPr>
          <a:xfrm>
            <a:off x="720000" y="936000"/>
            <a:ext cx="8639640" cy="4384440"/>
          </a:xfrm>
          <a:prstGeom prst="rect">
            <a:avLst/>
          </a:prstGeom>
          <a:noFill/>
          <a:ln>
            <a:noFill/>
          </a:ln>
        </p:spPr>
        <p:style>
          <a:lnRef idx="0"/>
          <a:fillRef idx="0"/>
          <a:effectRef idx="0"/>
          <a:fontRef idx="minor"/>
        </p:style>
        <p:txBody>
          <a:bodyPr lIns="0" rIns="0" tIns="0" bIns="0">
            <a:noAutofit/>
          </a:bodyPr>
          <a:p>
            <a:pPr marL="432000" indent="-323640">
              <a:lnSpc>
                <a:spcPct val="100000"/>
              </a:lnSpc>
              <a:spcAft>
                <a:spcPts val="1414"/>
              </a:spcAft>
              <a:buClr>
                <a:srgbClr val="ef2929"/>
              </a:buClr>
              <a:buSzPct val="45000"/>
              <a:buFont typeface="Wingdings" charset="2"/>
              <a:buChar char=""/>
            </a:pPr>
            <a:r>
              <a:rPr b="1" lang="el-GR" sz="2800" spc="-1" strike="noStrike">
                <a:solidFill>
                  <a:srgbClr val="333333"/>
                </a:solidFill>
                <a:latin typeface="Noto Sans Regular"/>
              </a:rPr>
              <a:t>5. Δημιουργία ομάδων χρηστών.</a:t>
            </a:r>
            <a:r>
              <a:rPr b="0" lang="el-GR" sz="2800" spc="-1" strike="noStrike">
                <a:solidFill>
                  <a:srgbClr val="333333"/>
                </a:solidFill>
                <a:latin typeface="Noto Sans Regular"/>
              </a:rPr>
              <a:t> </a:t>
            </a:r>
            <a:endParaRPr b="0" lang="el-GR" sz="2800" spc="-1" strike="noStrike">
              <a:latin typeface="Arial"/>
            </a:endParaRPr>
          </a:p>
          <a:p>
            <a:pPr>
              <a:lnSpc>
                <a:spcPct val="100000"/>
              </a:lnSpc>
              <a:spcAft>
                <a:spcPts val="1414"/>
              </a:spcAft>
            </a:pPr>
            <a:endParaRPr b="0" lang="el-GR" sz="2800" spc="-1" strike="noStrike">
              <a:latin typeface="Arial"/>
            </a:endParaRPr>
          </a:p>
          <a:p>
            <a:pPr marL="432000" indent="-323640">
              <a:lnSpc>
                <a:spcPct val="100000"/>
              </a:lnSpc>
              <a:spcAft>
                <a:spcPts val="1414"/>
              </a:spcAft>
              <a:buClr>
                <a:srgbClr val="ef2929"/>
              </a:buClr>
              <a:buSzPct val="45000"/>
              <a:buFont typeface="Wingdings" charset="2"/>
              <a:buChar char=""/>
            </a:pPr>
            <a:r>
              <a:rPr b="0" lang="el-GR" sz="2800" spc="-1" strike="noStrike">
                <a:solidFill>
                  <a:srgbClr val="333333"/>
                </a:solidFill>
                <a:latin typeface="Noto Sans Regular"/>
              </a:rPr>
              <a:t>Δίνεται η δυνατότητα στους διαχειριστές των τοπικών δικτύων σε επιχειρήσεις ή οργανισμούς να δημιουργούν ομάδες συνεργασίας χρηστών οι οποίοι εκτελούν από κοινού κάποιες εργασίες και έχουν πρόσβαση σε συγκεκριμένους πόρους του δικτύου.</a:t>
            </a:r>
            <a:endParaRPr b="0" lang="el-GR" sz="2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CustomShape 1"/>
          <p:cNvSpPr/>
          <p:nvPr/>
        </p:nvSpPr>
        <p:spPr>
          <a:xfrm>
            <a:off x="576000" y="583200"/>
            <a:ext cx="8639640" cy="4384440"/>
          </a:xfrm>
          <a:prstGeom prst="rect">
            <a:avLst/>
          </a:prstGeom>
          <a:noFill/>
          <a:ln>
            <a:noFill/>
          </a:ln>
        </p:spPr>
        <p:style>
          <a:lnRef idx="0"/>
          <a:fillRef idx="0"/>
          <a:effectRef idx="0"/>
          <a:fontRef idx="minor"/>
        </p:style>
        <p:txBody>
          <a:bodyPr lIns="0" rIns="0" tIns="0" bIns="0">
            <a:noAutofit/>
          </a:bodyPr>
          <a:p>
            <a:pPr marL="432000" indent="-323640">
              <a:lnSpc>
                <a:spcPct val="100000"/>
              </a:lnSpc>
              <a:spcAft>
                <a:spcPts val="1414"/>
              </a:spcAft>
              <a:buClr>
                <a:srgbClr val="ef2929"/>
              </a:buClr>
              <a:buSzPct val="45000"/>
              <a:buFont typeface="Wingdings" charset="2"/>
              <a:buChar char=""/>
            </a:pPr>
            <a:r>
              <a:rPr b="1" lang="el-GR" sz="2800" spc="-1" strike="noStrike">
                <a:solidFill>
                  <a:srgbClr val="333333"/>
                </a:solidFill>
                <a:latin typeface="Noto Sans Regular"/>
              </a:rPr>
              <a:t>6. Επεκτείνουν την βάση των σταθμών εργασίας.</a:t>
            </a:r>
            <a:r>
              <a:rPr b="0" lang="el-GR" sz="2800" spc="-1" strike="noStrike">
                <a:solidFill>
                  <a:srgbClr val="333333"/>
                </a:solidFill>
                <a:latin typeface="Noto Sans Regular"/>
              </a:rPr>
              <a:t> </a:t>
            </a:r>
            <a:endParaRPr b="0" lang="el-GR" sz="2800" spc="-1" strike="noStrike">
              <a:latin typeface="Arial"/>
            </a:endParaRPr>
          </a:p>
          <a:p>
            <a:pPr>
              <a:lnSpc>
                <a:spcPct val="100000"/>
              </a:lnSpc>
              <a:spcAft>
                <a:spcPts val="1414"/>
              </a:spcAft>
            </a:pPr>
            <a:endParaRPr b="0" lang="el-GR" sz="2800" spc="-1" strike="noStrike">
              <a:latin typeface="Arial"/>
            </a:endParaRPr>
          </a:p>
          <a:p>
            <a:pPr marL="432000" indent="-323640">
              <a:lnSpc>
                <a:spcPct val="100000"/>
              </a:lnSpc>
              <a:spcAft>
                <a:spcPts val="1414"/>
              </a:spcAft>
              <a:buClr>
                <a:srgbClr val="ef2929"/>
              </a:buClr>
              <a:buSzPct val="45000"/>
              <a:buFont typeface="Wingdings" charset="2"/>
              <a:buChar char=""/>
            </a:pPr>
            <a:r>
              <a:rPr b="0" lang="el-GR" sz="2800" spc="-1" strike="noStrike">
                <a:solidFill>
                  <a:srgbClr val="333333"/>
                </a:solidFill>
                <a:latin typeface="Noto Sans Regular"/>
              </a:rPr>
              <a:t>Σε ένα τοπικό δίκτυο είναι πολύ εύκολο να επεκταθεί ο αριθμός των σταθμών εργασίας, ειδικά αν έχει υλοποιηθεί δομημένη καλωδίωση όπως θα δούμε και στην ενότητα 5.</a:t>
            </a:r>
            <a:endParaRPr b="0" lang="el-GR" sz="2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CustomShape 1"/>
          <p:cNvSpPr/>
          <p:nvPr/>
        </p:nvSpPr>
        <p:spPr>
          <a:xfrm>
            <a:off x="720000" y="657360"/>
            <a:ext cx="8855280" cy="549360"/>
          </a:xfrm>
          <a:prstGeom prst="rect">
            <a:avLst/>
          </a:prstGeom>
          <a:noFill/>
          <a:ln>
            <a:noFill/>
          </a:ln>
        </p:spPr>
        <p:style>
          <a:lnRef idx="0"/>
          <a:fillRef idx="0"/>
          <a:effectRef idx="0"/>
          <a:fontRef idx="minor"/>
        </p:style>
        <p:txBody>
          <a:bodyPr lIns="0" rIns="0" tIns="0" bIns="0" anchor="ctr">
            <a:spAutoFit/>
          </a:bodyPr>
          <a:p>
            <a:pPr>
              <a:lnSpc>
                <a:spcPct val="100000"/>
              </a:lnSpc>
            </a:pPr>
            <a:r>
              <a:rPr b="1" lang="el-GR" sz="3600" spc="-1" strike="noStrike">
                <a:solidFill>
                  <a:srgbClr val="333333"/>
                </a:solidFill>
                <a:latin typeface="Noto Sans Regular"/>
              </a:rPr>
              <a:t>4.2. Τοπολογίες και πρότυπα Ethernet.</a:t>
            </a:r>
            <a:endParaRPr b="0" lang="el-GR" sz="3600" spc="-1" strike="noStrike">
              <a:latin typeface="Arial"/>
            </a:endParaRPr>
          </a:p>
        </p:txBody>
      </p:sp>
      <p:sp>
        <p:nvSpPr>
          <p:cNvPr id="96" name="CustomShape 2"/>
          <p:cNvSpPr/>
          <p:nvPr/>
        </p:nvSpPr>
        <p:spPr>
          <a:xfrm>
            <a:off x="720000" y="2160000"/>
            <a:ext cx="8639640" cy="4384440"/>
          </a:xfrm>
          <a:prstGeom prst="rect">
            <a:avLst/>
          </a:prstGeom>
          <a:noFill/>
          <a:ln>
            <a:noFill/>
          </a:ln>
        </p:spPr>
        <p:style>
          <a:lnRef idx="0"/>
          <a:fillRef idx="0"/>
          <a:effectRef idx="0"/>
          <a:fontRef idx="minor"/>
        </p:style>
        <p:txBody>
          <a:bodyPr lIns="0" rIns="0" tIns="0" bIns="0">
            <a:noAutofit/>
          </a:bodyPr>
          <a:p>
            <a:pPr marL="432000" indent="-323640">
              <a:lnSpc>
                <a:spcPct val="100000"/>
              </a:lnSpc>
              <a:spcAft>
                <a:spcPts val="1414"/>
              </a:spcAft>
              <a:buClr>
                <a:srgbClr val="ef2929"/>
              </a:buClr>
              <a:buSzPct val="45000"/>
              <a:buFont typeface="Wingdings" charset="2"/>
              <a:buChar char=""/>
            </a:pPr>
            <a:r>
              <a:rPr b="1" lang="el-GR" sz="2800" spc="-1" strike="noStrike">
                <a:solidFill>
                  <a:srgbClr val="333333"/>
                </a:solidFill>
                <a:latin typeface="Noto Sans Regular"/>
              </a:rPr>
              <a:t>Τοπολογία δικτύου</a:t>
            </a:r>
            <a:r>
              <a:rPr b="0" lang="el-GR" sz="2800" spc="-1" strike="noStrike">
                <a:solidFill>
                  <a:srgbClr val="333333"/>
                </a:solidFill>
                <a:latin typeface="Noto Sans Regular"/>
              </a:rPr>
              <a:t> = ο  τρόπος με τον οποίο συνδέονται οι κόμβοι ενός δικτύου</a:t>
            </a:r>
            <a:endParaRPr b="0" lang="el-GR" sz="2800" spc="-1" strike="noStrike">
              <a:latin typeface="Arial"/>
            </a:endParaRPr>
          </a:p>
          <a:p>
            <a:pPr marL="432000" indent="-323640">
              <a:lnSpc>
                <a:spcPct val="100000"/>
              </a:lnSpc>
              <a:spcAft>
                <a:spcPts val="1414"/>
              </a:spcAft>
              <a:buClr>
                <a:srgbClr val="ef2929"/>
              </a:buClr>
              <a:buSzPct val="45000"/>
              <a:buFont typeface="Wingdings" charset="2"/>
              <a:buChar char=""/>
            </a:pPr>
            <a:r>
              <a:rPr b="0" lang="el-GR" sz="2400" spc="-1" strike="noStrike">
                <a:solidFill>
                  <a:srgbClr val="333333"/>
                </a:solidFill>
                <a:latin typeface="Noto Sans Regular"/>
              </a:rPr>
              <a:t>Για τη σωστή υλοποίηση μιας τοπολογίας πρέπει να ληφθούν υπ΄ όψη παράμετροι όπως </a:t>
            </a:r>
            <a:r>
              <a:rPr b="1" lang="el-GR" sz="2400" spc="-1" strike="noStrike">
                <a:solidFill>
                  <a:srgbClr val="333333"/>
                </a:solidFill>
                <a:latin typeface="Noto Sans Regular"/>
              </a:rPr>
              <a:t>ο τύπος της καλωδίωσης </a:t>
            </a:r>
            <a:r>
              <a:rPr b="0" lang="el-GR" sz="2400" spc="-1" strike="noStrike">
                <a:solidFill>
                  <a:srgbClr val="333333"/>
                </a:solidFill>
                <a:latin typeface="Noto Sans Regular"/>
              </a:rPr>
              <a:t>ο οποίος καθορίζει την ταχύτητα μετάδοσης και την μέγιστη απόσταση μεταξύ των υπολογιστών, η </a:t>
            </a:r>
            <a:r>
              <a:rPr b="1" lang="el-GR" sz="2400" spc="-1" strike="noStrike">
                <a:solidFill>
                  <a:srgbClr val="333333"/>
                </a:solidFill>
                <a:latin typeface="Noto Sans Regular"/>
              </a:rPr>
              <a:t>διάταξη των καλωδίων και οι οδεύσεις τους</a:t>
            </a:r>
            <a:r>
              <a:rPr b="0" lang="el-GR" sz="2400" spc="-1" strike="noStrike">
                <a:solidFill>
                  <a:srgbClr val="333333"/>
                </a:solidFill>
                <a:latin typeface="Noto Sans Regular"/>
              </a:rPr>
              <a:t> (διαδρομές) μέσα από τοίχους και ταβάνια, ο </a:t>
            </a:r>
            <a:r>
              <a:rPr b="1" lang="el-GR" sz="2400" spc="-1" strike="noStrike">
                <a:solidFill>
                  <a:srgbClr val="333333"/>
                </a:solidFill>
                <a:latin typeface="Noto Sans Regular"/>
              </a:rPr>
              <a:t>τρόπος επικοινωνίας μεταξύ των υπολογιστών</a:t>
            </a:r>
            <a:r>
              <a:rPr b="0" lang="el-GR" sz="2400" spc="-1" strike="noStrike">
                <a:solidFill>
                  <a:srgbClr val="333333"/>
                </a:solidFill>
                <a:latin typeface="Noto Sans Regular"/>
              </a:rPr>
              <a:t> καθώς άλλα στοιχεία που επηρεάζουν την λειτουργικότητα και μεγάλο βαθμό στην απόδοση ολόκληρου του δικτύου.</a:t>
            </a:r>
            <a:endParaRPr b="0" lang="el-GR" sz="24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CustomShape 1"/>
          <p:cNvSpPr/>
          <p:nvPr/>
        </p:nvSpPr>
        <p:spPr>
          <a:xfrm>
            <a:off x="720000" y="626760"/>
            <a:ext cx="8855280" cy="610200"/>
          </a:xfrm>
          <a:prstGeom prst="rect">
            <a:avLst/>
          </a:prstGeom>
          <a:noFill/>
          <a:ln>
            <a:noFill/>
          </a:ln>
        </p:spPr>
        <p:style>
          <a:lnRef idx="0"/>
          <a:fillRef idx="0"/>
          <a:effectRef idx="0"/>
          <a:fontRef idx="minor"/>
        </p:style>
        <p:txBody>
          <a:bodyPr lIns="0" rIns="0" tIns="0" bIns="0" anchor="ctr">
            <a:spAutoFit/>
          </a:bodyPr>
          <a:p>
            <a:pPr>
              <a:lnSpc>
                <a:spcPct val="100000"/>
              </a:lnSpc>
            </a:pPr>
            <a:r>
              <a:rPr b="1" lang="el-GR" sz="4000" spc="-1" strike="noStrike">
                <a:solidFill>
                  <a:srgbClr val="333333"/>
                </a:solidFill>
                <a:latin typeface="Noto Sans Regular"/>
              </a:rPr>
              <a:t>Φυσικές και Λογικές Τοπολογίες</a:t>
            </a:r>
            <a:endParaRPr b="0" lang="el-GR" sz="4000" spc="-1" strike="noStrike">
              <a:latin typeface="Arial"/>
            </a:endParaRPr>
          </a:p>
        </p:txBody>
      </p:sp>
      <p:sp>
        <p:nvSpPr>
          <p:cNvPr id="98" name="CustomShape 2"/>
          <p:cNvSpPr/>
          <p:nvPr/>
        </p:nvSpPr>
        <p:spPr>
          <a:xfrm>
            <a:off x="720000" y="2160000"/>
            <a:ext cx="8639640" cy="4384440"/>
          </a:xfrm>
          <a:prstGeom prst="rect">
            <a:avLst/>
          </a:prstGeom>
          <a:noFill/>
          <a:ln>
            <a:noFill/>
          </a:ln>
        </p:spPr>
        <p:style>
          <a:lnRef idx="0"/>
          <a:fillRef idx="0"/>
          <a:effectRef idx="0"/>
          <a:fontRef idx="minor"/>
        </p:style>
        <p:txBody>
          <a:bodyPr lIns="0" rIns="0" tIns="0" bIns="0">
            <a:noAutofit/>
          </a:bodyPr>
          <a:p>
            <a:pPr marL="432000" indent="-323640">
              <a:lnSpc>
                <a:spcPct val="100000"/>
              </a:lnSpc>
              <a:spcAft>
                <a:spcPts val="1414"/>
              </a:spcAft>
              <a:buClr>
                <a:srgbClr val="ef2929"/>
              </a:buClr>
              <a:buSzPct val="45000"/>
              <a:buFont typeface="Wingdings" charset="2"/>
              <a:buChar char=""/>
            </a:pPr>
            <a:r>
              <a:rPr b="0" lang="el-GR" sz="2800" spc="-1" strike="noStrike">
                <a:solidFill>
                  <a:srgbClr val="333333"/>
                </a:solidFill>
                <a:latin typeface="Noto Sans Regular"/>
              </a:rPr>
              <a:t>Οι </a:t>
            </a:r>
            <a:r>
              <a:rPr b="1" lang="el-GR" sz="2800" spc="-1" strike="noStrike">
                <a:solidFill>
                  <a:srgbClr val="333333"/>
                </a:solidFill>
                <a:latin typeface="Noto Sans Regular"/>
              </a:rPr>
              <a:t>φυσικές τοπολογίες</a:t>
            </a:r>
            <a:r>
              <a:rPr b="0" lang="el-GR" sz="2800" spc="-1" strike="noStrike">
                <a:solidFill>
                  <a:srgbClr val="333333"/>
                </a:solidFill>
                <a:latin typeface="Noto Sans Regular"/>
              </a:rPr>
              <a:t> καθορίζουν τον τρόπο με τον οποίο συνδέονται οι υπολογιστές χρησιμοποιώντας το μέσο μετάδοσης </a:t>
            </a:r>
            <a:endParaRPr b="0" lang="el-GR" sz="2800" spc="-1" strike="noStrike">
              <a:latin typeface="Arial"/>
            </a:endParaRPr>
          </a:p>
          <a:p>
            <a:pPr marL="432000" indent="-323640">
              <a:lnSpc>
                <a:spcPct val="100000"/>
              </a:lnSpc>
              <a:spcAft>
                <a:spcPts val="1414"/>
              </a:spcAft>
              <a:buClr>
                <a:srgbClr val="ef2929"/>
              </a:buClr>
              <a:buSzPct val="45000"/>
              <a:buFont typeface="Wingdings" charset="2"/>
              <a:buChar char=""/>
            </a:pPr>
            <a:r>
              <a:rPr b="1" lang="el-GR" sz="2800" spc="-1" strike="noStrike">
                <a:solidFill>
                  <a:srgbClr val="333333"/>
                </a:solidFill>
                <a:latin typeface="Noto Sans Regular"/>
              </a:rPr>
              <a:t>Οι λογικές τοπολογίες</a:t>
            </a:r>
            <a:r>
              <a:rPr b="0" lang="el-GR" sz="2800" spc="-1" strike="noStrike">
                <a:solidFill>
                  <a:srgbClr val="333333"/>
                </a:solidFill>
                <a:latin typeface="Noto Sans Regular"/>
              </a:rPr>
              <a:t> καθορίζουν τον τρόπο με τον οποίο γίνεται η μετάδοση των δεδομένων μεταξύ των κόμβων του δικτύου</a:t>
            </a:r>
            <a:endParaRPr b="0" lang="el-GR" sz="2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9" name="" descr=""/>
          <p:cNvPicPr/>
          <p:nvPr/>
        </p:nvPicPr>
        <p:blipFill>
          <a:blip r:embed="rId1"/>
          <a:stretch/>
        </p:blipFill>
        <p:spPr>
          <a:xfrm>
            <a:off x="2304000" y="3947400"/>
            <a:ext cx="5255640" cy="3540240"/>
          </a:xfrm>
          <a:prstGeom prst="rect">
            <a:avLst/>
          </a:prstGeom>
          <a:ln>
            <a:noFill/>
          </a:ln>
        </p:spPr>
      </p:pic>
      <p:pic>
        <p:nvPicPr>
          <p:cNvPr id="100" name="" descr=""/>
          <p:cNvPicPr/>
          <p:nvPr/>
        </p:nvPicPr>
        <p:blipFill>
          <a:blip r:embed="rId2"/>
          <a:stretch/>
        </p:blipFill>
        <p:spPr>
          <a:xfrm>
            <a:off x="997920" y="1368000"/>
            <a:ext cx="7641720" cy="2807640"/>
          </a:xfrm>
          <a:prstGeom prst="rect">
            <a:avLst/>
          </a:prstGeom>
          <a:ln>
            <a:noFill/>
          </a:ln>
        </p:spPr>
      </p:pic>
      <p:sp>
        <p:nvSpPr>
          <p:cNvPr id="101" name="CustomShape 1"/>
          <p:cNvSpPr/>
          <p:nvPr/>
        </p:nvSpPr>
        <p:spPr>
          <a:xfrm>
            <a:off x="648000" y="618120"/>
            <a:ext cx="9791640" cy="4561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l-GR" sz="2400" spc="-1" strike="noStrike">
                <a:latin typeface="Arial"/>
              </a:rPr>
              <a:t>Η φυσική και η λογική τοπολογία μπορεί να ταυτίζονται μπορεί και όχι</a:t>
            </a:r>
            <a:endParaRPr b="0" lang="el-GR" sz="24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CustomShape 1"/>
          <p:cNvSpPr/>
          <p:nvPr/>
        </p:nvSpPr>
        <p:spPr>
          <a:xfrm>
            <a:off x="720000" y="687960"/>
            <a:ext cx="8855280" cy="488160"/>
          </a:xfrm>
          <a:prstGeom prst="rect">
            <a:avLst/>
          </a:prstGeom>
          <a:noFill/>
          <a:ln>
            <a:noFill/>
          </a:ln>
        </p:spPr>
        <p:style>
          <a:lnRef idx="0"/>
          <a:fillRef idx="0"/>
          <a:effectRef idx="0"/>
          <a:fontRef idx="minor"/>
        </p:style>
        <p:txBody>
          <a:bodyPr lIns="0" rIns="0" tIns="0" bIns="0" anchor="ctr">
            <a:spAutoFit/>
          </a:bodyPr>
          <a:p>
            <a:pPr>
              <a:lnSpc>
                <a:spcPct val="100000"/>
              </a:lnSpc>
            </a:pPr>
            <a:r>
              <a:rPr b="1" lang="el-GR" sz="3200" spc="-1" strike="noStrike">
                <a:solidFill>
                  <a:srgbClr val="333333"/>
                </a:solidFill>
                <a:latin typeface="Noto Sans Regular"/>
              </a:rPr>
              <a:t>Τοπολογίες Ενσύρματων Τοπικών Δικτύων</a:t>
            </a:r>
            <a:endParaRPr b="0" lang="el-GR" sz="3200" spc="-1" strike="noStrike">
              <a:latin typeface="Arial"/>
            </a:endParaRPr>
          </a:p>
        </p:txBody>
      </p:sp>
      <p:sp>
        <p:nvSpPr>
          <p:cNvPr id="103" name="CustomShape 2"/>
          <p:cNvSpPr/>
          <p:nvPr/>
        </p:nvSpPr>
        <p:spPr>
          <a:xfrm>
            <a:off x="720000" y="2160000"/>
            <a:ext cx="8639640" cy="4384440"/>
          </a:xfrm>
          <a:prstGeom prst="rect">
            <a:avLst/>
          </a:prstGeom>
          <a:noFill/>
          <a:ln>
            <a:noFill/>
          </a:ln>
        </p:spPr>
        <p:style>
          <a:lnRef idx="0"/>
          <a:fillRef idx="0"/>
          <a:effectRef idx="0"/>
          <a:fontRef idx="minor"/>
        </p:style>
        <p:txBody>
          <a:bodyPr lIns="0" rIns="0" tIns="0" bIns="0">
            <a:noAutofit/>
          </a:bodyPr>
          <a:p>
            <a:pPr marL="432000" indent="-323640">
              <a:lnSpc>
                <a:spcPct val="100000"/>
              </a:lnSpc>
              <a:spcAft>
                <a:spcPts val="1414"/>
              </a:spcAft>
              <a:buClr>
                <a:srgbClr val="ef2929"/>
              </a:buClr>
              <a:buSzPct val="45000"/>
              <a:buFont typeface="Wingdings" charset="2"/>
              <a:buChar char=""/>
            </a:pPr>
            <a:r>
              <a:rPr b="0" lang="el-GR" sz="2800" spc="-1" strike="noStrike">
                <a:solidFill>
                  <a:srgbClr val="333333"/>
                </a:solidFill>
                <a:latin typeface="Noto Sans Regular"/>
              </a:rPr>
              <a:t>Οι φυσικές τοπολογίες τοπικών δικτύων στις οποίες </a:t>
            </a:r>
            <a:r>
              <a:rPr b="1" lang="el-GR" sz="2800" spc="-1" strike="noStrike">
                <a:solidFill>
                  <a:srgbClr val="333333"/>
                </a:solidFill>
                <a:latin typeface="Noto Sans Regular"/>
              </a:rPr>
              <a:t>το μέσο δικτύωσης είναι καλώδιο</a:t>
            </a:r>
            <a:r>
              <a:rPr b="0" lang="el-GR" sz="2800" spc="-1" strike="noStrike">
                <a:solidFill>
                  <a:srgbClr val="333333"/>
                </a:solidFill>
                <a:latin typeface="Noto Sans Regular"/>
              </a:rPr>
              <a:t> (είτε χάλκινο καλώδιο είτε οπτική ίνα)</a:t>
            </a:r>
            <a:endParaRPr b="0" lang="el-GR" sz="28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CustomShape 1"/>
          <p:cNvSpPr/>
          <p:nvPr/>
        </p:nvSpPr>
        <p:spPr>
          <a:xfrm>
            <a:off x="720000" y="657360"/>
            <a:ext cx="8855280" cy="549360"/>
          </a:xfrm>
          <a:prstGeom prst="rect">
            <a:avLst/>
          </a:prstGeom>
          <a:noFill/>
          <a:ln>
            <a:noFill/>
          </a:ln>
        </p:spPr>
        <p:style>
          <a:lnRef idx="0"/>
          <a:fillRef idx="0"/>
          <a:effectRef idx="0"/>
          <a:fontRef idx="minor"/>
        </p:style>
        <p:txBody>
          <a:bodyPr lIns="0" rIns="0" tIns="0" bIns="0" anchor="ctr">
            <a:spAutoFit/>
          </a:bodyPr>
          <a:p>
            <a:pPr>
              <a:lnSpc>
                <a:spcPct val="100000"/>
              </a:lnSpc>
            </a:pPr>
            <a:r>
              <a:rPr b="1" lang="el-GR" sz="3600" spc="-1" strike="noStrike">
                <a:solidFill>
                  <a:srgbClr val="333333"/>
                </a:solidFill>
                <a:latin typeface="Noto Sans Regular"/>
              </a:rPr>
              <a:t>Τοπολογία Διαύλου ή Αρτηρίας (bus)</a:t>
            </a:r>
            <a:endParaRPr b="0" lang="el-GR" sz="3600" spc="-1" strike="noStrike">
              <a:latin typeface="Arial"/>
            </a:endParaRPr>
          </a:p>
        </p:txBody>
      </p:sp>
      <p:pic>
        <p:nvPicPr>
          <p:cNvPr id="105" name="" descr=""/>
          <p:cNvPicPr/>
          <p:nvPr/>
        </p:nvPicPr>
        <p:blipFill>
          <a:blip r:embed="rId1"/>
          <a:stretch/>
        </p:blipFill>
        <p:spPr>
          <a:xfrm>
            <a:off x="576000" y="2586240"/>
            <a:ext cx="9071640" cy="2165400"/>
          </a:xfrm>
          <a:prstGeom prst="rect">
            <a:avLst/>
          </a:prstGeom>
          <a:ln>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CustomShape 1"/>
          <p:cNvSpPr/>
          <p:nvPr/>
        </p:nvSpPr>
        <p:spPr>
          <a:xfrm>
            <a:off x="720000" y="657360"/>
            <a:ext cx="8855280" cy="549360"/>
          </a:xfrm>
          <a:prstGeom prst="rect">
            <a:avLst/>
          </a:prstGeom>
          <a:noFill/>
          <a:ln>
            <a:noFill/>
          </a:ln>
        </p:spPr>
        <p:style>
          <a:lnRef idx="0"/>
          <a:fillRef idx="0"/>
          <a:effectRef idx="0"/>
          <a:fontRef idx="minor"/>
        </p:style>
        <p:txBody>
          <a:bodyPr lIns="0" rIns="0" tIns="0" bIns="0" anchor="ctr">
            <a:spAutoFit/>
          </a:bodyPr>
          <a:p>
            <a:pPr>
              <a:lnSpc>
                <a:spcPct val="100000"/>
              </a:lnSpc>
            </a:pPr>
            <a:r>
              <a:rPr b="1" lang="el-GR" sz="3600" spc="-1" strike="noStrike">
                <a:solidFill>
                  <a:srgbClr val="333333"/>
                </a:solidFill>
                <a:latin typeface="Noto Sans Regular"/>
              </a:rPr>
              <a:t>Τοπολογία Διαύλου ή Αρτηρίας (bus)</a:t>
            </a:r>
            <a:endParaRPr b="0" lang="el-GR" sz="3600" spc="-1" strike="noStrike">
              <a:latin typeface="Arial"/>
            </a:endParaRPr>
          </a:p>
        </p:txBody>
      </p:sp>
      <p:sp>
        <p:nvSpPr>
          <p:cNvPr id="107" name="CustomShape 2"/>
          <p:cNvSpPr/>
          <p:nvPr/>
        </p:nvSpPr>
        <p:spPr>
          <a:xfrm>
            <a:off x="720000" y="2160000"/>
            <a:ext cx="8639640" cy="4384440"/>
          </a:xfrm>
          <a:prstGeom prst="rect">
            <a:avLst/>
          </a:prstGeom>
          <a:noFill/>
          <a:ln>
            <a:noFill/>
          </a:ln>
        </p:spPr>
        <p:style>
          <a:lnRef idx="0"/>
          <a:fillRef idx="0"/>
          <a:effectRef idx="0"/>
          <a:fontRef idx="minor"/>
        </p:style>
        <p:txBody>
          <a:bodyPr lIns="0" rIns="0" tIns="0" bIns="0">
            <a:noAutofit/>
          </a:bodyPr>
          <a:p>
            <a:pPr marL="432000" indent="-323640">
              <a:lnSpc>
                <a:spcPct val="100000"/>
              </a:lnSpc>
              <a:spcAft>
                <a:spcPts val="1414"/>
              </a:spcAft>
              <a:buClr>
                <a:srgbClr val="ef2929"/>
              </a:buClr>
              <a:buSzPct val="45000"/>
              <a:buFont typeface="Wingdings" charset="2"/>
              <a:buChar char=""/>
            </a:pPr>
            <a:r>
              <a:rPr b="0" lang="el-GR" sz="3600" spc="-1" strike="noStrike">
                <a:solidFill>
                  <a:srgbClr val="333333"/>
                </a:solidFill>
                <a:latin typeface="Noto Sans Regular"/>
              </a:rPr>
              <a:t>Για την υλοποίηση της φυσικής τοπολογίας διαύλου χρησιμοποιείται ένα καλώδιο στο οποίο έχουν πρόσβαση όλοι οι συνδεδεμένοι υπολογιστές/</a:t>
            </a:r>
            <a:endParaRPr b="0" lang="el-GR" sz="3600" spc="-1" strike="noStrike">
              <a:latin typeface="Arial"/>
            </a:endParaRPr>
          </a:p>
          <a:p>
            <a:pPr marL="432000" indent="-323640">
              <a:lnSpc>
                <a:spcPct val="100000"/>
              </a:lnSpc>
              <a:spcAft>
                <a:spcPts val="1414"/>
              </a:spcAft>
              <a:buClr>
                <a:srgbClr val="ef2929"/>
              </a:buClr>
              <a:buSzPct val="45000"/>
              <a:buFont typeface="Wingdings" charset="2"/>
              <a:buChar char=""/>
            </a:pPr>
            <a:r>
              <a:rPr b="0" lang="el-GR" sz="3600" spc="-1" strike="noStrike">
                <a:solidFill>
                  <a:srgbClr val="333333"/>
                </a:solidFill>
                <a:latin typeface="Noto Sans Regular"/>
              </a:rPr>
              <a:t>Είναι η πιο απλή τοπολογία. </a:t>
            </a:r>
            <a:endParaRPr b="0" lang="el-GR" sz="36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CustomShape 1"/>
          <p:cNvSpPr/>
          <p:nvPr/>
        </p:nvSpPr>
        <p:spPr>
          <a:xfrm>
            <a:off x="720000" y="657360"/>
            <a:ext cx="8855280" cy="549360"/>
          </a:xfrm>
          <a:prstGeom prst="rect">
            <a:avLst/>
          </a:prstGeom>
          <a:noFill/>
          <a:ln>
            <a:noFill/>
          </a:ln>
        </p:spPr>
        <p:style>
          <a:lnRef idx="0"/>
          <a:fillRef idx="0"/>
          <a:effectRef idx="0"/>
          <a:fontRef idx="minor"/>
        </p:style>
        <p:txBody>
          <a:bodyPr lIns="0" rIns="0" tIns="0" bIns="0" anchor="ctr">
            <a:spAutoFit/>
          </a:bodyPr>
          <a:p>
            <a:pPr>
              <a:lnSpc>
                <a:spcPct val="100000"/>
              </a:lnSpc>
            </a:pPr>
            <a:r>
              <a:rPr b="1" lang="el-GR" sz="3600" spc="-1" strike="noStrike">
                <a:solidFill>
                  <a:srgbClr val="333333"/>
                </a:solidFill>
                <a:latin typeface="Noto Sans Regular"/>
              </a:rPr>
              <a:t>Τοπολογία Διαύλου ή Αρτηρίας (bus)</a:t>
            </a:r>
            <a:endParaRPr b="0" lang="el-GR" sz="3600" spc="-1" strike="noStrike">
              <a:latin typeface="Arial"/>
            </a:endParaRPr>
          </a:p>
        </p:txBody>
      </p:sp>
      <p:sp>
        <p:nvSpPr>
          <p:cNvPr id="109" name="CustomShape 2"/>
          <p:cNvSpPr/>
          <p:nvPr/>
        </p:nvSpPr>
        <p:spPr>
          <a:xfrm>
            <a:off x="104040" y="1872000"/>
            <a:ext cx="10191600" cy="52376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l-GR" sz="2600" spc="-1" strike="noStrike">
                <a:latin typeface="Arial"/>
              </a:rPr>
              <a:t>Οι υπολογιστές συνδέονται σε σειρά όπου κάθε υπολογιστής συνδέεται με τον επόμενο με τη χρήση ενός </a:t>
            </a:r>
            <a:r>
              <a:rPr b="1" lang="el-GR" sz="2600" spc="-1" strike="noStrike">
                <a:latin typeface="Arial"/>
              </a:rPr>
              <a:t>ομοαξονικού καλωδίου</a:t>
            </a:r>
            <a:r>
              <a:rPr b="0" lang="el-GR" sz="2600" spc="-1" strike="noStrike">
                <a:latin typeface="Arial"/>
              </a:rPr>
              <a:t> 50 Ohm (μοιάζει με το καλώδιο που χρησιμοποιείται για σύνδεση της κεραίας με την τηλεόρασης).</a:t>
            </a:r>
            <a:endParaRPr b="0" lang="el-GR" sz="2600" spc="-1" strike="noStrike">
              <a:latin typeface="Arial"/>
            </a:endParaRPr>
          </a:p>
          <a:p>
            <a:pPr>
              <a:lnSpc>
                <a:spcPct val="100000"/>
              </a:lnSpc>
            </a:pPr>
            <a:endParaRPr b="0" lang="el-GR" sz="2600" spc="-1" strike="noStrike">
              <a:latin typeface="Arial"/>
            </a:endParaRPr>
          </a:p>
          <a:p>
            <a:pPr>
              <a:lnSpc>
                <a:spcPct val="100000"/>
              </a:lnSpc>
            </a:pPr>
            <a:r>
              <a:rPr b="1" lang="el-GR" sz="2600" spc="-1" strike="noStrike">
                <a:latin typeface="Arial"/>
              </a:rPr>
              <a:t>Στην κάρτα δικτύου του υπολογιστή προσαρμόζεται ένας συνδετήρας Τ (T – connector)</a:t>
            </a:r>
            <a:r>
              <a:rPr b="0" lang="el-GR" sz="2600" spc="-1" strike="noStrike">
                <a:latin typeface="Arial"/>
              </a:rPr>
              <a:t>, ενώ στις άκρες κάθε καλωδίου που συνδέει δύο υπολογιστές μεταξύ τους τοποθετείται ένας </a:t>
            </a:r>
            <a:r>
              <a:rPr b="1" lang="el-GR" sz="2600" spc="-1" strike="noStrike">
                <a:latin typeface="Arial"/>
              </a:rPr>
              <a:t>συνδετήρας BNC</a:t>
            </a:r>
            <a:r>
              <a:rPr b="0" lang="el-GR" sz="2600" spc="-1" strike="noStrike">
                <a:latin typeface="Arial"/>
              </a:rPr>
              <a:t>. </a:t>
            </a:r>
            <a:endParaRPr b="0" lang="el-GR" sz="2600" spc="-1" strike="noStrike">
              <a:latin typeface="Arial"/>
            </a:endParaRPr>
          </a:p>
          <a:p>
            <a:pPr>
              <a:lnSpc>
                <a:spcPct val="100000"/>
              </a:lnSpc>
            </a:pPr>
            <a:endParaRPr b="0" lang="el-GR" sz="2600" spc="-1" strike="noStrike">
              <a:latin typeface="Arial"/>
            </a:endParaRPr>
          </a:p>
          <a:p>
            <a:pPr>
              <a:lnSpc>
                <a:spcPct val="100000"/>
              </a:lnSpc>
            </a:pPr>
            <a:r>
              <a:rPr b="0" lang="el-GR" sz="2600" spc="-1" strike="noStrike">
                <a:latin typeface="Arial"/>
              </a:rPr>
              <a:t>Στον Τ συνδετήρα συνδέεται το καλώδιο που έρχεται από τον προηγούμενο στη σειρά υπολογιστή και το καλώδιο που αναχωρεί για τον επόμενο στη σειρά υπολογιστή.</a:t>
            </a:r>
            <a:endParaRPr b="0" lang="el-GR" sz="2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CustomShape 1"/>
          <p:cNvSpPr/>
          <p:nvPr/>
        </p:nvSpPr>
        <p:spPr>
          <a:xfrm>
            <a:off x="720000" y="596520"/>
            <a:ext cx="8855280" cy="671040"/>
          </a:xfrm>
          <a:prstGeom prst="rect">
            <a:avLst/>
          </a:prstGeom>
          <a:noFill/>
          <a:ln>
            <a:noFill/>
          </a:ln>
        </p:spPr>
        <p:style>
          <a:lnRef idx="0"/>
          <a:fillRef idx="0"/>
          <a:effectRef idx="0"/>
          <a:fontRef idx="minor"/>
        </p:style>
        <p:txBody>
          <a:bodyPr lIns="0" rIns="0" tIns="0" bIns="0" anchor="ctr">
            <a:spAutoFit/>
          </a:bodyPr>
          <a:p>
            <a:pPr>
              <a:lnSpc>
                <a:spcPct val="100000"/>
              </a:lnSpc>
            </a:pPr>
            <a:r>
              <a:rPr b="1" lang="el-GR" sz="4400" spc="-1" strike="noStrike">
                <a:solidFill>
                  <a:srgbClr val="333333"/>
                </a:solidFill>
                <a:latin typeface="Noto Sans Regular"/>
              </a:rPr>
              <a:t>Περιεχόμενα Ενότητας 4</a:t>
            </a:r>
            <a:endParaRPr b="0" lang="el-GR" sz="4400" spc="-1" strike="noStrike">
              <a:latin typeface="Arial"/>
            </a:endParaRPr>
          </a:p>
        </p:txBody>
      </p:sp>
      <p:sp>
        <p:nvSpPr>
          <p:cNvPr id="80" name="CustomShape 2"/>
          <p:cNvSpPr/>
          <p:nvPr/>
        </p:nvSpPr>
        <p:spPr>
          <a:xfrm>
            <a:off x="720000" y="1728000"/>
            <a:ext cx="8639640" cy="4384440"/>
          </a:xfrm>
          <a:prstGeom prst="rect">
            <a:avLst/>
          </a:prstGeom>
          <a:noFill/>
          <a:ln>
            <a:noFill/>
          </a:ln>
        </p:spPr>
        <p:style>
          <a:lnRef idx="0"/>
          <a:fillRef idx="0"/>
          <a:effectRef idx="0"/>
          <a:fontRef idx="minor"/>
        </p:style>
        <p:txBody>
          <a:bodyPr lIns="0" rIns="0" tIns="0" bIns="0">
            <a:noAutofit/>
          </a:bodyPr>
          <a:p>
            <a:pPr marL="432000" indent="-323640">
              <a:lnSpc>
                <a:spcPct val="100000"/>
              </a:lnSpc>
              <a:spcAft>
                <a:spcPts val="1414"/>
              </a:spcAft>
              <a:buClr>
                <a:srgbClr val="ef2929"/>
              </a:buClr>
              <a:buSzPct val="45000"/>
              <a:buFont typeface="Wingdings" charset="2"/>
              <a:buChar char=""/>
            </a:pPr>
            <a:r>
              <a:rPr b="0" lang="el-GR" sz="2400" spc="-1" strike="noStrike">
                <a:solidFill>
                  <a:srgbClr val="333333"/>
                </a:solidFill>
                <a:latin typeface="Noto Sans Regular"/>
              </a:rPr>
              <a:t>Τα τοπικά δίκτυα έχουν πλέον καθολική διάδοση και είναι δύσκολο να βρεθεί καθημερινή δραστηριότητα στην οποία δεν χρησιμοποιούνται. </a:t>
            </a:r>
            <a:endParaRPr b="0" lang="el-GR" sz="2400" spc="-1" strike="noStrike">
              <a:latin typeface="Arial"/>
            </a:endParaRPr>
          </a:p>
          <a:p>
            <a:pPr marL="432000" indent="-323640">
              <a:lnSpc>
                <a:spcPct val="100000"/>
              </a:lnSpc>
              <a:spcAft>
                <a:spcPts val="1414"/>
              </a:spcAft>
              <a:buClr>
                <a:srgbClr val="ef2929"/>
              </a:buClr>
              <a:buSzPct val="45000"/>
              <a:buFont typeface="Wingdings" charset="2"/>
              <a:buChar char=""/>
            </a:pPr>
            <a:r>
              <a:rPr b="0" lang="el-GR" sz="2400" spc="-1" strike="noStrike">
                <a:solidFill>
                  <a:srgbClr val="333333"/>
                </a:solidFill>
                <a:latin typeface="Noto Sans Regular"/>
              </a:rPr>
              <a:t>Θα επαναλάβουμε τους θεμελιώδεις ορισμούς</a:t>
            </a:r>
            <a:endParaRPr b="0" lang="el-GR" sz="2400" spc="-1" strike="noStrike">
              <a:latin typeface="Arial"/>
            </a:endParaRPr>
          </a:p>
          <a:p>
            <a:pPr marL="432000" indent="-323640">
              <a:lnSpc>
                <a:spcPct val="100000"/>
              </a:lnSpc>
              <a:spcAft>
                <a:spcPts val="1414"/>
              </a:spcAft>
              <a:buClr>
                <a:srgbClr val="ef2929"/>
              </a:buClr>
              <a:buSzPct val="45000"/>
              <a:buFont typeface="Wingdings" charset="2"/>
              <a:buChar char=""/>
            </a:pPr>
            <a:r>
              <a:rPr b="0" lang="el-GR" sz="2400" spc="-1" strike="noStrike">
                <a:solidFill>
                  <a:srgbClr val="333333"/>
                </a:solidFill>
                <a:latin typeface="Noto Sans Regular"/>
              </a:rPr>
              <a:t>Θα αναφερθούμε συνοπτικά στη γενική </a:t>
            </a:r>
            <a:r>
              <a:rPr b="1" lang="el-GR" sz="2400" spc="-1" strike="noStrike">
                <a:solidFill>
                  <a:srgbClr val="333333"/>
                </a:solidFill>
                <a:latin typeface="Noto Sans Regular"/>
              </a:rPr>
              <a:t>κατηγοριοποίηση των τοπικών δικτύων</a:t>
            </a:r>
            <a:r>
              <a:rPr b="0" lang="el-GR" sz="2400" spc="-1" strike="noStrike">
                <a:solidFill>
                  <a:srgbClr val="333333"/>
                </a:solidFill>
                <a:latin typeface="Noto Sans Regular"/>
              </a:rPr>
              <a:t> </a:t>
            </a:r>
            <a:endParaRPr b="0" lang="el-GR" sz="2400" spc="-1" strike="noStrike">
              <a:latin typeface="Arial"/>
            </a:endParaRPr>
          </a:p>
          <a:p>
            <a:pPr marL="432000" indent="-323640">
              <a:lnSpc>
                <a:spcPct val="100000"/>
              </a:lnSpc>
              <a:spcAft>
                <a:spcPts val="1414"/>
              </a:spcAft>
              <a:buClr>
                <a:srgbClr val="ef2929"/>
              </a:buClr>
              <a:buSzPct val="45000"/>
              <a:buFont typeface="Wingdings" charset="2"/>
              <a:buChar char=""/>
            </a:pPr>
            <a:r>
              <a:rPr b="0" lang="el-GR" sz="2400" spc="-1" strike="noStrike">
                <a:solidFill>
                  <a:srgbClr val="333333"/>
                </a:solidFill>
                <a:latin typeface="Noto Sans Regular"/>
              </a:rPr>
              <a:t>Θα γνωρίσουμε αναλυτικά τις κυριότερες </a:t>
            </a:r>
            <a:r>
              <a:rPr b="1" lang="el-GR" sz="2400" spc="-1" strike="noStrike">
                <a:solidFill>
                  <a:srgbClr val="333333"/>
                </a:solidFill>
                <a:latin typeface="Noto Sans Regular"/>
              </a:rPr>
              <a:t>τοπολογίες</a:t>
            </a:r>
            <a:r>
              <a:rPr b="0" lang="el-GR" sz="2400" spc="-1" strike="noStrike">
                <a:solidFill>
                  <a:srgbClr val="333333"/>
                </a:solidFill>
                <a:latin typeface="Noto Sans Regular"/>
              </a:rPr>
              <a:t> </a:t>
            </a:r>
            <a:endParaRPr b="0" lang="el-GR" sz="2400" spc="-1" strike="noStrike">
              <a:latin typeface="Arial"/>
            </a:endParaRPr>
          </a:p>
          <a:p>
            <a:pPr marL="432000" indent="-323640">
              <a:lnSpc>
                <a:spcPct val="100000"/>
              </a:lnSpc>
              <a:spcAft>
                <a:spcPts val="1414"/>
              </a:spcAft>
              <a:buClr>
                <a:srgbClr val="ef2929"/>
              </a:buClr>
              <a:buSzPct val="45000"/>
              <a:buFont typeface="Wingdings" charset="2"/>
              <a:buChar char=""/>
            </a:pPr>
            <a:r>
              <a:rPr b="0" lang="el-GR" sz="2400" spc="-1" strike="noStrike">
                <a:solidFill>
                  <a:srgbClr val="333333"/>
                </a:solidFill>
                <a:latin typeface="Noto Sans Regular"/>
              </a:rPr>
              <a:t>Θα αναφερθούμε και τη γενική δομή των λεγομένων </a:t>
            </a:r>
            <a:r>
              <a:rPr b="1" lang="el-GR" sz="2400" spc="-1" strike="noStrike">
                <a:solidFill>
                  <a:srgbClr val="333333"/>
                </a:solidFill>
                <a:latin typeface="Noto Sans Regular"/>
              </a:rPr>
              <a:t>προτύπων Ethernet</a:t>
            </a:r>
            <a:r>
              <a:rPr b="0" lang="el-GR" sz="2400" spc="-1" strike="noStrike">
                <a:solidFill>
                  <a:srgbClr val="333333"/>
                </a:solidFill>
                <a:latin typeface="Noto Sans Regular"/>
              </a:rPr>
              <a:t>. Περισσότερο αναλυτικά θα αναφερθούμε στα διαδεδομένα πρότυπα </a:t>
            </a:r>
            <a:r>
              <a:rPr b="1" lang="el-GR" sz="2400" spc="-1" strike="noStrike">
                <a:solidFill>
                  <a:srgbClr val="333333"/>
                </a:solidFill>
                <a:latin typeface="Noto Sans Regular"/>
              </a:rPr>
              <a:t>802.3, 802.5 και 802.11. </a:t>
            </a:r>
            <a:endParaRPr b="0" lang="el-GR" sz="24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CustomShape 1"/>
          <p:cNvSpPr/>
          <p:nvPr/>
        </p:nvSpPr>
        <p:spPr>
          <a:xfrm>
            <a:off x="720000" y="657360"/>
            <a:ext cx="8855280" cy="549360"/>
          </a:xfrm>
          <a:prstGeom prst="rect">
            <a:avLst/>
          </a:prstGeom>
          <a:noFill/>
          <a:ln>
            <a:noFill/>
          </a:ln>
        </p:spPr>
        <p:style>
          <a:lnRef idx="0"/>
          <a:fillRef idx="0"/>
          <a:effectRef idx="0"/>
          <a:fontRef idx="minor"/>
        </p:style>
        <p:txBody>
          <a:bodyPr lIns="0" rIns="0" tIns="0" bIns="0" anchor="ctr">
            <a:spAutoFit/>
          </a:bodyPr>
          <a:p>
            <a:pPr>
              <a:lnSpc>
                <a:spcPct val="100000"/>
              </a:lnSpc>
            </a:pPr>
            <a:r>
              <a:rPr b="1" lang="el-GR" sz="3600" spc="-1" strike="noStrike">
                <a:solidFill>
                  <a:srgbClr val="333333"/>
                </a:solidFill>
                <a:latin typeface="Noto Sans Regular"/>
              </a:rPr>
              <a:t>Τοπολογία Διαύλου ή Αρτηρίας (bus)</a:t>
            </a:r>
            <a:endParaRPr b="0" lang="el-GR" sz="3600" spc="-1" strike="noStrike">
              <a:latin typeface="Arial"/>
            </a:endParaRPr>
          </a:p>
        </p:txBody>
      </p:sp>
      <p:pic>
        <p:nvPicPr>
          <p:cNvPr id="111" name="" descr=""/>
          <p:cNvPicPr/>
          <p:nvPr/>
        </p:nvPicPr>
        <p:blipFill>
          <a:blip r:embed="rId1"/>
          <a:stretch/>
        </p:blipFill>
        <p:spPr>
          <a:xfrm>
            <a:off x="72000" y="2391480"/>
            <a:ext cx="9977400" cy="4160160"/>
          </a:xfrm>
          <a:prstGeom prst="rect">
            <a:avLst/>
          </a:prstGeom>
          <a:ln>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CustomShape 1"/>
          <p:cNvSpPr/>
          <p:nvPr/>
        </p:nvSpPr>
        <p:spPr>
          <a:xfrm>
            <a:off x="720000" y="657360"/>
            <a:ext cx="8855280" cy="549360"/>
          </a:xfrm>
          <a:prstGeom prst="rect">
            <a:avLst/>
          </a:prstGeom>
          <a:noFill/>
          <a:ln>
            <a:noFill/>
          </a:ln>
        </p:spPr>
        <p:style>
          <a:lnRef idx="0"/>
          <a:fillRef idx="0"/>
          <a:effectRef idx="0"/>
          <a:fontRef idx="minor"/>
        </p:style>
        <p:txBody>
          <a:bodyPr lIns="0" rIns="0" tIns="0" bIns="0" anchor="ctr">
            <a:spAutoFit/>
          </a:bodyPr>
          <a:p>
            <a:pPr>
              <a:lnSpc>
                <a:spcPct val="100000"/>
              </a:lnSpc>
            </a:pPr>
            <a:r>
              <a:rPr b="1" lang="el-GR" sz="3600" spc="-1" strike="noStrike">
                <a:solidFill>
                  <a:srgbClr val="333333"/>
                </a:solidFill>
                <a:latin typeface="Noto Sans Regular"/>
              </a:rPr>
              <a:t>Τοπολογία Διαύλου ή Αρτηρίας (bus)</a:t>
            </a:r>
            <a:endParaRPr b="0" lang="el-GR" sz="3600" spc="-1" strike="noStrike">
              <a:latin typeface="Arial"/>
            </a:endParaRPr>
          </a:p>
        </p:txBody>
      </p:sp>
      <p:pic>
        <p:nvPicPr>
          <p:cNvPr id="113" name="" descr=""/>
          <p:cNvPicPr/>
          <p:nvPr/>
        </p:nvPicPr>
        <p:blipFill>
          <a:blip r:embed="rId1"/>
          <a:stretch/>
        </p:blipFill>
        <p:spPr>
          <a:xfrm>
            <a:off x="1047600" y="2328480"/>
            <a:ext cx="7880040" cy="3431160"/>
          </a:xfrm>
          <a:prstGeom prst="rect">
            <a:avLst/>
          </a:prstGeom>
          <a:ln>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CustomShape 1"/>
          <p:cNvSpPr/>
          <p:nvPr/>
        </p:nvSpPr>
        <p:spPr>
          <a:xfrm>
            <a:off x="720000" y="657360"/>
            <a:ext cx="8855280" cy="549360"/>
          </a:xfrm>
          <a:prstGeom prst="rect">
            <a:avLst/>
          </a:prstGeom>
          <a:noFill/>
          <a:ln>
            <a:noFill/>
          </a:ln>
        </p:spPr>
        <p:style>
          <a:lnRef idx="0"/>
          <a:fillRef idx="0"/>
          <a:effectRef idx="0"/>
          <a:fontRef idx="minor"/>
        </p:style>
        <p:txBody>
          <a:bodyPr lIns="0" rIns="0" tIns="0" bIns="0" anchor="ctr">
            <a:spAutoFit/>
          </a:bodyPr>
          <a:p>
            <a:pPr>
              <a:lnSpc>
                <a:spcPct val="100000"/>
              </a:lnSpc>
            </a:pPr>
            <a:r>
              <a:rPr b="1" lang="el-GR" sz="3600" spc="-1" strike="noStrike">
                <a:solidFill>
                  <a:srgbClr val="333333"/>
                </a:solidFill>
                <a:latin typeface="Noto Sans Regular"/>
              </a:rPr>
              <a:t>Τοπολογία Διαύλου ή Αρτηρίας (bus)</a:t>
            </a:r>
            <a:endParaRPr b="0" lang="el-GR" sz="3600" spc="-1" strike="noStrike">
              <a:latin typeface="Arial"/>
            </a:endParaRPr>
          </a:p>
        </p:txBody>
      </p:sp>
      <p:sp>
        <p:nvSpPr>
          <p:cNvPr id="115" name="CustomShape 2"/>
          <p:cNvSpPr/>
          <p:nvPr/>
        </p:nvSpPr>
        <p:spPr>
          <a:xfrm>
            <a:off x="308160" y="2304000"/>
            <a:ext cx="9464400" cy="54514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l-GR" sz="3200" spc="-1" strike="noStrike">
                <a:latin typeface="Arial"/>
              </a:rPr>
              <a:t>Τα δίκτυα διαύλου είναι μία ενδεδειγμένη επιλογή όταν :</a:t>
            </a:r>
            <a:endParaRPr b="0" lang="el-GR" sz="3200" spc="-1" strike="noStrike">
              <a:latin typeface="Arial"/>
            </a:endParaRPr>
          </a:p>
          <a:p>
            <a:pPr>
              <a:lnSpc>
                <a:spcPct val="100000"/>
              </a:lnSpc>
            </a:pPr>
            <a:r>
              <a:rPr b="0" lang="el-GR" sz="3200" spc="-1" strike="noStrike">
                <a:latin typeface="Arial"/>
              </a:rPr>
              <a:t>• </a:t>
            </a:r>
            <a:r>
              <a:rPr b="0" lang="el-GR" sz="3200" spc="-1" strike="noStrike">
                <a:latin typeface="Arial"/>
              </a:rPr>
              <a:t>είναι μικρός ο αριθμός των συνδεδεμένων κόμβων.</a:t>
            </a:r>
            <a:endParaRPr b="0" lang="el-GR" sz="3200" spc="-1" strike="noStrike">
              <a:latin typeface="Arial"/>
            </a:endParaRPr>
          </a:p>
          <a:p>
            <a:pPr>
              <a:lnSpc>
                <a:spcPct val="100000"/>
              </a:lnSpc>
            </a:pPr>
            <a:r>
              <a:rPr b="0" lang="el-GR" sz="3200" spc="-1" strike="noStrike">
                <a:latin typeface="Arial"/>
              </a:rPr>
              <a:t>• </a:t>
            </a:r>
            <a:r>
              <a:rPr b="0" lang="el-GR" sz="3200" spc="-1" strike="noStrike">
                <a:latin typeface="Arial"/>
              </a:rPr>
              <a:t>Υπάρχει μικρή κυκλοφορία.</a:t>
            </a:r>
            <a:endParaRPr b="0" lang="el-GR" sz="3200" spc="-1" strike="noStrike">
              <a:latin typeface="Arial"/>
            </a:endParaRPr>
          </a:p>
          <a:p>
            <a:pPr>
              <a:lnSpc>
                <a:spcPct val="100000"/>
              </a:lnSpc>
            </a:pPr>
            <a:endParaRPr b="0" lang="el-GR" sz="3200" spc="-1" strike="noStrike">
              <a:latin typeface="Arial"/>
            </a:endParaRPr>
          </a:p>
          <a:p>
            <a:pPr>
              <a:lnSpc>
                <a:spcPct val="100000"/>
              </a:lnSpc>
            </a:pPr>
            <a:r>
              <a:rPr b="0" lang="el-GR" sz="3200" spc="-1" strike="noStrike">
                <a:latin typeface="Arial"/>
              </a:rPr>
              <a:t>Η φυσική τοπολογία διαύλου με χρήση ενός καλωδίου δεν χρησιμοποιείται πλέον λόγω των</a:t>
            </a:r>
            <a:endParaRPr b="0" lang="el-GR" sz="3200" spc="-1" strike="noStrike">
              <a:latin typeface="Arial"/>
            </a:endParaRPr>
          </a:p>
          <a:p>
            <a:pPr>
              <a:lnSpc>
                <a:spcPct val="100000"/>
              </a:lnSpc>
            </a:pPr>
            <a:r>
              <a:rPr b="0" lang="el-GR" sz="3200" spc="-1" strike="noStrike">
                <a:latin typeface="Arial"/>
              </a:rPr>
              <a:t>σοβαρών μειονεκτημάτων που έχει, όπως το ότι </a:t>
            </a:r>
            <a:endParaRPr b="0" lang="el-GR" sz="3200" spc="-1" strike="noStrike">
              <a:latin typeface="Arial"/>
            </a:endParaRPr>
          </a:p>
          <a:p>
            <a:pPr>
              <a:lnSpc>
                <a:spcPct val="100000"/>
              </a:lnSpc>
            </a:pPr>
            <a:r>
              <a:rPr b="0" lang="el-GR" sz="3200" spc="-1" strike="noStrike">
                <a:solidFill>
                  <a:srgbClr val="c9211e"/>
                </a:solidFill>
                <a:latin typeface="Arial"/>
              </a:rPr>
              <a:t>σε περίπτωση που το καλώδιο κοπεί όλο το δίκτυο βγαίνει εκτός λειτουργίας. </a:t>
            </a:r>
            <a:endParaRPr b="0" lang="el-GR" sz="32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CustomShape 1"/>
          <p:cNvSpPr/>
          <p:nvPr/>
        </p:nvSpPr>
        <p:spPr>
          <a:xfrm>
            <a:off x="720000" y="596520"/>
            <a:ext cx="8855280" cy="671040"/>
          </a:xfrm>
          <a:prstGeom prst="rect">
            <a:avLst/>
          </a:prstGeom>
          <a:noFill/>
          <a:ln>
            <a:noFill/>
          </a:ln>
        </p:spPr>
        <p:style>
          <a:lnRef idx="0"/>
          <a:fillRef idx="0"/>
          <a:effectRef idx="0"/>
          <a:fontRef idx="minor"/>
        </p:style>
        <p:txBody>
          <a:bodyPr lIns="0" rIns="0" tIns="0" bIns="0" anchor="ctr">
            <a:spAutoFit/>
          </a:bodyPr>
          <a:p>
            <a:pPr>
              <a:lnSpc>
                <a:spcPct val="100000"/>
              </a:lnSpc>
            </a:pPr>
            <a:r>
              <a:rPr b="1" lang="el-GR" sz="4400" spc="-1" strike="noStrike">
                <a:solidFill>
                  <a:srgbClr val="333333"/>
                </a:solidFill>
                <a:latin typeface="Noto Sans Regular"/>
              </a:rPr>
              <a:t>Τοπολογία Δακτυλίου (ring)</a:t>
            </a:r>
            <a:endParaRPr b="0" lang="el-GR" sz="4400" spc="-1" strike="noStrike">
              <a:latin typeface="Arial"/>
            </a:endParaRPr>
          </a:p>
        </p:txBody>
      </p:sp>
      <p:pic>
        <p:nvPicPr>
          <p:cNvPr id="117" name="" descr=""/>
          <p:cNvPicPr/>
          <p:nvPr/>
        </p:nvPicPr>
        <p:blipFill>
          <a:blip r:embed="rId1"/>
          <a:stretch/>
        </p:blipFill>
        <p:spPr>
          <a:xfrm>
            <a:off x="1348200" y="2307960"/>
            <a:ext cx="7291440" cy="3667680"/>
          </a:xfrm>
          <a:prstGeom prst="rect">
            <a:avLst/>
          </a:prstGeom>
          <a:ln>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CustomShape 1"/>
          <p:cNvSpPr/>
          <p:nvPr/>
        </p:nvSpPr>
        <p:spPr>
          <a:xfrm>
            <a:off x="720000" y="596520"/>
            <a:ext cx="8855280" cy="671040"/>
          </a:xfrm>
          <a:prstGeom prst="rect">
            <a:avLst/>
          </a:prstGeom>
          <a:noFill/>
          <a:ln>
            <a:noFill/>
          </a:ln>
        </p:spPr>
        <p:style>
          <a:lnRef idx="0"/>
          <a:fillRef idx="0"/>
          <a:effectRef idx="0"/>
          <a:fontRef idx="minor"/>
        </p:style>
        <p:txBody>
          <a:bodyPr lIns="0" rIns="0" tIns="0" bIns="0" anchor="ctr">
            <a:spAutoFit/>
          </a:bodyPr>
          <a:p>
            <a:pPr>
              <a:lnSpc>
                <a:spcPct val="100000"/>
              </a:lnSpc>
            </a:pPr>
            <a:r>
              <a:rPr b="1" lang="el-GR" sz="4400" spc="-1" strike="noStrike">
                <a:solidFill>
                  <a:srgbClr val="333333"/>
                </a:solidFill>
                <a:latin typeface="Noto Sans Regular"/>
              </a:rPr>
              <a:t>Τοπολογία Δακτυλίου (ring)</a:t>
            </a:r>
            <a:endParaRPr b="0" lang="el-GR" sz="4400" spc="-1" strike="noStrike">
              <a:latin typeface="Arial"/>
            </a:endParaRPr>
          </a:p>
        </p:txBody>
      </p:sp>
      <p:sp>
        <p:nvSpPr>
          <p:cNvPr id="119" name="CustomShape 2"/>
          <p:cNvSpPr/>
          <p:nvPr/>
        </p:nvSpPr>
        <p:spPr>
          <a:xfrm>
            <a:off x="720000" y="1951200"/>
            <a:ext cx="8639640" cy="4384440"/>
          </a:xfrm>
          <a:prstGeom prst="rect">
            <a:avLst/>
          </a:prstGeom>
          <a:noFill/>
          <a:ln>
            <a:noFill/>
          </a:ln>
        </p:spPr>
        <p:style>
          <a:lnRef idx="0"/>
          <a:fillRef idx="0"/>
          <a:effectRef idx="0"/>
          <a:fontRef idx="minor"/>
        </p:style>
        <p:txBody>
          <a:bodyPr lIns="0" rIns="0" tIns="0" bIns="0">
            <a:noAutofit/>
          </a:bodyPr>
          <a:p>
            <a:pPr marL="432000" indent="-323640">
              <a:lnSpc>
                <a:spcPct val="100000"/>
              </a:lnSpc>
              <a:spcAft>
                <a:spcPts val="1414"/>
              </a:spcAft>
              <a:buClr>
                <a:srgbClr val="ef2929"/>
              </a:buClr>
              <a:buSzPct val="45000"/>
              <a:buFont typeface="Wingdings" charset="2"/>
              <a:buChar char=""/>
            </a:pPr>
            <a:r>
              <a:rPr b="0" lang="el-GR" sz="2600" spc="-1" strike="noStrike">
                <a:solidFill>
                  <a:srgbClr val="333333"/>
                </a:solidFill>
                <a:latin typeface="Noto Sans Regular"/>
              </a:rPr>
              <a:t>το δίκτυο αποτελείται από ένα σύνολο συνεχόμενων κόμβων με </a:t>
            </a:r>
            <a:r>
              <a:rPr b="1" lang="el-GR" sz="2600" spc="-1" strike="noStrike">
                <a:solidFill>
                  <a:srgbClr val="333333"/>
                </a:solidFill>
                <a:latin typeface="Noto Sans Regular"/>
              </a:rPr>
              <a:t>συνδέσεις σημείου προς σημείο</a:t>
            </a:r>
            <a:r>
              <a:rPr b="0" lang="el-GR" sz="2600" spc="-1" strike="noStrike">
                <a:solidFill>
                  <a:srgbClr val="333333"/>
                </a:solidFill>
                <a:latin typeface="Noto Sans Regular"/>
              </a:rPr>
              <a:t> με αποτέλεσμα να δημιουργείται ένα </a:t>
            </a:r>
            <a:r>
              <a:rPr b="1" lang="el-GR" sz="2600" spc="-1" strike="noStrike">
                <a:solidFill>
                  <a:srgbClr val="333333"/>
                </a:solidFill>
                <a:latin typeface="Noto Sans Regular"/>
              </a:rPr>
              <a:t>κλειστό κύκλωμα-βρόχος</a:t>
            </a:r>
            <a:r>
              <a:rPr b="0" lang="el-GR" sz="2600" spc="-1" strike="noStrike">
                <a:solidFill>
                  <a:srgbClr val="333333"/>
                </a:solidFill>
                <a:latin typeface="Noto Sans Regular"/>
              </a:rPr>
              <a:t>. </a:t>
            </a:r>
            <a:endParaRPr b="0" lang="el-GR" sz="2600" spc="-1" strike="noStrike">
              <a:latin typeface="Arial"/>
            </a:endParaRPr>
          </a:p>
          <a:p>
            <a:pPr marL="432000" indent="-323640">
              <a:lnSpc>
                <a:spcPct val="100000"/>
              </a:lnSpc>
              <a:spcAft>
                <a:spcPts val="1414"/>
              </a:spcAft>
              <a:buClr>
                <a:srgbClr val="ef2929"/>
              </a:buClr>
              <a:buSzPct val="45000"/>
              <a:buFont typeface="Wingdings" charset="2"/>
              <a:buChar char=""/>
            </a:pPr>
            <a:r>
              <a:rPr b="0" lang="el-GR" sz="2600" spc="-1" strike="noStrike">
                <a:solidFill>
                  <a:srgbClr val="333333"/>
                </a:solidFill>
                <a:latin typeface="Noto Sans Regular"/>
              </a:rPr>
              <a:t>Για υλοποίηση της τοπολογίας πρέπει ο υπολογιστής να είναι εφοδιασμένος με ένα είδος “αναμεταδότη” μέσω του οποίου συνδέεται στον δακτύλιο. </a:t>
            </a:r>
            <a:r>
              <a:rPr b="1" lang="el-GR" sz="2400" spc="-1" strike="noStrike">
                <a:solidFill>
                  <a:srgbClr val="333333"/>
                </a:solidFill>
                <a:latin typeface="Noto Sans Regular"/>
              </a:rPr>
              <a:t>Όταν ο αναμεταδότης λάβει ένα πακέτο μέσω του καλωδιακού μέσου διαβάζει τη διεύθυνση του παραλήπτη που υπάρχει μέσα στο πακέτο και εάν τον αφορά, το κρατά και το προωθεί στα ανώτερα επίπεδα του πρωτοκόλλου</a:t>
            </a:r>
            <a:endParaRPr b="0" lang="el-GR" sz="24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CustomShape 1"/>
          <p:cNvSpPr/>
          <p:nvPr/>
        </p:nvSpPr>
        <p:spPr>
          <a:xfrm>
            <a:off x="720000" y="596520"/>
            <a:ext cx="8855280" cy="671040"/>
          </a:xfrm>
          <a:prstGeom prst="rect">
            <a:avLst/>
          </a:prstGeom>
          <a:noFill/>
          <a:ln>
            <a:noFill/>
          </a:ln>
        </p:spPr>
        <p:style>
          <a:lnRef idx="0"/>
          <a:fillRef idx="0"/>
          <a:effectRef idx="0"/>
          <a:fontRef idx="minor"/>
        </p:style>
        <p:txBody>
          <a:bodyPr lIns="0" rIns="0" tIns="0" bIns="0" anchor="ctr">
            <a:spAutoFit/>
          </a:bodyPr>
          <a:p>
            <a:pPr>
              <a:lnSpc>
                <a:spcPct val="100000"/>
              </a:lnSpc>
            </a:pPr>
            <a:r>
              <a:rPr b="1" lang="el-GR" sz="4400" spc="-1" strike="noStrike">
                <a:solidFill>
                  <a:srgbClr val="333333"/>
                </a:solidFill>
                <a:latin typeface="Noto Sans Regular"/>
              </a:rPr>
              <a:t>Τοπολογία Δακτυλίου (ring)</a:t>
            </a:r>
            <a:endParaRPr b="0" lang="el-GR" sz="4400" spc="-1" strike="noStrike">
              <a:latin typeface="Arial"/>
            </a:endParaRPr>
          </a:p>
        </p:txBody>
      </p:sp>
      <p:sp>
        <p:nvSpPr>
          <p:cNvPr id="121" name="CustomShape 2"/>
          <p:cNvSpPr/>
          <p:nvPr/>
        </p:nvSpPr>
        <p:spPr>
          <a:xfrm>
            <a:off x="720000" y="1951200"/>
            <a:ext cx="8639640" cy="4384440"/>
          </a:xfrm>
          <a:prstGeom prst="rect">
            <a:avLst/>
          </a:prstGeom>
          <a:noFill/>
          <a:ln>
            <a:noFill/>
          </a:ln>
        </p:spPr>
        <p:style>
          <a:lnRef idx="0"/>
          <a:fillRef idx="0"/>
          <a:effectRef idx="0"/>
          <a:fontRef idx="minor"/>
        </p:style>
        <p:txBody>
          <a:bodyPr lIns="0" rIns="0" tIns="0" bIns="0">
            <a:noAutofit/>
          </a:bodyPr>
          <a:p>
            <a:pPr marL="432000" indent="-323640">
              <a:lnSpc>
                <a:spcPct val="100000"/>
              </a:lnSpc>
              <a:spcAft>
                <a:spcPts val="1414"/>
              </a:spcAft>
              <a:buClr>
                <a:srgbClr val="ef2929"/>
              </a:buClr>
              <a:buSzPct val="45000"/>
              <a:buFont typeface="Wingdings" charset="2"/>
              <a:buChar char=""/>
            </a:pPr>
            <a:r>
              <a:rPr b="0" lang="el-GR" sz="2600" spc="-1" strike="noStrike">
                <a:solidFill>
                  <a:srgbClr val="333333"/>
                </a:solidFill>
                <a:latin typeface="Noto Sans Regular"/>
              </a:rPr>
              <a:t>Σε κάθε περίπτωση, είτε το πακέτο αφορά τον υπολογιστή, είτε όχι, </a:t>
            </a:r>
            <a:r>
              <a:rPr b="1" lang="el-GR" sz="2600" spc="-1" strike="noStrike">
                <a:solidFill>
                  <a:srgbClr val="333333"/>
                </a:solidFill>
                <a:latin typeface="Noto Sans Regular"/>
              </a:rPr>
              <a:t>ο αναμεταδότης, προωθεί το πακέτο στον επόμενο υπολογιστή στη σειρά</a:t>
            </a:r>
            <a:r>
              <a:rPr b="0" lang="el-GR" sz="2600" spc="-1" strike="noStrike">
                <a:solidFill>
                  <a:srgbClr val="333333"/>
                </a:solidFill>
                <a:latin typeface="Noto Sans Regular"/>
              </a:rPr>
              <a:t>.</a:t>
            </a:r>
            <a:endParaRPr b="0" lang="el-GR" sz="2600" spc="-1" strike="noStrike">
              <a:latin typeface="Arial"/>
            </a:endParaRPr>
          </a:p>
          <a:p>
            <a:pPr marL="432000" indent="-323640">
              <a:lnSpc>
                <a:spcPct val="100000"/>
              </a:lnSpc>
              <a:spcAft>
                <a:spcPts val="1414"/>
              </a:spcAft>
              <a:buClr>
                <a:srgbClr val="ef2929"/>
              </a:buClr>
              <a:buSzPct val="45000"/>
              <a:buFont typeface="Wingdings" charset="2"/>
              <a:buChar char=""/>
            </a:pPr>
            <a:r>
              <a:rPr b="1" lang="el-GR" sz="2600" spc="-1" strike="noStrike">
                <a:solidFill>
                  <a:srgbClr val="333333"/>
                </a:solidFill>
                <a:latin typeface="Noto Sans Regular"/>
              </a:rPr>
              <a:t>Η πληροφορία διαχέεται πάντα με την ίδια κατεύθυνση πάνω στο δακτύλιο</a:t>
            </a:r>
            <a:r>
              <a:rPr b="0" lang="el-GR" sz="2600" spc="-1" strike="noStrike">
                <a:solidFill>
                  <a:srgbClr val="333333"/>
                </a:solidFill>
                <a:latin typeface="Noto Sans Regular"/>
              </a:rPr>
              <a:t>, ενώ λόγω της δυνατότητας όλων των κόμβων να έχουν πρόσβαση στο μέσο μετάδοσης από άλλους κόμβους, απαιτείται έλεγχος πρόσβασης στο μέσο (Medium Access Control, MAC), ο οποίος μπορεί να είναι είτε κεντρικός είτε κατανεμημένος</a:t>
            </a:r>
            <a:endParaRPr b="0" lang="el-GR" sz="26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CustomShape 1"/>
          <p:cNvSpPr/>
          <p:nvPr/>
        </p:nvSpPr>
        <p:spPr>
          <a:xfrm>
            <a:off x="720000" y="596520"/>
            <a:ext cx="8855280" cy="671040"/>
          </a:xfrm>
          <a:prstGeom prst="rect">
            <a:avLst/>
          </a:prstGeom>
          <a:noFill/>
          <a:ln>
            <a:noFill/>
          </a:ln>
        </p:spPr>
        <p:style>
          <a:lnRef idx="0"/>
          <a:fillRef idx="0"/>
          <a:effectRef idx="0"/>
          <a:fontRef idx="minor"/>
        </p:style>
        <p:txBody>
          <a:bodyPr lIns="0" rIns="0" tIns="0" bIns="0" anchor="ctr">
            <a:spAutoFit/>
          </a:bodyPr>
          <a:p>
            <a:pPr>
              <a:lnSpc>
                <a:spcPct val="100000"/>
              </a:lnSpc>
            </a:pPr>
            <a:r>
              <a:rPr b="1" lang="el-GR" sz="4400" spc="-1" strike="noStrike">
                <a:solidFill>
                  <a:srgbClr val="333333"/>
                </a:solidFill>
                <a:latin typeface="Noto Sans Regular"/>
              </a:rPr>
              <a:t>Τοπολογία Δακτυλίου (ring)</a:t>
            </a:r>
            <a:endParaRPr b="0" lang="el-GR" sz="4400" spc="-1" strike="noStrike">
              <a:latin typeface="Arial"/>
            </a:endParaRPr>
          </a:p>
        </p:txBody>
      </p:sp>
      <p:sp>
        <p:nvSpPr>
          <p:cNvPr id="123" name="CustomShape 2"/>
          <p:cNvSpPr/>
          <p:nvPr/>
        </p:nvSpPr>
        <p:spPr>
          <a:xfrm>
            <a:off x="576000" y="1663200"/>
            <a:ext cx="8639640" cy="4384440"/>
          </a:xfrm>
          <a:prstGeom prst="rect">
            <a:avLst/>
          </a:prstGeom>
          <a:noFill/>
          <a:ln>
            <a:noFill/>
          </a:ln>
        </p:spPr>
        <p:style>
          <a:lnRef idx="0"/>
          <a:fillRef idx="0"/>
          <a:effectRef idx="0"/>
          <a:fontRef idx="minor"/>
        </p:style>
        <p:txBody>
          <a:bodyPr lIns="0" rIns="0" tIns="0" bIns="0">
            <a:noAutofit/>
          </a:bodyPr>
          <a:p>
            <a:pPr marL="432000" indent="-323640">
              <a:lnSpc>
                <a:spcPct val="100000"/>
              </a:lnSpc>
              <a:spcAft>
                <a:spcPts val="1414"/>
              </a:spcAft>
              <a:buClr>
                <a:srgbClr val="ef2929"/>
              </a:buClr>
              <a:buSzPct val="45000"/>
              <a:buFont typeface="Wingdings" charset="2"/>
              <a:buChar char=""/>
            </a:pPr>
            <a:r>
              <a:rPr b="0" lang="el-GR" sz="2500" spc="-1" strike="noStrike">
                <a:solidFill>
                  <a:srgbClr val="333333"/>
                </a:solidFill>
                <a:latin typeface="Noto Sans Regular"/>
              </a:rPr>
              <a:t>Η τοπολογία δακτυλίου χρησιμοποιείται συνήθως όταν:</a:t>
            </a:r>
            <a:endParaRPr b="0" lang="el-GR" sz="2500" spc="-1" strike="noStrike">
              <a:latin typeface="Arial"/>
            </a:endParaRPr>
          </a:p>
          <a:p>
            <a:pPr marL="432000" indent="-323640">
              <a:lnSpc>
                <a:spcPct val="100000"/>
              </a:lnSpc>
              <a:spcAft>
                <a:spcPts val="1414"/>
              </a:spcAft>
              <a:buClr>
                <a:srgbClr val="ef2929"/>
              </a:buClr>
              <a:buSzPct val="45000"/>
              <a:buFont typeface="Wingdings" charset="2"/>
              <a:buChar char=""/>
            </a:pPr>
            <a:r>
              <a:rPr b="1" lang="el-GR" sz="2500" spc="-1" strike="noStrike">
                <a:solidFill>
                  <a:srgbClr val="333333"/>
                </a:solidFill>
                <a:latin typeface="Noto Sans Regular"/>
              </a:rPr>
              <a:t>η χωρητικότητα του καναλιού πρέπει να κατανεμηθεί ισόποσα σε όλους τους κόμβους του δικτύου.</a:t>
            </a:r>
            <a:endParaRPr b="0" lang="el-GR" sz="2500" spc="-1" strike="noStrike">
              <a:latin typeface="Arial"/>
            </a:endParaRPr>
          </a:p>
          <a:p>
            <a:pPr marL="432000" indent="-323640">
              <a:lnSpc>
                <a:spcPct val="100000"/>
              </a:lnSpc>
              <a:spcAft>
                <a:spcPts val="1414"/>
              </a:spcAft>
              <a:buClr>
                <a:srgbClr val="ef2929"/>
              </a:buClr>
              <a:buSzPct val="45000"/>
              <a:buFont typeface="Wingdings" charset="2"/>
              <a:buChar char=""/>
            </a:pPr>
            <a:r>
              <a:rPr b="0" lang="el-GR" sz="2500" spc="-1" strike="noStrike">
                <a:solidFill>
                  <a:srgbClr val="333333"/>
                </a:solidFill>
                <a:latin typeface="Noto Sans Regular"/>
              </a:rPr>
              <a:t>χρειάζεται </a:t>
            </a:r>
            <a:r>
              <a:rPr b="1" lang="el-GR" sz="2500" spc="-1" strike="noStrike">
                <a:solidFill>
                  <a:srgbClr val="333333"/>
                </a:solidFill>
                <a:latin typeface="Noto Sans Regular"/>
              </a:rPr>
              <a:t>υψηλός ρυθμός μετάδοσης</a:t>
            </a:r>
            <a:r>
              <a:rPr b="0" lang="el-GR" sz="2500" spc="-1" strike="noStrike">
                <a:solidFill>
                  <a:srgbClr val="333333"/>
                </a:solidFill>
                <a:latin typeface="Noto Sans Regular"/>
              </a:rPr>
              <a:t> και οι περισσότεροι κόμβοι βρίσκονται σε </a:t>
            </a:r>
            <a:r>
              <a:rPr b="1" lang="el-GR" sz="2500" spc="-1" strike="noStrike">
                <a:solidFill>
                  <a:srgbClr val="333333"/>
                </a:solidFill>
                <a:latin typeface="Noto Sans Regular"/>
              </a:rPr>
              <a:t>μικρή απόσταση</a:t>
            </a:r>
            <a:r>
              <a:rPr b="0" lang="el-GR" sz="2500" spc="-1" strike="noStrike">
                <a:solidFill>
                  <a:srgbClr val="333333"/>
                </a:solidFill>
                <a:latin typeface="Noto Sans Regular"/>
              </a:rPr>
              <a:t> μεταξύ τους.</a:t>
            </a:r>
            <a:endParaRPr b="0" lang="el-GR" sz="2500" spc="-1" strike="noStrike">
              <a:latin typeface="Arial"/>
            </a:endParaRPr>
          </a:p>
          <a:p>
            <a:pPr marL="432000" indent="-323640">
              <a:lnSpc>
                <a:spcPct val="100000"/>
              </a:lnSpc>
              <a:spcAft>
                <a:spcPts val="1414"/>
              </a:spcAft>
              <a:buClr>
                <a:srgbClr val="ef2929"/>
              </a:buClr>
              <a:buSzPct val="45000"/>
              <a:buFont typeface="Wingdings" charset="2"/>
              <a:buChar char=""/>
            </a:pPr>
            <a:r>
              <a:rPr b="0" lang="el-GR" sz="2500" spc="-1" strike="noStrike">
                <a:solidFill>
                  <a:srgbClr val="333333"/>
                </a:solidFill>
                <a:latin typeface="Noto Sans Regular"/>
              </a:rPr>
              <a:t> </a:t>
            </a:r>
            <a:r>
              <a:rPr b="0" lang="el-GR" sz="2500" spc="-1" strike="noStrike">
                <a:solidFill>
                  <a:srgbClr val="333333"/>
                </a:solidFill>
                <a:latin typeface="Noto Sans Regular"/>
              </a:rPr>
              <a:t>Απαιτείται η μέση καθυστέρηση να διατηρηθεί εντός αποδεκτών ορίων.</a:t>
            </a:r>
            <a:endParaRPr b="0" lang="el-GR" sz="2500" spc="-1" strike="noStrike">
              <a:latin typeface="Arial"/>
            </a:endParaRPr>
          </a:p>
          <a:p>
            <a:pPr marL="432000" indent="-323640">
              <a:lnSpc>
                <a:spcPct val="100000"/>
              </a:lnSpc>
              <a:spcAft>
                <a:spcPts val="1414"/>
              </a:spcAft>
              <a:buClr>
                <a:srgbClr val="ef2929"/>
              </a:buClr>
              <a:buSzPct val="45000"/>
              <a:buFont typeface="Wingdings" charset="2"/>
              <a:buChar char=""/>
            </a:pPr>
            <a:r>
              <a:rPr b="1" lang="el-GR" sz="2500" spc="-1" strike="noStrike">
                <a:solidFill>
                  <a:srgbClr val="333333"/>
                </a:solidFill>
                <a:latin typeface="Noto Sans Regular"/>
              </a:rPr>
              <a:t>Μεγάλο πλήθος υπολογιστών</a:t>
            </a:r>
            <a:r>
              <a:rPr b="0" lang="el-GR" sz="2500" spc="-1" strike="noStrike">
                <a:solidFill>
                  <a:srgbClr val="333333"/>
                </a:solidFill>
                <a:latin typeface="Noto Sans Regular"/>
              </a:rPr>
              <a:t> πρέπει να συνδεθούν στο δίκτυο</a:t>
            </a:r>
            <a:endParaRPr b="0" lang="el-GR" sz="25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CustomShape 1"/>
          <p:cNvSpPr/>
          <p:nvPr/>
        </p:nvSpPr>
        <p:spPr>
          <a:xfrm>
            <a:off x="720000" y="596520"/>
            <a:ext cx="8855280" cy="671040"/>
          </a:xfrm>
          <a:prstGeom prst="rect">
            <a:avLst/>
          </a:prstGeom>
          <a:noFill/>
          <a:ln>
            <a:noFill/>
          </a:ln>
        </p:spPr>
        <p:style>
          <a:lnRef idx="0"/>
          <a:fillRef idx="0"/>
          <a:effectRef idx="0"/>
          <a:fontRef idx="minor"/>
        </p:style>
        <p:txBody>
          <a:bodyPr lIns="0" rIns="0" tIns="0" bIns="0" anchor="ctr">
            <a:spAutoFit/>
          </a:bodyPr>
          <a:p>
            <a:pPr>
              <a:lnSpc>
                <a:spcPct val="100000"/>
              </a:lnSpc>
            </a:pPr>
            <a:r>
              <a:rPr b="1" lang="el-GR" sz="4400" spc="-1" strike="noStrike">
                <a:solidFill>
                  <a:srgbClr val="333333"/>
                </a:solidFill>
                <a:latin typeface="Noto Sans Regular"/>
              </a:rPr>
              <a:t>Τοπολογία Δακτυλίου (ring)</a:t>
            </a:r>
            <a:endParaRPr b="0" lang="el-GR" sz="4400" spc="-1" strike="noStrike">
              <a:latin typeface="Arial"/>
            </a:endParaRPr>
          </a:p>
        </p:txBody>
      </p:sp>
      <p:sp>
        <p:nvSpPr>
          <p:cNvPr id="125" name="CustomShape 2"/>
          <p:cNvSpPr/>
          <p:nvPr/>
        </p:nvSpPr>
        <p:spPr>
          <a:xfrm>
            <a:off x="576000" y="1663200"/>
            <a:ext cx="8639640" cy="4384440"/>
          </a:xfrm>
          <a:prstGeom prst="rect">
            <a:avLst/>
          </a:prstGeom>
          <a:noFill/>
          <a:ln>
            <a:noFill/>
          </a:ln>
        </p:spPr>
        <p:style>
          <a:lnRef idx="0"/>
          <a:fillRef idx="0"/>
          <a:effectRef idx="0"/>
          <a:fontRef idx="minor"/>
        </p:style>
        <p:txBody>
          <a:bodyPr lIns="0" rIns="0" tIns="0" bIns="0">
            <a:noAutofit/>
          </a:bodyPr>
          <a:p>
            <a:pPr marL="432000" indent="-323640">
              <a:lnSpc>
                <a:spcPct val="100000"/>
              </a:lnSpc>
              <a:spcAft>
                <a:spcPts val="1414"/>
              </a:spcAft>
              <a:buClr>
                <a:srgbClr val="ef2929"/>
              </a:buClr>
              <a:buSzPct val="45000"/>
              <a:buFont typeface="Wingdings" charset="2"/>
              <a:buChar char=""/>
            </a:pPr>
            <a:r>
              <a:rPr b="0" lang="el-GR" sz="2500" spc="-1" strike="noStrike">
                <a:solidFill>
                  <a:srgbClr val="333333"/>
                </a:solidFill>
                <a:latin typeface="Noto Sans Regular"/>
              </a:rPr>
              <a:t>Κάποια χαρακτηριστικά των δικτύων δακτυλίου είναι :</a:t>
            </a:r>
            <a:endParaRPr b="0" lang="el-GR" sz="2500" spc="-1" strike="noStrike">
              <a:latin typeface="Arial"/>
            </a:endParaRPr>
          </a:p>
          <a:p>
            <a:pPr marL="432000" indent="-323640">
              <a:lnSpc>
                <a:spcPct val="100000"/>
              </a:lnSpc>
              <a:spcAft>
                <a:spcPts val="1414"/>
              </a:spcAft>
              <a:buClr>
                <a:srgbClr val="ef2929"/>
              </a:buClr>
              <a:buSzPct val="45000"/>
              <a:buFont typeface="Wingdings" charset="2"/>
              <a:buChar char=""/>
            </a:pPr>
            <a:r>
              <a:rPr b="0" lang="el-GR" sz="2500" spc="-1" strike="noStrike">
                <a:solidFill>
                  <a:srgbClr val="333333"/>
                </a:solidFill>
                <a:latin typeface="Noto Sans Regular"/>
              </a:rPr>
              <a:t>Ότι υπάρχει σημαντική καθυστέρηση στο χρόνο μετάδοσης ακόμη και όταν υπάρχει μικρή κυκλοφορία.</a:t>
            </a:r>
            <a:endParaRPr b="0" lang="el-GR" sz="2500" spc="-1" strike="noStrike">
              <a:latin typeface="Arial"/>
            </a:endParaRPr>
          </a:p>
          <a:p>
            <a:pPr marL="432000" indent="-323640">
              <a:lnSpc>
                <a:spcPct val="100000"/>
              </a:lnSpc>
              <a:spcAft>
                <a:spcPts val="1414"/>
              </a:spcAft>
              <a:buClr>
                <a:srgbClr val="ef2929"/>
              </a:buClr>
              <a:buSzPct val="45000"/>
              <a:buFont typeface="Wingdings" charset="2"/>
              <a:buChar char=""/>
            </a:pPr>
            <a:r>
              <a:rPr b="0" lang="el-GR" sz="2500" spc="-1" strike="noStrike">
                <a:solidFill>
                  <a:srgbClr val="333333"/>
                </a:solidFill>
                <a:latin typeface="Noto Sans Regular"/>
              </a:rPr>
              <a:t> </a:t>
            </a:r>
            <a:r>
              <a:rPr b="0" lang="el-GR" sz="2500" spc="-1" strike="noStrike">
                <a:solidFill>
                  <a:srgbClr val="333333"/>
                </a:solidFill>
                <a:latin typeface="Noto Sans Regular"/>
              </a:rPr>
              <a:t>Ότι δεν είναι αναλογική με το φορτίο και υπάρχει αύξηση στο μέσο χρόνο καθυστέρησης μετάδοσης.</a:t>
            </a:r>
            <a:endParaRPr b="0" lang="el-GR" sz="2500" spc="-1" strike="noStrike">
              <a:latin typeface="Arial"/>
            </a:endParaRPr>
          </a:p>
          <a:p>
            <a:pPr marL="432000" indent="-323640">
              <a:lnSpc>
                <a:spcPct val="100000"/>
              </a:lnSpc>
              <a:spcAft>
                <a:spcPts val="1414"/>
              </a:spcAft>
              <a:buClr>
                <a:srgbClr val="ef2929"/>
              </a:buClr>
              <a:buSzPct val="45000"/>
              <a:buFont typeface="Wingdings" charset="2"/>
              <a:buChar char=""/>
            </a:pPr>
            <a:r>
              <a:rPr b="0" lang="el-GR" sz="2500" spc="-1" strike="noStrike">
                <a:solidFill>
                  <a:srgbClr val="333333"/>
                </a:solidFill>
                <a:latin typeface="Noto Sans Regular"/>
              </a:rPr>
              <a:t> </a:t>
            </a:r>
            <a:r>
              <a:rPr b="0" lang="el-GR" sz="2500" spc="-1" strike="noStrike">
                <a:solidFill>
                  <a:srgbClr val="333333"/>
                </a:solidFill>
                <a:latin typeface="Noto Sans Regular"/>
              </a:rPr>
              <a:t>Ότι η προσθήκη νέων κόμβων έχει μικρή η καθόλου επιβάρυνση στο διαθέσιμο εύρος ζώνης</a:t>
            </a:r>
            <a:endParaRPr b="0" lang="el-GR" sz="2500" spc="-1" strike="noStrike">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CustomShape 1"/>
          <p:cNvSpPr/>
          <p:nvPr/>
        </p:nvSpPr>
        <p:spPr>
          <a:xfrm>
            <a:off x="720000" y="596520"/>
            <a:ext cx="8855280" cy="671040"/>
          </a:xfrm>
          <a:prstGeom prst="rect">
            <a:avLst/>
          </a:prstGeom>
          <a:noFill/>
          <a:ln>
            <a:noFill/>
          </a:ln>
        </p:spPr>
        <p:style>
          <a:lnRef idx="0"/>
          <a:fillRef idx="0"/>
          <a:effectRef idx="0"/>
          <a:fontRef idx="minor"/>
        </p:style>
        <p:txBody>
          <a:bodyPr lIns="0" rIns="0" tIns="0" bIns="0" anchor="ctr">
            <a:spAutoFit/>
          </a:bodyPr>
          <a:p>
            <a:pPr>
              <a:lnSpc>
                <a:spcPct val="100000"/>
              </a:lnSpc>
            </a:pPr>
            <a:r>
              <a:rPr b="1" lang="el-GR" sz="4400" spc="-1" strike="noStrike">
                <a:solidFill>
                  <a:srgbClr val="333333"/>
                </a:solidFill>
                <a:latin typeface="Noto Sans Regular"/>
              </a:rPr>
              <a:t>Τοπολογία Δακτυλίου (ring)</a:t>
            </a:r>
            <a:endParaRPr b="0" lang="el-GR" sz="4400" spc="-1" strike="noStrike">
              <a:latin typeface="Arial"/>
            </a:endParaRPr>
          </a:p>
        </p:txBody>
      </p:sp>
      <p:pic>
        <p:nvPicPr>
          <p:cNvPr id="127" name="" descr=""/>
          <p:cNvPicPr/>
          <p:nvPr/>
        </p:nvPicPr>
        <p:blipFill>
          <a:blip r:embed="rId1"/>
          <a:stretch/>
        </p:blipFill>
        <p:spPr>
          <a:xfrm>
            <a:off x="72000" y="1998000"/>
            <a:ext cx="10027800" cy="4409640"/>
          </a:xfrm>
          <a:prstGeom prst="rect">
            <a:avLst/>
          </a:prstGeom>
          <a:ln>
            <a:noFill/>
          </a:ln>
        </p:spPr>
      </p:pic>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CustomShape 1"/>
          <p:cNvSpPr/>
          <p:nvPr/>
        </p:nvSpPr>
        <p:spPr>
          <a:xfrm>
            <a:off x="720000" y="596520"/>
            <a:ext cx="8855280" cy="671040"/>
          </a:xfrm>
          <a:prstGeom prst="rect">
            <a:avLst/>
          </a:prstGeom>
          <a:noFill/>
          <a:ln>
            <a:noFill/>
          </a:ln>
        </p:spPr>
        <p:style>
          <a:lnRef idx="0"/>
          <a:fillRef idx="0"/>
          <a:effectRef idx="0"/>
          <a:fontRef idx="minor"/>
        </p:style>
        <p:txBody>
          <a:bodyPr lIns="0" rIns="0" tIns="0" bIns="0" anchor="ctr">
            <a:spAutoFit/>
          </a:bodyPr>
          <a:p>
            <a:pPr>
              <a:lnSpc>
                <a:spcPct val="100000"/>
              </a:lnSpc>
            </a:pPr>
            <a:r>
              <a:rPr b="1" lang="el-GR" sz="4400" spc="-1" strike="noStrike">
                <a:solidFill>
                  <a:srgbClr val="333333"/>
                </a:solidFill>
                <a:latin typeface="Noto Sans Regular"/>
              </a:rPr>
              <a:t> </a:t>
            </a:r>
            <a:r>
              <a:rPr b="1" lang="el-GR" sz="4400" spc="-1" strike="noStrike">
                <a:solidFill>
                  <a:srgbClr val="333333"/>
                </a:solidFill>
                <a:latin typeface="Noto Sans Regular"/>
              </a:rPr>
              <a:t>Τοπολογία Αστέρα (star)</a:t>
            </a:r>
            <a:endParaRPr b="0" lang="el-GR" sz="4400" spc="-1" strike="noStrike">
              <a:latin typeface="Arial"/>
            </a:endParaRPr>
          </a:p>
        </p:txBody>
      </p:sp>
      <p:pic>
        <p:nvPicPr>
          <p:cNvPr id="129" name="" descr=""/>
          <p:cNvPicPr/>
          <p:nvPr/>
        </p:nvPicPr>
        <p:blipFill>
          <a:blip r:embed="rId1"/>
          <a:stretch/>
        </p:blipFill>
        <p:spPr>
          <a:xfrm>
            <a:off x="1008000" y="2591640"/>
            <a:ext cx="8342280" cy="3600000"/>
          </a:xfrm>
          <a:prstGeom prst="rect">
            <a:avLst/>
          </a:prstGeom>
          <a:ln>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 name="CustomShape 1"/>
          <p:cNvSpPr/>
          <p:nvPr/>
        </p:nvSpPr>
        <p:spPr>
          <a:xfrm>
            <a:off x="720000" y="596520"/>
            <a:ext cx="8855280" cy="671040"/>
          </a:xfrm>
          <a:prstGeom prst="rect">
            <a:avLst/>
          </a:prstGeom>
          <a:noFill/>
          <a:ln>
            <a:noFill/>
          </a:ln>
        </p:spPr>
        <p:style>
          <a:lnRef idx="0"/>
          <a:fillRef idx="0"/>
          <a:effectRef idx="0"/>
          <a:fontRef idx="minor"/>
        </p:style>
        <p:txBody>
          <a:bodyPr lIns="0" rIns="0" tIns="0" bIns="0" anchor="ctr">
            <a:spAutoFit/>
          </a:bodyPr>
          <a:p>
            <a:pPr>
              <a:lnSpc>
                <a:spcPct val="100000"/>
              </a:lnSpc>
            </a:pPr>
            <a:r>
              <a:rPr b="1" lang="el-GR" sz="4400" spc="-1" strike="noStrike">
                <a:solidFill>
                  <a:srgbClr val="333333"/>
                </a:solidFill>
                <a:latin typeface="Noto Sans Regular"/>
              </a:rPr>
              <a:t>4.1. Θεμελιώδεις ορισμοί</a:t>
            </a:r>
            <a:endParaRPr b="0" lang="el-GR" sz="4400" spc="-1" strike="noStrike">
              <a:latin typeface="Arial"/>
            </a:endParaRPr>
          </a:p>
        </p:txBody>
      </p:sp>
      <p:sp>
        <p:nvSpPr>
          <p:cNvPr id="82" name="CustomShape 2"/>
          <p:cNvSpPr/>
          <p:nvPr/>
        </p:nvSpPr>
        <p:spPr>
          <a:xfrm>
            <a:off x="720000" y="2160000"/>
            <a:ext cx="8639640" cy="4384440"/>
          </a:xfrm>
          <a:prstGeom prst="rect">
            <a:avLst/>
          </a:prstGeom>
          <a:noFill/>
          <a:ln>
            <a:noFill/>
          </a:ln>
        </p:spPr>
        <p:style>
          <a:lnRef idx="0"/>
          <a:fillRef idx="0"/>
          <a:effectRef idx="0"/>
          <a:fontRef idx="minor"/>
        </p:style>
        <p:txBody>
          <a:bodyPr lIns="0" rIns="0" tIns="0" bIns="0">
            <a:noAutofit/>
          </a:bodyPr>
          <a:p>
            <a:pPr marL="432000" indent="-323640">
              <a:lnSpc>
                <a:spcPct val="100000"/>
              </a:lnSpc>
              <a:spcAft>
                <a:spcPts val="1414"/>
              </a:spcAft>
              <a:buClr>
                <a:srgbClr val="ef2929"/>
              </a:buClr>
              <a:buSzPct val="45000"/>
              <a:buFont typeface="Wingdings" charset="2"/>
              <a:buChar char=""/>
            </a:pPr>
            <a:r>
              <a:rPr b="1" lang="el-GR" sz="2800" spc="-1" strike="noStrike">
                <a:solidFill>
                  <a:srgbClr val="333333"/>
                </a:solidFill>
                <a:latin typeface="Noto Sans Regular"/>
              </a:rPr>
              <a:t>Ένα δίκτυο υπολογιστών λέγεται τοπικό (Local Area Network, LAN)</a:t>
            </a:r>
            <a:r>
              <a:rPr b="0" lang="el-GR" sz="2800" spc="-1" strike="noStrike">
                <a:solidFill>
                  <a:srgbClr val="333333"/>
                </a:solidFill>
                <a:latin typeface="Noto Sans Regular"/>
              </a:rPr>
              <a:t>, όταν εκτείνεται σε συγκεκριμένο γεωγραφικό χώρο. </a:t>
            </a:r>
            <a:endParaRPr b="0" lang="el-GR" sz="2800" spc="-1" strike="noStrike">
              <a:latin typeface="Arial"/>
            </a:endParaRPr>
          </a:p>
          <a:p>
            <a:pPr marL="432000" indent="-323640">
              <a:lnSpc>
                <a:spcPct val="100000"/>
              </a:lnSpc>
              <a:spcAft>
                <a:spcPts val="1414"/>
              </a:spcAft>
              <a:buClr>
                <a:srgbClr val="ef2929"/>
              </a:buClr>
              <a:buSzPct val="45000"/>
              <a:buFont typeface="Wingdings" charset="2"/>
              <a:buChar char=""/>
            </a:pPr>
            <a:r>
              <a:rPr b="0" lang="el-GR" sz="2800" spc="-1" strike="noStrike">
                <a:solidFill>
                  <a:srgbClr val="333333"/>
                </a:solidFill>
                <a:latin typeface="Noto Sans Regular"/>
              </a:rPr>
              <a:t>Το συνολικό μήκος των καλωδίων του δικτύου δεν ξεπερνά τα</a:t>
            </a:r>
            <a:r>
              <a:rPr b="1" lang="el-GR" sz="2800" spc="-1" strike="noStrike">
                <a:solidFill>
                  <a:srgbClr val="333333"/>
                </a:solidFill>
                <a:latin typeface="Noto Sans Regular"/>
              </a:rPr>
              <a:t> 100χλμ</a:t>
            </a:r>
            <a:r>
              <a:rPr b="0" lang="el-GR" sz="2800" spc="-1" strike="noStrike">
                <a:solidFill>
                  <a:srgbClr val="333333"/>
                </a:solidFill>
                <a:latin typeface="Noto Sans Regular"/>
              </a:rPr>
              <a:t>, </a:t>
            </a:r>
            <a:endParaRPr b="0" lang="el-GR" sz="2800" spc="-1" strike="noStrike">
              <a:latin typeface="Arial"/>
            </a:endParaRPr>
          </a:p>
          <a:p>
            <a:pPr marL="432000" indent="-323640">
              <a:lnSpc>
                <a:spcPct val="100000"/>
              </a:lnSpc>
              <a:spcAft>
                <a:spcPts val="1414"/>
              </a:spcAft>
              <a:buClr>
                <a:srgbClr val="ef2929"/>
              </a:buClr>
              <a:buSzPct val="45000"/>
              <a:buFont typeface="Wingdings" charset="2"/>
              <a:buChar char=""/>
            </a:pPr>
            <a:r>
              <a:rPr b="0" lang="el-GR" sz="2800" spc="-1" strike="noStrike">
                <a:solidFill>
                  <a:srgbClr val="333333"/>
                </a:solidFill>
                <a:latin typeface="Noto Sans Regular"/>
              </a:rPr>
              <a:t>πολύ υψηλός είναι και ο ρυθμός μετάδοσης δεδομένων ειδικά αν χρησιμοποιηθούν και οπτικές ίνες.</a:t>
            </a:r>
            <a:endParaRPr b="0" lang="el-GR" sz="2800" spc="-1" strike="noStrike">
              <a:latin typeface="Arial"/>
            </a:endParaRPr>
          </a:p>
          <a:p>
            <a:pPr>
              <a:lnSpc>
                <a:spcPct val="100000"/>
              </a:lnSpc>
              <a:spcAft>
                <a:spcPts val="1414"/>
              </a:spcAft>
            </a:pPr>
            <a:endParaRPr b="0" lang="el-GR" sz="28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CustomShape 1"/>
          <p:cNvSpPr/>
          <p:nvPr/>
        </p:nvSpPr>
        <p:spPr>
          <a:xfrm>
            <a:off x="720000" y="596520"/>
            <a:ext cx="8855280" cy="671040"/>
          </a:xfrm>
          <a:prstGeom prst="rect">
            <a:avLst/>
          </a:prstGeom>
          <a:noFill/>
          <a:ln>
            <a:noFill/>
          </a:ln>
        </p:spPr>
        <p:style>
          <a:lnRef idx="0"/>
          <a:fillRef idx="0"/>
          <a:effectRef idx="0"/>
          <a:fontRef idx="minor"/>
        </p:style>
        <p:txBody>
          <a:bodyPr lIns="0" rIns="0" tIns="0" bIns="0" anchor="ctr">
            <a:spAutoFit/>
          </a:bodyPr>
          <a:p>
            <a:pPr>
              <a:lnSpc>
                <a:spcPct val="100000"/>
              </a:lnSpc>
            </a:pPr>
            <a:r>
              <a:rPr b="1" lang="el-GR" sz="4400" spc="-1" strike="noStrike">
                <a:solidFill>
                  <a:srgbClr val="333333"/>
                </a:solidFill>
                <a:latin typeface="Noto Sans Regular"/>
              </a:rPr>
              <a:t> </a:t>
            </a:r>
            <a:r>
              <a:rPr b="1" lang="el-GR" sz="4400" spc="-1" strike="noStrike">
                <a:solidFill>
                  <a:srgbClr val="333333"/>
                </a:solidFill>
                <a:latin typeface="Noto Sans Regular"/>
              </a:rPr>
              <a:t>Τοπολογία Αστέρα (star)</a:t>
            </a:r>
            <a:endParaRPr b="0" lang="el-GR" sz="4400" spc="-1" strike="noStrike">
              <a:latin typeface="Arial"/>
            </a:endParaRPr>
          </a:p>
        </p:txBody>
      </p:sp>
      <p:sp>
        <p:nvSpPr>
          <p:cNvPr id="131" name="CustomShape 2"/>
          <p:cNvSpPr/>
          <p:nvPr/>
        </p:nvSpPr>
        <p:spPr>
          <a:xfrm>
            <a:off x="720000" y="2160000"/>
            <a:ext cx="8639640" cy="4384440"/>
          </a:xfrm>
          <a:prstGeom prst="rect">
            <a:avLst/>
          </a:prstGeom>
          <a:noFill/>
          <a:ln>
            <a:noFill/>
          </a:ln>
        </p:spPr>
        <p:style>
          <a:lnRef idx="0"/>
          <a:fillRef idx="0"/>
          <a:effectRef idx="0"/>
          <a:fontRef idx="minor"/>
        </p:style>
        <p:txBody>
          <a:bodyPr lIns="0" rIns="0" tIns="0" bIns="0">
            <a:noAutofit/>
          </a:bodyPr>
          <a:p>
            <a:pPr marL="432000" indent="-323640">
              <a:lnSpc>
                <a:spcPct val="100000"/>
              </a:lnSpc>
              <a:spcAft>
                <a:spcPts val="1414"/>
              </a:spcAft>
              <a:buClr>
                <a:srgbClr val="ef2929"/>
              </a:buClr>
              <a:buSzPct val="45000"/>
              <a:buFont typeface="Wingdings" charset="2"/>
              <a:buChar char=""/>
            </a:pPr>
            <a:r>
              <a:rPr b="0" lang="el-GR" sz="2800" spc="-1" strike="noStrike">
                <a:solidFill>
                  <a:srgbClr val="333333"/>
                </a:solidFill>
                <a:latin typeface="Noto Sans Regular"/>
              </a:rPr>
              <a:t>Στην απλούστερη μορφή του, ένα δίκτυο αστέρα αποτελείται από μια κεντρική συσκευή που μπορεί να είναι </a:t>
            </a:r>
            <a:r>
              <a:rPr b="1" lang="el-GR" sz="2800" spc="-1" strike="noStrike">
                <a:solidFill>
                  <a:srgbClr val="333333"/>
                </a:solidFill>
                <a:latin typeface="Noto Sans Regular"/>
              </a:rPr>
              <a:t>μεταγωγέας (switch) ή διανομέας (hub)</a:t>
            </a:r>
            <a:r>
              <a:rPr b="0" lang="el-GR" sz="2800" spc="-1" strike="noStrike">
                <a:solidFill>
                  <a:srgbClr val="333333"/>
                </a:solidFill>
                <a:latin typeface="Noto Sans Regular"/>
              </a:rPr>
              <a:t> ή ακόμα και κάποιος υπολογιστής. </a:t>
            </a:r>
            <a:endParaRPr b="0" lang="el-GR" sz="2800" spc="-1" strike="noStrike">
              <a:latin typeface="Arial"/>
            </a:endParaRPr>
          </a:p>
          <a:p>
            <a:pPr marL="432000" indent="-323640">
              <a:lnSpc>
                <a:spcPct val="100000"/>
              </a:lnSpc>
              <a:spcAft>
                <a:spcPts val="1414"/>
              </a:spcAft>
              <a:buClr>
                <a:srgbClr val="ef2929"/>
              </a:buClr>
              <a:buSzPct val="45000"/>
              <a:buFont typeface="Wingdings" charset="2"/>
              <a:buChar char=""/>
            </a:pPr>
            <a:r>
              <a:rPr b="0" lang="el-GR" sz="2800" spc="-1" strike="noStrike">
                <a:solidFill>
                  <a:srgbClr val="333333"/>
                </a:solidFill>
                <a:latin typeface="Noto Sans Regular"/>
              </a:rPr>
              <a:t>Η κεντρική συσκευή λειτουργεί ως </a:t>
            </a:r>
            <a:r>
              <a:rPr b="1" lang="el-GR" sz="2800" spc="-1" strike="noStrike">
                <a:solidFill>
                  <a:srgbClr val="333333"/>
                </a:solidFill>
                <a:latin typeface="Noto Sans Regular"/>
              </a:rPr>
              <a:t>αναμεταδότης</a:t>
            </a:r>
            <a:r>
              <a:rPr b="0" lang="el-GR" sz="2800" spc="-1" strike="noStrike">
                <a:solidFill>
                  <a:srgbClr val="333333"/>
                </a:solidFill>
                <a:latin typeface="Noto Sans Regular"/>
              </a:rPr>
              <a:t> των μηνυμάτων και αποτελεί τον κεντρικό κόμβο, με τον οποία είναι συνδεδεμένοι όλοι οι άλλοι κόμβοι του δικτύου</a:t>
            </a:r>
            <a:endParaRPr b="0" lang="el-GR" sz="2800" spc="-1" strike="noStrike">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CustomShape 1"/>
          <p:cNvSpPr/>
          <p:nvPr/>
        </p:nvSpPr>
        <p:spPr>
          <a:xfrm>
            <a:off x="720000" y="596520"/>
            <a:ext cx="8855280" cy="671040"/>
          </a:xfrm>
          <a:prstGeom prst="rect">
            <a:avLst/>
          </a:prstGeom>
          <a:noFill/>
          <a:ln>
            <a:noFill/>
          </a:ln>
        </p:spPr>
        <p:style>
          <a:lnRef idx="0"/>
          <a:fillRef idx="0"/>
          <a:effectRef idx="0"/>
          <a:fontRef idx="minor"/>
        </p:style>
        <p:txBody>
          <a:bodyPr lIns="0" rIns="0" tIns="0" bIns="0" anchor="ctr">
            <a:spAutoFit/>
          </a:bodyPr>
          <a:p>
            <a:pPr>
              <a:lnSpc>
                <a:spcPct val="100000"/>
              </a:lnSpc>
            </a:pPr>
            <a:r>
              <a:rPr b="1" lang="el-GR" sz="4400" spc="-1" strike="noStrike">
                <a:solidFill>
                  <a:srgbClr val="333333"/>
                </a:solidFill>
                <a:latin typeface="Noto Sans Regular"/>
              </a:rPr>
              <a:t> </a:t>
            </a:r>
            <a:r>
              <a:rPr b="1" lang="el-GR" sz="4400" spc="-1" strike="noStrike">
                <a:solidFill>
                  <a:srgbClr val="333333"/>
                </a:solidFill>
                <a:latin typeface="Noto Sans Regular"/>
              </a:rPr>
              <a:t>Τοπολογία Αστέρα (star)</a:t>
            </a:r>
            <a:endParaRPr b="0" lang="el-GR" sz="4400" spc="-1" strike="noStrike">
              <a:latin typeface="Arial"/>
            </a:endParaRPr>
          </a:p>
        </p:txBody>
      </p:sp>
      <p:sp>
        <p:nvSpPr>
          <p:cNvPr id="133" name="CustomShape 2"/>
          <p:cNvSpPr/>
          <p:nvPr/>
        </p:nvSpPr>
        <p:spPr>
          <a:xfrm>
            <a:off x="432000" y="1519200"/>
            <a:ext cx="8639640" cy="4384440"/>
          </a:xfrm>
          <a:prstGeom prst="rect">
            <a:avLst/>
          </a:prstGeom>
          <a:noFill/>
          <a:ln>
            <a:noFill/>
          </a:ln>
        </p:spPr>
        <p:style>
          <a:lnRef idx="0"/>
          <a:fillRef idx="0"/>
          <a:effectRef idx="0"/>
          <a:fontRef idx="minor"/>
        </p:style>
        <p:txBody>
          <a:bodyPr lIns="0" rIns="0" tIns="0" bIns="0">
            <a:noAutofit/>
          </a:bodyPr>
          <a:p>
            <a:pPr>
              <a:lnSpc>
                <a:spcPct val="100000"/>
              </a:lnSpc>
              <a:spcAft>
                <a:spcPts val="1414"/>
              </a:spcAft>
            </a:pPr>
            <a:endParaRPr b="0" lang="el-GR" sz="1800" spc="-1" strike="noStrike">
              <a:latin typeface="Arial"/>
            </a:endParaRPr>
          </a:p>
          <a:p>
            <a:pPr marL="432000" indent="-323640">
              <a:lnSpc>
                <a:spcPct val="100000"/>
              </a:lnSpc>
              <a:spcAft>
                <a:spcPts val="1414"/>
              </a:spcAft>
              <a:buClr>
                <a:srgbClr val="ef2929"/>
              </a:buClr>
              <a:buSzPct val="45000"/>
              <a:buFont typeface="Wingdings" charset="2"/>
              <a:buChar char=""/>
            </a:pPr>
            <a:r>
              <a:rPr b="0" lang="el-GR" sz="2600" spc="-1" strike="noStrike">
                <a:solidFill>
                  <a:srgbClr val="333333"/>
                </a:solidFill>
                <a:latin typeface="Noto Sans Regular"/>
              </a:rPr>
              <a:t>Η τοπολογία αστέρα μειώνει τις επιπτώσεις από προβλήματα στο καλωδιακό μέσο (πχ κομμένο καλώδιο), αφού </a:t>
            </a:r>
            <a:r>
              <a:rPr b="1" lang="el-GR" sz="2600" spc="-1" strike="noStrike">
                <a:solidFill>
                  <a:srgbClr val="333333"/>
                </a:solidFill>
                <a:latin typeface="Noto Sans Regular"/>
              </a:rPr>
              <a:t>μόνο ο σταθμός του οποίου το καλώδιο έχει πρόβλημα παύει να επικοινωνεί χωρίς να επηρεάζεται το υπόλοιπο δίκτυο το οποίο συνεχίζει να λειτουργεί κανονικά.</a:t>
            </a:r>
            <a:endParaRPr b="0" lang="el-GR" sz="2600" spc="-1" strike="noStrike">
              <a:latin typeface="Arial"/>
            </a:endParaRPr>
          </a:p>
          <a:p>
            <a:pPr marL="432000" indent="-323640">
              <a:lnSpc>
                <a:spcPct val="100000"/>
              </a:lnSpc>
              <a:spcAft>
                <a:spcPts val="1414"/>
              </a:spcAft>
              <a:buClr>
                <a:srgbClr val="ef2929"/>
              </a:buClr>
              <a:buSzPct val="45000"/>
              <a:buFont typeface="Wingdings" charset="2"/>
              <a:buChar char=""/>
            </a:pPr>
            <a:r>
              <a:rPr b="0" lang="el-GR" sz="2600" spc="-1" strike="noStrike">
                <a:solidFill>
                  <a:srgbClr val="333333"/>
                </a:solidFill>
                <a:latin typeface="Noto Sans Regular"/>
              </a:rPr>
              <a:t>Το βασικό μειονέκτημα της τοπολογίας αστέρα είναι ότι </a:t>
            </a:r>
            <a:r>
              <a:rPr b="1" lang="el-GR" sz="2600" spc="-1" strike="noStrike">
                <a:solidFill>
                  <a:srgbClr val="333333"/>
                </a:solidFill>
                <a:latin typeface="Noto Sans Regular"/>
              </a:rPr>
              <a:t>σε περίπτωση βλάβης του κεντρικού κόμβου όλο το δίκτυο σταματά να λειτουργεί.</a:t>
            </a:r>
            <a:endParaRPr b="0" lang="el-GR" sz="2600" spc="-1" strike="noStrike">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TextShape 1"/>
          <p:cNvSpPr txBox="1"/>
          <p:nvPr/>
        </p:nvSpPr>
        <p:spPr>
          <a:xfrm>
            <a:off x="720000" y="300960"/>
            <a:ext cx="8855280" cy="1262160"/>
          </a:xfrm>
          <a:prstGeom prst="rect">
            <a:avLst/>
          </a:prstGeom>
          <a:noFill/>
          <a:ln>
            <a:noFill/>
          </a:ln>
        </p:spPr>
        <p:txBody>
          <a:bodyPr lIns="0" rIns="0" tIns="0" bIns="0" anchor="ctr">
            <a:spAutoFit/>
          </a:bodyPr>
          <a:p>
            <a:pPr algn="ctr"/>
            <a:r>
              <a:rPr b="0" lang="el-GR" sz="4400" spc="-1" strike="noStrike">
                <a:latin typeface="Arial"/>
              </a:rPr>
              <a:t>Τοπολογία Δένδρου (tree)</a:t>
            </a:r>
            <a:endParaRPr b="0" lang="el-GR" sz="4400" spc="-1" strike="noStrike">
              <a:latin typeface="Arial"/>
            </a:endParaRPr>
          </a:p>
        </p:txBody>
      </p:sp>
      <p:pic>
        <p:nvPicPr>
          <p:cNvPr id="135" name="" descr=""/>
          <p:cNvPicPr/>
          <p:nvPr/>
        </p:nvPicPr>
        <p:blipFill>
          <a:blip r:embed="rId1"/>
          <a:stretch/>
        </p:blipFill>
        <p:spPr>
          <a:xfrm>
            <a:off x="2088000" y="1944000"/>
            <a:ext cx="6320880" cy="4304520"/>
          </a:xfrm>
          <a:prstGeom prst="rect">
            <a:avLst/>
          </a:prstGeom>
          <a:ln>
            <a:noFill/>
          </a:ln>
        </p:spPr>
      </p:pic>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TextShape 1"/>
          <p:cNvSpPr txBox="1"/>
          <p:nvPr/>
        </p:nvSpPr>
        <p:spPr>
          <a:xfrm>
            <a:off x="720000" y="300960"/>
            <a:ext cx="8855280" cy="1262160"/>
          </a:xfrm>
          <a:prstGeom prst="rect">
            <a:avLst/>
          </a:prstGeom>
          <a:noFill/>
          <a:ln>
            <a:noFill/>
          </a:ln>
        </p:spPr>
        <p:txBody>
          <a:bodyPr lIns="0" rIns="0" tIns="0" bIns="0" anchor="ctr">
            <a:spAutoFit/>
          </a:bodyPr>
          <a:p>
            <a:pPr algn="ctr"/>
            <a:r>
              <a:rPr b="0" lang="el-GR" sz="4400" spc="-1" strike="noStrike">
                <a:latin typeface="Arial"/>
              </a:rPr>
              <a:t>Τοπολογία Δένδρου (tree)</a:t>
            </a:r>
            <a:endParaRPr b="0" lang="el-GR" sz="4400" spc="-1" strike="noStrike">
              <a:latin typeface="Arial"/>
            </a:endParaRPr>
          </a:p>
        </p:txBody>
      </p:sp>
      <p:sp>
        <p:nvSpPr>
          <p:cNvPr id="137" name="TextShape 2"/>
          <p:cNvSpPr txBox="1"/>
          <p:nvPr/>
        </p:nvSpPr>
        <p:spPr>
          <a:xfrm>
            <a:off x="720000" y="2160000"/>
            <a:ext cx="8639640" cy="4384440"/>
          </a:xfrm>
          <a:prstGeom prst="rect">
            <a:avLst/>
          </a:prstGeom>
          <a:noFill/>
          <a:ln>
            <a:noFill/>
          </a:ln>
        </p:spPr>
        <p:txBody>
          <a:bodyPr lIns="0" rIns="0" tIns="0" bIns="0">
            <a:normAutofit fontScale="63000"/>
          </a:bodyPr>
          <a:p>
            <a:pPr marL="432000" indent="-324000">
              <a:spcBef>
                <a:spcPts val="1417"/>
              </a:spcBef>
              <a:buClr>
                <a:srgbClr val="000000"/>
              </a:buClr>
              <a:buSzPct val="45000"/>
              <a:buFont typeface="Wingdings" charset="2"/>
              <a:buChar char=""/>
            </a:pPr>
            <a:r>
              <a:rPr b="0" lang="el-GR" sz="2800" spc="-1" strike="noStrike">
                <a:latin typeface="Arial"/>
              </a:rPr>
              <a:t> </a:t>
            </a:r>
            <a:r>
              <a:rPr b="0" lang="el-GR" sz="2800" spc="-1" strike="noStrike">
                <a:latin typeface="Arial"/>
              </a:rPr>
              <a:t>Το όνομά της προέρχεται από την μορφή ανεστραμμένου δένδρου που έχει το διάγραμμά της</a:t>
            </a:r>
            <a:endParaRPr b="0" lang="el-GR" sz="2800" spc="-1" strike="noStrike">
              <a:latin typeface="Arial"/>
            </a:endParaRPr>
          </a:p>
          <a:p>
            <a:pPr marL="432000" indent="-324000">
              <a:spcBef>
                <a:spcPts val="1417"/>
              </a:spcBef>
              <a:buClr>
                <a:srgbClr val="000000"/>
              </a:buClr>
              <a:buSzPct val="45000"/>
              <a:buFont typeface="Wingdings" charset="2"/>
              <a:buChar char=""/>
            </a:pPr>
            <a:r>
              <a:rPr b="0" lang="el-GR" sz="2800" spc="-1" strike="noStrike">
                <a:latin typeface="Arial"/>
              </a:rPr>
              <a:t>υπάρχει ένας κεντρικός κόμβος που ονομάζεται κεφαλή ή ρίζα στον οποίο συνδέονται κόμβοι του δικτύου και οι οποίοι με την σειρά τους συνδέονται με άλλους κόμβους κ.ο.κ.</a:t>
            </a:r>
            <a:endParaRPr b="0" lang="el-GR" sz="2800" spc="-1" strike="noStrike">
              <a:latin typeface="Arial"/>
            </a:endParaRPr>
          </a:p>
          <a:p>
            <a:pPr marL="432000" indent="-324000">
              <a:spcBef>
                <a:spcPts val="1417"/>
              </a:spcBef>
              <a:buClr>
                <a:srgbClr val="000000"/>
              </a:buClr>
              <a:buSzPct val="45000"/>
              <a:buFont typeface="Wingdings" charset="2"/>
              <a:buChar char=""/>
            </a:pPr>
            <a:r>
              <a:rPr b="0" lang="el-GR" sz="2800" spc="-1" strike="noStrike">
                <a:latin typeface="Arial"/>
              </a:rPr>
              <a:t> </a:t>
            </a:r>
            <a:r>
              <a:rPr b="0" lang="el-GR" sz="2800" spc="-1" strike="noStrike">
                <a:latin typeface="Arial"/>
              </a:rPr>
              <a:t>Η μετάδοση των μηνυμάτων περνά από την κεφαλή η οποία λειτουργεί σαν αναμεταδότης. Έτσι όταν ένας κόμβος στέλνει ένα μήνυμα αυτό λαμβάνεται από την κεφαλή και αναμεταδίδεται στους άμεσα συνδεδεμένους κόμβους και οι οποίοι με τη σειρά το αναμεταδίδουν στους κόμβους στο αμέσως χαμηλότερο επίπεδο, με αποτέλεσμα το μήνυμα να μεταδίδεται σε όλο το δίκτυο</a:t>
            </a:r>
            <a:endParaRPr b="0" lang="el-GR" sz="2800" spc="-1" strike="noStrike">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TextShape 1"/>
          <p:cNvSpPr txBox="1"/>
          <p:nvPr/>
        </p:nvSpPr>
        <p:spPr>
          <a:xfrm>
            <a:off x="720000" y="300960"/>
            <a:ext cx="8855280" cy="1262160"/>
          </a:xfrm>
          <a:prstGeom prst="rect">
            <a:avLst/>
          </a:prstGeom>
          <a:noFill/>
          <a:ln>
            <a:noFill/>
          </a:ln>
        </p:spPr>
        <p:txBody>
          <a:bodyPr lIns="0" rIns="0" tIns="0" bIns="0" anchor="ctr">
            <a:spAutoFit/>
          </a:bodyPr>
          <a:p>
            <a:pPr algn="ctr"/>
            <a:r>
              <a:rPr b="0" lang="el-GR" sz="4400" spc="-1" strike="noStrike">
                <a:latin typeface="Arial"/>
              </a:rPr>
              <a:t>Τοπολογία Δένδρου (tree)</a:t>
            </a:r>
            <a:endParaRPr b="0" lang="el-GR" sz="4400" spc="-1" strike="noStrike">
              <a:latin typeface="Arial"/>
            </a:endParaRPr>
          </a:p>
        </p:txBody>
      </p:sp>
      <p:sp>
        <p:nvSpPr>
          <p:cNvPr id="139" name="TextShape 2"/>
          <p:cNvSpPr txBox="1"/>
          <p:nvPr/>
        </p:nvSpPr>
        <p:spPr>
          <a:xfrm>
            <a:off x="720000" y="2160000"/>
            <a:ext cx="8639640" cy="438444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0" lang="el-GR" sz="2800" spc="-1" strike="noStrike">
                <a:latin typeface="Arial"/>
              </a:rPr>
              <a:t> </a:t>
            </a:r>
            <a:r>
              <a:rPr b="0" lang="el-GR" sz="2800" spc="-1" strike="noStrike">
                <a:latin typeface="Arial"/>
              </a:rPr>
              <a:t>το βασικό αδύνατο σημείο της είναι η ύπαρξη της ρίζας η οποία αν παρουσιάσει βλάβη σταματά η λειτουργία όλου του δικτύου</a:t>
            </a:r>
            <a:endParaRPr b="0" lang="el-GR" sz="2800" spc="-1" strike="noStrike">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TextShape 1"/>
          <p:cNvSpPr txBox="1"/>
          <p:nvPr/>
        </p:nvSpPr>
        <p:spPr>
          <a:xfrm>
            <a:off x="720000" y="300960"/>
            <a:ext cx="8855280" cy="1262160"/>
          </a:xfrm>
          <a:prstGeom prst="rect">
            <a:avLst/>
          </a:prstGeom>
          <a:noFill/>
          <a:ln>
            <a:noFill/>
          </a:ln>
        </p:spPr>
        <p:txBody>
          <a:bodyPr lIns="0" rIns="0" tIns="0" bIns="0" anchor="ctr">
            <a:spAutoFit/>
          </a:bodyPr>
          <a:p>
            <a:pPr algn="ctr"/>
            <a:r>
              <a:rPr b="0" lang="el-GR" sz="4400" spc="-1" strike="noStrike">
                <a:latin typeface="Arial"/>
              </a:rPr>
              <a:t>Τοπολογία Πλέγματος (mesh)</a:t>
            </a:r>
            <a:endParaRPr b="0" lang="el-GR" sz="4400" spc="-1" strike="noStrike">
              <a:latin typeface="Arial"/>
            </a:endParaRPr>
          </a:p>
        </p:txBody>
      </p:sp>
      <p:pic>
        <p:nvPicPr>
          <p:cNvPr id="141" name="" descr=""/>
          <p:cNvPicPr/>
          <p:nvPr/>
        </p:nvPicPr>
        <p:blipFill>
          <a:blip r:embed="rId1"/>
          <a:stretch/>
        </p:blipFill>
        <p:spPr>
          <a:xfrm>
            <a:off x="1800000" y="1581480"/>
            <a:ext cx="6356160" cy="5330520"/>
          </a:xfrm>
          <a:prstGeom prst="rect">
            <a:avLst/>
          </a:prstGeom>
          <a:ln>
            <a:noFill/>
          </a:ln>
        </p:spPr>
      </p:pic>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TextShape 1"/>
          <p:cNvSpPr txBox="1"/>
          <p:nvPr/>
        </p:nvSpPr>
        <p:spPr>
          <a:xfrm>
            <a:off x="720000" y="300960"/>
            <a:ext cx="8855280" cy="1262160"/>
          </a:xfrm>
          <a:prstGeom prst="rect">
            <a:avLst/>
          </a:prstGeom>
          <a:noFill/>
          <a:ln>
            <a:noFill/>
          </a:ln>
        </p:spPr>
        <p:txBody>
          <a:bodyPr lIns="0" rIns="0" tIns="0" bIns="0" anchor="ctr">
            <a:spAutoFit/>
          </a:bodyPr>
          <a:p>
            <a:pPr algn="ctr"/>
            <a:r>
              <a:rPr b="0" lang="el-GR" sz="4400" spc="-1" strike="noStrike">
                <a:latin typeface="Arial"/>
              </a:rPr>
              <a:t>Τοπολογία Πλέγματος (mesh)</a:t>
            </a:r>
            <a:endParaRPr b="0" lang="el-GR" sz="4400" spc="-1" strike="noStrike">
              <a:latin typeface="Arial"/>
            </a:endParaRPr>
          </a:p>
        </p:txBody>
      </p:sp>
      <p:sp>
        <p:nvSpPr>
          <p:cNvPr id="143" name="TextShape 2"/>
          <p:cNvSpPr txBox="1"/>
          <p:nvPr/>
        </p:nvSpPr>
        <p:spPr>
          <a:xfrm>
            <a:off x="720000" y="2160000"/>
            <a:ext cx="8639640" cy="438444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0" lang="el-GR" sz="3200" spc="-1" strike="noStrike">
                <a:latin typeface="Arial"/>
              </a:rPr>
              <a:t>χρησιμοποιείται </a:t>
            </a:r>
            <a:endParaRPr b="0" lang="el-GR" sz="3200" spc="-1" strike="noStrike">
              <a:latin typeface="Arial"/>
            </a:endParaRPr>
          </a:p>
          <a:p>
            <a:pPr marL="432000" indent="-324000">
              <a:spcBef>
                <a:spcPts val="1417"/>
              </a:spcBef>
              <a:buClr>
                <a:srgbClr val="000000"/>
              </a:buClr>
              <a:buSzPct val="45000"/>
              <a:buFont typeface="Wingdings" charset="2"/>
              <a:buChar char=""/>
            </a:pPr>
            <a:r>
              <a:rPr b="0" lang="el-GR" sz="3200" spc="-1" strike="noStrike">
                <a:latin typeface="Arial"/>
              </a:rPr>
              <a:t>στα δίκτυα ευρείας περιοχής</a:t>
            </a:r>
            <a:endParaRPr b="0" lang="el-GR" sz="3200" spc="-1" strike="noStrike">
              <a:latin typeface="Arial"/>
            </a:endParaRPr>
          </a:p>
          <a:p>
            <a:pPr marL="432000" indent="-324000">
              <a:spcBef>
                <a:spcPts val="1417"/>
              </a:spcBef>
              <a:buClr>
                <a:srgbClr val="000000"/>
              </a:buClr>
              <a:buSzPct val="45000"/>
              <a:buFont typeface="Wingdings" charset="2"/>
              <a:buChar char=""/>
            </a:pPr>
            <a:r>
              <a:rPr b="0" lang="el-GR" sz="3200" spc="-1" strike="noStrike">
                <a:latin typeface="Arial"/>
              </a:rPr>
              <a:t>και σε τοπικά δίκτυα όπου η αξιοπιστία και η υψηλή απόδοση είναι κρίσιμος παράγοντας.</a:t>
            </a:r>
            <a:endParaRPr b="0" lang="el-GR" sz="3200" spc="-1" strike="noStrike">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TextShape 1"/>
          <p:cNvSpPr txBox="1"/>
          <p:nvPr/>
        </p:nvSpPr>
        <p:spPr>
          <a:xfrm>
            <a:off x="720000" y="300960"/>
            <a:ext cx="8855280" cy="1262160"/>
          </a:xfrm>
          <a:prstGeom prst="rect">
            <a:avLst/>
          </a:prstGeom>
          <a:noFill/>
          <a:ln>
            <a:noFill/>
          </a:ln>
        </p:spPr>
        <p:txBody>
          <a:bodyPr lIns="0" rIns="0" tIns="0" bIns="0" anchor="ctr">
            <a:spAutoFit/>
          </a:bodyPr>
          <a:p>
            <a:pPr algn="ctr"/>
            <a:r>
              <a:rPr b="0" lang="el-GR" sz="4400" spc="-1" strike="noStrike">
                <a:latin typeface="Arial"/>
              </a:rPr>
              <a:t>Τοπολογία Πλέγματος (mesh)</a:t>
            </a:r>
            <a:endParaRPr b="0" lang="el-GR" sz="4400" spc="-1" strike="noStrike">
              <a:latin typeface="Arial"/>
            </a:endParaRPr>
          </a:p>
        </p:txBody>
      </p:sp>
      <p:sp>
        <p:nvSpPr>
          <p:cNvPr id="145" name="TextShape 2"/>
          <p:cNvSpPr txBox="1"/>
          <p:nvPr/>
        </p:nvSpPr>
        <p:spPr>
          <a:xfrm>
            <a:off x="792360" y="2160000"/>
            <a:ext cx="8639640" cy="4384440"/>
          </a:xfrm>
          <a:prstGeom prst="rect">
            <a:avLst/>
          </a:prstGeom>
          <a:noFill/>
          <a:ln>
            <a:noFill/>
          </a:ln>
        </p:spPr>
        <p:txBody>
          <a:bodyPr lIns="0" rIns="0" tIns="0" bIns="0">
            <a:normAutofit fontScale="84000"/>
          </a:bodyPr>
          <a:p>
            <a:pPr marL="432000" indent="-324000">
              <a:spcBef>
                <a:spcPts val="1417"/>
              </a:spcBef>
              <a:buClr>
                <a:srgbClr val="000000"/>
              </a:buClr>
              <a:buSzPct val="45000"/>
              <a:buFont typeface="Wingdings" charset="2"/>
              <a:buChar char=""/>
            </a:pPr>
            <a:endParaRPr b="0" lang="el-GR" sz="3200" spc="-1" strike="noStrike">
              <a:latin typeface="Arial"/>
            </a:endParaRPr>
          </a:p>
          <a:p>
            <a:pPr marL="432000" indent="-324000">
              <a:spcBef>
                <a:spcPts val="1417"/>
              </a:spcBef>
              <a:buClr>
                <a:srgbClr val="000000"/>
              </a:buClr>
              <a:buSzPct val="45000"/>
              <a:buFont typeface="Wingdings" charset="2"/>
              <a:buChar char=""/>
            </a:pPr>
            <a:r>
              <a:rPr b="0" lang="el-GR" sz="3200" spc="-1" strike="noStrike">
                <a:latin typeface="Arial"/>
              </a:rPr>
              <a:t>κάθε υπολογιστής του δικτύου συνδέεται με κάθε άλλο, δημιουργώντας μια σύνδεση σημείου προς σημείο μεταξύ κάθε συσκευής στο δίκτυο</a:t>
            </a:r>
            <a:endParaRPr b="0" lang="el-GR" sz="3200" spc="-1" strike="noStrike">
              <a:latin typeface="Arial"/>
            </a:endParaRPr>
          </a:p>
          <a:p>
            <a:pPr marL="432000" indent="-324000">
              <a:spcBef>
                <a:spcPts val="1417"/>
              </a:spcBef>
              <a:buClr>
                <a:srgbClr val="000000"/>
              </a:buClr>
              <a:buSzPct val="45000"/>
              <a:buFont typeface="Wingdings" charset="2"/>
              <a:buChar char=""/>
            </a:pPr>
            <a:r>
              <a:rPr b="0" lang="el-GR" sz="3200" spc="-1" strike="noStrike">
                <a:latin typeface="Arial"/>
              </a:rPr>
              <a:t>Σκοπός να παρέχεται ένα υψηλό επίπεδο πλεονασμού, ώστε εάν ένα καλώδιο δικτύου αποτύχει, τα δεδομένα να έχουν πάντοτε μια εναλλακτική διαδρομή για να φτάσουν στον προορισμό τους</a:t>
            </a:r>
            <a:endParaRPr b="0" lang="el-GR" sz="3200" spc="-1" strike="noStrike">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TextShape 1"/>
          <p:cNvSpPr txBox="1"/>
          <p:nvPr/>
        </p:nvSpPr>
        <p:spPr>
          <a:xfrm>
            <a:off x="720000" y="300960"/>
            <a:ext cx="8855280" cy="1262160"/>
          </a:xfrm>
          <a:prstGeom prst="rect">
            <a:avLst/>
          </a:prstGeom>
          <a:noFill/>
          <a:ln>
            <a:noFill/>
          </a:ln>
        </p:spPr>
        <p:txBody>
          <a:bodyPr lIns="0" rIns="0" tIns="0" bIns="0" anchor="ctr">
            <a:spAutoFit/>
          </a:bodyPr>
          <a:p>
            <a:pPr algn="ctr"/>
            <a:r>
              <a:rPr b="0" lang="el-GR" sz="4400" spc="-1" strike="noStrike">
                <a:latin typeface="Arial"/>
              </a:rPr>
              <a:t>Τοπολογία Πλέγματος (mesh)</a:t>
            </a:r>
            <a:endParaRPr b="0" lang="el-GR" sz="4400" spc="-1" strike="noStrike">
              <a:latin typeface="Arial"/>
            </a:endParaRPr>
          </a:p>
        </p:txBody>
      </p:sp>
      <p:sp>
        <p:nvSpPr>
          <p:cNvPr id="147" name="TextShape 2"/>
          <p:cNvSpPr txBox="1"/>
          <p:nvPr/>
        </p:nvSpPr>
        <p:spPr>
          <a:xfrm>
            <a:off x="720000" y="2160000"/>
            <a:ext cx="8639640" cy="438444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0" lang="el-GR" sz="3200" spc="-1" strike="noStrike">
                <a:latin typeface="Arial"/>
              </a:rPr>
              <a:t> </a:t>
            </a:r>
            <a:r>
              <a:rPr b="0" lang="el-GR" sz="3200" spc="-1" strike="noStrike">
                <a:latin typeface="Arial"/>
              </a:rPr>
              <a:t>Τα δίκτυα πλέγματος είναι εν τη γενέσει τους «αυτοθεραπευόμενα και πλεονάζοντα ότι ακριβώς δηλαδή χρειάζεται για να λειτουργήσουν δίκτυα αυτοματισμού σε βιομηχανίες.</a:t>
            </a:r>
            <a:endParaRPr b="0" lang="el-GR" sz="3200" spc="-1" strike="noStrike">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TextShape 1"/>
          <p:cNvSpPr txBox="1"/>
          <p:nvPr/>
        </p:nvSpPr>
        <p:spPr>
          <a:xfrm>
            <a:off x="720000" y="300960"/>
            <a:ext cx="8855280" cy="1262160"/>
          </a:xfrm>
          <a:prstGeom prst="rect">
            <a:avLst/>
          </a:prstGeom>
          <a:noFill/>
          <a:ln>
            <a:noFill/>
          </a:ln>
        </p:spPr>
        <p:txBody>
          <a:bodyPr lIns="0" rIns="0" tIns="0" bIns="0" anchor="ctr">
            <a:spAutoFit/>
          </a:bodyPr>
          <a:p>
            <a:pPr algn="ctr"/>
            <a:r>
              <a:rPr b="0" lang="el-GR" sz="4400" spc="-1" strike="noStrike">
                <a:latin typeface="Arial"/>
              </a:rPr>
              <a:t>Τοπολογία Πλέγματος (mesh)</a:t>
            </a:r>
            <a:endParaRPr b="0" lang="el-GR" sz="4400" spc="-1" strike="noStrike">
              <a:latin typeface="Arial"/>
            </a:endParaRPr>
          </a:p>
        </p:txBody>
      </p:sp>
      <p:sp>
        <p:nvSpPr>
          <p:cNvPr id="149" name="TextShape 2"/>
          <p:cNvSpPr txBox="1"/>
          <p:nvPr/>
        </p:nvSpPr>
        <p:spPr>
          <a:xfrm>
            <a:off x="720000" y="2160000"/>
            <a:ext cx="8639640" cy="4384440"/>
          </a:xfrm>
          <a:prstGeom prst="rect">
            <a:avLst/>
          </a:prstGeom>
          <a:noFill/>
          <a:ln>
            <a:noFill/>
          </a:ln>
        </p:spPr>
        <p:txBody>
          <a:bodyPr lIns="0" rIns="0" tIns="0" bIns="0">
            <a:normAutofit fontScale="17000"/>
          </a:bodyPr>
          <a:p>
            <a:pPr marL="432000" indent="-324000">
              <a:spcBef>
                <a:spcPts val="1417"/>
              </a:spcBef>
              <a:buClr>
                <a:srgbClr val="000000"/>
              </a:buClr>
              <a:buSzPct val="45000"/>
              <a:buFont typeface="Wingdings" charset="2"/>
              <a:buChar char=""/>
            </a:pPr>
            <a:r>
              <a:rPr b="0" lang="el-GR" sz="3200" spc="-1" strike="noStrike">
                <a:latin typeface="Arial"/>
              </a:rPr>
              <a:t> </a:t>
            </a:r>
            <a:r>
              <a:rPr b="0" lang="el-GR" sz="3200" spc="-1" strike="noStrike">
                <a:latin typeface="Arial"/>
              </a:rPr>
              <a:t>Τα πλεονεκτήματα της τοπολογίας πλέγματος είναι:</a:t>
            </a:r>
            <a:endParaRPr b="0" lang="el-GR" sz="3200" spc="-1" strike="noStrike">
              <a:latin typeface="Arial"/>
            </a:endParaRPr>
          </a:p>
          <a:p>
            <a:pPr marL="432000" indent="-324000">
              <a:spcBef>
                <a:spcPts val="1417"/>
              </a:spcBef>
              <a:buClr>
                <a:srgbClr val="000000"/>
              </a:buClr>
              <a:buSzPct val="45000"/>
              <a:buFont typeface="Wingdings" charset="2"/>
              <a:buChar char=""/>
            </a:pPr>
            <a:r>
              <a:rPr b="0" lang="el-GR" sz="3200" spc="-1" strike="noStrike">
                <a:latin typeface="Arial"/>
              </a:rPr>
              <a:t>● </a:t>
            </a:r>
            <a:r>
              <a:rPr b="0" lang="el-GR" sz="3200" spc="-1" strike="noStrike">
                <a:latin typeface="Arial"/>
              </a:rPr>
              <a:t>Η ύπαρξη πολλαπλών συνδέσεων εξασφαλίζει ότι αν μία διαδρομή είναι αποκλεισμένη,</a:t>
            </a:r>
            <a:endParaRPr b="0" lang="el-GR" sz="3200" spc="-1" strike="noStrike">
              <a:latin typeface="Arial"/>
            </a:endParaRPr>
          </a:p>
          <a:p>
            <a:pPr marL="432000" indent="-324000">
              <a:spcBef>
                <a:spcPts val="1417"/>
              </a:spcBef>
              <a:buClr>
                <a:srgbClr val="000000"/>
              </a:buClr>
              <a:buSzPct val="45000"/>
              <a:buFont typeface="Wingdings" charset="2"/>
              <a:buChar char=""/>
            </a:pPr>
            <a:r>
              <a:rPr b="0" lang="el-GR" sz="3200" spc="-1" strike="noStrike">
                <a:latin typeface="Arial"/>
              </a:rPr>
              <a:t>άλλες διαδρομές μπορούν να χρησιμοποιηθούν για την επικοινωνία δεδομένων.</a:t>
            </a:r>
            <a:endParaRPr b="0" lang="el-GR" sz="3200" spc="-1" strike="noStrike">
              <a:latin typeface="Arial"/>
            </a:endParaRPr>
          </a:p>
          <a:p>
            <a:pPr marL="432000" indent="-324000">
              <a:spcBef>
                <a:spcPts val="1417"/>
              </a:spcBef>
              <a:buClr>
                <a:srgbClr val="000000"/>
              </a:buClr>
              <a:buSzPct val="45000"/>
              <a:buFont typeface="Wingdings" charset="2"/>
              <a:buChar char=""/>
            </a:pPr>
            <a:r>
              <a:rPr b="0" lang="el-GR" sz="3200" spc="-1" strike="noStrike">
                <a:latin typeface="Arial"/>
              </a:rPr>
              <a:t>● </a:t>
            </a:r>
            <a:r>
              <a:rPr b="0" lang="el-GR" sz="3200" spc="-1" strike="noStrike">
                <a:latin typeface="Arial"/>
              </a:rPr>
              <a:t>Κάθε σύνδεση μπορεί να έχει το δικό της φορτίο των δεδομένων του, έτσι ώστε το κυκλο-</a:t>
            </a:r>
            <a:endParaRPr b="0" lang="el-GR" sz="3200" spc="-1" strike="noStrike">
              <a:latin typeface="Arial"/>
            </a:endParaRPr>
          </a:p>
          <a:p>
            <a:pPr marL="432000" indent="-324000">
              <a:spcBef>
                <a:spcPts val="1417"/>
              </a:spcBef>
              <a:buClr>
                <a:srgbClr val="000000"/>
              </a:buClr>
              <a:buSzPct val="45000"/>
              <a:buFont typeface="Wingdings" charset="2"/>
              <a:buChar char=""/>
            </a:pPr>
            <a:r>
              <a:rPr b="0" lang="el-GR" sz="3200" spc="-1" strike="noStrike">
                <a:latin typeface="Arial"/>
              </a:rPr>
              <a:t>φοριακό πρόβλημα εξαλείφεται.</a:t>
            </a:r>
            <a:endParaRPr b="0" lang="el-GR" sz="3200" spc="-1" strike="noStrike">
              <a:latin typeface="Arial"/>
            </a:endParaRPr>
          </a:p>
          <a:p>
            <a:pPr marL="432000" indent="-324000">
              <a:spcBef>
                <a:spcPts val="1417"/>
              </a:spcBef>
              <a:buClr>
                <a:srgbClr val="000000"/>
              </a:buClr>
              <a:buSzPct val="45000"/>
              <a:buFont typeface="Wingdings" charset="2"/>
              <a:buChar char=""/>
            </a:pPr>
            <a:r>
              <a:rPr b="0" lang="el-GR" sz="3200" spc="-1" strike="noStrike">
                <a:latin typeface="Arial"/>
              </a:rPr>
              <a:t>● </a:t>
            </a:r>
            <a:r>
              <a:rPr b="0" lang="el-GR" sz="3200" spc="-1" strike="noStrike">
                <a:latin typeface="Arial"/>
              </a:rPr>
              <a:t>Εξασφαλίζει την εμπιστευτικότητα και την ασφάλεια των δεδομένων, διότι κάθε μήνυμα</a:t>
            </a:r>
            <a:endParaRPr b="0" lang="el-GR" sz="3200" spc="-1" strike="noStrike">
              <a:latin typeface="Arial"/>
            </a:endParaRPr>
          </a:p>
          <a:p>
            <a:pPr marL="432000" indent="-324000">
              <a:spcBef>
                <a:spcPts val="1417"/>
              </a:spcBef>
              <a:buClr>
                <a:srgbClr val="000000"/>
              </a:buClr>
              <a:buSzPct val="45000"/>
              <a:buFont typeface="Wingdings" charset="2"/>
              <a:buChar char=""/>
            </a:pPr>
            <a:r>
              <a:rPr b="0" lang="el-GR" sz="3200" spc="-1" strike="noStrike">
                <a:latin typeface="Arial"/>
              </a:rPr>
              <a:t>ταξιδεύει κατά μήκος μιας “αφοσιωμένης” (dedicated) σύνδεσης.</a:t>
            </a:r>
            <a:endParaRPr b="0" lang="el-GR" sz="3200" spc="-1" strike="noStrike">
              <a:latin typeface="Arial"/>
            </a:endParaRPr>
          </a:p>
          <a:p>
            <a:pPr marL="432000" indent="-324000">
              <a:spcBef>
                <a:spcPts val="1417"/>
              </a:spcBef>
              <a:buClr>
                <a:srgbClr val="000000"/>
              </a:buClr>
              <a:buSzPct val="45000"/>
              <a:buFont typeface="Wingdings" charset="2"/>
              <a:buChar char=""/>
            </a:pPr>
            <a:r>
              <a:rPr b="0" lang="el-GR" sz="3200" spc="-1" strike="noStrike">
                <a:latin typeface="Arial"/>
              </a:rPr>
              <a:t>● </a:t>
            </a:r>
            <a:r>
              <a:rPr b="0" lang="el-GR" sz="3200" spc="-1" strike="noStrike">
                <a:latin typeface="Arial"/>
              </a:rPr>
              <a:t>Η αντιμετώπιση προβλημάτων αυτής της τοπολογίας είναι ευκολότερη σε σύγκριση με</a:t>
            </a:r>
            <a:endParaRPr b="0" lang="el-GR" sz="3200" spc="-1" strike="noStrike">
              <a:latin typeface="Arial"/>
            </a:endParaRPr>
          </a:p>
          <a:p>
            <a:pPr marL="432000" indent="-324000">
              <a:spcBef>
                <a:spcPts val="1417"/>
              </a:spcBef>
              <a:buClr>
                <a:srgbClr val="000000"/>
              </a:buClr>
              <a:buSzPct val="45000"/>
              <a:buFont typeface="Wingdings" charset="2"/>
              <a:buChar char=""/>
            </a:pPr>
            <a:r>
              <a:rPr b="0" lang="el-GR" sz="3200" spc="-1" strike="noStrike">
                <a:latin typeface="Arial"/>
              </a:rPr>
              <a:t>άλλα δίκτυα.</a:t>
            </a:r>
            <a:endParaRPr b="0" lang="el-GR" sz="3200" spc="-1" strike="noStrike">
              <a:latin typeface="Arial"/>
            </a:endParaRPr>
          </a:p>
          <a:p>
            <a:pPr marL="432000" indent="-324000">
              <a:spcBef>
                <a:spcPts val="1417"/>
              </a:spcBef>
              <a:buClr>
                <a:srgbClr val="000000"/>
              </a:buClr>
              <a:buSzPct val="45000"/>
              <a:buFont typeface="Wingdings" charset="2"/>
              <a:buChar char=""/>
            </a:pPr>
            <a:r>
              <a:rPr b="0" lang="el-GR" sz="3200" spc="-1" strike="noStrike">
                <a:latin typeface="Arial"/>
              </a:rPr>
              <a:t>● </a:t>
            </a:r>
            <a:r>
              <a:rPr b="0" lang="el-GR" sz="3200" spc="-1" strike="noStrike">
                <a:latin typeface="Arial"/>
              </a:rPr>
              <a:t>Η απόδοσή του δικτύου δεν επηρεάζεται με την αύξηση του φόρτου των μεταδιδόμενων</a:t>
            </a:r>
            <a:endParaRPr b="0" lang="el-GR" sz="3200" spc="-1" strike="noStrike">
              <a:latin typeface="Arial"/>
            </a:endParaRPr>
          </a:p>
          <a:p>
            <a:pPr marL="432000" indent="-324000">
              <a:spcBef>
                <a:spcPts val="1417"/>
              </a:spcBef>
              <a:buClr>
                <a:srgbClr val="000000"/>
              </a:buClr>
              <a:buSzPct val="45000"/>
              <a:buFont typeface="Wingdings" charset="2"/>
              <a:buChar char=""/>
            </a:pPr>
            <a:r>
              <a:rPr b="0" lang="el-GR" sz="3200" spc="-1" strike="noStrike">
                <a:latin typeface="Arial"/>
              </a:rPr>
              <a:t>δεδομένων.</a:t>
            </a:r>
            <a:endParaRPr b="0" lang="el-GR" sz="3200" spc="-1" strike="noStrike">
              <a:latin typeface="Arial"/>
            </a:endParaRPr>
          </a:p>
          <a:p>
            <a:pPr marL="432000" indent="-324000">
              <a:spcBef>
                <a:spcPts val="1417"/>
              </a:spcBef>
              <a:buClr>
                <a:srgbClr val="000000"/>
              </a:buClr>
              <a:buSzPct val="45000"/>
              <a:buFont typeface="Wingdings" charset="2"/>
              <a:buChar char=""/>
            </a:pPr>
            <a:r>
              <a:rPr b="0" lang="el-GR" sz="3200" spc="-1" strike="noStrike">
                <a:latin typeface="Arial"/>
              </a:rPr>
              <a:t>● </a:t>
            </a:r>
            <a:r>
              <a:rPr b="0" lang="el-GR" sz="3200" spc="-1" strike="noStrike">
                <a:latin typeface="Arial"/>
              </a:rPr>
              <a:t>Η διάταξη των κόμβων του δικτύου είναι τέτοια ώστε να είναι δυνατή η μετάδοση δεδο-</a:t>
            </a:r>
            <a:endParaRPr b="0" lang="el-GR" sz="3200" spc="-1" strike="noStrike">
              <a:latin typeface="Arial"/>
            </a:endParaRPr>
          </a:p>
          <a:p>
            <a:pPr marL="432000" indent="-324000">
              <a:spcBef>
                <a:spcPts val="1417"/>
              </a:spcBef>
              <a:buClr>
                <a:srgbClr val="000000"/>
              </a:buClr>
              <a:buSzPct val="45000"/>
              <a:buFont typeface="Wingdings" charset="2"/>
              <a:buChar char=""/>
            </a:pPr>
            <a:r>
              <a:rPr b="0" lang="el-GR" sz="3200" spc="-1" strike="noStrike">
                <a:latin typeface="Arial"/>
              </a:rPr>
              <a:t>μένων από έναν κόμβο σε πολλούς άλλους κόμβους ταυτόχρονα</a:t>
            </a:r>
            <a:endParaRPr b="0" lang="el-GR" sz="32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CustomShape 1"/>
          <p:cNvSpPr/>
          <p:nvPr/>
        </p:nvSpPr>
        <p:spPr>
          <a:xfrm>
            <a:off x="720000" y="687960"/>
            <a:ext cx="8855280" cy="488160"/>
          </a:xfrm>
          <a:prstGeom prst="rect">
            <a:avLst/>
          </a:prstGeom>
          <a:noFill/>
          <a:ln>
            <a:noFill/>
          </a:ln>
        </p:spPr>
        <p:style>
          <a:lnRef idx="0"/>
          <a:fillRef idx="0"/>
          <a:effectRef idx="0"/>
          <a:fontRef idx="minor"/>
        </p:style>
        <p:txBody>
          <a:bodyPr lIns="0" rIns="0" tIns="0" bIns="0" anchor="ctr">
            <a:spAutoFit/>
          </a:bodyPr>
          <a:p>
            <a:pPr>
              <a:lnSpc>
                <a:spcPct val="100000"/>
              </a:lnSpc>
            </a:pPr>
            <a:r>
              <a:rPr b="1" lang="el-GR" sz="3200" spc="-1" strike="noStrike">
                <a:solidFill>
                  <a:srgbClr val="333333"/>
                </a:solidFill>
                <a:latin typeface="Noto Sans Regular"/>
              </a:rPr>
              <a:t>Χαρακτηριστικά ενός τοπικού δικτύου</a:t>
            </a:r>
            <a:endParaRPr b="0" lang="el-GR" sz="3200" spc="-1" strike="noStrike">
              <a:latin typeface="Arial"/>
            </a:endParaRPr>
          </a:p>
        </p:txBody>
      </p:sp>
      <p:sp>
        <p:nvSpPr>
          <p:cNvPr id="84" name="CustomShape 2"/>
          <p:cNvSpPr/>
          <p:nvPr/>
        </p:nvSpPr>
        <p:spPr>
          <a:xfrm>
            <a:off x="720000" y="2160000"/>
            <a:ext cx="8639640" cy="4384440"/>
          </a:xfrm>
          <a:prstGeom prst="rect">
            <a:avLst/>
          </a:prstGeom>
          <a:noFill/>
          <a:ln>
            <a:noFill/>
          </a:ln>
        </p:spPr>
        <p:style>
          <a:lnRef idx="0"/>
          <a:fillRef idx="0"/>
          <a:effectRef idx="0"/>
          <a:fontRef idx="minor"/>
        </p:style>
        <p:txBody>
          <a:bodyPr lIns="0" rIns="0" tIns="0" bIns="0">
            <a:noAutofit/>
          </a:bodyPr>
          <a:p>
            <a:pPr marL="432000" indent="-323640">
              <a:lnSpc>
                <a:spcPct val="100000"/>
              </a:lnSpc>
              <a:spcAft>
                <a:spcPts val="1414"/>
              </a:spcAft>
              <a:buClr>
                <a:srgbClr val="ef2929"/>
              </a:buClr>
              <a:buSzPct val="45000"/>
              <a:buFont typeface="Wingdings" charset="2"/>
              <a:buChar char=""/>
            </a:pPr>
            <a:r>
              <a:rPr b="0" lang="el-GR" sz="2800" spc="-1" strike="noStrike">
                <a:solidFill>
                  <a:srgbClr val="333333"/>
                </a:solidFill>
                <a:latin typeface="Noto Sans Regular"/>
              </a:rPr>
              <a:t>Υπάρχουν </a:t>
            </a:r>
            <a:r>
              <a:rPr b="1" lang="el-GR" sz="2800" spc="-1" strike="noStrike">
                <a:solidFill>
                  <a:srgbClr val="333333"/>
                </a:solidFill>
                <a:latin typeface="Noto Sans Regular"/>
              </a:rPr>
              <a:t>ενσύρματα </a:t>
            </a:r>
            <a:r>
              <a:rPr b="0" lang="el-GR" sz="2800" spc="-1" strike="noStrike">
                <a:solidFill>
                  <a:srgbClr val="333333"/>
                </a:solidFill>
                <a:latin typeface="Noto Sans Regular"/>
              </a:rPr>
              <a:t>(π.χ. ομοαξονικά καλώδια ή ζεύγη συνεστραμμένων καλωδίων) ή </a:t>
            </a:r>
            <a:r>
              <a:rPr b="1" lang="el-GR" sz="2800" spc="-1" strike="noStrike">
                <a:solidFill>
                  <a:srgbClr val="333333"/>
                </a:solidFill>
                <a:latin typeface="Noto Sans Regular"/>
              </a:rPr>
              <a:t>ασύρματα</a:t>
            </a:r>
            <a:r>
              <a:rPr b="0" lang="el-GR" sz="2800" spc="-1" strike="noStrike">
                <a:solidFill>
                  <a:srgbClr val="333333"/>
                </a:solidFill>
                <a:latin typeface="Noto Sans Regular"/>
              </a:rPr>
              <a:t> μέσα μετάδοσης.</a:t>
            </a:r>
            <a:endParaRPr b="0" lang="el-GR" sz="2800" spc="-1" strike="noStrike">
              <a:latin typeface="Arial"/>
            </a:endParaRPr>
          </a:p>
          <a:p>
            <a:pPr marL="432000" indent="-323640">
              <a:lnSpc>
                <a:spcPct val="100000"/>
              </a:lnSpc>
              <a:spcAft>
                <a:spcPts val="1414"/>
              </a:spcAft>
              <a:buClr>
                <a:srgbClr val="ef2929"/>
              </a:buClr>
              <a:buSzPct val="45000"/>
              <a:buFont typeface="Wingdings" charset="2"/>
              <a:buChar char=""/>
            </a:pPr>
            <a:r>
              <a:rPr b="0" lang="el-GR" sz="2800" spc="-1" strike="noStrike">
                <a:solidFill>
                  <a:srgbClr val="333333"/>
                </a:solidFill>
                <a:latin typeface="Noto Sans Regular"/>
              </a:rPr>
              <a:t> </a:t>
            </a:r>
            <a:r>
              <a:rPr b="0" lang="el-GR" sz="2800" spc="-1" strike="noStrike">
                <a:solidFill>
                  <a:srgbClr val="333333"/>
                </a:solidFill>
                <a:latin typeface="Noto Sans Regular"/>
              </a:rPr>
              <a:t>Μπορούν να παρέχουν τόσο μετάδοση </a:t>
            </a:r>
            <a:r>
              <a:rPr b="1" lang="el-GR" sz="2800" spc="-1" strike="noStrike">
                <a:solidFill>
                  <a:srgbClr val="333333"/>
                </a:solidFill>
                <a:latin typeface="Noto Sans Regular"/>
              </a:rPr>
              <a:t>εκπομπής (broadcast)</a:t>
            </a:r>
            <a:r>
              <a:rPr b="0" lang="el-GR" sz="2800" spc="-1" strike="noStrike">
                <a:solidFill>
                  <a:srgbClr val="333333"/>
                </a:solidFill>
                <a:latin typeface="Noto Sans Regular"/>
              </a:rPr>
              <a:t>, όσο και μετάδοση </a:t>
            </a:r>
            <a:r>
              <a:rPr b="1" lang="el-GR" sz="2800" spc="-1" strike="noStrike">
                <a:solidFill>
                  <a:srgbClr val="333333"/>
                </a:solidFill>
                <a:latin typeface="Noto Sans Regular"/>
              </a:rPr>
              <a:t>σημείου προς σημείου (point to point).</a:t>
            </a:r>
            <a:endParaRPr b="0" lang="el-GR" sz="2800" spc="-1" strike="noStrike">
              <a:latin typeface="Arial"/>
            </a:endParaRPr>
          </a:p>
          <a:p>
            <a:pPr marL="432000" indent="-323640">
              <a:lnSpc>
                <a:spcPct val="100000"/>
              </a:lnSpc>
              <a:spcAft>
                <a:spcPts val="1414"/>
              </a:spcAft>
              <a:buClr>
                <a:srgbClr val="ef2929"/>
              </a:buClr>
              <a:buSzPct val="45000"/>
              <a:buFont typeface="Wingdings" charset="2"/>
              <a:buChar char=""/>
            </a:pPr>
            <a:r>
              <a:rPr b="0" lang="el-GR" sz="2800" spc="-1" strike="noStrike">
                <a:solidFill>
                  <a:srgbClr val="333333"/>
                </a:solidFill>
                <a:latin typeface="Noto Sans Regular"/>
              </a:rPr>
              <a:t> </a:t>
            </a:r>
            <a:r>
              <a:rPr b="0" lang="el-GR" sz="2800" spc="-1" strike="noStrike">
                <a:solidFill>
                  <a:srgbClr val="333333"/>
                </a:solidFill>
                <a:latin typeface="Noto Sans Regular"/>
              </a:rPr>
              <a:t>Έχουν πολύ </a:t>
            </a:r>
            <a:r>
              <a:rPr b="1" lang="el-GR" sz="2800" spc="-1" strike="noStrike">
                <a:solidFill>
                  <a:srgbClr val="333333"/>
                </a:solidFill>
                <a:latin typeface="Noto Sans Regular"/>
              </a:rPr>
              <a:t>μικρό ρυθμό σφαλμάτων</a:t>
            </a:r>
            <a:r>
              <a:rPr b="0" lang="el-GR" sz="2800" spc="-1" strike="noStrike">
                <a:solidFill>
                  <a:srgbClr val="333333"/>
                </a:solidFill>
                <a:latin typeface="Noto Sans Regular"/>
              </a:rPr>
              <a:t> (ο ρυθμός είναι ανάλογος με το μέσο μετάδοσης).</a:t>
            </a:r>
            <a:endParaRPr b="0" lang="el-GR" sz="2800" spc="-1" strike="noStrike">
              <a:latin typeface="Arial"/>
            </a:endParaRPr>
          </a:p>
          <a:p>
            <a:pPr marL="432000" indent="-323640">
              <a:lnSpc>
                <a:spcPct val="100000"/>
              </a:lnSpc>
              <a:spcAft>
                <a:spcPts val="1414"/>
              </a:spcAft>
              <a:buClr>
                <a:srgbClr val="ef2929"/>
              </a:buClr>
              <a:buSzPct val="45000"/>
              <a:buFont typeface="Wingdings" charset="2"/>
              <a:buChar char=""/>
            </a:pPr>
            <a:r>
              <a:rPr b="0" lang="el-GR" sz="2800" spc="-1" strike="noStrike">
                <a:solidFill>
                  <a:srgbClr val="333333"/>
                </a:solidFill>
                <a:latin typeface="Noto Sans Regular"/>
              </a:rPr>
              <a:t> </a:t>
            </a:r>
            <a:r>
              <a:rPr b="0" lang="el-GR" sz="2800" spc="-1" strike="noStrike">
                <a:solidFill>
                  <a:srgbClr val="333333"/>
                </a:solidFill>
                <a:latin typeface="Noto Sans Regular"/>
              </a:rPr>
              <a:t>Μπορούν να είναι εντελώς </a:t>
            </a:r>
            <a:r>
              <a:rPr b="1" lang="el-GR" sz="2800" spc="-1" strike="noStrike">
                <a:solidFill>
                  <a:srgbClr val="333333"/>
                </a:solidFill>
                <a:latin typeface="Noto Sans Regular"/>
              </a:rPr>
              <a:t>ιδιόκτητα</a:t>
            </a:r>
            <a:r>
              <a:rPr b="0" lang="el-GR" sz="2800" spc="-1" strike="noStrike">
                <a:solidFill>
                  <a:srgbClr val="333333"/>
                </a:solidFill>
                <a:latin typeface="Noto Sans Regular"/>
              </a:rPr>
              <a:t>. </a:t>
            </a:r>
            <a:endParaRPr b="0" lang="el-GR" sz="2800" spc="-1" strike="noStrike">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TextShape 1"/>
          <p:cNvSpPr txBox="1"/>
          <p:nvPr/>
        </p:nvSpPr>
        <p:spPr>
          <a:xfrm>
            <a:off x="720000" y="300960"/>
            <a:ext cx="8855280" cy="1262160"/>
          </a:xfrm>
          <a:prstGeom prst="rect">
            <a:avLst/>
          </a:prstGeom>
          <a:noFill/>
          <a:ln>
            <a:noFill/>
          </a:ln>
        </p:spPr>
        <p:txBody>
          <a:bodyPr lIns="0" rIns="0" tIns="0" bIns="0" anchor="ctr">
            <a:spAutoFit/>
          </a:bodyPr>
          <a:p>
            <a:pPr algn="ctr"/>
            <a:r>
              <a:rPr b="0" lang="el-GR" sz="3600" spc="-1" strike="noStrike">
                <a:latin typeface="Arial"/>
              </a:rPr>
              <a:t>Τοπολογίες Ασύρματων Τοπικών Δικτύων</a:t>
            </a:r>
            <a:endParaRPr b="0" lang="el-GR" sz="3600" spc="-1" strike="noStrike">
              <a:latin typeface="Arial"/>
            </a:endParaRPr>
          </a:p>
        </p:txBody>
      </p:sp>
      <p:sp>
        <p:nvSpPr>
          <p:cNvPr id="151" name="TextShape 2"/>
          <p:cNvSpPr txBox="1"/>
          <p:nvPr/>
        </p:nvSpPr>
        <p:spPr>
          <a:xfrm>
            <a:off x="720000" y="2160000"/>
            <a:ext cx="8639640" cy="4384440"/>
          </a:xfrm>
          <a:prstGeom prst="rect">
            <a:avLst/>
          </a:prstGeom>
          <a:noFill/>
          <a:ln>
            <a:noFill/>
          </a:ln>
        </p:spPr>
        <p:txBody>
          <a:bodyPr lIns="0" rIns="0" tIns="0" bIns="0">
            <a:normAutofit fontScale="97000"/>
          </a:bodyPr>
          <a:p>
            <a:pPr marL="432000" indent="-324000">
              <a:spcBef>
                <a:spcPts val="1417"/>
              </a:spcBef>
              <a:buClr>
                <a:srgbClr val="000000"/>
              </a:buClr>
              <a:buSzPct val="45000"/>
              <a:buFont typeface="Wingdings" charset="2"/>
              <a:buChar char=""/>
            </a:pPr>
            <a:r>
              <a:rPr b="0" lang="el-GR" sz="3200" spc="-1" strike="noStrike">
                <a:latin typeface="Arial"/>
              </a:rPr>
              <a:t> </a:t>
            </a:r>
            <a:r>
              <a:rPr b="0" lang="el-GR" sz="3200" spc="-1" strike="noStrike">
                <a:latin typeface="Arial"/>
              </a:rPr>
              <a:t>Για την δημιουργία ενός ασυρμάτου τοπικού δικτύου είναι απαραίτητη η ύπαρξη </a:t>
            </a:r>
            <a:endParaRPr b="0" lang="el-GR" sz="3200" spc="-1" strike="noStrike">
              <a:latin typeface="Arial"/>
            </a:endParaRPr>
          </a:p>
          <a:p>
            <a:pPr marL="432000" indent="-324000">
              <a:spcBef>
                <a:spcPts val="1417"/>
              </a:spcBef>
              <a:buClr>
                <a:srgbClr val="000000"/>
              </a:buClr>
              <a:buSzPct val="45000"/>
              <a:buFont typeface="Wingdings" charset="2"/>
              <a:buChar char=""/>
            </a:pPr>
            <a:r>
              <a:rPr b="0" lang="el-GR" sz="3200" spc="-1" strike="noStrike">
                <a:latin typeface="Arial"/>
              </a:rPr>
              <a:t>μιας κεντρικής συσκευής η οποία να εκπέμπει και λαμβάνει ηλεκτρομαγνητικά κύματα η οποία ονομάζεται </a:t>
            </a:r>
            <a:r>
              <a:rPr b="1" lang="el-GR" sz="3200" spc="-1" strike="noStrike">
                <a:solidFill>
                  <a:srgbClr val="c9211e"/>
                </a:solidFill>
                <a:latin typeface="Arial"/>
              </a:rPr>
              <a:t>“Ασύρματο Σημείο Πρόσβασης” </a:t>
            </a:r>
            <a:endParaRPr b="0" lang="el-GR" sz="3200" spc="-1" strike="noStrike">
              <a:latin typeface="Arial"/>
            </a:endParaRPr>
          </a:p>
          <a:p>
            <a:pPr marL="432000" indent="-324000">
              <a:spcBef>
                <a:spcPts val="1417"/>
              </a:spcBef>
              <a:buClr>
                <a:srgbClr val="000000"/>
              </a:buClr>
              <a:buSzPct val="45000"/>
              <a:buFont typeface="Wingdings" charset="2"/>
              <a:buChar char=""/>
            </a:pPr>
            <a:r>
              <a:rPr b="0" lang="el-GR" sz="3200" spc="-1" strike="noStrike">
                <a:latin typeface="Arial"/>
              </a:rPr>
              <a:t>καθώς και οι ασύρματοι σταθμοί οι οποίοι είναι οι συσκευές που χρησιμοποιούν οι χρήστες</a:t>
            </a:r>
            <a:endParaRPr b="0" lang="el-GR" sz="3200" spc="-1" strike="noStrike">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TextShape 1"/>
          <p:cNvSpPr txBox="1"/>
          <p:nvPr/>
        </p:nvSpPr>
        <p:spPr>
          <a:xfrm>
            <a:off x="720000" y="300960"/>
            <a:ext cx="8855280" cy="1262160"/>
          </a:xfrm>
          <a:prstGeom prst="rect">
            <a:avLst/>
          </a:prstGeom>
          <a:noFill/>
          <a:ln>
            <a:noFill/>
          </a:ln>
        </p:spPr>
        <p:txBody>
          <a:bodyPr lIns="0" rIns="0" tIns="0" bIns="0" anchor="ctr">
            <a:spAutoFit/>
          </a:bodyPr>
          <a:p>
            <a:pPr algn="ctr"/>
            <a:r>
              <a:rPr b="0" lang="el-GR" sz="3600" spc="-1" strike="noStrike">
                <a:latin typeface="Arial"/>
              </a:rPr>
              <a:t>Τοπολογίες Ασύρματων Τοπικών Δικτύων</a:t>
            </a:r>
            <a:endParaRPr b="0" lang="el-GR" sz="3600" spc="-1" strike="noStrike">
              <a:latin typeface="Arial"/>
            </a:endParaRPr>
          </a:p>
        </p:txBody>
      </p:sp>
      <p:pic>
        <p:nvPicPr>
          <p:cNvPr id="153" name="" descr=""/>
          <p:cNvPicPr/>
          <p:nvPr/>
        </p:nvPicPr>
        <p:blipFill>
          <a:blip r:embed="rId1"/>
          <a:stretch/>
        </p:blipFill>
        <p:spPr>
          <a:xfrm>
            <a:off x="1296000" y="1872000"/>
            <a:ext cx="7336080" cy="5050440"/>
          </a:xfrm>
          <a:prstGeom prst="rect">
            <a:avLst/>
          </a:prstGeom>
          <a:ln>
            <a:noFill/>
          </a:ln>
        </p:spPr>
      </p:pic>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TextShape 1"/>
          <p:cNvSpPr txBox="1"/>
          <p:nvPr/>
        </p:nvSpPr>
        <p:spPr>
          <a:xfrm>
            <a:off x="720000" y="300960"/>
            <a:ext cx="8855280" cy="1262160"/>
          </a:xfrm>
          <a:prstGeom prst="rect">
            <a:avLst/>
          </a:prstGeom>
          <a:noFill/>
          <a:ln>
            <a:noFill/>
          </a:ln>
        </p:spPr>
        <p:txBody>
          <a:bodyPr lIns="0" rIns="0" tIns="0" bIns="0" anchor="ctr">
            <a:spAutoFit/>
          </a:bodyPr>
          <a:p>
            <a:pPr algn="ctr"/>
            <a:r>
              <a:rPr b="0" lang="el-GR" sz="3600" spc="-1" strike="noStrike">
                <a:latin typeface="Arial"/>
              </a:rPr>
              <a:t>Τοπολογίες Ασύρματων Τοπικών Δικτύων</a:t>
            </a:r>
            <a:endParaRPr b="0" lang="el-GR" sz="3600" spc="-1" strike="noStrike">
              <a:latin typeface="Arial"/>
            </a:endParaRPr>
          </a:p>
        </p:txBody>
      </p:sp>
      <p:sp>
        <p:nvSpPr>
          <p:cNvPr id="155" name="TextShape 2"/>
          <p:cNvSpPr txBox="1"/>
          <p:nvPr/>
        </p:nvSpPr>
        <p:spPr>
          <a:xfrm>
            <a:off x="720000" y="2160000"/>
            <a:ext cx="8639640" cy="4384440"/>
          </a:xfrm>
          <a:prstGeom prst="rect">
            <a:avLst/>
          </a:prstGeom>
          <a:noFill/>
          <a:ln>
            <a:noFill/>
          </a:ln>
        </p:spPr>
        <p:txBody>
          <a:bodyPr lIns="0" rIns="0" tIns="0" bIns="0">
            <a:normAutofit fontScale="50000"/>
          </a:bodyPr>
          <a:p>
            <a:pPr marL="432000" indent="-324000">
              <a:spcBef>
                <a:spcPts val="1417"/>
              </a:spcBef>
              <a:buClr>
                <a:srgbClr val="000000"/>
              </a:buClr>
              <a:buSzPct val="45000"/>
              <a:buFont typeface="Wingdings" charset="2"/>
              <a:buChar char=""/>
            </a:pPr>
            <a:r>
              <a:rPr b="0" lang="el-GR" sz="3200" spc="-1" strike="noStrike">
                <a:solidFill>
                  <a:srgbClr val="000000"/>
                </a:solidFill>
                <a:latin typeface="Arial"/>
              </a:rPr>
              <a:t> </a:t>
            </a:r>
            <a:r>
              <a:rPr b="0" lang="el-GR" sz="3200" spc="-1" strike="noStrike">
                <a:solidFill>
                  <a:srgbClr val="000000"/>
                </a:solidFill>
                <a:latin typeface="Arial"/>
              </a:rPr>
              <a:t>Γενικά τα βασικά στοιχεία από τα οποία αποτελούνται τα ασύρματα δίκτυα είναι: </a:t>
            </a:r>
            <a:endParaRPr b="0" lang="el-GR" sz="3200" spc="-1" strike="noStrike">
              <a:latin typeface="Arial"/>
            </a:endParaRPr>
          </a:p>
          <a:p>
            <a:pPr marL="432000" indent="-324000">
              <a:spcBef>
                <a:spcPts val="1417"/>
              </a:spcBef>
              <a:buClr>
                <a:srgbClr val="000000"/>
              </a:buClr>
              <a:buSzPct val="45000"/>
              <a:buFont typeface="Wingdings" charset="2"/>
              <a:buChar char=""/>
            </a:pPr>
            <a:r>
              <a:rPr b="0" lang="el-GR" sz="3200" spc="-1" strike="noStrike">
                <a:solidFill>
                  <a:srgbClr val="000000"/>
                </a:solidFill>
                <a:latin typeface="Arial"/>
              </a:rPr>
              <a:t>1. Ασύρματο Σημείο Πρόσβασης (Access Point A.P.)</a:t>
            </a:r>
            <a:endParaRPr b="0" lang="el-GR" sz="3200" spc="-1" strike="noStrike">
              <a:latin typeface="Arial"/>
            </a:endParaRPr>
          </a:p>
          <a:p>
            <a:pPr marL="432000" indent="-324000">
              <a:spcBef>
                <a:spcPts val="1417"/>
              </a:spcBef>
              <a:buClr>
                <a:srgbClr val="000000"/>
              </a:buClr>
              <a:buSzPct val="45000"/>
              <a:buFont typeface="Wingdings" charset="2"/>
              <a:buChar char=""/>
            </a:pPr>
            <a:r>
              <a:rPr b="0" lang="el-GR" sz="3200" spc="-1" strike="noStrike">
                <a:latin typeface="Arial"/>
              </a:rPr>
              <a:t>2. Κόμβοι Διανομής</a:t>
            </a:r>
            <a:endParaRPr b="0" lang="el-GR" sz="3200" spc="-1" strike="noStrike">
              <a:latin typeface="Arial"/>
            </a:endParaRPr>
          </a:p>
          <a:p>
            <a:pPr marL="432000" indent="-324000">
              <a:spcBef>
                <a:spcPts val="1417"/>
              </a:spcBef>
              <a:buClr>
                <a:srgbClr val="000000"/>
              </a:buClr>
              <a:buSzPct val="45000"/>
              <a:buFont typeface="Wingdings" charset="2"/>
              <a:buChar char=""/>
            </a:pPr>
            <a:r>
              <a:rPr b="0" lang="el-GR" sz="3200" spc="-1" strike="noStrike">
                <a:latin typeface="Arial"/>
              </a:rPr>
              <a:t>3. Κόμβοι Κορμού</a:t>
            </a:r>
            <a:endParaRPr b="0" lang="el-GR" sz="3200" spc="-1" strike="noStrike">
              <a:latin typeface="Arial"/>
            </a:endParaRPr>
          </a:p>
          <a:p>
            <a:pPr marL="432000" indent="-324000">
              <a:spcBef>
                <a:spcPts val="1417"/>
              </a:spcBef>
              <a:buClr>
                <a:srgbClr val="000000"/>
              </a:buClr>
              <a:buSzPct val="45000"/>
              <a:buFont typeface="Wingdings" charset="2"/>
              <a:buChar char=""/>
            </a:pPr>
            <a:r>
              <a:rPr b="0" lang="el-GR" sz="3200" spc="-1" strike="noStrike">
                <a:latin typeface="Arial"/>
              </a:rPr>
              <a:t>4. Ασύρματο Μέσο Μετάδοσης (Wireless Medium</a:t>
            </a:r>
            <a:endParaRPr b="0" lang="el-GR" sz="3200" spc="-1" strike="noStrike">
              <a:latin typeface="Arial"/>
            </a:endParaRPr>
          </a:p>
          <a:p>
            <a:pPr marL="432000" indent="-324000">
              <a:spcBef>
                <a:spcPts val="1417"/>
              </a:spcBef>
              <a:buClr>
                <a:srgbClr val="000000"/>
              </a:buClr>
              <a:buSzPct val="45000"/>
              <a:buFont typeface="Wingdings" charset="2"/>
              <a:buChar char=""/>
            </a:pPr>
            <a:r>
              <a:rPr b="0" lang="el-GR" sz="3200" spc="-1" strike="noStrike">
                <a:latin typeface="Arial"/>
              </a:rPr>
              <a:t>5. Ασύρματοι Σταθμοί (Stations)</a:t>
            </a:r>
            <a:endParaRPr b="0" lang="el-GR" sz="3200" spc="-1" strike="noStrike">
              <a:latin typeface="Arial"/>
            </a:endParaRPr>
          </a:p>
          <a:p>
            <a:pPr marL="432000" indent="-324000">
              <a:spcBef>
                <a:spcPts val="1417"/>
              </a:spcBef>
              <a:buClr>
                <a:srgbClr val="000000"/>
              </a:buClr>
              <a:buSzPct val="45000"/>
              <a:buFont typeface="Wingdings" charset="2"/>
              <a:buChar char=""/>
            </a:pPr>
            <a:r>
              <a:rPr b="0" lang="el-GR" sz="3200" spc="-1" strike="noStrike">
                <a:latin typeface="Arial"/>
              </a:rPr>
              <a:t>6. Οι Γέφυρες (Bridges) </a:t>
            </a:r>
            <a:endParaRPr b="0" lang="el-GR" sz="3200" spc="-1" strike="noStrike">
              <a:latin typeface="Arial"/>
            </a:endParaRPr>
          </a:p>
          <a:p>
            <a:pPr marL="432000" indent="-324000">
              <a:spcBef>
                <a:spcPts val="1417"/>
              </a:spcBef>
              <a:buClr>
                <a:srgbClr val="000000"/>
              </a:buClr>
              <a:buSzPct val="45000"/>
              <a:buFont typeface="Wingdings" charset="2"/>
              <a:buChar char=""/>
            </a:pPr>
            <a:r>
              <a:rPr b="0" lang="el-GR" sz="3200" spc="-1" strike="noStrike">
                <a:latin typeface="Arial"/>
              </a:rPr>
              <a:t>7. Οι Προσαρμογείς (Interfaces)</a:t>
            </a:r>
            <a:endParaRPr b="0" lang="el-GR" sz="3200" spc="-1" strike="noStrike">
              <a:latin typeface="Arial"/>
            </a:endParaRPr>
          </a:p>
          <a:p>
            <a:pPr marL="432000" indent="-324000">
              <a:spcBef>
                <a:spcPts val="1417"/>
              </a:spcBef>
              <a:buClr>
                <a:srgbClr val="000000"/>
              </a:buClr>
              <a:buSzPct val="45000"/>
              <a:buFont typeface="Wingdings" charset="2"/>
              <a:buChar char=""/>
            </a:pPr>
            <a:r>
              <a:rPr b="0" lang="el-GR" sz="3200" spc="-1" strike="noStrike">
                <a:latin typeface="Arial"/>
              </a:rPr>
              <a:t>8. Οι Κεραίες (Antennas)</a:t>
            </a:r>
            <a:endParaRPr b="0" lang="el-GR" sz="3200" spc="-1" strike="noStrike">
              <a:latin typeface="Arial"/>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TextShape 1"/>
          <p:cNvSpPr txBox="1"/>
          <p:nvPr/>
        </p:nvSpPr>
        <p:spPr>
          <a:xfrm>
            <a:off x="720000" y="360000"/>
            <a:ext cx="8855280" cy="1262160"/>
          </a:xfrm>
          <a:prstGeom prst="rect">
            <a:avLst/>
          </a:prstGeom>
          <a:noFill/>
          <a:ln>
            <a:noFill/>
          </a:ln>
        </p:spPr>
        <p:txBody>
          <a:bodyPr lIns="0" rIns="0" tIns="0" bIns="0" anchor="ctr">
            <a:spAutoFit/>
          </a:bodyPr>
          <a:p>
            <a:pPr algn="ctr"/>
            <a:r>
              <a:rPr b="0" lang="el-GR" sz="3600" spc="-1" strike="noStrike">
                <a:latin typeface="Arial"/>
              </a:rPr>
              <a:t>Τοπολογίες Ασύρματων Τοπικών Δικτύων</a:t>
            </a:r>
            <a:endParaRPr b="0" lang="el-GR" sz="3600" spc="-1" strike="noStrike">
              <a:latin typeface="Arial"/>
            </a:endParaRPr>
          </a:p>
        </p:txBody>
      </p:sp>
      <p:sp>
        <p:nvSpPr>
          <p:cNvPr id="157" name="TextShape 2"/>
          <p:cNvSpPr txBox="1"/>
          <p:nvPr/>
        </p:nvSpPr>
        <p:spPr>
          <a:xfrm>
            <a:off x="720000" y="2160000"/>
            <a:ext cx="8639640" cy="4384440"/>
          </a:xfrm>
          <a:prstGeom prst="rect">
            <a:avLst/>
          </a:prstGeom>
          <a:noFill/>
          <a:ln>
            <a:noFill/>
          </a:ln>
        </p:spPr>
        <p:txBody>
          <a:bodyPr lIns="0" rIns="0" tIns="0" bIns="0">
            <a:normAutofit fontScale="50000"/>
          </a:bodyPr>
          <a:p>
            <a:pPr marL="432000" indent="-324000">
              <a:spcBef>
                <a:spcPts val="1417"/>
              </a:spcBef>
              <a:buClr>
                <a:srgbClr val="000000"/>
              </a:buClr>
              <a:buSzPct val="45000"/>
              <a:buFont typeface="Wingdings" charset="2"/>
              <a:buChar char=""/>
            </a:pPr>
            <a:r>
              <a:rPr b="1" lang="el-GR" sz="3200" spc="-1" strike="noStrike">
                <a:solidFill>
                  <a:srgbClr val="c9211e"/>
                </a:solidFill>
                <a:latin typeface="Arial"/>
              </a:rPr>
              <a:t>1. Ασύρματο Σημείο Πρόσβασης (Access Point A.P.):</a:t>
            </a:r>
            <a:r>
              <a:rPr b="0" lang="el-GR" sz="3200" spc="-1" strike="noStrike">
                <a:latin typeface="Arial"/>
              </a:rPr>
              <a:t> </a:t>
            </a:r>
            <a:endParaRPr b="0" lang="el-GR" sz="3200" spc="-1" strike="noStrike">
              <a:latin typeface="Arial"/>
            </a:endParaRPr>
          </a:p>
          <a:p>
            <a:pPr marL="432000" indent="-324000">
              <a:spcBef>
                <a:spcPts val="1417"/>
              </a:spcBef>
              <a:buClr>
                <a:srgbClr val="000000"/>
              </a:buClr>
              <a:buSzPct val="45000"/>
              <a:buFont typeface="Wingdings" charset="2"/>
              <a:buChar char=""/>
            </a:pPr>
            <a:r>
              <a:rPr b="0" lang="el-GR" sz="3200" spc="-1" strike="noStrike">
                <a:latin typeface="Arial"/>
              </a:rPr>
              <a:t>Ένα ασύρματο σημείο πρόσβασης (αναφέρεται επίσης και ως σταθμός βάσης) είναι συσκευή επικοινωνίας ειδικού σκοπού που χρησιμοποιείται στα ασύρματα τοπικά δίκτυα (WLAN). </a:t>
            </a:r>
            <a:endParaRPr b="0" lang="el-GR" sz="3200" spc="-1" strike="noStrike">
              <a:latin typeface="Arial"/>
            </a:endParaRPr>
          </a:p>
          <a:p>
            <a:pPr marL="432000" indent="-324000">
              <a:spcBef>
                <a:spcPts val="1417"/>
              </a:spcBef>
              <a:buClr>
                <a:srgbClr val="000000"/>
              </a:buClr>
              <a:buSzPct val="45000"/>
              <a:buFont typeface="Wingdings" charset="2"/>
              <a:buChar char=""/>
            </a:pPr>
            <a:r>
              <a:rPr b="0" lang="el-GR" sz="3200" spc="-1" strike="noStrike">
                <a:latin typeface="Arial"/>
              </a:rPr>
              <a:t>Λειτουργεί σαν ένας κεντρικός πομπός και δέκτης των σημάτων του ασυρμάτου δικτύου. </a:t>
            </a:r>
            <a:endParaRPr b="0" lang="el-GR" sz="3200" spc="-1" strike="noStrike">
              <a:latin typeface="Arial"/>
            </a:endParaRPr>
          </a:p>
          <a:p>
            <a:pPr marL="432000" indent="-324000">
              <a:spcBef>
                <a:spcPts val="1417"/>
              </a:spcBef>
              <a:buClr>
                <a:srgbClr val="000000"/>
              </a:buClr>
              <a:buSzPct val="45000"/>
              <a:buFont typeface="Wingdings" charset="2"/>
              <a:buChar char=""/>
            </a:pPr>
            <a:r>
              <a:rPr b="0" lang="el-GR" sz="3200" spc="-1" strike="noStrike">
                <a:latin typeface="Arial"/>
              </a:rPr>
              <a:t>Ένα AP συνδέει τους ασύρματους σταθμούς μεταξύ τους και με το ενσύρματο δίκτυο. Ουσιαστικά λειτουργεί σαν μία γέφυρα ανάμεσα στο ασύρματο και ενσύρματο τοπικό δίκτυο.</a:t>
            </a:r>
            <a:endParaRPr b="0" lang="el-GR" sz="3200" spc="-1" strike="noStrike">
              <a:latin typeface="Arial"/>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TextShape 1"/>
          <p:cNvSpPr txBox="1"/>
          <p:nvPr/>
        </p:nvSpPr>
        <p:spPr>
          <a:xfrm>
            <a:off x="720000" y="300960"/>
            <a:ext cx="8855280" cy="1262160"/>
          </a:xfrm>
          <a:prstGeom prst="rect">
            <a:avLst/>
          </a:prstGeom>
          <a:noFill/>
          <a:ln>
            <a:noFill/>
          </a:ln>
        </p:spPr>
        <p:txBody>
          <a:bodyPr lIns="0" rIns="0" tIns="0" bIns="0" anchor="ctr">
            <a:spAutoFit/>
          </a:bodyPr>
          <a:p>
            <a:pPr algn="ctr"/>
            <a:r>
              <a:rPr b="0" lang="el-GR" sz="3600" spc="-1" strike="noStrike">
                <a:latin typeface="Arial"/>
              </a:rPr>
              <a:t>Τοπολογίες Ασύρματων Τοπικών Δικτύων</a:t>
            </a:r>
            <a:endParaRPr b="0" lang="el-GR" sz="3600" spc="-1" strike="noStrike">
              <a:latin typeface="Arial"/>
            </a:endParaRPr>
          </a:p>
        </p:txBody>
      </p:sp>
      <p:sp>
        <p:nvSpPr>
          <p:cNvPr id="159" name="TextShape 2"/>
          <p:cNvSpPr txBox="1"/>
          <p:nvPr/>
        </p:nvSpPr>
        <p:spPr>
          <a:xfrm>
            <a:off x="720000" y="2160000"/>
            <a:ext cx="8639640" cy="438444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1" lang="el-GR" sz="3200" spc="-1" strike="noStrike">
                <a:solidFill>
                  <a:srgbClr val="c9211e"/>
                </a:solidFill>
                <a:latin typeface="Arial"/>
              </a:rPr>
              <a:t>2. Κόμβοι Διανομής:</a:t>
            </a:r>
            <a:r>
              <a:rPr b="0" lang="el-GR" sz="3200" spc="-1" strike="noStrike">
                <a:latin typeface="Arial"/>
              </a:rPr>
              <a:t> </a:t>
            </a:r>
            <a:endParaRPr b="0" lang="el-GR" sz="3200" spc="-1" strike="noStrike">
              <a:latin typeface="Arial"/>
            </a:endParaRPr>
          </a:p>
          <a:p>
            <a:pPr marL="432000" indent="-324000">
              <a:spcBef>
                <a:spcPts val="1417"/>
              </a:spcBef>
              <a:buClr>
                <a:srgbClr val="000000"/>
              </a:buClr>
              <a:buSzPct val="45000"/>
              <a:buFont typeface="Wingdings" charset="2"/>
              <a:buChar char=""/>
            </a:pPr>
            <a:r>
              <a:rPr b="0" lang="el-GR" sz="3200" spc="-1" strike="noStrike">
                <a:latin typeface="Arial"/>
              </a:rPr>
              <a:t>Η εμβέλεια των APs είναι περιορισμένη και ως εκ τούτου για να επεκτα θεί η εμβέλεια του ασύρματου τοπικού χρησιμοποιούνται πολλά APs. Ο σκοπός των κόμβων διανομής είναι να προσφέρουν διασύνδεση μεταξύ των APs και κατ’ επέκταση με το εκάστοτε ενσύρματο δίκτυο.</a:t>
            </a:r>
            <a:endParaRPr b="0" lang="el-GR" sz="3200" spc="-1" strike="noStrike">
              <a:latin typeface="Arial"/>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TextShape 1"/>
          <p:cNvSpPr txBox="1"/>
          <p:nvPr/>
        </p:nvSpPr>
        <p:spPr>
          <a:xfrm>
            <a:off x="720000" y="300960"/>
            <a:ext cx="8855280" cy="1262160"/>
          </a:xfrm>
          <a:prstGeom prst="rect">
            <a:avLst/>
          </a:prstGeom>
          <a:noFill/>
          <a:ln>
            <a:noFill/>
          </a:ln>
        </p:spPr>
        <p:txBody>
          <a:bodyPr lIns="0" rIns="0" tIns="0" bIns="0" anchor="ctr">
            <a:spAutoFit/>
          </a:bodyPr>
          <a:p>
            <a:pPr algn="ctr"/>
            <a:r>
              <a:rPr b="0" lang="el-GR" sz="3600" spc="-1" strike="noStrike">
                <a:latin typeface="Arial"/>
              </a:rPr>
              <a:t>Τοπολογίες Ασύρματων Τοπικών Δικτύων</a:t>
            </a:r>
            <a:endParaRPr b="0" lang="el-GR" sz="3600" spc="-1" strike="noStrike">
              <a:latin typeface="Arial"/>
            </a:endParaRPr>
          </a:p>
        </p:txBody>
      </p:sp>
      <p:sp>
        <p:nvSpPr>
          <p:cNvPr id="161" name="TextShape 2"/>
          <p:cNvSpPr txBox="1"/>
          <p:nvPr/>
        </p:nvSpPr>
        <p:spPr>
          <a:xfrm>
            <a:off x="720000" y="2160000"/>
            <a:ext cx="8639640" cy="438444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1" lang="el-GR" sz="3200" spc="-1" strike="noStrike">
                <a:solidFill>
                  <a:srgbClr val="c9211e"/>
                </a:solidFill>
                <a:latin typeface="Arial"/>
              </a:rPr>
              <a:t>3. Κόμβοι Κορμού:</a:t>
            </a:r>
            <a:r>
              <a:rPr b="0" lang="el-GR" sz="3200" spc="-1" strike="noStrike">
                <a:latin typeface="Arial"/>
              </a:rPr>
              <a:t> </a:t>
            </a:r>
            <a:endParaRPr b="0" lang="el-GR" sz="3200" spc="-1" strike="noStrike">
              <a:latin typeface="Arial"/>
            </a:endParaRPr>
          </a:p>
          <a:p>
            <a:pPr marL="432000" indent="-324000">
              <a:spcBef>
                <a:spcPts val="1417"/>
              </a:spcBef>
              <a:buClr>
                <a:srgbClr val="000000"/>
              </a:buClr>
              <a:buSzPct val="45000"/>
              <a:buFont typeface="Wingdings" charset="2"/>
              <a:buChar char=""/>
            </a:pPr>
            <a:r>
              <a:rPr b="0" lang="el-GR" sz="3200" spc="-1" strike="noStrike">
                <a:latin typeface="Arial"/>
              </a:rPr>
              <a:t>Οι κόμβοι κορμού χρησιμοποιούνται για την διασύνδεση των κόμβων διανομής. Ανάλογα την τοπολογία που χρησιμοποιείται για την σύνδεση των κόμβων κορμού, υπάρχει η δυνατότητα χρησιμοποίησης πολλαπλών συνδέσεων (τοπολογία πλέγματος) ώστε να μειώνεται ο κίνδυνος απώλειας της επαφής</a:t>
            </a:r>
            <a:endParaRPr b="0" lang="el-GR" sz="3200" spc="-1" strike="noStrike">
              <a:latin typeface="Arial"/>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TextShape 1"/>
          <p:cNvSpPr txBox="1"/>
          <p:nvPr/>
        </p:nvSpPr>
        <p:spPr>
          <a:xfrm>
            <a:off x="720000" y="300960"/>
            <a:ext cx="8855280" cy="1262160"/>
          </a:xfrm>
          <a:prstGeom prst="rect">
            <a:avLst/>
          </a:prstGeom>
          <a:noFill/>
          <a:ln>
            <a:noFill/>
          </a:ln>
        </p:spPr>
        <p:txBody>
          <a:bodyPr lIns="0" rIns="0" tIns="0" bIns="0" anchor="ctr">
            <a:spAutoFit/>
          </a:bodyPr>
          <a:p>
            <a:pPr algn="ctr"/>
            <a:r>
              <a:rPr b="0" lang="el-GR" sz="3600" spc="-1" strike="noStrike">
                <a:latin typeface="Arial"/>
              </a:rPr>
              <a:t>Τοπολογίες Ασύρματων Τοπικών Δικτύων</a:t>
            </a:r>
            <a:endParaRPr b="0" lang="el-GR" sz="3600" spc="-1" strike="noStrike">
              <a:latin typeface="Arial"/>
            </a:endParaRPr>
          </a:p>
        </p:txBody>
      </p:sp>
      <p:sp>
        <p:nvSpPr>
          <p:cNvPr id="163" name="TextShape 2"/>
          <p:cNvSpPr txBox="1"/>
          <p:nvPr/>
        </p:nvSpPr>
        <p:spPr>
          <a:xfrm>
            <a:off x="720000" y="2160000"/>
            <a:ext cx="8639640" cy="438444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1" lang="el-GR" sz="3200" spc="-1" strike="noStrike">
                <a:solidFill>
                  <a:srgbClr val="c9211e"/>
                </a:solidFill>
                <a:latin typeface="Arial"/>
              </a:rPr>
              <a:t>4. Ασύρματο Μέσο Μετάδοσης (Wireless Medium):</a:t>
            </a:r>
            <a:endParaRPr b="0" lang="el-GR" sz="3200" spc="-1" strike="noStrike">
              <a:latin typeface="Arial"/>
            </a:endParaRPr>
          </a:p>
          <a:p>
            <a:pPr marL="432000" indent="-324000">
              <a:spcBef>
                <a:spcPts val="1417"/>
              </a:spcBef>
              <a:buClr>
                <a:srgbClr val="000000"/>
              </a:buClr>
              <a:buSzPct val="45000"/>
              <a:buFont typeface="Wingdings" charset="2"/>
              <a:buChar char=""/>
            </a:pPr>
            <a:r>
              <a:rPr b="0" lang="el-GR" sz="3200" spc="-1" strike="noStrike">
                <a:latin typeface="Arial"/>
              </a:rPr>
              <a:t> </a:t>
            </a:r>
            <a:r>
              <a:rPr b="0" lang="el-GR" sz="3200" spc="-1" strike="noStrike">
                <a:latin typeface="Arial"/>
              </a:rPr>
              <a:t>Στα ασύρματα τοπικά δίκτυα το μέσο μετάδοσης δεν είναι καλώδια, αλλά ηλεκτρομαγνητικά κύματα τα οποία μπορεί να είναι ραδιοκύματα (είτε στο φάσμα των ραδιοσυχνοτήτων είτε στο φάσμα των μικροκυμάτων), υπέρυθρες ακτίνες ή ακτίνες λέιζερ (laser)</a:t>
            </a:r>
            <a:endParaRPr b="0" lang="el-GR" sz="3200" spc="-1" strike="noStrike">
              <a:latin typeface="Arial"/>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TextShape 1"/>
          <p:cNvSpPr txBox="1"/>
          <p:nvPr/>
        </p:nvSpPr>
        <p:spPr>
          <a:xfrm>
            <a:off x="720000" y="300960"/>
            <a:ext cx="8855280" cy="1262160"/>
          </a:xfrm>
          <a:prstGeom prst="rect">
            <a:avLst/>
          </a:prstGeom>
          <a:noFill/>
          <a:ln>
            <a:noFill/>
          </a:ln>
        </p:spPr>
        <p:txBody>
          <a:bodyPr lIns="0" rIns="0" tIns="0" bIns="0" anchor="ctr">
            <a:spAutoFit/>
          </a:bodyPr>
          <a:p>
            <a:pPr algn="ctr"/>
            <a:r>
              <a:rPr b="0" lang="el-GR" sz="3600" spc="-1" strike="noStrike">
                <a:latin typeface="Arial"/>
              </a:rPr>
              <a:t>Τοπολογίες Ασύρματων Τοπικών Δικτύων</a:t>
            </a:r>
            <a:endParaRPr b="0" lang="el-GR" sz="3600" spc="-1" strike="noStrike">
              <a:latin typeface="Arial"/>
            </a:endParaRPr>
          </a:p>
        </p:txBody>
      </p:sp>
      <p:sp>
        <p:nvSpPr>
          <p:cNvPr id="165" name="TextShape 2"/>
          <p:cNvSpPr txBox="1"/>
          <p:nvPr/>
        </p:nvSpPr>
        <p:spPr>
          <a:xfrm>
            <a:off x="720000" y="2160000"/>
            <a:ext cx="8639640" cy="438444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1" lang="el-GR" sz="3200" spc="-1" strike="noStrike">
                <a:solidFill>
                  <a:srgbClr val="c9211e"/>
                </a:solidFill>
                <a:latin typeface="Arial"/>
              </a:rPr>
              <a:t>5. Ασύρματοι Σταθμοί (Stations): </a:t>
            </a:r>
            <a:endParaRPr b="0" lang="el-GR" sz="3200" spc="-1" strike="noStrike">
              <a:latin typeface="Arial"/>
            </a:endParaRPr>
          </a:p>
          <a:p>
            <a:pPr marL="432000" indent="-324000">
              <a:spcBef>
                <a:spcPts val="1417"/>
              </a:spcBef>
              <a:buClr>
                <a:srgbClr val="000000"/>
              </a:buClr>
              <a:buSzPct val="45000"/>
              <a:buFont typeface="Wingdings" charset="2"/>
              <a:buChar char=""/>
            </a:pPr>
            <a:r>
              <a:rPr b="0" lang="el-GR" sz="3200" spc="-1" strike="noStrike">
                <a:latin typeface="Arial"/>
              </a:rPr>
              <a:t>Οι ασύρματοι σταθμοί είναι οι συσκευές που χρησιμοποιούν οι χρήστες και συνδέονται στο ασύρματο τοπικό δίκτυο. Οι συσκευές μπορεί να είναι επιτραπέζιοι ή φορητοί υπολογιστές, ταμπλέτες, PDA, έξυπνα κίνητά τηλέφωνα κλπ</a:t>
            </a:r>
            <a:endParaRPr b="0" lang="el-GR" sz="3200" spc="-1" strike="noStrike">
              <a:latin typeface="Arial"/>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TextShape 1"/>
          <p:cNvSpPr txBox="1"/>
          <p:nvPr/>
        </p:nvSpPr>
        <p:spPr>
          <a:xfrm>
            <a:off x="720000" y="300960"/>
            <a:ext cx="8855280" cy="1262160"/>
          </a:xfrm>
          <a:prstGeom prst="rect">
            <a:avLst/>
          </a:prstGeom>
          <a:noFill/>
          <a:ln>
            <a:noFill/>
          </a:ln>
        </p:spPr>
        <p:txBody>
          <a:bodyPr lIns="0" rIns="0" tIns="0" bIns="0" anchor="ctr">
            <a:spAutoFit/>
          </a:bodyPr>
          <a:p>
            <a:pPr algn="ctr"/>
            <a:r>
              <a:rPr b="0" lang="el-GR" sz="3600" spc="-1" strike="noStrike">
                <a:latin typeface="Arial"/>
              </a:rPr>
              <a:t>Τοπολογίες Ασύρματων Τοπικών Δικτύων</a:t>
            </a:r>
            <a:endParaRPr b="0" lang="el-GR" sz="3600" spc="-1" strike="noStrike">
              <a:latin typeface="Arial"/>
            </a:endParaRPr>
          </a:p>
        </p:txBody>
      </p:sp>
      <p:sp>
        <p:nvSpPr>
          <p:cNvPr id="167" name="TextShape 2"/>
          <p:cNvSpPr txBox="1"/>
          <p:nvPr/>
        </p:nvSpPr>
        <p:spPr>
          <a:xfrm>
            <a:off x="720000" y="2160000"/>
            <a:ext cx="8639640" cy="438444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1" lang="el-GR" sz="3200" spc="-1" strike="noStrike">
                <a:solidFill>
                  <a:srgbClr val="c9211e"/>
                </a:solidFill>
                <a:latin typeface="Arial"/>
              </a:rPr>
              <a:t>6. Οι Γέφυρες (Bridges):</a:t>
            </a:r>
            <a:r>
              <a:rPr b="0" lang="el-GR" sz="3200" spc="-1" strike="noStrike">
                <a:latin typeface="Arial"/>
              </a:rPr>
              <a:t> </a:t>
            </a:r>
            <a:endParaRPr b="0" lang="el-GR" sz="3200" spc="-1" strike="noStrike">
              <a:latin typeface="Arial"/>
            </a:endParaRPr>
          </a:p>
          <a:p>
            <a:pPr marL="432000" indent="-324000">
              <a:spcBef>
                <a:spcPts val="1417"/>
              </a:spcBef>
              <a:buClr>
                <a:srgbClr val="000000"/>
              </a:buClr>
              <a:buSzPct val="45000"/>
              <a:buFont typeface="Wingdings" charset="2"/>
              <a:buChar char=""/>
            </a:pPr>
            <a:r>
              <a:rPr b="0" lang="el-GR" sz="3200" spc="-1" strike="noStrike">
                <a:latin typeface="Arial"/>
              </a:rPr>
              <a:t>Για την διασύνδεση δύο ή περισσοτέρων ασύρματων τοπικών δικτύων χρησιμοποιούνται οι γέφυρες παρέχοντας ασύρματη σύνδεση μεταξύ τους.</a:t>
            </a:r>
            <a:endParaRPr b="0" lang="el-GR" sz="3200" spc="-1" strike="noStrike">
              <a:latin typeface="Arial"/>
            </a:endParaRPr>
          </a:p>
        </p:txBody>
      </p:sp>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TextShape 1"/>
          <p:cNvSpPr txBox="1"/>
          <p:nvPr/>
        </p:nvSpPr>
        <p:spPr>
          <a:xfrm>
            <a:off x="720000" y="300960"/>
            <a:ext cx="8855280" cy="1262160"/>
          </a:xfrm>
          <a:prstGeom prst="rect">
            <a:avLst/>
          </a:prstGeom>
          <a:noFill/>
          <a:ln>
            <a:noFill/>
          </a:ln>
        </p:spPr>
        <p:txBody>
          <a:bodyPr lIns="0" rIns="0" tIns="0" bIns="0" anchor="ctr">
            <a:spAutoFit/>
          </a:bodyPr>
          <a:p>
            <a:pPr algn="ctr"/>
            <a:r>
              <a:rPr b="0" lang="el-GR" sz="3600" spc="-1" strike="noStrike">
                <a:latin typeface="Arial"/>
              </a:rPr>
              <a:t>Τοπολογίες Ασύρματων Τοπικών Δικτύων</a:t>
            </a:r>
            <a:endParaRPr b="0" lang="el-GR" sz="3600" spc="-1" strike="noStrike">
              <a:latin typeface="Arial"/>
            </a:endParaRPr>
          </a:p>
        </p:txBody>
      </p:sp>
      <p:sp>
        <p:nvSpPr>
          <p:cNvPr id="169" name="TextShape 2"/>
          <p:cNvSpPr txBox="1"/>
          <p:nvPr/>
        </p:nvSpPr>
        <p:spPr>
          <a:xfrm>
            <a:off x="720000" y="2160000"/>
            <a:ext cx="8639640" cy="438444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1" lang="el-GR" sz="3200" spc="-1" strike="noStrike">
                <a:solidFill>
                  <a:srgbClr val="c9211e"/>
                </a:solidFill>
                <a:latin typeface="Arial"/>
              </a:rPr>
              <a:t>7. Οι Προσαρμογείς (Interfaces):</a:t>
            </a:r>
            <a:r>
              <a:rPr b="0" lang="el-GR" sz="3200" spc="-1" strike="noStrike">
                <a:latin typeface="Arial"/>
              </a:rPr>
              <a:t> </a:t>
            </a:r>
            <a:endParaRPr b="0" lang="el-GR" sz="3200" spc="-1" strike="noStrike">
              <a:latin typeface="Arial"/>
            </a:endParaRPr>
          </a:p>
          <a:p>
            <a:pPr marL="432000" indent="-324000">
              <a:spcBef>
                <a:spcPts val="1417"/>
              </a:spcBef>
              <a:buClr>
                <a:srgbClr val="000000"/>
              </a:buClr>
              <a:buSzPct val="45000"/>
              <a:buFont typeface="Wingdings" charset="2"/>
              <a:buChar char=""/>
            </a:pPr>
            <a:r>
              <a:rPr b="0" lang="el-GR" sz="3200" spc="-1" strike="noStrike">
                <a:latin typeface="Arial"/>
              </a:rPr>
              <a:t>Στην ουσία πρόκειται για τις κάρτες δικτύου οι οποίες αποτελούν τον συνδετικό κρίκο ανάμεσα στο AP τον ασύρματο σταθμό. Ένας προσαρμογέας για το ασύρματο δίκτυο δεν έχει υποδοχή για καλώδιο όπως οι προσαρμογείς για τα ενσύρματα δίκτυα, αλλά μία κεραία</a:t>
            </a:r>
            <a:endParaRPr b="0" lang="el-GR" sz="32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5" name="" descr=""/>
          <p:cNvPicPr/>
          <p:nvPr/>
        </p:nvPicPr>
        <p:blipFill>
          <a:blip r:embed="rId1"/>
          <a:stretch/>
        </p:blipFill>
        <p:spPr>
          <a:xfrm>
            <a:off x="713880" y="2016000"/>
            <a:ext cx="8335800" cy="3671640"/>
          </a:xfrm>
          <a:prstGeom prst="rect">
            <a:avLst/>
          </a:prstGeom>
          <a:ln>
            <a:noFill/>
          </a:ln>
        </p:spPr>
      </p:pic>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TextShape 1"/>
          <p:cNvSpPr txBox="1"/>
          <p:nvPr/>
        </p:nvSpPr>
        <p:spPr>
          <a:xfrm>
            <a:off x="720000" y="300960"/>
            <a:ext cx="8855280" cy="1262160"/>
          </a:xfrm>
          <a:prstGeom prst="rect">
            <a:avLst/>
          </a:prstGeom>
          <a:noFill/>
          <a:ln>
            <a:noFill/>
          </a:ln>
        </p:spPr>
        <p:txBody>
          <a:bodyPr lIns="0" rIns="0" tIns="0" bIns="0" anchor="ctr">
            <a:spAutoFit/>
          </a:bodyPr>
          <a:p>
            <a:pPr algn="ctr"/>
            <a:r>
              <a:rPr b="0" lang="el-GR" sz="3600" spc="-1" strike="noStrike">
                <a:latin typeface="Arial"/>
              </a:rPr>
              <a:t>Τοπολογίες Ασύρματων Τοπικών Δικτύων</a:t>
            </a:r>
            <a:endParaRPr b="0" lang="el-GR" sz="3600" spc="-1" strike="noStrike">
              <a:latin typeface="Arial"/>
            </a:endParaRPr>
          </a:p>
        </p:txBody>
      </p:sp>
      <p:sp>
        <p:nvSpPr>
          <p:cNvPr id="171" name="TextShape 2"/>
          <p:cNvSpPr txBox="1"/>
          <p:nvPr/>
        </p:nvSpPr>
        <p:spPr>
          <a:xfrm>
            <a:off x="720000" y="2160000"/>
            <a:ext cx="8639640" cy="438444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1" lang="el-GR" sz="3200" spc="-1" strike="noStrike">
                <a:solidFill>
                  <a:srgbClr val="c9211e"/>
                </a:solidFill>
                <a:latin typeface="Arial"/>
              </a:rPr>
              <a:t>8. Οι Κεραίες (Antennas):</a:t>
            </a:r>
            <a:r>
              <a:rPr b="0" lang="el-GR" sz="3200" spc="-1" strike="noStrike">
                <a:latin typeface="Arial"/>
              </a:rPr>
              <a:t> </a:t>
            </a:r>
            <a:endParaRPr b="0" lang="el-GR" sz="3200" spc="-1" strike="noStrike">
              <a:latin typeface="Arial"/>
            </a:endParaRPr>
          </a:p>
          <a:p>
            <a:pPr marL="432000" indent="-324000">
              <a:spcBef>
                <a:spcPts val="1417"/>
              </a:spcBef>
              <a:buClr>
                <a:srgbClr val="000000"/>
              </a:buClr>
              <a:buSzPct val="45000"/>
              <a:buFont typeface="Wingdings" charset="2"/>
              <a:buChar char=""/>
            </a:pPr>
            <a:r>
              <a:rPr b="0" lang="el-GR" sz="3200" spc="-1" strike="noStrike">
                <a:latin typeface="Arial"/>
              </a:rPr>
              <a:t>Οι κεραίες χρησιμεύουν για την μετάδοση και την λήψη των ηλεκτρομαγνητικών κυμάτων. </a:t>
            </a:r>
            <a:endParaRPr b="0" lang="el-GR" sz="3200" spc="-1" strike="noStrike">
              <a:latin typeface="Arial"/>
            </a:endParaRPr>
          </a:p>
          <a:p>
            <a:pPr marL="432000" indent="-324000">
              <a:spcBef>
                <a:spcPts val="1417"/>
              </a:spcBef>
              <a:buClr>
                <a:srgbClr val="000000"/>
              </a:buClr>
              <a:buSzPct val="45000"/>
              <a:buFont typeface="Wingdings" charset="2"/>
              <a:buChar char=""/>
            </a:pPr>
            <a:r>
              <a:rPr b="0" lang="el-GR" sz="3200" spc="-1" strike="noStrike">
                <a:latin typeface="Arial"/>
              </a:rPr>
              <a:t>Ο σχεδιασμός και η κατασκευή τους εξαρτάται από το φάσμα συχνοτήτων που χρησιμοποιείται και από το εύρος της εκπεμπόμενης ακτινοβολίας</a:t>
            </a:r>
            <a:endParaRPr b="0" lang="el-GR" sz="3200" spc="-1" strike="noStrike">
              <a:latin typeface="Arial"/>
            </a:endParaRPr>
          </a:p>
        </p:txBody>
      </p:sp>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TextShape 1"/>
          <p:cNvSpPr txBox="1"/>
          <p:nvPr/>
        </p:nvSpPr>
        <p:spPr>
          <a:xfrm>
            <a:off x="720000" y="300960"/>
            <a:ext cx="8855280" cy="1262160"/>
          </a:xfrm>
          <a:prstGeom prst="rect">
            <a:avLst/>
          </a:prstGeom>
          <a:noFill/>
          <a:ln>
            <a:noFill/>
          </a:ln>
        </p:spPr>
        <p:txBody>
          <a:bodyPr lIns="0" rIns="0" tIns="0" bIns="0" anchor="ctr">
            <a:spAutoFit/>
          </a:bodyPr>
          <a:p>
            <a:pPr algn="ctr"/>
            <a:r>
              <a:rPr b="0" lang="el-GR" sz="3600" spc="-1" strike="noStrike">
                <a:latin typeface="Arial"/>
              </a:rPr>
              <a:t>Τοπολογίες Ασύρματων Τοπικών Δικτύων</a:t>
            </a:r>
            <a:endParaRPr b="0" lang="el-GR" sz="3600" spc="-1" strike="noStrike">
              <a:latin typeface="Arial"/>
            </a:endParaRPr>
          </a:p>
        </p:txBody>
      </p:sp>
      <p:sp>
        <p:nvSpPr>
          <p:cNvPr id="173" name="TextShape 2"/>
          <p:cNvSpPr txBox="1"/>
          <p:nvPr/>
        </p:nvSpPr>
        <p:spPr>
          <a:xfrm>
            <a:off x="720000" y="2160000"/>
            <a:ext cx="8639640" cy="438444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1" lang="el-GR" sz="3200" spc="-1" strike="noStrike">
                <a:solidFill>
                  <a:srgbClr val="00a933"/>
                </a:solidFill>
                <a:latin typeface="Arial"/>
              </a:rPr>
              <a:t>Όσον αφορά τρόπο σύνδεσης των ασύρματων σταθμών μεταξύ τους</a:t>
            </a:r>
            <a:r>
              <a:rPr b="0" lang="el-GR" sz="3200" spc="-1" strike="noStrike">
                <a:latin typeface="Arial"/>
              </a:rPr>
              <a:t> διακρίνουμε δύο περιπτώσεις:</a:t>
            </a:r>
            <a:endParaRPr b="0" lang="el-GR" sz="3200" spc="-1" strike="noStrike">
              <a:latin typeface="Arial"/>
            </a:endParaRPr>
          </a:p>
          <a:p>
            <a:pPr marL="432000" indent="-324000">
              <a:spcBef>
                <a:spcPts val="1417"/>
              </a:spcBef>
              <a:buClr>
                <a:srgbClr val="000000"/>
              </a:buClr>
              <a:buSzPct val="45000"/>
              <a:buFont typeface="Wingdings" charset="2"/>
              <a:buChar char=""/>
            </a:pPr>
            <a:r>
              <a:rPr b="0" lang="el-GR" sz="3200" spc="-1" strike="noStrike">
                <a:solidFill>
                  <a:srgbClr val="c9211e"/>
                </a:solidFill>
                <a:latin typeface="Arial"/>
              </a:rPr>
              <a:t>1. Την αυτοοργανωμένη ή κατ' απαίτηση σύνδεση (ad hoc)</a:t>
            </a:r>
            <a:endParaRPr b="0" lang="el-GR" sz="3200" spc="-1" strike="noStrike">
              <a:latin typeface="Arial"/>
            </a:endParaRPr>
          </a:p>
          <a:p>
            <a:pPr marL="432000" indent="-324000">
              <a:spcBef>
                <a:spcPts val="1417"/>
              </a:spcBef>
              <a:buClr>
                <a:srgbClr val="000000"/>
              </a:buClr>
              <a:buSzPct val="45000"/>
              <a:buFont typeface="Wingdings" charset="2"/>
              <a:buChar char=""/>
            </a:pPr>
            <a:r>
              <a:rPr b="0" lang="el-GR" sz="3200" spc="-1" strike="noStrike">
                <a:solidFill>
                  <a:srgbClr val="c9211e"/>
                </a:solidFill>
                <a:latin typeface="Arial"/>
              </a:rPr>
              <a:t>2. Σύνδεση Υποδομής (Infrastructure Mode) </a:t>
            </a:r>
            <a:endParaRPr b="0" lang="el-GR" sz="3200" spc="-1" strike="noStrike">
              <a:latin typeface="Arial"/>
            </a:endParaRPr>
          </a:p>
        </p:txBody>
      </p:sp>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TextShape 1"/>
          <p:cNvSpPr txBox="1"/>
          <p:nvPr/>
        </p:nvSpPr>
        <p:spPr>
          <a:xfrm>
            <a:off x="720000" y="300960"/>
            <a:ext cx="8855280" cy="1262160"/>
          </a:xfrm>
          <a:prstGeom prst="rect">
            <a:avLst/>
          </a:prstGeom>
          <a:noFill/>
          <a:ln>
            <a:noFill/>
          </a:ln>
        </p:spPr>
        <p:txBody>
          <a:bodyPr lIns="0" rIns="0" tIns="0" bIns="0" anchor="ctr">
            <a:spAutoFit/>
          </a:bodyPr>
          <a:p>
            <a:pPr algn="ctr"/>
            <a:r>
              <a:rPr b="0" lang="el-GR" sz="3600" spc="-1" strike="noStrike">
                <a:latin typeface="Arial"/>
              </a:rPr>
              <a:t>Τοπολογίες Ασύρματων Τοπικών Δικτύων</a:t>
            </a:r>
            <a:endParaRPr b="0" lang="el-GR" sz="3600" spc="-1" strike="noStrike">
              <a:latin typeface="Arial"/>
            </a:endParaRPr>
          </a:p>
        </p:txBody>
      </p:sp>
      <p:pic>
        <p:nvPicPr>
          <p:cNvPr id="175" name="" descr=""/>
          <p:cNvPicPr/>
          <p:nvPr/>
        </p:nvPicPr>
        <p:blipFill>
          <a:blip r:embed="rId1"/>
          <a:stretch/>
        </p:blipFill>
        <p:spPr>
          <a:xfrm>
            <a:off x="1008000" y="1563120"/>
            <a:ext cx="7921800" cy="5175720"/>
          </a:xfrm>
          <a:prstGeom prst="rect">
            <a:avLst/>
          </a:prstGeom>
          <a:ln>
            <a:noFill/>
          </a:ln>
        </p:spPr>
      </p:pic>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TextShape 1"/>
          <p:cNvSpPr txBox="1"/>
          <p:nvPr/>
        </p:nvSpPr>
        <p:spPr>
          <a:xfrm>
            <a:off x="720000" y="300960"/>
            <a:ext cx="8855280" cy="1262160"/>
          </a:xfrm>
          <a:prstGeom prst="rect">
            <a:avLst/>
          </a:prstGeom>
          <a:noFill/>
          <a:ln>
            <a:noFill/>
          </a:ln>
        </p:spPr>
        <p:txBody>
          <a:bodyPr lIns="0" rIns="0" tIns="0" bIns="0" anchor="ctr">
            <a:spAutoFit/>
          </a:bodyPr>
          <a:p>
            <a:pPr algn="ctr"/>
            <a:r>
              <a:rPr b="0" lang="el-GR" sz="3600" spc="-1" strike="noStrike">
                <a:latin typeface="Arial"/>
              </a:rPr>
              <a:t>Τοπολογίες Ασύρματων Τοπικών Δικτύων</a:t>
            </a:r>
            <a:endParaRPr b="0" lang="el-GR" sz="3600" spc="-1" strike="noStrike">
              <a:latin typeface="Arial"/>
            </a:endParaRPr>
          </a:p>
        </p:txBody>
      </p:sp>
      <p:sp>
        <p:nvSpPr>
          <p:cNvPr id="177" name="TextShape 2"/>
          <p:cNvSpPr txBox="1"/>
          <p:nvPr/>
        </p:nvSpPr>
        <p:spPr>
          <a:xfrm>
            <a:off x="720000" y="2160000"/>
            <a:ext cx="8639640" cy="4384440"/>
          </a:xfrm>
          <a:prstGeom prst="rect">
            <a:avLst/>
          </a:prstGeom>
          <a:noFill/>
          <a:ln>
            <a:noFill/>
          </a:ln>
        </p:spPr>
        <p:txBody>
          <a:bodyPr lIns="0" rIns="0" tIns="0" bIns="0">
            <a:normAutofit fontScale="51000"/>
          </a:bodyPr>
          <a:p>
            <a:pPr marL="432000" indent="-324000">
              <a:spcBef>
                <a:spcPts val="1417"/>
              </a:spcBef>
              <a:buClr>
                <a:srgbClr val="000000"/>
              </a:buClr>
              <a:buSzPct val="45000"/>
              <a:buFont typeface="Wingdings" charset="2"/>
              <a:buChar char=""/>
            </a:pPr>
            <a:r>
              <a:rPr b="1" lang="el-GR" sz="3200" spc="-1" strike="noStrike">
                <a:solidFill>
                  <a:srgbClr val="c9211e"/>
                </a:solidFill>
                <a:latin typeface="Arial"/>
              </a:rPr>
              <a:t>1. Aυτοοργανωμένη ή κατ' απαίτηση σύνδεση (ad hoc): </a:t>
            </a:r>
            <a:endParaRPr b="0" lang="el-GR" sz="3200" spc="-1" strike="noStrike">
              <a:latin typeface="Arial"/>
            </a:endParaRPr>
          </a:p>
          <a:p>
            <a:pPr marL="432000" indent="-324000">
              <a:spcBef>
                <a:spcPts val="1417"/>
              </a:spcBef>
              <a:buClr>
                <a:srgbClr val="000000"/>
              </a:buClr>
              <a:buSzPct val="45000"/>
              <a:buFont typeface="Wingdings" charset="2"/>
              <a:buChar char=""/>
            </a:pPr>
            <a:r>
              <a:rPr b="0" lang="el-GR" sz="3200" spc="-1" strike="noStrike">
                <a:latin typeface="Arial"/>
              </a:rPr>
              <a:t>Σε αυτό τον τρόπο σύνδεσης δεν χρησιμοποιείται κάποιος σταθμός βάσης, αλλά οι ασύρματοι σταθμοί συνδέονται απευθείας μεταξύ τους σχηματίζοντας συνδέσεις σημείο προς σημείο (peer to peer). </a:t>
            </a:r>
            <a:endParaRPr b="0" lang="el-GR" sz="3200" spc="-1" strike="noStrike">
              <a:latin typeface="Arial"/>
            </a:endParaRPr>
          </a:p>
          <a:p>
            <a:pPr marL="432000" indent="-324000">
              <a:spcBef>
                <a:spcPts val="1417"/>
              </a:spcBef>
              <a:buClr>
                <a:srgbClr val="000000"/>
              </a:buClr>
              <a:buSzPct val="45000"/>
              <a:buFont typeface="Wingdings" charset="2"/>
              <a:buChar char=""/>
            </a:pPr>
            <a:r>
              <a:rPr b="0" lang="el-GR" sz="3200" spc="-1" strike="noStrike">
                <a:latin typeface="Arial"/>
              </a:rPr>
              <a:t>Συνήθως αυτή η σύνδεση χρησιμοποιείται για την επικοινωνία δύο ασύρματων σταθμών χωρίς την χρήση ασύρματου σημείου πρόσβασης, αλλά στην γενική περίπτωση είναι δυνατόν να συνδεθούν πολλοί ασύρματοι σταθμοί δημιουργώντας έτσι μία τοπολογία πλέγματος.</a:t>
            </a:r>
            <a:endParaRPr b="0" lang="el-GR" sz="3200" spc="-1" strike="noStrike">
              <a:latin typeface="Arial"/>
            </a:endParaRPr>
          </a:p>
        </p:txBody>
      </p:sp>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TextShape 1"/>
          <p:cNvSpPr txBox="1"/>
          <p:nvPr/>
        </p:nvSpPr>
        <p:spPr>
          <a:xfrm>
            <a:off x="720000" y="300960"/>
            <a:ext cx="8855280" cy="1262160"/>
          </a:xfrm>
          <a:prstGeom prst="rect">
            <a:avLst/>
          </a:prstGeom>
          <a:noFill/>
          <a:ln>
            <a:noFill/>
          </a:ln>
        </p:spPr>
        <p:txBody>
          <a:bodyPr lIns="0" rIns="0" tIns="0" bIns="0" anchor="ctr">
            <a:spAutoFit/>
          </a:bodyPr>
          <a:p>
            <a:pPr algn="ctr"/>
            <a:r>
              <a:rPr b="0" lang="el-GR" sz="3600" spc="-1" strike="noStrike">
                <a:latin typeface="Arial"/>
              </a:rPr>
              <a:t>Τοπολογίες Ασύρματων Τοπικών Δικτύων</a:t>
            </a:r>
            <a:endParaRPr b="0" lang="el-GR" sz="3600" spc="-1" strike="noStrike">
              <a:latin typeface="Arial"/>
            </a:endParaRPr>
          </a:p>
        </p:txBody>
      </p:sp>
      <p:sp>
        <p:nvSpPr>
          <p:cNvPr id="179" name="TextShape 2"/>
          <p:cNvSpPr txBox="1"/>
          <p:nvPr/>
        </p:nvSpPr>
        <p:spPr>
          <a:xfrm>
            <a:off x="720360" y="1512000"/>
            <a:ext cx="8639640" cy="438444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1" lang="el-GR" sz="3200" spc="-1" strike="noStrike">
                <a:solidFill>
                  <a:srgbClr val="c9211e"/>
                </a:solidFill>
                <a:latin typeface="Arial"/>
              </a:rPr>
              <a:t>2. Σύνδεση Υποδομής (Infrastructure Mode):  </a:t>
            </a:r>
            <a:endParaRPr b="0" lang="el-GR" sz="3200" spc="-1" strike="noStrike">
              <a:latin typeface="Arial"/>
            </a:endParaRPr>
          </a:p>
          <a:p>
            <a:pPr marL="432000" indent="-324000">
              <a:spcBef>
                <a:spcPts val="1417"/>
              </a:spcBef>
              <a:buClr>
                <a:srgbClr val="000000"/>
              </a:buClr>
              <a:buSzPct val="45000"/>
              <a:buFont typeface="Wingdings" charset="2"/>
              <a:buChar char=""/>
            </a:pPr>
            <a:endParaRPr b="0" lang="el-GR" sz="3200" spc="-1" strike="noStrike">
              <a:latin typeface="Arial"/>
            </a:endParaRPr>
          </a:p>
        </p:txBody>
      </p:sp>
      <p:pic>
        <p:nvPicPr>
          <p:cNvPr id="180" name="" descr=""/>
          <p:cNvPicPr/>
          <p:nvPr/>
        </p:nvPicPr>
        <p:blipFill>
          <a:blip r:embed="rId1"/>
          <a:stretch/>
        </p:blipFill>
        <p:spPr>
          <a:xfrm>
            <a:off x="1440000" y="2520000"/>
            <a:ext cx="7527240" cy="4752000"/>
          </a:xfrm>
          <a:prstGeom prst="rect">
            <a:avLst/>
          </a:prstGeom>
          <a:ln>
            <a:noFill/>
          </a:ln>
        </p:spPr>
      </p:pic>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TextShape 1"/>
          <p:cNvSpPr txBox="1"/>
          <p:nvPr/>
        </p:nvSpPr>
        <p:spPr>
          <a:xfrm>
            <a:off x="720000" y="300960"/>
            <a:ext cx="8855280" cy="1262160"/>
          </a:xfrm>
          <a:prstGeom prst="rect">
            <a:avLst/>
          </a:prstGeom>
          <a:noFill/>
          <a:ln>
            <a:noFill/>
          </a:ln>
        </p:spPr>
        <p:txBody>
          <a:bodyPr lIns="0" rIns="0" tIns="0" bIns="0" anchor="ctr">
            <a:spAutoFit/>
          </a:bodyPr>
          <a:p>
            <a:pPr algn="ctr"/>
            <a:r>
              <a:rPr b="0" lang="el-GR" sz="3600" spc="-1" strike="noStrike">
                <a:latin typeface="Arial"/>
              </a:rPr>
              <a:t>Τοπολογίες Ασύρματων Τοπικών Δικτύων</a:t>
            </a:r>
            <a:endParaRPr b="0" lang="el-GR" sz="3600" spc="-1" strike="noStrike">
              <a:latin typeface="Arial"/>
            </a:endParaRPr>
          </a:p>
        </p:txBody>
      </p:sp>
      <p:sp>
        <p:nvSpPr>
          <p:cNvPr id="182" name="TextShape 2"/>
          <p:cNvSpPr txBox="1"/>
          <p:nvPr/>
        </p:nvSpPr>
        <p:spPr>
          <a:xfrm>
            <a:off x="720000" y="2160000"/>
            <a:ext cx="8639640" cy="438444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1" lang="el-GR" sz="3200" spc="-1" strike="noStrike">
                <a:solidFill>
                  <a:srgbClr val="c9211e"/>
                </a:solidFill>
                <a:latin typeface="Arial"/>
              </a:rPr>
              <a:t>2. Σύνδεση Υποδομής (Infrastructure Mode): </a:t>
            </a:r>
            <a:endParaRPr b="0" lang="el-GR" sz="3200" spc="-1" strike="noStrike">
              <a:latin typeface="Arial"/>
            </a:endParaRPr>
          </a:p>
          <a:p>
            <a:pPr marL="432000" indent="-324000">
              <a:spcBef>
                <a:spcPts val="1417"/>
              </a:spcBef>
              <a:buClr>
                <a:srgbClr val="000000"/>
              </a:buClr>
              <a:buSzPct val="45000"/>
              <a:buFont typeface="Wingdings" charset="2"/>
              <a:buChar char=""/>
            </a:pPr>
            <a:r>
              <a:rPr b="0" lang="el-GR" sz="3200" spc="-1" strike="noStrike">
                <a:solidFill>
                  <a:srgbClr val="000000"/>
                </a:solidFill>
                <a:latin typeface="Arial"/>
              </a:rPr>
              <a:t>Xρησιμοποιείται ένας η περισσότεροι σταθμοί βάσης με τους οποίους συνδέονται οι ασύρματοι σταθμοί. </a:t>
            </a:r>
            <a:endParaRPr b="0" lang="el-GR" sz="3200" spc="-1" strike="noStrike">
              <a:latin typeface="Arial"/>
            </a:endParaRPr>
          </a:p>
          <a:p>
            <a:pPr marL="432000" indent="-324000">
              <a:spcBef>
                <a:spcPts val="1417"/>
              </a:spcBef>
              <a:buClr>
                <a:srgbClr val="000000"/>
              </a:buClr>
              <a:buSzPct val="45000"/>
              <a:buFont typeface="Wingdings" charset="2"/>
              <a:buChar char=""/>
            </a:pPr>
            <a:r>
              <a:rPr b="0" lang="el-GR" sz="3200" spc="-1" strike="noStrike">
                <a:solidFill>
                  <a:srgbClr val="000000"/>
                </a:solidFill>
                <a:latin typeface="Arial"/>
              </a:rPr>
              <a:t>Οι σταθμοί βάσης συνδέονται μεταξύ τους συνήθως μέσω ενσύρματου δικτύου </a:t>
            </a:r>
            <a:endParaRPr b="0" lang="el-GR" sz="3200" spc="-1" strike="noStrike">
              <a:latin typeface="Arial"/>
            </a:endParaRPr>
          </a:p>
          <a:p>
            <a:pPr marL="432000" indent="-324000">
              <a:spcBef>
                <a:spcPts val="1417"/>
              </a:spcBef>
              <a:buClr>
                <a:srgbClr val="000000"/>
              </a:buClr>
              <a:buSzPct val="45000"/>
              <a:buFont typeface="Wingdings" charset="2"/>
              <a:buChar char=""/>
            </a:pPr>
            <a:endParaRPr b="0" lang="el-GR" sz="3200" spc="-1" strike="noStrike">
              <a:latin typeface="Arial"/>
            </a:endParaRPr>
          </a:p>
        </p:txBody>
      </p:sp>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TextShape 1"/>
          <p:cNvSpPr txBox="1"/>
          <p:nvPr/>
        </p:nvSpPr>
        <p:spPr>
          <a:xfrm>
            <a:off x="720000" y="300960"/>
            <a:ext cx="8855280" cy="1262160"/>
          </a:xfrm>
          <a:prstGeom prst="rect">
            <a:avLst/>
          </a:prstGeom>
          <a:noFill/>
          <a:ln>
            <a:noFill/>
          </a:ln>
        </p:spPr>
        <p:txBody>
          <a:bodyPr lIns="0" rIns="0" tIns="0" bIns="0" anchor="ctr">
            <a:spAutoFit/>
          </a:bodyPr>
          <a:p>
            <a:pPr algn="ctr"/>
            <a:r>
              <a:rPr b="0" lang="el-GR" sz="3600" spc="-1" strike="noStrike">
                <a:latin typeface="Arial"/>
              </a:rPr>
              <a:t>Τοπολογίες Ασύρματων Τοπικών Δικτύων</a:t>
            </a:r>
            <a:endParaRPr b="0" lang="el-GR" sz="3600" spc="-1" strike="noStrike">
              <a:latin typeface="Arial"/>
            </a:endParaRPr>
          </a:p>
        </p:txBody>
      </p:sp>
      <p:sp>
        <p:nvSpPr>
          <p:cNvPr id="184" name="TextShape 2"/>
          <p:cNvSpPr txBox="1"/>
          <p:nvPr/>
        </p:nvSpPr>
        <p:spPr>
          <a:xfrm>
            <a:off x="720000" y="2160000"/>
            <a:ext cx="8639640" cy="4384440"/>
          </a:xfrm>
          <a:prstGeom prst="rect">
            <a:avLst/>
          </a:prstGeom>
          <a:noFill/>
          <a:ln>
            <a:noFill/>
          </a:ln>
        </p:spPr>
        <p:txBody>
          <a:bodyPr lIns="0" rIns="0" tIns="0" bIns="0">
            <a:normAutofit fontScale="65000"/>
          </a:bodyPr>
          <a:p>
            <a:pPr marL="432000" indent="-324000">
              <a:spcBef>
                <a:spcPts val="1417"/>
              </a:spcBef>
              <a:buClr>
                <a:srgbClr val="000000"/>
              </a:buClr>
              <a:buSzPct val="45000"/>
              <a:buFont typeface="Wingdings" charset="2"/>
              <a:buChar char=""/>
            </a:pPr>
            <a:r>
              <a:rPr b="0" lang="el-GR" sz="3200" spc="-1" strike="noStrike">
                <a:latin typeface="Arial"/>
              </a:rPr>
              <a:t>Ο κάθε σταθμός βάσης ορίζει μία περιοχή όση είναι η εμβέλειά του η οποία ονομάζεται κυψέλη. </a:t>
            </a:r>
            <a:endParaRPr b="0" lang="el-GR" sz="3200" spc="-1" strike="noStrike">
              <a:latin typeface="Arial"/>
            </a:endParaRPr>
          </a:p>
          <a:p>
            <a:pPr marL="432000" indent="-324000">
              <a:spcBef>
                <a:spcPts val="1417"/>
              </a:spcBef>
              <a:buClr>
                <a:srgbClr val="000000"/>
              </a:buClr>
              <a:buSzPct val="45000"/>
              <a:buFont typeface="Wingdings" charset="2"/>
              <a:buChar char=""/>
            </a:pPr>
            <a:r>
              <a:rPr b="0" lang="el-GR" sz="3200" spc="-1" strike="noStrike">
                <a:latin typeface="Arial"/>
              </a:rPr>
              <a:t>Όσοι ασύρματοι σταθμοί είναι εντός της κυψέλης εξυπηρετούνται από τον σταθμό βάσης και γι’ αυτό ονομάζονται και πελάτες (clients). </a:t>
            </a:r>
            <a:endParaRPr b="0" lang="el-GR" sz="3200" spc="-1" strike="noStrike">
              <a:latin typeface="Arial"/>
            </a:endParaRPr>
          </a:p>
          <a:p>
            <a:pPr marL="432000" indent="-324000">
              <a:spcBef>
                <a:spcPts val="1417"/>
              </a:spcBef>
              <a:buClr>
                <a:srgbClr val="000000"/>
              </a:buClr>
              <a:buSzPct val="45000"/>
              <a:buFont typeface="Wingdings" charset="2"/>
              <a:buChar char=""/>
            </a:pPr>
            <a:r>
              <a:rPr b="0" lang="el-GR" sz="3200" spc="-1" strike="noStrike">
                <a:latin typeface="Arial"/>
              </a:rPr>
              <a:t>Οι περιοχές που καλύπτουν διαφορετικές κυψέλες αλληλοκαλύπτονται ώστε να είναι δυνατόν ένας ασύρματος σταθμός να κινείται από κυψέλη σε κυψέλη χωρίς να υπάρχει απώλεια επικοινωνίας με το δίκτυο</a:t>
            </a:r>
            <a:endParaRPr b="0" lang="el-GR" sz="3200" spc="-1" strike="noStrike">
              <a:latin typeface="Arial"/>
            </a:endParaRPr>
          </a:p>
        </p:txBody>
      </p:sp>
    </p:spTree>
  </p:cSld>
  <mc:AlternateContent>
    <mc:Choice Requires="p14">
      <p:transition spd="slow" p14:dur="2000"/>
    </mc:Choice>
    <mc:Fallback>
      <p:transition spd="slow"/>
    </mc:Fallback>
  </mc:AlternateContent>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TextShape 1"/>
          <p:cNvSpPr txBox="1"/>
          <p:nvPr/>
        </p:nvSpPr>
        <p:spPr>
          <a:xfrm>
            <a:off x="720000" y="300960"/>
            <a:ext cx="8855280" cy="1262160"/>
          </a:xfrm>
          <a:prstGeom prst="rect">
            <a:avLst/>
          </a:prstGeom>
          <a:noFill/>
          <a:ln>
            <a:noFill/>
          </a:ln>
        </p:spPr>
        <p:txBody>
          <a:bodyPr lIns="0" rIns="0" tIns="0" bIns="0" anchor="ctr">
            <a:spAutoFit/>
          </a:bodyPr>
          <a:p>
            <a:pPr algn="ctr"/>
            <a:r>
              <a:rPr b="0" lang="el-GR" sz="3600" spc="-1" strike="noStrike">
                <a:latin typeface="Arial"/>
              </a:rPr>
              <a:t>Τοπολογίες Ασύρματων Τοπικών Δικτύων</a:t>
            </a:r>
            <a:endParaRPr b="0" lang="el-GR" sz="3600" spc="-1" strike="noStrike">
              <a:latin typeface="Arial"/>
            </a:endParaRPr>
          </a:p>
        </p:txBody>
      </p:sp>
      <p:pic>
        <p:nvPicPr>
          <p:cNvPr id="186" name="" descr=""/>
          <p:cNvPicPr/>
          <p:nvPr/>
        </p:nvPicPr>
        <p:blipFill>
          <a:blip r:embed="rId1"/>
          <a:srcRect l="0" t="0" r="53480" b="0"/>
          <a:stretch/>
        </p:blipFill>
        <p:spPr>
          <a:xfrm>
            <a:off x="1702800" y="1563120"/>
            <a:ext cx="6217200" cy="5688000"/>
          </a:xfrm>
          <a:prstGeom prst="rect">
            <a:avLst/>
          </a:prstGeom>
          <a:ln>
            <a:noFill/>
          </a:ln>
        </p:spPr>
      </p:pic>
      <p:sp>
        <p:nvSpPr>
          <p:cNvPr id="187" name="TextShape 2"/>
          <p:cNvSpPr txBox="1"/>
          <p:nvPr/>
        </p:nvSpPr>
        <p:spPr>
          <a:xfrm>
            <a:off x="1656000" y="1296000"/>
            <a:ext cx="7272000" cy="602640"/>
          </a:xfrm>
          <a:prstGeom prst="rect">
            <a:avLst/>
          </a:prstGeom>
          <a:noFill/>
          <a:ln>
            <a:noFill/>
          </a:ln>
        </p:spPr>
        <p:txBody>
          <a:bodyPr lIns="90000" rIns="90000" tIns="45000" bIns="45000">
            <a:spAutoFit/>
          </a:bodyPr>
          <a:p>
            <a:r>
              <a:rPr b="0" lang="el-GR" sz="2800" spc="-1" strike="noStrike">
                <a:solidFill>
                  <a:srgbClr val="c9211e"/>
                </a:solidFill>
                <a:latin typeface="Arial"/>
              </a:rPr>
              <a:t>σε σπίτια και μικρές επιχειρήσεις</a:t>
            </a:r>
            <a:endParaRPr b="0" lang="el-GR" sz="2800" spc="-1" strike="noStrike">
              <a:solidFill>
                <a:srgbClr val="c9211e"/>
              </a:solidFill>
              <a:latin typeface="Arial"/>
            </a:endParaRPr>
          </a:p>
        </p:txBody>
      </p:sp>
    </p:spTree>
  </p:cSld>
  <mc:AlternateContent>
    <mc:Choice Requires="p14">
      <p:transition spd="slow" p14:dur="2000"/>
    </mc:Choice>
    <mc:Fallback>
      <p:transition spd="slow"/>
    </mc:Fallback>
  </mc:AlternateContent>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TextShape 1"/>
          <p:cNvSpPr txBox="1"/>
          <p:nvPr/>
        </p:nvSpPr>
        <p:spPr>
          <a:xfrm>
            <a:off x="720000" y="300960"/>
            <a:ext cx="8855280" cy="1262160"/>
          </a:xfrm>
          <a:prstGeom prst="rect">
            <a:avLst/>
          </a:prstGeom>
          <a:noFill/>
          <a:ln>
            <a:noFill/>
          </a:ln>
        </p:spPr>
        <p:txBody>
          <a:bodyPr lIns="0" rIns="0" tIns="0" bIns="0" anchor="ctr">
            <a:spAutoFit/>
          </a:bodyPr>
          <a:p>
            <a:pPr algn="ctr"/>
            <a:r>
              <a:rPr b="0" lang="el-GR" sz="3600" spc="-1" strike="noStrike">
                <a:latin typeface="Arial"/>
              </a:rPr>
              <a:t>Τοπολογίες Ασύρματων Τοπικών Δικτύων</a:t>
            </a:r>
            <a:endParaRPr b="0" lang="el-GR" sz="3600" spc="-1" strike="noStrike">
              <a:latin typeface="Arial"/>
            </a:endParaRPr>
          </a:p>
        </p:txBody>
      </p:sp>
      <p:pic>
        <p:nvPicPr>
          <p:cNvPr id="189" name="" descr=""/>
          <p:cNvPicPr/>
          <p:nvPr/>
        </p:nvPicPr>
        <p:blipFill>
          <a:blip r:embed="rId1"/>
          <a:stretch/>
        </p:blipFill>
        <p:spPr>
          <a:xfrm>
            <a:off x="1464120" y="1944000"/>
            <a:ext cx="7031880" cy="4808160"/>
          </a:xfrm>
          <a:prstGeom prst="rect">
            <a:avLst/>
          </a:prstGeom>
          <a:ln>
            <a:noFill/>
          </a:ln>
        </p:spPr>
      </p:pic>
      <p:sp>
        <p:nvSpPr>
          <p:cNvPr id="190" name="TextShape 2"/>
          <p:cNvSpPr txBox="1"/>
          <p:nvPr/>
        </p:nvSpPr>
        <p:spPr>
          <a:xfrm>
            <a:off x="936000" y="1259640"/>
            <a:ext cx="5918760" cy="828360"/>
          </a:xfrm>
          <a:prstGeom prst="rect">
            <a:avLst/>
          </a:prstGeom>
          <a:noFill/>
          <a:ln>
            <a:noFill/>
          </a:ln>
        </p:spPr>
        <p:txBody>
          <a:bodyPr lIns="90000" rIns="90000" tIns="45000" bIns="45000">
            <a:spAutoFit/>
          </a:bodyPr>
          <a:p>
            <a:r>
              <a:rPr b="0" lang="el-GR" sz="2600" spc="-1" strike="noStrike">
                <a:solidFill>
                  <a:srgbClr val="c9211e"/>
                </a:solidFill>
                <a:latin typeface="Arial"/>
              </a:rPr>
              <a:t>τα δίκτυα που βρίσκουμε σε ξενοδοχεία, αεροδρόμια κλπ</a:t>
            </a:r>
            <a:endParaRPr b="0" lang="el-GR" sz="2600" spc="-1" strike="noStrike">
              <a:solidFill>
                <a:srgbClr val="c9211e"/>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CustomShape 1"/>
          <p:cNvSpPr/>
          <p:nvPr/>
        </p:nvSpPr>
        <p:spPr>
          <a:xfrm>
            <a:off x="720000" y="596520"/>
            <a:ext cx="8855280" cy="671040"/>
          </a:xfrm>
          <a:prstGeom prst="rect">
            <a:avLst/>
          </a:prstGeom>
          <a:noFill/>
          <a:ln>
            <a:noFill/>
          </a:ln>
        </p:spPr>
        <p:style>
          <a:lnRef idx="0"/>
          <a:fillRef idx="0"/>
          <a:effectRef idx="0"/>
          <a:fontRef idx="minor"/>
        </p:style>
        <p:txBody>
          <a:bodyPr lIns="0" rIns="0" tIns="0" bIns="0" anchor="ctr">
            <a:spAutoFit/>
          </a:bodyPr>
          <a:p>
            <a:pPr>
              <a:lnSpc>
                <a:spcPct val="100000"/>
              </a:lnSpc>
            </a:pPr>
            <a:r>
              <a:rPr b="1" lang="el-GR" sz="4400" spc="-1" strike="noStrike">
                <a:solidFill>
                  <a:srgbClr val="333333"/>
                </a:solidFill>
                <a:latin typeface="Noto Sans Regular"/>
              </a:rPr>
              <a:t>Χρήση των τοπικών δικτύων</a:t>
            </a:r>
            <a:endParaRPr b="0" lang="el-GR" sz="4400" spc="-1" strike="noStrike">
              <a:latin typeface="Arial"/>
            </a:endParaRPr>
          </a:p>
        </p:txBody>
      </p:sp>
      <p:sp>
        <p:nvSpPr>
          <p:cNvPr id="87" name="CustomShape 2"/>
          <p:cNvSpPr/>
          <p:nvPr/>
        </p:nvSpPr>
        <p:spPr>
          <a:xfrm>
            <a:off x="432000" y="2095200"/>
            <a:ext cx="9359640" cy="4384440"/>
          </a:xfrm>
          <a:prstGeom prst="rect">
            <a:avLst/>
          </a:prstGeom>
          <a:noFill/>
          <a:ln>
            <a:noFill/>
          </a:ln>
        </p:spPr>
        <p:style>
          <a:lnRef idx="0"/>
          <a:fillRef idx="0"/>
          <a:effectRef idx="0"/>
          <a:fontRef idx="minor"/>
        </p:style>
        <p:txBody>
          <a:bodyPr lIns="0" rIns="0" tIns="0" bIns="0">
            <a:noAutofit/>
          </a:bodyPr>
          <a:p>
            <a:pPr marL="432000" indent="-323640">
              <a:lnSpc>
                <a:spcPct val="100000"/>
              </a:lnSpc>
              <a:spcAft>
                <a:spcPts val="1414"/>
              </a:spcAft>
              <a:buClr>
                <a:srgbClr val="ef2929"/>
              </a:buClr>
              <a:buSzPct val="45000"/>
              <a:buFont typeface="Wingdings" charset="2"/>
              <a:buChar char=""/>
            </a:pPr>
            <a:r>
              <a:rPr b="1" lang="el-GR" sz="2800" spc="-1" strike="noStrike">
                <a:solidFill>
                  <a:srgbClr val="333333"/>
                </a:solidFill>
                <a:latin typeface="Noto Sans Regular"/>
              </a:rPr>
              <a:t>1. Διαμοιρασμός Υλικού</a:t>
            </a:r>
            <a:endParaRPr b="0" lang="el-GR" sz="2800" spc="-1" strike="noStrike">
              <a:latin typeface="Arial"/>
            </a:endParaRPr>
          </a:p>
          <a:p>
            <a:pPr marL="432000" indent="-323640">
              <a:lnSpc>
                <a:spcPct val="100000"/>
              </a:lnSpc>
              <a:spcAft>
                <a:spcPts val="1414"/>
              </a:spcAft>
              <a:buClr>
                <a:srgbClr val="ef2929"/>
              </a:buClr>
              <a:buSzPct val="45000"/>
              <a:buFont typeface="Wingdings" charset="2"/>
              <a:buChar char=""/>
            </a:pPr>
            <a:r>
              <a:rPr b="1" lang="el-GR" sz="2800" spc="-1" strike="noStrike">
                <a:solidFill>
                  <a:srgbClr val="333333"/>
                </a:solidFill>
                <a:latin typeface="Noto Sans Regular"/>
              </a:rPr>
              <a:t>2. Διαμοιρασμός λογισμικού</a:t>
            </a:r>
            <a:endParaRPr b="0" lang="el-GR" sz="2800" spc="-1" strike="noStrike">
              <a:latin typeface="Arial"/>
            </a:endParaRPr>
          </a:p>
          <a:p>
            <a:pPr marL="432000" indent="-323640">
              <a:lnSpc>
                <a:spcPct val="100000"/>
              </a:lnSpc>
              <a:spcAft>
                <a:spcPts val="1414"/>
              </a:spcAft>
              <a:buClr>
                <a:srgbClr val="ef2929"/>
              </a:buClr>
              <a:buSzPct val="45000"/>
              <a:buFont typeface="Wingdings" charset="2"/>
              <a:buChar char=""/>
            </a:pPr>
            <a:r>
              <a:rPr b="1" lang="el-GR" sz="2800" spc="-1" strike="noStrike">
                <a:solidFill>
                  <a:srgbClr val="333333"/>
                </a:solidFill>
                <a:latin typeface="Noto Sans Regular"/>
              </a:rPr>
              <a:t>3. Διαμοιρασμός πληροφοριών</a:t>
            </a:r>
            <a:endParaRPr b="0" lang="el-GR" sz="2800" spc="-1" strike="noStrike">
              <a:latin typeface="Arial"/>
            </a:endParaRPr>
          </a:p>
          <a:p>
            <a:pPr marL="432000" indent="-323640">
              <a:lnSpc>
                <a:spcPct val="100000"/>
              </a:lnSpc>
              <a:spcAft>
                <a:spcPts val="1414"/>
              </a:spcAft>
              <a:buClr>
                <a:srgbClr val="ef2929"/>
              </a:buClr>
              <a:buSzPct val="45000"/>
              <a:buFont typeface="Wingdings" charset="2"/>
              <a:buChar char=""/>
            </a:pPr>
            <a:r>
              <a:rPr b="1" lang="el-GR" sz="2800" spc="-1" strike="noStrike">
                <a:solidFill>
                  <a:srgbClr val="333333"/>
                </a:solidFill>
                <a:latin typeface="Noto Sans Regular"/>
              </a:rPr>
              <a:t>4. Παροχή υπηρεσιών διαδικτύου στους χρήστες</a:t>
            </a:r>
            <a:endParaRPr b="0" lang="el-GR" sz="2800" spc="-1" strike="noStrike">
              <a:latin typeface="Arial"/>
            </a:endParaRPr>
          </a:p>
          <a:p>
            <a:pPr marL="432000" indent="-323640">
              <a:lnSpc>
                <a:spcPct val="100000"/>
              </a:lnSpc>
              <a:spcAft>
                <a:spcPts val="1414"/>
              </a:spcAft>
              <a:buClr>
                <a:srgbClr val="ef2929"/>
              </a:buClr>
              <a:buSzPct val="45000"/>
              <a:buFont typeface="Wingdings" charset="2"/>
              <a:buChar char=""/>
            </a:pPr>
            <a:r>
              <a:rPr b="1" lang="el-GR" sz="2800" spc="-1" strike="noStrike">
                <a:solidFill>
                  <a:srgbClr val="333333"/>
                </a:solidFill>
                <a:latin typeface="Noto Sans Regular"/>
              </a:rPr>
              <a:t>5. Δημιουργία ομάδων χρηστών</a:t>
            </a:r>
            <a:endParaRPr b="0" lang="el-GR" sz="2800" spc="-1" strike="noStrike">
              <a:latin typeface="Arial"/>
            </a:endParaRPr>
          </a:p>
          <a:p>
            <a:pPr marL="432000" indent="-323640">
              <a:lnSpc>
                <a:spcPct val="100000"/>
              </a:lnSpc>
              <a:spcAft>
                <a:spcPts val="1414"/>
              </a:spcAft>
              <a:buClr>
                <a:srgbClr val="ef2929"/>
              </a:buClr>
              <a:buSzPct val="45000"/>
              <a:buFont typeface="Wingdings" charset="2"/>
              <a:buChar char=""/>
            </a:pPr>
            <a:r>
              <a:rPr b="1" lang="el-GR" sz="2800" spc="-1" strike="noStrike">
                <a:solidFill>
                  <a:srgbClr val="333333"/>
                </a:solidFill>
                <a:latin typeface="Noto Sans Regular"/>
              </a:rPr>
              <a:t>6. Επεκτείνουν την βάση των σταθμών εργασίας. </a:t>
            </a:r>
            <a:endParaRPr b="0" lang="el-GR" sz="2800" spc="-1" strike="noStrike">
              <a:latin typeface="Arial"/>
            </a:endParaRPr>
          </a:p>
          <a:p>
            <a:pPr>
              <a:lnSpc>
                <a:spcPct val="100000"/>
              </a:lnSpc>
              <a:spcAft>
                <a:spcPts val="1414"/>
              </a:spcAft>
            </a:pPr>
            <a:endParaRPr b="0" lang="el-GR" sz="2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CustomShape 1"/>
          <p:cNvSpPr/>
          <p:nvPr/>
        </p:nvSpPr>
        <p:spPr>
          <a:xfrm>
            <a:off x="720000" y="596520"/>
            <a:ext cx="8855280" cy="671040"/>
          </a:xfrm>
          <a:prstGeom prst="rect">
            <a:avLst/>
          </a:prstGeom>
          <a:noFill/>
          <a:ln>
            <a:noFill/>
          </a:ln>
        </p:spPr>
        <p:style>
          <a:lnRef idx="0"/>
          <a:fillRef idx="0"/>
          <a:effectRef idx="0"/>
          <a:fontRef idx="minor"/>
        </p:style>
        <p:txBody>
          <a:bodyPr lIns="0" rIns="0" tIns="0" bIns="0" anchor="ctr">
            <a:spAutoFit/>
          </a:bodyPr>
          <a:p>
            <a:pPr>
              <a:lnSpc>
                <a:spcPct val="100000"/>
              </a:lnSpc>
            </a:pPr>
            <a:r>
              <a:rPr b="1" lang="el-GR" sz="4400" spc="-1" strike="noStrike">
                <a:solidFill>
                  <a:srgbClr val="333333"/>
                </a:solidFill>
                <a:latin typeface="Noto Sans Regular"/>
              </a:rPr>
              <a:t>Χρήση των τοπικών δικτύων</a:t>
            </a:r>
            <a:endParaRPr b="0" lang="el-GR" sz="4400" spc="-1" strike="noStrike">
              <a:latin typeface="Arial"/>
            </a:endParaRPr>
          </a:p>
        </p:txBody>
      </p:sp>
      <p:sp>
        <p:nvSpPr>
          <p:cNvPr id="89" name="CustomShape 2"/>
          <p:cNvSpPr/>
          <p:nvPr/>
        </p:nvSpPr>
        <p:spPr>
          <a:xfrm>
            <a:off x="720000" y="2160000"/>
            <a:ext cx="8639640" cy="4384440"/>
          </a:xfrm>
          <a:prstGeom prst="rect">
            <a:avLst/>
          </a:prstGeom>
          <a:noFill/>
          <a:ln>
            <a:noFill/>
          </a:ln>
        </p:spPr>
        <p:style>
          <a:lnRef idx="0"/>
          <a:fillRef idx="0"/>
          <a:effectRef idx="0"/>
          <a:fontRef idx="minor"/>
        </p:style>
        <p:txBody>
          <a:bodyPr lIns="0" rIns="0" tIns="0" bIns="0">
            <a:noAutofit/>
          </a:bodyPr>
          <a:p>
            <a:pPr marL="432000" indent="-323640">
              <a:lnSpc>
                <a:spcPct val="100000"/>
              </a:lnSpc>
              <a:spcAft>
                <a:spcPts val="1414"/>
              </a:spcAft>
              <a:buClr>
                <a:srgbClr val="ef2929"/>
              </a:buClr>
              <a:buSzPct val="45000"/>
              <a:buFont typeface="Wingdings" charset="2"/>
              <a:buChar char=""/>
            </a:pPr>
            <a:r>
              <a:rPr b="1" lang="el-GR" sz="2800" spc="-1" strike="noStrike">
                <a:solidFill>
                  <a:srgbClr val="333333"/>
                </a:solidFill>
                <a:latin typeface="Noto Sans Regular"/>
              </a:rPr>
              <a:t>1. Διαμοιρασμός Υλικού:</a:t>
            </a:r>
            <a:r>
              <a:rPr b="0" lang="el-GR" sz="2800" spc="-1" strike="noStrike">
                <a:solidFill>
                  <a:srgbClr val="333333"/>
                </a:solidFill>
                <a:latin typeface="Noto Sans Regular"/>
              </a:rPr>
              <a:t> </a:t>
            </a:r>
            <a:endParaRPr b="0" lang="el-GR" sz="2800" spc="-1" strike="noStrike">
              <a:latin typeface="Arial"/>
            </a:endParaRPr>
          </a:p>
          <a:p>
            <a:pPr marL="432000" indent="-323640">
              <a:lnSpc>
                <a:spcPct val="100000"/>
              </a:lnSpc>
              <a:spcAft>
                <a:spcPts val="1414"/>
              </a:spcAft>
              <a:buClr>
                <a:srgbClr val="ef2929"/>
              </a:buClr>
              <a:buSzPct val="45000"/>
              <a:buFont typeface="Wingdings" charset="2"/>
              <a:buChar char=""/>
            </a:pPr>
            <a:r>
              <a:rPr b="0" lang="el-GR" sz="2800" spc="-1" strike="noStrike">
                <a:solidFill>
                  <a:srgbClr val="333333"/>
                </a:solidFill>
                <a:latin typeface="Noto Sans Regular"/>
              </a:rPr>
              <a:t>Η δυνατότητα να χρησιμοποιηθούν συσκευές όπως εκτυπωτές, σαρωτές ή αποθηκευτικά μέσα από άλλους χρήστες μέσω δικτύου. </a:t>
            </a:r>
            <a:endParaRPr b="0" lang="el-GR" sz="2800" spc="-1" strike="noStrike">
              <a:latin typeface="Arial"/>
            </a:endParaRPr>
          </a:p>
          <a:p>
            <a:pPr marL="432000" indent="-323640">
              <a:lnSpc>
                <a:spcPct val="100000"/>
              </a:lnSpc>
              <a:spcAft>
                <a:spcPts val="1414"/>
              </a:spcAft>
              <a:buClr>
                <a:srgbClr val="ef2929"/>
              </a:buClr>
              <a:buSzPct val="45000"/>
              <a:buFont typeface="Wingdings" charset="2"/>
              <a:buChar char=""/>
            </a:pPr>
            <a:r>
              <a:rPr b="0" lang="el-GR" sz="2800" spc="-1" strike="noStrike">
                <a:solidFill>
                  <a:srgbClr val="333333"/>
                </a:solidFill>
                <a:latin typeface="Noto Sans Regular"/>
              </a:rPr>
              <a:t> </a:t>
            </a:r>
            <a:r>
              <a:rPr b="0" lang="el-GR" sz="2800" spc="-1" strike="noStrike">
                <a:solidFill>
                  <a:srgbClr val="333333"/>
                </a:solidFill>
                <a:latin typeface="Noto Sans Regular"/>
              </a:rPr>
              <a:t>Με τον διαμοιρασμό υλικού εξοικονομούνται χρήματα, αφού ακριβός εξοπλισμός αγοράζεται μία φορά και χρησιμοποιείται από όλους τους χρήστες του δικτύου</a:t>
            </a:r>
            <a:endParaRPr b="0" lang="el-GR" sz="2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CustomShape 1"/>
          <p:cNvSpPr/>
          <p:nvPr/>
        </p:nvSpPr>
        <p:spPr>
          <a:xfrm>
            <a:off x="864000" y="223200"/>
            <a:ext cx="8639640" cy="4384440"/>
          </a:xfrm>
          <a:prstGeom prst="rect">
            <a:avLst/>
          </a:prstGeom>
          <a:noFill/>
          <a:ln>
            <a:noFill/>
          </a:ln>
        </p:spPr>
        <p:style>
          <a:lnRef idx="0"/>
          <a:fillRef idx="0"/>
          <a:effectRef idx="0"/>
          <a:fontRef idx="minor"/>
        </p:style>
        <p:txBody>
          <a:bodyPr lIns="0" rIns="0" tIns="0" bIns="0">
            <a:noAutofit/>
          </a:bodyPr>
          <a:p>
            <a:pPr marL="432000" indent="-323640">
              <a:lnSpc>
                <a:spcPct val="100000"/>
              </a:lnSpc>
              <a:spcAft>
                <a:spcPts val="1414"/>
              </a:spcAft>
              <a:buClr>
                <a:srgbClr val="ef2929"/>
              </a:buClr>
              <a:buSzPct val="45000"/>
              <a:buFont typeface="Wingdings" charset="2"/>
              <a:buChar char=""/>
            </a:pPr>
            <a:r>
              <a:rPr b="1" lang="el-GR" sz="2800" spc="-1" strike="noStrike">
                <a:solidFill>
                  <a:srgbClr val="333333"/>
                </a:solidFill>
                <a:latin typeface="Noto Sans Regular"/>
              </a:rPr>
              <a:t>2. Διαμοιρασμός λογισμικού. </a:t>
            </a:r>
            <a:endParaRPr b="0" lang="el-GR" sz="2800" spc="-1" strike="noStrike">
              <a:latin typeface="Arial"/>
            </a:endParaRPr>
          </a:p>
          <a:p>
            <a:pPr marL="432000" indent="-323640">
              <a:lnSpc>
                <a:spcPct val="100000"/>
              </a:lnSpc>
              <a:spcAft>
                <a:spcPts val="1414"/>
              </a:spcAft>
              <a:buClr>
                <a:srgbClr val="ef2929"/>
              </a:buClr>
              <a:buSzPct val="45000"/>
              <a:buFont typeface="Wingdings" charset="2"/>
              <a:buChar char=""/>
            </a:pPr>
            <a:r>
              <a:rPr b="0" lang="el-GR" sz="2800" spc="-1" strike="noStrike">
                <a:solidFill>
                  <a:srgbClr val="333333"/>
                </a:solidFill>
                <a:latin typeface="Noto Sans Regular"/>
              </a:rPr>
              <a:t>Εδώ σαν παράδειγμα μπορούμε να αναφέρουμε την εγκατάσταση ενός προγράμματος σε έναν υπολογιστή, μία φορά, και την εκτέλεσή του μέσω του δικτύου, από όλους τους χρήστες ταυτόχρονα. </a:t>
            </a:r>
            <a:endParaRPr b="0" lang="el-GR" sz="2800" spc="-1" strike="noStrike">
              <a:latin typeface="Arial"/>
            </a:endParaRPr>
          </a:p>
          <a:p>
            <a:pPr marL="432000" indent="-323640">
              <a:lnSpc>
                <a:spcPct val="100000"/>
              </a:lnSpc>
              <a:spcAft>
                <a:spcPts val="1414"/>
              </a:spcAft>
              <a:buClr>
                <a:srgbClr val="ef2929"/>
              </a:buClr>
              <a:buSzPct val="45000"/>
              <a:buFont typeface="Wingdings" charset="2"/>
              <a:buChar char=""/>
            </a:pPr>
            <a:r>
              <a:rPr b="0" lang="el-GR" sz="2800" spc="-1" strike="noStrike">
                <a:solidFill>
                  <a:srgbClr val="333333"/>
                </a:solidFill>
                <a:latin typeface="Noto Sans Regular"/>
              </a:rPr>
              <a:t>Το κύριο πλεονέκτημα είναι η αναβάθμιση και η διαμόρφωση του προγράμματος, η οποία θα γίνει μόνο μια φορά, δεδομένου ότι το πρόγραμμά μας (πρόγραμμα εξυπηρετητή) είναι εγκατεστημένο σε έναν υπολογιστή.</a:t>
            </a:r>
            <a:endParaRPr b="0" lang="el-GR" sz="2800" spc="-1" strike="noStrike">
              <a:latin typeface="Arial"/>
            </a:endParaRPr>
          </a:p>
          <a:p>
            <a:pPr marL="432000" indent="-323640">
              <a:lnSpc>
                <a:spcPct val="100000"/>
              </a:lnSpc>
              <a:spcAft>
                <a:spcPts val="1414"/>
              </a:spcAft>
              <a:buClr>
                <a:srgbClr val="ef2929"/>
              </a:buClr>
              <a:buSzPct val="45000"/>
              <a:buFont typeface="Wingdings" charset="2"/>
              <a:buChar char=""/>
            </a:pPr>
            <a:r>
              <a:rPr b="0" lang="el-GR" sz="2800" spc="-1" strike="noStrike">
                <a:solidFill>
                  <a:srgbClr val="333333"/>
                </a:solidFill>
                <a:latin typeface="Noto Sans Regular"/>
              </a:rPr>
              <a:t>Επίσης, ένα άλλο σημαντικό πλεονέκτημα είναι και η μείωση του κόστους προμήθειας και εγκατάστασης του λογισμικού.</a:t>
            </a:r>
            <a:endParaRPr b="0" lang="el-GR" sz="2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CustomShape 1"/>
          <p:cNvSpPr/>
          <p:nvPr/>
        </p:nvSpPr>
        <p:spPr>
          <a:xfrm>
            <a:off x="648000" y="720000"/>
            <a:ext cx="8639640" cy="4384440"/>
          </a:xfrm>
          <a:prstGeom prst="rect">
            <a:avLst/>
          </a:prstGeom>
          <a:noFill/>
          <a:ln>
            <a:noFill/>
          </a:ln>
        </p:spPr>
        <p:style>
          <a:lnRef idx="0"/>
          <a:fillRef idx="0"/>
          <a:effectRef idx="0"/>
          <a:fontRef idx="minor"/>
        </p:style>
        <p:txBody>
          <a:bodyPr lIns="0" rIns="0" tIns="0" bIns="0">
            <a:noAutofit/>
          </a:bodyPr>
          <a:p>
            <a:pPr marL="432000" indent="-323640">
              <a:lnSpc>
                <a:spcPct val="100000"/>
              </a:lnSpc>
              <a:spcAft>
                <a:spcPts val="1414"/>
              </a:spcAft>
              <a:buClr>
                <a:srgbClr val="ef2929"/>
              </a:buClr>
              <a:buSzPct val="45000"/>
              <a:buFont typeface="Wingdings" charset="2"/>
              <a:buChar char=""/>
            </a:pPr>
            <a:r>
              <a:rPr b="1" lang="el-GR" sz="2800" spc="-1" strike="noStrike">
                <a:solidFill>
                  <a:srgbClr val="333333"/>
                </a:solidFill>
                <a:latin typeface="Noto Sans Regular"/>
              </a:rPr>
              <a:t>3. Διαμοιρασμός πληροφοριών.</a:t>
            </a:r>
            <a:r>
              <a:rPr b="0" lang="el-GR" sz="2800" spc="-1" strike="noStrike">
                <a:solidFill>
                  <a:srgbClr val="333333"/>
                </a:solidFill>
                <a:latin typeface="Noto Sans Regular"/>
              </a:rPr>
              <a:t> </a:t>
            </a:r>
            <a:endParaRPr b="0" lang="el-GR" sz="2800" spc="-1" strike="noStrike">
              <a:latin typeface="Arial"/>
            </a:endParaRPr>
          </a:p>
          <a:p>
            <a:pPr>
              <a:lnSpc>
                <a:spcPct val="100000"/>
              </a:lnSpc>
              <a:spcAft>
                <a:spcPts val="1414"/>
              </a:spcAft>
            </a:pPr>
            <a:endParaRPr b="0" lang="el-GR" sz="2800" spc="-1" strike="noStrike">
              <a:latin typeface="Arial"/>
            </a:endParaRPr>
          </a:p>
          <a:p>
            <a:pPr marL="432000" indent="-323640">
              <a:lnSpc>
                <a:spcPct val="100000"/>
              </a:lnSpc>
              <a:spcAft>
                <a:spcPts val="1414"/>
              </a:spcAft>
              <a:buClr>
                <a:srgbClr val="ef2929"/>
              </a:buClr>
              <a:buSzPct val="45000"/>
              <a:buFont typeface="Wingdings" charset="2"/>
              <a:buChar char=""/>
            </a:pPr>
            <a:r>
              <a:rPr b="0" lang="el-GR" sz="2800" spc="-1" strike="noStrike">
                <a:solidFill>
                  <a:srgbClr val="333333"/>
                </a:solidFill>
                <a:latin typeface="Noto Sans Regular"/>
              </a:rPr>
              <a:t>Δίνεται η δυνατότητα τα δεδομένα να είναι αποθηκευμένα σε ένα μέσο αποθήκευσης και να υπάρχει η δυνατότητα χρησιμοποίησής τους από τους χρήστες του δικτύου. </a:t>
            </a:r>
            <a:endParaRPr b="0" lang="el-GR" sz="2800" spc="-1" strike="noStrike">
              <a:latin typeface="Arial"/>
            </a:endParaRPr>
          </a:p>
          <a:p>
            <a:pPr marL="432000" indent="-323640">
              <a:lnSpc>
                <a:spcPct val="100000"/>
              </a:lnSpc>
              <a:spcAft>
                <a:spcPts val="1414"/>
              </a:spcAft>
              <a:buClr>
                <a:srgbClr val="ef2929"/>
              </a:buClr>
              <a:buSzPct val="45000"/>
              <a:buFont typeface="Wingdings" charset="2"/>
              <a:buChar char=""/>
            </a:pPr>
            <a:r>
              <a:rPr b="0" lang="el-GR" sz="2800" spc="-1" strike="noStrike">
                <a:solidFill>
                  <a:srgbClr val="333333"/>
                </a:solidFill>
                <a:latin typeface="Noto Sans Regular"/>
              </a:rPr>
              <a:t>Παράδειγμα διαμοιρασμού δεδομένων είναι οι βάσεις δεδομένων που τα δεδομένα τους αποθηκεύονται σε ένα εξυπηρετητή (server) και όλοι οι εξουσιοδοτημένοι χρήστες έχουν πρόσβαση μέσω του δικτύου.</a:t>
            </a:r>
            <a:endParaRPr b="0" lang="el-GR" sz="2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118</TotalTime>
  <Application>LibreOffice/6.2.7.1$Windows_X86_64 LibreOffice_project/23edc44b61b830b7d749943e020e96f5a7df63bf</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2025-02-18T10:13:25Z</dcterms:created>
  <dc:creator/>
  <dc:description/>
  <dc:language>el-GR</dc:language>
  <cp:lastModifiedBy/>
  <dcterms:modified xsi:type="dcterms:W3CDTF">2025-02-19T23:18:51Z</dcterms:modified>
  <cp:revision>26</cp:revision>
  <dc:subject/>
  <dc:title>Impress</dc:title>
</cp:coreProperties>
</file>