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70" r:id="rId18"/>
    <p:sldId id="269" r:id="rId19"/>
  </p:sldIdLst>
  <p:sldSz cx="9144000" cy="6858000" type="screen4x3"/>
  <p:notesSz cx="7559675" cy="106918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38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27"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28"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3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3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32"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33"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35"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36"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37"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38"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39"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40"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47"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el-G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49"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51"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52"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1752480" y="304920"/>
            <a:ext cx="7009920" cy="3884400"/>
          </a:xfrm>
          <a:prstGeom prst="rect">
            <a:avLst/>
          </a:prstGeom>
        </p:spPr>
        <p:txBody>
          <a:bodyPr lIns="0" tIns="0" rIns="0" bIns="0" anchor="ctr">
            <a:spAutoFit/>
          </a:bodyPr>
          <a:lstStyle/>
          <a:p>
            <a:pPr algn="ctr"/>
            <a:endParaRPr lang="el-G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56"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57"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58"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6"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el-G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60"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6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62"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64"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6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66"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68"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69"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71"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72"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73"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74"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76"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77"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78"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79"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80"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81"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7"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88"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el-GR"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9"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90"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92"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9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4"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8"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5" name="PlaceHolder 1"/>
          <p:cNvSpPr>
            <a:spLocks noGrp="1"/>
          </p:cNvSpPr>
          <p:nvPr>
            <p:ph type="subTitle"/>
          </p:nvPr>
        </p:nvSpPr>
        <p:spPr>
          <a:xfrm>
            <a:off x="1752480" y="304920"/>
            <a:ext cx="7009920" cy="3884400"/>
          </a:xfrm>
          <a:prstGeom prst="rect">
            <a:avLst/>
          </a:prstGeom>
        </p:spPr>
        <p:txBody>
          <a:bodyPr lIns="0" tIns="0" rIns="0" bIns="0" anchor="ctr">
            <a:spAutoFit/>
          </a:bodyPr>
          <a:lstStyle/>
          <a:p>
            <a:pPr algn="ctr"/>
            <a:endParaRPr lang="el-GR"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9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9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9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01"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02"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03"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0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0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07"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09"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10"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13"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15"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6"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17"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18"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19"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20"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21"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22"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28"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29"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el-GR" sz="3200" b="0" strike="noStrike" spc="-1">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30"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31"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0"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1"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2"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33"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34"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5"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6" name="PlaceHolder 1"/>
          <p:cNvSpPr>
            <a:spLocks noGrp="1"/>
          </p:cNvSpPr>
          <p:nvPr>
            <p:ph type="subTitle"/>
          </p:nvPr>
        </p:nvSpPr>
        <p:spPr>
          <a:xfrm>
            <a:off x="1752480" y="304920"/>
            <a:ext cx="7009920" cy="3884400"/>
          </a:xfrm>
          <a:prstGeom prst="rect">
            <a:avLst/>
          </a:prstGeom>
        </p:spPr>
        <p:txBody>
          <a:bodyPr lIns="0" tIns="0" rIns="0" bIns="0" anchor="ctr">
            <a:spAutoFit/>
          </a:bodyPr>
          <a:lstStyle/>
          <a:p>
            <a:pPr algn="ctr"/>
            <a:endParaRPr lang="el-GR" sz="3200" b="0" strike="noStrike" spc="-1">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3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39"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40"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41"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42"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43"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44"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46"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4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48"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49"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50"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51"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52"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53"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54"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55"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56"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58"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59"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60"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61"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62"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63"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752480" y="304920"/>
            <a:ext cx="7009920" cy="3884400"/>
          </a:xfrm>
          <a:prstGeom prst="rect">
            <a:avLst/>
          </a:prstGeom>
        </p:spPr>
        <p:txBody>
          <a:bodyPr lIns="0" tIns="0" rIns="0" bIns="0" anchor="ctr">
            <a:spAutoFit/>
          </a:bodyPr>
          <a:lstStyle/>
          <a:p>
            <a:pPr algn="ctr"/>
            <a:endParaRPr lang="el-G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6"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17"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19"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20"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21"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752480" y="304920"/>
            <a:ext cx="7009920" cy="837720"/>
          </a:xfrm>
          <a:prstGeom prst="rect">
            <a:avLst/>
          </a:prstGeom>
        </p:spPr>
        <p:txBody>
          <a:bodyPr lIns="0" tIns="0" rIns="0" bIns="0" anchor="ctr">
            <a:spAutoFit/>
          </a:bodyPr>
          <a:lstStyle/>
          <a:p>
            <a:endParaRPr lang="el-GR" sz="1800" b="0" strike="noStrike" spc="-1">
              <a:solidFill>
                <a:srgbClr val="000000"/>
              </a:solidFill>
              <a:latin typeface="Calibri"/>
            </a:endParaRPr>
          </a:p>
        </p:txBody>
      </p:sp>
      <p:sp>
        <p:nvSpPr>
          <p:cNvPr id="23"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24"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solidFill>
                <a:srgbClr val="000000"/>
              </a:solidFill>
              <a:latin typeface="Calibri"/>
            </a:endParaRPr>
          </a:p>
        </p:txBody>
      </p:sp>
      <p:sp>
        <p:nvSpPr>
          <p:cNvPr id="25"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l-GR" sz="32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fillRect/>
          </a:stretch>
        </a:blip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533520" y="1295280"/>
            <a:ext cx="8229240" cy="1142640"/>
          </a:xfrm>
          <a:prstGeom prst="rect">
            <a:avLst/>
          </a:prstGeom>
        </p:spPr>
        <p:txBody>
          <a:bodyPr anchor="ctr">
            <a:noAutofit/>
          </a:bodyPr>
          <a:lstStyle/>
          <a:p>
            <a:pPr algn="r">
              <a:lnSpc>
                <a:spcPct val="100000"/>
              </a:lnSpc>
            </a:pPr>
            <a:r>
              <a:rPr lang="el-GR" sz="4400" b="1" strike="noStrike" spc="-1">
                <a:solidFill>
                  <a:srgbClr val="000000"/>
                </a:solidFill>
                <a:latin typeface="Calibri"/>
              </a:rPr>
              <a:t>Kλικ για επεξεργασία του τίτλου</a:t>
            </a:r>
            <a:endParaRPr lang="el-GR" sz="4400" b="0" strike="noStrike" spc="-1">
              <a:solidFill>
                <a:srgbClr val="000000"/>
              </a:solidFill>
              <a:latin typeface="Calibri"/>
            </a:endParaRPr>
          </a:p>
        </p:txBody>
      </p:sp>
      <p:sp>
        <p:nvSpPr>
          <p:cNvPr id="6" name="PlaceHolder 2"/>
          <p:cNvSpPr>
            <a:spLocks noGrp="1"/>
          </p:cNvSpPr>
          <p:nvPr>
            <p:ph type="dt"/>
          </p:nvPr>
        </p:nvSpPr>
        <p:spPr>
          <a:xfrm>
            <a:off x="304920" y="6400800"/>
            <a:ext cx="1904760" cy="456840"/>
          </a:xfrm>
          <a:prstGeom prst="rect">
            <a:avLst/>
          </a:prstGeom>
        </p:spPr>
        <p:txBody>
          <a:bodyPr>
            <a:noAutofit/>
          </a:bodyPr>
          <a:lstStyle/>
          <a:p>
            <a:pPr>
              <a:lnSpc>
                <a:spcPct val="100000"/>
              </a:lnSpc>
            </a:pPr>
            <a:fld id="{4CED1D63-F355-4BFA-838A-654BD472EA56}" type="datetime">
              <a:rPr lang="el-GR" sz="1400" b="0" strike="noStrike" spc="-1">
                <a:solidFill>
                  <a:srgbClr val="000000"/>
                </a:solidFill>
                <a:latin typeface="Calibri"/>
              </a:rPr>
              <a:t>17/9/2025</a:t>
            </a:fld>
            <a:endParaRPr lang="el-GR" sz="1400" b="0" strike="noStrike" spc="-1">
              <a:latin typeface="Times New Roman"/>
            </a:endParaRPr>
          </a:p>
        </p:txBody>
      </p:sp>
      <p:sp>
        <p:nvSpPr>
          <p:cNvPr id="2" name="PlaceHolder 3"/>
          <p:cNvSpPr>
            <a:spLocks noGrp="1"/>
          </p:cNvSpPr>
          <p:nvPr>
            <p:ph type="ftr"/>
          </p:nvPr>
        </p:nvSpPr>
        <p:spPr>
          <a:xfrm>
            <a:off x="3505320" y="6400800"/>
            <a:ext cx="2895120" cy="456840"/>
          </a:xfrm>
          <a:prstGeom prst="rect">
            <a:avLst/>
          </a:prstGeom>
        </p:spPr>
        <p:txBody>
          <a:bodyPr>
            <a:noAutofit/>
          </a:bodyPr>
          <a:lstStyle/>
          <a:p>
            <a:endParaRPr lang="el-GR" sz="2400" b="0" strike="noStrike" spc="-1">
              <a:latin typeface="Times New Roman"/>
            </a:endParaRPr>
          </a:p>
        </p:txBody>
      </p:sp>
      <p:sp>
        <p:nvSpPr>
          <p:cNvPr id="3" name="PlaceHolder 4"/>
          <p:cNvSpPr>
            <a:spLocks noGrp="1"/>
          </p:cNvSpPr>
          <p:nvPr>
            <p:ph type="sldNum"/>
          </p:nvPr>
        </p:nvSpPr>
        <p:spPr>
          <a:xfrm>
            <a:off x="6934320" y="6400800"/>
            <a:ext cx="1904760" cy="456840"/>
          </a:xfrm>
          <a:prstGeom prst="rect">
            <a:avLst/>
          </a:prstGeom>
        </p:spPr>
        <p:txBody>
          <a:bodyPr>
            <a:noAutofit/>
          </a:bodyPr>
          <a:lstStyle/>
          <a:p>
            <a:pPr algn="r">
              <a:lnSpc>
                <a:spcPct val="100000"/>
              </a:lnSpc>
            </a:pPr>
            <a:fld id="{37909BC6-2F71-4922-AF9C-1C4FF1C2B207}" type="slidenum">
              <a:rPr lang="el-GR" sz="1400" b="0" strike="noStrike" spc="-1">
                <a:solidFill>
                  <a:srgbClr val="000000"/>
                </a:solidFill>
                <a:latin typeface="Calibri"/>
              </a:rPr>
              <a:t>‹#›</a:t>
            </a:fld>
            <a:endParaRPr lang="el-GR" sz="1400" b="0" strike="noStrike" spc="-1">
              <a:latin typeface="Times New Roman"/>
            </a:endParaRPr>
          </a:p>
        </p:txBody>
      </p:sp>
      <p:sp>
        <p:nvSpPr>
          <p:cNvPr id="4" name="PlaceHolder 5"/>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solidFill>
                  <a:srgbClr val="000000"/>
                </a:solidFill>
                <a:latin typeface="Calibri"/>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2400" b="0" strike="noStrike" spc="-1">
                <a:solidFill>
                  <a:srgbClr val="000000"/>
                </a:solidFill>
                <a:latin typeface="Calibri"/>
              </a:rPr>
              <a:t>Δεύτερο επίπεδο διάρθρωσης</a:t>
            </a:r>
          </a:p>
          <a:p>
            <a:pPr marL="1296000" lvl="2" indent="-288000">
              <a:spcBef>
                <a:spcPts val="850"/>
              </a:spcBef>
              <a:buClr>
                <a:srgbClr val="000000"/>
              </a:buClr>
              <a:buSzPct val="45000"/>
              <a:buFont typeface="Wingdings" charset="2"/>
              <a:buChar char=""/>
            </a:pPr>
            <a:r>
              <a:rPr lang="el-GR" sz="2000" b="0" strike="noStrike" spc="-1">
                <a:solidFill>
                  <a:srgbClr val="000000"/>
                </a:solidFill>
                <a:latin typeface="Calibri"/>
              </a:rPr>
              <a:t>Τρίτο επίπεδο διάρθρωσης</a:t>
            </a:r>
          </a:p>
          <a:p>
            <a:pPr marL="1728000" lvl="3" indent="-216000">
              <a:spcBef>
                <a:spcPts val="567"/>
              </a:spcBef>
              <a:buClr>
                <a:srgbClr val="000000"/>
              </a:buClr>
              <a:buSzPct val="75000"/>
              <a:buFont typeface="Symbol" charset="2"/>
              <a:buChar char=""/>
            </a:pPr>
            <a:r>
              <a:rPr lang="el-GR" sz="2000" b="0" strike="noStrike" spc="-1">
                <a:solidFill>
                  <a:srgbClr val="000000"/>
                </a:solidFill>
                <a:latin typeface="Calibri"/>
              </a:rPr>
              <a:t>Τέταρτο επίπεδο διάρθρωσης</a:t>
            </a:r>
          </a:p>
          <a:p>
            <a:pPr marL="2160000" lvl="4" indent="-216000">
              <a:spcBef>
                <a:spcPts val="283"/>
              </a:spcBef>
              <a:buClr>
                <a:srgbClr val="000000"/>
              </a:buClr>
              <a:buSzPct val="45000"/>
              <a:buFont typeface="Wingdings" charset="2"/>
              <a:buChar char=""/>
            </a:pPr>
            <a:r>
              <a:rPr lang="el-GR" sz="2000" b="0" strike="noStrike" spc="-1">
                <a:solidFill>
                  <a:srgbClr val="000000"/>
                </a:solidFill>
                <a:latin typeface="Calibri"/>
              </a:rPr>
              <a:t>Πέμπτο επίπεδο διάρθρωσης</a:t>
            </a:r>
          </a:p>
          <a:p>
            <a:pPr marL="2592000" lvl="5" indent="-216000">
              <a:spcBef>
                <a:spcPts val="283"/>
              </a:spcBef>
              <a:buClr>
                <a:srgbClr val="000000"/>
              </a:buClr>
              <a:buSzPct val="45000"/>
              <a:buFont typeface="Wingdings" charset="2"/>
              <a:buChar char=""/>
            </a:pPr>
            <a:r>
              <a:rPr lang="el-GR" sz="2000" b="0" strike="noStrike" spc="-1">
                <a:solidFill>
                  <a:srgbClr val="000000"/>
                </a:solidFill>
                <a:latin typeface="Calibri"/>
              </a:rPr>
              <a:t>Έκτο επίπεδο διάρθρωσης</a:t>
            </a:r>
          </a:p>
          <a:p>
            <a:pPr marL="3024000" lvl="6" indent="-216000">
              <a:spcBef>
                <a:spcPts val="283"/>
              </a:spcBef>
              <a:buClr>
                <a:srgbClr val="000000"/>
              </a:buClr>
              <a:buSzPct val="45000"/>
              <a:buFont typeface="Wingdings" charset="2"/>
              <a:buChar char=""/>
            </a:pPr>
            <a:r>
              <a:rPr lang="el-GR" sz="2000" b="0" strike="noStrike" spc="-1">
                <a:solidFill>
                  <a:srgbClr val="000000"/>
                </a:solidFill>
                <a:latin typeface="Calibri"/>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fillRect/>
          </a:stretch>
        </a:blip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752480" y="304920"/>
            <a:ext cx="7009920" cy="837720"/>
          </a:xfrm>
          <a:prstGeom prst="rect">
            <a:avLst/>
          </a:prstGeom>
        </p:spPr>
        <p:txBody>
          <a:bodyPr anchor="ctr">
            <a:noAutofit/>
          </a:bodyPr>
          <a:lstStyle/>
          <a:p>
            <a:pPr>
              <a:lnSpc>
                <a:spcPct val="100000"/>
              </a:lnSpc>
            </a:pPr>
            <a:r>
              <a:rPr lang="el-GR" sz="4000" b="1" strike="noStrike" spc="-1">
                <a:solidFill>
                  <a:srgbClr val="000000"/>
                </a:solidFill>
                <a:latin typeface="Calibri"/>
              </a:rPr>
              <a:t>Kλικ για επεξεργασία του τίτλου</a:t>
            </a:r>
            <a:endParaRPr lang="el-GR" sz="4000" b="0" strike="noStrike" spc="-1">
              <a:solidFill>
                <a:srgbClr val="000000"/>
              </a:solidFill>
              <a:latin typeface="Calibri"/>
            </a:endParaRPr>
          </a:p>
        </p:txBody>
      </p:sp>
      <p:sp>
        <p:nvSpPr>
          <p:cNvPr id="42" name="PlaceHolder 2"/>
          <p:cNvSpPr>
            <a:spLocks noGrp="1"/>
          </p:cNvSpPr>
          <p:nvPr>
            <p:ph type="body"/>
          </p:nvPr>
        </p:nvSpPr>
        <p:spPr>
          <a:xfrm>
            <a:off x="1752480" y="1523880"/>
            <a:ext cx="7009920" cy="4571640"/>
          </a:xfrm>
          <a:prstGeom prst="rect">
            <a:avLst/>
          </a:prstGeom>
        </p:spPr>
        <p:txBody>
          <a:bodyPr>
            <a:noAutofit/>
          </a:bodyPr>
          <a:lstStyle/>
          <a:p>
            <a:pPr marL="343080" indent="-342720">
              <a:lnSpc>
                <a:spcPct val="100000"/>
              </a:lnSpc>
              <a:spcBef>
                <a:spcPts val="641"/>
              </a:spcBef>
              <a:buClr>
                <a:srgbClr val="000000"/>
              </a:buClr>
              <a:buFont typeface="Symbol" charset="2"/>
              <a:buChar char=""/>
            </a:pPr>
            <a:r>
              <a:rPr lang="el-GR" sz="3200" b="0" strike="noStrike" spc="-1">
                <a:solidFill>
                  <a:srgbClr val="000000"/>
                </a:solidFill>
                <a:latin typeface="Calibri"/>
              </a:rPr>
              <a:t>Kλικ για επεξεργασία των στυλ του υποδείγματος</a:t>
            </a:r>
          </a:p>
          <a:p>
            <a:pPr marL="743040" lvl="1" indent="-285480">
              <a:lnSpc>
                <a:spcPct val="100000"/>
              </a:lnSpc>
              <a:spcBef>
                <a:spcPts val="561"/>
              </a:spcBef>
              <a:buClr>
                <a:srgbClr val="000000"/>
              </a:buClr>
              <a:buFont typeface="Symbol" charset="2"/>
              <a:buChar char=""/>
            </a:pPr>
            <a:r>
              <a:rPr lang="el-GR" sz="2800" b="0" strike="noStrike" spc="-1">
                <a:solidFill>
                  <a:srgbClr val="000000"/>
                </a:solidFill>
                <a:latin typeface="Calibri"/>
              </a:rPr>
              <a:t>Δεύτερου επιπέδου</a:t>
            </a:r>
          </a:p>
          <a:p>
            <a:pPr marL="1143000" lvl="2" indent="-228240">
              <a:lnSpc>
                <a:spcPct val="100000"/>
              </a:lnSpc>
              <a:spcBef>
                <a:spcPts val="479"/>
              </a:spcBef>
              <a:buClr>
                <a:srgbClr val="000000"/>
              </a:buClr>
              <a:buFont typeface="Symbol" charset="2"/>
              <a:buChar char=""/>
            </a:pPr>
            <a:r>
              <a:rPr lang="el-GR" sz="2400" b="0" strike="noStrike" spc="-1">
                <a:solidFill>
                  <a:srgbClr val="000000"/>
                </a:solidFill>
                <a:latin typeface="Calibri"/>
              </a:rPr>
              <a:t>Τρίτου επιπέδου</a:t>
            </a:r>
          </a:p>
          <a:p>
            <a:pPr marL="1600200" lvl="3" indent="-228240">
              <a:lnSpc>
                <a:spcPct val="100000"/>
              </a:lnSpc>
              <a:spcBef>
                <a:spcPts val="400"/>
              </a:spcBef>
              <a:buClr>
                <a:srgbClr val="000000"/>
              </a:buClr>
              <a:buFont typeface="Symbol" charset="2"/>
              <a:buChar char=""/>
            </a:pPr>
            <a:r>
              <a:rPr lang="el-GR" sz="2000" b="0" strike="noStrike" spc="-1">
                <a:solidFill>
                  <a:srgbClr val="000000"/>
                </a:solidFill>
                <a:latin typeface="Calibri"/>
              </a:rPr>
              <a:t>Τέταρτου επιπέδου</a:t>
            </a:r>
          </a:p>
          <a:p>
            <a:pPr marL="2057400" lvl="4" indent="-228240">
              <a:lnSpc>
                <a:spcPct val="100000"/>
              </a:lnSpc>
              <a:spcBef>
                <a:spcPts val="400"/>
              </a:spcBef>
              <a:buClr>
                <a:srgbClr val="000000"/>
              </a:buClr>
              <a:buFont typeface="StarSymbol"/>
              <a:buChar char="»"/>
            </a:pPr>
            <a:r>
              <a:rPr lang="el-GR" sz="2000" b="0" strike="noStrike" spc="-1">
                <a:solidFill>
                  <a:srgbClr val="000000"/>
                </a:solidFill>
                <a:latin typeface="Calibri"/>
              </a:rPr>
              <a:t>Πέμπτου επιπέδου</a:t>
            </a:r>
          </a:p>
        </p:txBody>
      </p:sp>
      <p:sp>
        <p:nvSpPr>
          <p:cNvPr id="43" name="PlaceHolder 3"/>
          <p:cNvSpPr>
            <a:spLocks noGrp="1"/>
          </p:cNvSpPr>
          <p:nvPr>
            <p:ph type="dt"/>
          </p:nvPr>
        </p:nvSpPr>
        <p:spPr>
          <a:xfrm>
            <a:off x="1905120" y="6400800"/>
            <a:ext cx="1371240" cy="456840"/>
          </a:xfrm>
          <a:prstGeom prst="rect">
            <a:avLst/>
          </a:prstGeom>
        </p:spPr>
        <p:txBody>
          <a:bodyPr>
            <a:noAutofit/>
          </a:bodyPr>
          <a:lstStyle/>
          <a:p>
            <a:pPr>
              <a:lnSpc>
                <a:spcPct val="100000"/>
              </a:lnSpc>
            </a:pPr>
            <a:fld id="{C614E7D1-F31A-41D6-B640-5FD162095F4A}" type="datetime">
              <a:rPr lang="el-GR" sz="1400" b="0" strike="noStrike" spc="-1">
                <a:solidFill>
                  <a:srgbClr val="000000"/>
                </a:solidFill>
                <a:latin typeface="Calibri"/>
              </a:rPr>
              <a:t>17/9/2025</a:t>
            </a:fld>
            <a:endParaRPr lang="el-GR" sz="1400" b="0" strike="noStrike" spc="-1">
              <a:latin typeface="Times New Roman"/>
            </a:endParaRPr>
          </a:p>
        </p:txBody>
      </p:sp>
      <p:sp>
        <p:nvSpPr>
          <p:cNvPr id="44" name="PlaceHolder 4"/>
          <p:cNvSpPr>
            <a:spLocks noGrp="1"/>
          </p:cNvSpPr>
          <p:nvPr>
            <p:ph type="ftr"/>
          </p:nvPr>
        </p:nvSpPr>
        <p:spPr>
          <a:xfrm>
            <a:off x="4316400" y="6400800"/>
            <a:ext cx="2084040" cy="456840"/>
          </a:xfrm>
          <a:prstGeom prst="rect">
            <a:avLst/>
          </a:prstGeom>
        </p:spPr>
        <p:txBody>
          <a:bodyPr>
            <a:noAutofit/>
          </a:bodyPr>
          <a:lstStyle/>
          <a:p>
            <a:endParaRPr lang="el-GR" sz="2400" b="0" strike="noStrike" spc="-1">
              <a:latin typeface="Times New Roman"/>
            </a:endParaRPr>
          </a:p>
        </p:txBody>
      </p:sp>
      <p:sp>
        <p:nvSpPr>
          <p:cNvPr id="45" name="PlaceHolder 5"/>
          <p:cNvSpPr>
            <a:spLocks noGrp="1"/>
          </p:cNvSpPr>
          <p:nvPr>
            <p:ph type="sldNum"/>
          </p:nvPr>
        </p:nvSpPr>
        <p:spPr>
          <a:xfrm>
            <a:off x="7391520" y="6400800"/>
            <a:ext cx="1371240" cy="456840"/>
          </a:xfrm>
          <a:prstGeom prst="rect">
            <a:avLst/>
          </a:prstGeom>
        </p:spPr>
        <p:txBody>
          <a:bodyPr>
            <a:noAutofit/>
          </a:bodyPr>
          <a:lstStyle/>
          <a:p>
            <a:pPr algn="r">
              <a:lnSpc>
                <a:spcPct val="100000"/>
              </a:lnSpc>
            </a:pPr>
            <a:fld id="{12061C79-FD0A-4E4B-AFD1-6114482CE7E2}" type="slidenum">
              <a:rPr lang="el-GR" sz="1400" b="0" strike="noStrike" spc="-1">
                <a:solidFill>
                  <a:srgbClr val="000000"/>
                </a:solidFill>
                <a:latin typeface="Calibri"/>
              </a:rPr>
              <a:t>‹#›</a:t>
            </a:fld>
            <a:endParaRPr lang="el-GR" sz="14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fillRect/>
          </a:stretch>
        </a:blipFill>
        <a:effectLst/>
      </p:bgPr>
    </p:bg>
    <p:spTree>
      <p:nvGrpSpPr>
        <p:cNvPr id="1" name=""/>
        <p:cNvGrpSpPr/>
        <p:nvPr/>
      </p:nvGrpSpPr>
      <p:grpSpPr>
        <a:xfrm>
          <a:off x="0" y="0"/>
          <a:ext cx="0" cy="0"/>
          <a:chOff x="0" y="0"/>
          <a:chExt cx="0" cy="0"/>
        </a:xfrm>
      </p:grpSpPr>
      <p:sp>
        <p:nvSpPr>
          <p:cNvPr id="82" name="PlaceHolder 1"/>
          <p:cNvSpPr>
            <a:spLocks noGrp="1"/>
          </p:cNvSpPr>
          <p:nvPr>
            <p:ph type="dt"/>
          </p:nvPr>
        </p:nvSpPr>
        <p:spPr>
          <a:xfrm>
            <a:off x="1905120" y="6400800"/>
            <a:ext cx="1371240" cy="456840"/>
          </a:xfrm>
          <a:prstGeom prst="rect">
            <a:avLst/>
          </a:prstGeom>
        </p:spPr>
        <p:txBody>
          <a:bodyPr>
            <a:noAutofit/>
          </a:bodyPr>
          <a:lstStyle/>
          <a:p>
            <a:pPr>
              <a:lnSpc>
                <a:spcPct val="100000"/>
              </a:lnSpc>
            </a:pPr>
            <a:fld id="{54F3152F-FC51-4F9F-8652-664DD25D0597}" type="datetime">
              <a:rPr lang="el-GR" sz="1400" b="0" strike="noStrike" spc="-1">
                <a:solidFill>
                  <a:srgbClr val="000000"/>
                </a:solidFill>
                <a:latin typeface="Calibri"/>
              </a:rPr>
              <a:t>17/9/2025</a:t>
            </a:fld>
            <a:endParaRPr lang="el-GR" sz="1400" b="0" strike="noStrike" spc="-1">
              <a:latin typeface="Times New Roman"/>
            </a:endParaRPr>
          </a:p>
        </p:txBody>
      </p:sp>
      <p:sp>
        <p:nvSpPr>
          <p:cNvPr id="83" name="PlaceHolder 2"/>
          <p:cNvSpPr>
            <a:spLocks noGrp="1"/>
          </p:cNvSpPr>
          <p:nvPr>
            <p:ph type="ftr"/>
          </p:nvPr>
        </p:nvSpPr>
        <p:spPr>
          <a:xfrm>
            <a:off x="4316400" y="6400800"/>
            <a:ext cx="2084040" cy="456840"/>
          </a:xfrm>
          <a:prstGeom prst="rect">
            <a:avLst/>
          </a:prstGeom>
        </p:spPr>
        <p:txBody>
          <a:bodyPr>
            <a:noAutofit/>
          </a:bodyPr>
          <a:lstStyle/>
          <a:p>
            <a:endParaRPr lang="el-GR" sz="2400" b="0" strike="noStrike" spc="-1">
              <a:latin typeface="Times New Roman"/>
            </a:endParaRPr>
          </a:p>
        </p:txBody>
      </p:sp>
      <p:sp>
        <p:nvSpPr>
          <p:cNvPr id="84" name="PlaceHolder 3"/>
          <p:cNvSpPr>
            <a:spLocks noGrp="1"/>
          </p:cNvSpPr>
          <p:nvPr>
            <p:ph type="sldNum"/>
          </p:nvPr>
        </p:nvSpPr>
        <p:spPr>
          <a:xfrm>
            <a:off x="7391520" y="6400800"/>
            <a:ext cx="1371240" cy="456840"/>
          </a:xfrm>
          <a:prstGeom prst="rect">
            <a:avLst/>
          </a:prstGeom>
        </p:spPr>
        <p:txBody>
          <a:bodyPr>
            <a:noAutofit/>
          </a:bodyPr>
          <a:lstStyle/>
          <a:p>
            <a:pPr algn="r">
              <a:lnSpc>
                <a:spcPct val="100000"/>
              </a:lnSpc>
            </a:pPr>
            <a:fld id="{C8C68145-755E-463F-93A9-55C4DC15FDDC}" type="slidenum">
              <a:rPr lang="el-GR" sz="1400" b="0" strike="noStrike" spc="-1">
                <a:solidFill>
                  <a:srgbClr val="000000"/>
                </a:solidFill>
                <a:latin typeface="Calibri"/>
              </a:rPr>
              <a:t>‹#›</a:t>
            </a:fld>
            <a:endParaRPr lang="el-GR" sz="1400" b="0" strike="noStrike" spc="-1">
              <a:latin typeface="Times New Roman"/>
            </a:endParaRPr>
          </a:p>
        </p:txBody>
      </p:sp>
      <p:sp>
        <p:nvSpPr>
          <p:cNvPr id="85" name="PlaceHolder 4"/>
          <p:cNvSpPr>
            <a:spLocks noGrp="1"/>
          </p:cNvSpPr>
          <p:nvPr>
            <p:ph type="title"/>
          </p:nvPr>
        </p:nvSpPr>
        <p:spPr>
          <a:xfrm>
            <a:off x="457200" y="273600"/>
            <a:ext cx="8229240" cy="1144800"/>
          </a:xfrm>
          <a:prstGeom prst="rect">
            <a:avLst/>
          </a:prstGeom>
        </p:spPr>
        <p:txBody>
          <a:bodyPr lIns="0" tIns="0" rIns="0" bIns="0" anchor="ctr">
            <a:noAutofit/>
          </a:bodyPr>
          <a:lstStyle/>
          <a:p>
            <a:r>
              <a:rPr lang="el-GR" sz="1800" b="0" strike="noStrike" spc="-1">
                <a:solidFill>
                  <a:srgbClr val="000000"/>
                </a:solidFill>
                <a:latin typeface="Calibri"/>
              </a:rPr>
              <a:t>Πατήστε για επεξεργασία της μορφής κειμένου του τίτλου</a:t>
            </a:r>
          </a:p>
        </p:txBody>
      </p:sp>
      <p:sp>
        <p:nvSpPr>
          <p:cNvPr id="86" name="PlaceHolder 5"/>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solidFill>
                  <a:srgbClr val="000000"/>
                </a:solidFill>
                <a:latin typeface="Calibri"/>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2400" b="0" strike="noStrike" spc="-1">
                <a:solidFill>
                  <a:srgbClr val="000000"/>
                </a:solidFill>
                <a:latin typeface="Calibri"/>
              </a:rPr>
              <a:t>Δεύτερο επίπεδο διάρθρωσης</a:t>
            </a:r>
          </a:p>
          <a:p>
            <a:pPr marL="1296000" lvl="2" indent="-288000">
              <a:spcBef>
                <a:spcPts val="850"/>
              </a:spcBef>
              <a:buClr>
                <a:srgbClr val="000000"/>
              </a:buClr>
              <a:buSzPct val="45000"/>
              <a:buFont typeface="Wingdings" charset="2"/>
              <a:buChar char=""/>
            </a:pPr>
            <a:r>
              <a:rPr lang="el-GR" sz="2000" b="0" strike="noStrike" spc="-1">
                <a:solidFill>
                  <a:srgbClr val="000000"/>
                </a:solidFill>
                <a:latin typeface="Calibri"/>
              </a:rPr>
              <a:t>Τρίτο επίπεδο διάρθρωσης</a:t>
            </a:r>
          </a:p>
          <a:p>
            <a:pPr marL="1728000" lvl="3" indent="-216000">
              <a:spcBef>
                <a:spcPts val="567"/>
              </a:spcBef>
              <a:buClr>
                <a:srgbClr val="000000"/>
              </a:buClr>
              <a:buSzPct val="75000"/>
              <a:buFont typeface="Symbol" charset="2"/>
              <a:buChar char=""/>
            </a:pPr>
            <a:r>
              <a:rPr lang="el-GR" sz="2000" b="0" strike="noStrike" spc="-1">
                <a:solidFill>
                  <a:srgbClr val="000000"/>
                </a:solidFill>
                <a:latin typeface="Calibri"/>
              </a:rPr>
              <a:t>Τέταρτο επίπεδο διάρθρωσης</a:t>
            </a:r>
          </a:p>
          <a:p>
            <a:pPr marL="2160000" lvl="4" indent="-216000">
              <a:spcBef>
                <a:spcPts val="283"/>
              </a:spcBef>
              <a:buClr>
                <a:srgbClr val="000000"/>
              </a:buClr>
              <a:buSzPct val="45000"/>
              <a:buFont typeface="Wingdings" charset="2"/>
              <a:buChar char=""/>
            </a:pPr>
            <a:r>
              <a:rPr lang="el-GR" sz="2000" b="0" strike="noStrike" spc="-1">
                <a:solidFill>
                  <a:srgbClr val="000000"/>
                </a:solidFill>
                <a:latin typeface="Calibri"/>
              </a:rPr>
              <a:t>Πέμπτο επίπεδο διάρθρωσης</a:t>
            </a:r>
          </a:p>
          <a:p>
            <a:pPr marL="2592000" lvl="5" indent="-216000">
              <a:spcBef>
                <a:spcPts val="283"/>
              </a:spcBef>
              <a:buClr>
                <a:srgbClr val="000000"/>
              </a:buClr>
              <a:buSzPct val="45000"/>
              <a:buFont typeface="Wingdings" charset="2"/>
              <a:buChar char=""/>
            </a:pPr>
            <a:r>
              <a:rPr lang="el-GR" sz="2000" b="0" strike="noStrike" spc="-1">
                <a:solidFill>
                  <a:srgbClr val="000000"/>
                </a:solidFill>
                <a:latin typeface="Calibri"/>
              </a:rPr>
              <a:t>Έκτο επίπεδο διάρθρωσης</a:t>
            </a:r>
          </a:p>
          <a:p>
            <a:pPr marL="3024000" lvl="6" indent="-216000">
              <a:spcBef>
                <a:spcPts val="283"/>
              </a:spcBef>
              <a:buClr>
                <a:srgbClr val="000000"/>
              </a:buClr>
              <a:buSzPct val="45000"/>
              <a:buFont typeface="Wingdings" charset="2"/>
              <a:buChar char=""/>
            </a:pPr>
            <a:r>
              <a:rPr lang="el-GR" sz="2000" b="0" strike="noStrike" spc="-1">
                <a:solidFill>
                  <a:srgbClr val="000000"/>
                </a:solidFill>
                <a:latin typeface="Calibri"/>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fillRect/>
          </a:stretch>
        </a:blipFill>
        <a:effectLst/>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1752480" y="304920"/>
            <a:ext cx="7009920" cy="837720"/>
          </a:xfrm>
          <a:prstGeom prst="rect">
            <a:avLst/>
          </a:prstGeom>
        </p:spPr>
        <p:txBody>
          <a:bodyPr anchor="ctr">
            <a:noAutofit/>
          </a:bodyPr>
          <a:lstStyle/>
          <a:p>
            <a:pPr>
              <a:lnSpc>
                <a:spcPct val="100000"/>
              </a:lnSpc>
            </a:pPr>
            <a:r>
              <a:rPr lang="el-GR" sz="4000" b="1" strike="noStrike" spc="-1">
                <a:solidFill>
                  <a:srgbClr val="000000"/>
                </a:solidFill>
                <a:latin typeface="Calibri"/>
              </a:rPr>
              <a:t>Kλικ για επεξεργασία του τίτλου</a:t>
            </a:r>
            <a:endParaRPr lang="el-GR" sz="4000" b="0" strike="noStrike" spc="-1">
              <a:solidFill>
                <a:srgbClr val="000000"/>
              </a:solidFill>
              <a:latin typeface="Calibri"/>
            </a:endParaRPr>
          </a:p>
        </p:txBody>
      </p:sp>
      <p:sp>
        <p:nvSpPr>
          <p:cNvPr id="124" name="PlaceHolder 2"/>
          <p:cNvSpPr>
            <a:spLocks noGrp="1"/>
          </p:cNvSpPr>
          <p:nvPr>
            <p:ph type="dt"/>
          </p:nvPr>
        </p:nvSpPr>
        <p:spPr>
          <a:xfrm>
            <a:off x="1905120" y="6400800"/>
            <a:ext cx="1371240" cy="456840"/>
          </a:xfrm>
          <a:prstGeom prst="rect">
            <a:avLst/>
          </a:prstGeom>
        </p:spPr>
        <p:txBody>
          <a:bodyPr>
            <a:noAutofit/>
          </a:bodyPr>
          <a:lstStyle/>
          <a:p>
            <a:pPr>
              <a:lnSpc>
                <a:spcPct val="100000"/>
              </a:lnSpc>
            </a:pPr>
            <a:fld id="{0B59D1EC-7087-47E7-9B21-C194091B7CB5}" type="datetime">
              <a:rPr lang="el-GR" sz="1400" b="0" strike="noStrike" spc="-1">
                <a:solidFill>
                  <a:srgbClr val="000000"/>
                </a:solidFill>
                <a:latin typeface="Calibri"/>
              </a:rPr>
              <a:t>17/9/2025</a:t>
            </a:fld>
            <a:endParaRPr lang="el-GR" sz="1400" b="0" strike="noStrike" spc="-1">
              <a:latin typeface="Times New Roman"/>
            </a:endParaRPr>
          </a:p>
        </p:txBody>
      </p:sp>
      <p:sp>
        <p:nvSpPr>
          <p:cNvPr id="125" name="PlaceHolder 3"/>
          <p:cNvSpPr>
            <a:spLocks noGrp="1"/>
          </p:cNvSpPr>
          <p:nvPr>
            <p:ph type="ftr"/>
          </p:nvPr>
        </p:nvSpPr>
        <p:spPr>
          <a:xfrm>
            <a:off x="4316400" y="6400800"/>
            <a:ext cx="2084040" cy="456840"/>
          </a:xfrm>
          <a:prstGeom prst="rect">
            <a:avLst/>
          </a:prstGeom>
        </p:spPr>
        <p:txBody>
          <a:bodyPr>
            <a:noAutofit/>
          </a:bodyPr>
          <a:lstStyle/>
          <a:p>
            <a:endParaRPr lang="el-GR" sz="2400" b="0" strike="noStrike" spc="-1">
              <a:latin typeface="Times New Roman"/>
            </a:endParaRPr>
          </a:p>
        </p:txBody>
      </p:sp>
      <p:sp>
        <p:nvSpPr>
          <p:cNvPr id="126" name="PlaceHolder 4"/>
          <p:cNvSpPr>
            <a:spLocks noGrp="1"/>
          </p:cNvSpPr>
          <p:nvPr>
            <p:ph type="sldNum"/>
          </p:nvPr>
        </p:nvSpPr>
        <p:spPr>
          <a:xfrm>
            <a:off x="7391520" y="6400800"/>
            <a:ext cx="1371240" cy="456840"/>
          </a:xfrm>
          <a:prstGeom prst="rect">
            <a:avLst/>
          </a:prstGeom>
        </p:spPr>
        <p:txBody>
          <a:bodyPr>
            <a:noAutofit/>
          </a:bodyPr>
          <a:lstStyle/>
          <a:p>
            <a:pPr algn="r">
              <a:lnSpc>
                <a:spcPct val="100000"/>
              </a:lnSpc>
            </a:pPr>
            <a:fld id="{7DA8AACB-434F-44E4-B63A-9173E9411BE0}" type="slidenum">
              <a:rPr lang="el-GR" sz="1400" b="0" strike="noStrike" spc="-1">
                <a:solidFill>
                  <a:srgbClr val="000000"/>
                </a:solidFill>
                <a:latin typeface="Calibri"/>
              </a:rPr>
              <a:t>‹#›</a:t>
            </a:fld>
            <a:endParaRPr lang="el-GR" sz="1400" b="0" strike="noStrike" spc="-1">
              <a:latin typeface="Times New Roman"/>
            </a:endParaRPr>
          </a:p>
        </p:txBody>
      </p:sp>
      <p:sp>
        <p:nvSpPr>
          <p:cNvPr id="127" name="PlaceHolder 5"/>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solidFill>
                  <a:srgbClr val="000000"/>
                </a:solidFill>
                <a:latin typeface="Calibri"/>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2400" b="0" strike="noStrike" spc="-1">
                <a:solidFill>
                  <a:srgbClr val="000000"/>
                </a:solidFill>
                <a:latin typeface="Calibri"/>
              </a:rPr>
              <a:t>Δεύτερο επίπεδο διάρθρωσης</a:t>
            </a:r>
          </a:p>
          <a:p>
            <a:pPr marL="1296000" lvl="2" indent="-288000">
              <a:spcBef>
                <a:spcPts val="850"/>
              </a:spcBef>
              <a:buClr>
                <a:srgbClr val="000000"/>
              </a:buClr>
              <a:buSzPct val="45000"/>
              <a:buFont typeface="Wingdings" charset="2"/>
              <a:buChar char=""/>
            </a:pPr>
            <a:r>
              <a:rPr lang="el-GR" sz="2000" b="0" strike="noStrike" spc="-1">
                <a:solidFill>
                  <a:srgbClr val="000000"/>
                </a:solidFill>
                <a:latin typeface="Calibri"/>
              </a:rPr>
              <a:t>Τρίτο επίπεδο διάρθρωσης</a:t>
            </a:r>
          </a:p>
          <a:p>
            <a:pPr marL="1728000" lvl="3" indent="-216000">
              <a:spcBef>
                <a:spcPts val="567"/>
              </a:spcBef>
              <a:buClr>
                <a:srgbClr val="000000"/>
              </a:buClr>
              <a:buSzPct val="75000"/>
              <a:buFont typeface="Symbol" charset="2"/>
              <a:buChar char=""/>
            </a:pPr>
            <a:r>
              <a:rPr lang="el-GR" sz="2000" b="0" strike="noStrike" spc="-1">
                <a:solidFill>
                  <a:srgbClr val="000000"/>
                </a:solidFill>
                <a:latin typeface="Calibri"/>
              </a:rPr>
              <a:t>Τέταρτο επίπεδο διάρθρωσης</a:t>
            </a:r>
          </a:p>
          <a:p>
            <a:pPr marL="2160000" lvl="4" indent="-216000">
              <a:spcBef>
                <a:spcPts val="283"/>
              </a:spcBef>
              <a:buClr>
                <a:srgbClr val="000000"/>
              </a:buClr>
              <a:buSzPct val="45000"/>
              <a:buFont typeface="Wingdings" charset="2"/>
              <a:buChar char=""/>
            </a:pPr>
            <a:r>
              <a:rPr lang="el-GR" sz="2000" b="0" strike="noStrike" spc="-1">
                <a:solidFill>
                  <a:srgbClr val="000000"/>
                </a:solidFill>
                <a:latin typeface="Calibri"/>
              </a:rPr>
              <a:t>Πέμπτο επίπεδο διάρθρωσης</a:t>
            </a:r>
          </a:p>
          <a:p>
            <a:pPr marL="2592000" lvl="5" indent="-216000">
              <a:spcBef>
                <a:spcPts val="283"/>
              </a:spcBef>
              <a:buClr>
                <a:srgbClr val="000000"/>
              </a:buClr>
              <a:buSzPct val="45000"/>
              <a:buFont typeface="Wingdings" charset="2"/>
              <a:buChar char=""/>
            </a:pPr>
            <a:r>
              <a:rPr lang="el-GR" sz="2000" b="0" strike="noStrike" spc="-1">
                <a:solidFill>
                  <a:srgbClr val="000000"/>
                </a:solidFill>
                <a:latin typeface="Calibri"/>
              </a:rPr>
              <a:t>Έκτο επίπεδο διάρθρωσης</a:t>
            </a:r>
          </a:p>
          <a:p>
            <a:pPr marL="3024000" lvl="6" indent="-216000">
              <a:spcBef>
                <a:spcPts val="283"/>
              </a:spcBef>
              <a:buClr>
                <a:srgbClr val="000000"/>
              </a:buClr>
              <a:buSzPct val="45000"/>
              <a:buFont typeface="Wingdings" charset="2"/>
              <a:buChar char=""/>
            </a:pPr>
            <a:r>
              <a:rPr lang="el-GR" sz="2000" b="0" strike="noStrike" spc="-1">
                <a:solidFill>
                  <a:srgbClr val="000000"/>
                </a:solidFill>
                <a:latin typeface="Calibri"/>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TextShape 1"/>
          <p:cNvSpPr txBox="1"/>
          <p:nvPr/>
        </p:nvSpPr>
        <p:spPr>
          <a:xfrm>
            <a:off x="0" y="357120"/>
            <a:ext cx="8800560" cy="2356920"/>
          </a:xfrm>
          <a:prstGeom prst="rect">
            <a:avLst/>
          </a:prstGeom>
          <a:noFill/>
          <a:ln w="9360">
            <a:noFill/>
          </a:ln>
        </p:spPr>
        <p:txBody>
          <a:bodyPr anchor="ctr">
            <a:noAutofit/>
          </a:bodyPr>
          <a:lstStyle/>
          <a:p>
            <a:pPr algn="r">
              <a:lnSpc>
                <a:spcPct val="100000"/>
              </a:lnSpc>
            </a:pPr>
            <a:r>
              <a:rPr lang="el-GR" sz="4000" b="1" strike="noStrike" spc="-1">
                <a:solidFill>
                  <a:srgbClr val="000000"/>
                </a:solidFill>
                <a:latin typeface="Calibri"/>
              </a:rPr>
              <a:t>1.2.2 Το μοντέλο δικτύωσης TCP/IP </a:t>
            </a:r>
            <a:endParaRPr lang="el-GR" sz="4000" b="0" strike="noStrike" spc="-1">
              <a:solidFill>
                <a:srgbClr val="000000"/>
              </a:solidFill>
              <a:latin typeface="Calibri"/>
            </a:endParaRPr>
          </a:p>
        </p:txBody>
      </p:sp>
      <p:sp>
        <p:nvSpPr>
          <p:cNvPr id="165" name="TextShape 2"/>
          <p:cNvSpPr txBox="1"/>
          <p:nvPr/>
        </p:nvSpPr>
        <p:spPr>
          <a:xfrm>
            <a:off x="4429080" y="3357720"/>
            <a:ext cx="4571640" cy="1294920"/>
          </a:xfrm>
          <a:prstGeom prst="rect">
            <a:avLst/>
          </a:prstGeom>
          <a:noFill/>
          <a:ln w="9360">
            <a:noFill/>
          </a:ln>
        </p:spPr>
        <p:txBody>
          <a:bodyPr>
            <a:noAutofit/>
          </a:bodyPr>
          <a:lstStyle/>
          <a:p>
            <a:pPr>
              <a:lnSpc>
                <a:spcPct val="100000"/>
              </a:lnSpc>
              <a:spcBef>
                <a:spcPts val="561"/>
              </a:spcBef>
            </a:pPr>
            <a:r>
              <a:rPr lang="el-GR" sz="2800" b="0" strike="noStrike" spc="-1">
                <a:solidFill>
                  <a:srgbClr val="000000"/>
                </a:solidFill>
                <a:latin typeface="Calibri"/>
              </a:rPr>
              <a:t>Επίπεδα μοντέλου αναφοράς </a:t>
            </a:r>
            <a:r>
              <a:rPr lang="el-GR" sz="2800" b="1" strike="noStrike" spc="-1">
                <a:solidFill>
                  <a:srgbClr val="000000"/>
                </a:solidFill>
                <a:latin typeface="Calibri"/>
              </a:rPr>
              <a:t>OSI</a:t>
            </a:r>
            <a:r>
              <a:rPr lang="el-GR" sz="2800" b="0" strike="noStrike" spc="-1">
                <a:solidFill>
                  <a:srgbClr val="000000"/>
                </a:solidFill>
                <a:latin typeface="Calibri"/>
              </a:rPr>
              <a:t> [</a:t>
            </a:r>
            <a:r>
              <a:rPr lang="el-GR" sz="2800" b="0" i="1" strike="noStrike" spc="-1">
                <a:solidFill>
                  <a:srgbClr val="000000"/>
                </a:solidFill>
                <a:latin typeface="Calibri"/>
              </a:rPr>
              <a:t>Open Systems Interconnection] </a:t>
            </a:r>
            <a:r>
              <a:rPr lang="el-GR" sz="2800" b="0" strike="noStrike" spc="-1">
                <a:solidFill>
                  <a:srgbClr val="000000"/>
                </a:solidFill>
                <a:latin typeface="Calibri"/>
              </a:rPr>
              <a:t>(ISO), </a:t>
            </a:r>
            <a:br/>
            <a:r>
              <a:rPr lang="el-GR" sz="2800" b="0" strike="noStrike" spc="-1">
                <a:solidFill>
                  <a:srgbClr val="000000"/>
                </a:solidFill>
                <a:latin typeface="Calibri"/>
              </a:rPr>
              <a:t>επίπεδα μοντέλου </a:t>
            </a:r>
            <a:r>
              <a:rPr lang="el-GR" sz="2800" b="1" strike="noStrike" spc="-1">
                <a:solidFill>
                  <a:srgbClr val="000000"/>
                </a:solidFill>
                <a:latin typeface="Calibri"/>
              </a:rPr>
              <a:t>TCP/IP</a:t>
            </a:r>
            <a:r>
              <a:rPr lang="el-GR" sz="2800" b="0" strike="noStrike" spc="-1">
                <a:solidFill>
                  <a:srgbClr val="000000"/>
                </a:solidFill>
                <a:latin typeface="Calibri"/>
              </a:rPr>
              <a:t> (DARPA) </a:t>
            </a:r>
            <a:br/>
            <a:r>
              <a:rPr lang="el-GR" sz="2800" b="0" strike="noStrike" spc="-1">
                <a:solidFill>
                  <a:srgbClr val="000000"/>
                </a:solidFill>
                <a:latin typeface="Calibri"/>
              </a:rPr>
              <a:t>και η αντιστοιχία τους</a:t>
            </a:r>
            <a:endParaRPr lang="el-GR" sz="2800" b="0" strike="noStrike" spc="-1">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TextShape 1"/>
          <p:cNvSpPr txBox="1"/>
          <p:nvPr/>
        </p:nvSpPr>
        <p:spPr>
          <a:xfrm>
            <a:off x="1752480" y="304920"/>
            <a:ext cx="7009920" cy="837720"/>
          </a:xfrm>
          <a:prstGeom prst="rect">
            <a:avLst/>
          </a:prstGeom>
          <a:noFill/>
          <a:ln w="9360">
            <a:noFill/>
          </a:ln>
        </p:spPr>
        <p:txBody>
          <a:bodyPr anchor="ctr">
            <a:noAutofit/>
          </a:bodyPr>
          <a:lstStyle/>
          <a:p>
            <a:pPr>
              <a:lnSpc>
                <a:spcPct val="100000"/>
              </a:lnSpc>
            </a:pPr>
            <a:r>
              <a:rPr lang="el-GR" sz="4000" b="1" strike="noStrike" spc="-1">
                <a:solidFill>
                  <a:srgbClr val="000000"/>
                </a:solidFill>
                <a:latin typeface="Calibri"/>
              </a:rPr>
              <a:t>Επίπεδο Διαδικτύου</a:t>
            </a:r>
            <a:endParaRPr lang="el-GR" sz="4000" b="0" strike="noStrike" spc="-1">
              <a:solidFill>
                <a:srgbClr val="000000"/>
              </a:solidFill>
              <a:latin typeface="Calibri"/>
            </a:endParaRPr>
          </a:p>
        </p:txBody>
      </p:sp>
      <p:sp>
        <p:nvSpPr>
          <p:cNvPr id="181" name="TextShape 2"/>
          <p:cNvSpPr txBox="1"/>
          <p:nvPr/>
        </p:nvSpPr>
        <p:spPr>
          <a:xfrm>
            <a:off x="1752480" y="1523880"/>
            <a:ext cx="7009920" cy="5119200"/>
          </a:xfrm>
          <a:prstGeom prst="rect">
            <a:avLst/>
          </a:prstGeom>
          <a:noFill/>
          <a:ln w="9360">
            <a:noFill/>
          </a:ln>
        </p:spPr>
        <p:txBody>
          <a:bodyPr>
            <a:noAutofit/>
          </a:bodyPr>
          <a:lstStyle/>
          <a:p>
            <a:pPr marL="343080" indent="-342720">
              <a:lnSpc>
                <a:spcPct val="100000"/>
              </a:lnSpc>
              <a:spcBef>
                <a:spcPts val="641"/>
              </a:spcBef>
              <a:buClr>
                <a:srgbClr val="000000"/>
              </a:buClr>
              <a:buFont typeface="Symbol" charset="2"/>
              <a:buChar char=""/>
            </a:pPr>
            <a:r>
              <a:rPr lang="el-GR" sz="3200" b="0" strike="noStrike" spc="-1">
                <a:solidFill>
                  <a:srgbClr val="000000"/>
                </a:solidFill>
                <a:latin typeface="Calibri"/>
              </a:rPr>
              <a:t>Ασχολείται με την εύρεση της βέλτιστης διαδρομής και με την μεταφορά των δεδομένων στον προορισμό τους</a:t>
            </a:r>
          </a:p>
          <a:p>
            <a:pPr marL="343080" indent="-342720">
              <a:lnSpc>
                <a:spcPct val="100000"/>
              </a:lnSpc>
              <a:spcBef>
                <a:spcPts val="641"/>
              </a:spcBef>
              <a:buClr>
                <a:srgbClr val="000000"/>
              </a:buClr>
              <a:buFont typeface="Symbol" charset="2"/>
              <a:buChar char=""/>
            </a:pPr>
            <a:r>
              <a:rPr lang="el-GR" sz="3200" b="0" strike="noStrike" spc="-1">
                <a:solidFill>
                  <a:srgbClr val="000000"/>
                </a:solidFill>
                <a:latin typeface="Calibri"/>
              </a:rPr>
              <a:t>παρέχει μόνο </a:t>
            </a:r>
            <a:r>
              <a:rPr lang="el-GR" sz="3200" b="1" strike="noStrike" spc="-1">
                <a:solidFill>
                  <a:srgbClr val="000000"/>
                </a:solidFill>
                <a:latin typeface="Calibri"/>
              </a:rPr>
              <a:t>υπηρεσία χωρίς σύνδεση. </a:t>
            </a:r>
            <a:endParaRPr lang="el-GR" sz="3200" b="0" strike="noStrike" spc="-1">
              <a:solidFill>
                <a:srgbClr val="000000"/>
              </a:solidFill>
              <a:latin typeface="Calibri"/>
            </a:endParaRPr>
          </a:p>
          <a:p>
            <a:pPr marL="743040" lvl="1" indent="-285480">
              <a:lnSpc>
                <a:spcPct val="100000"/>
              </a:lnSpc>
              <a:spcBef>
                <a:spcPts val="360"/>
              </a:spcBef>
              <a:buClr>
                <a:srgbClr val="000000"/>
              </a:buClr>
              <a:buFont typeface="Symbol" charset="2"/>
              <a:buChar char=""/>
            </a:pPr>
            <a:r>
              <a:rPr lang="el-GR" sz="1800" b="0" strike="noStrike" spc="-1">
                <a:solidFill>
                  <a:srgbClr val="000000"/>
                </a:solidFill>
                <a:latin typeface="Calibri"/>
              </a:rPr>
              <a:t>Έτσι δρομολογεί ανεξάρτητα πακέτα στον προορισμό τους και η παράδοση των πακέτων στο επίπεδο Διαδικτύου </a:t>
            </a:r>
            <a:r>
              <a:rPr lang="el-GR" sz="1800" b="1" strike="noStrike" spc="-1">
                <a:solidFill>
                  <a:srgbClr val="000000"/>
                </a:solidFill>
                <a:latin typeface="Calibri"/>
              </a:rPr>
              <a:t>δεν είναι εγγυημένα αξιόπιστη</a:t>
            </a:r>
            <a:r>
              <a:rPr lang="el-GR" sz="1800" b="0" strike="noStrike" spc="-1">
                <a:solidFill>
                  <a:srgbClr val="000000"/>
                </a:solidFill>
                <a:latin typeface="Calibri"/>
              </a:rPr>
              <a:t>. Μπορεί να φτάσουν στον προορισμό με διαφορετική σειρά, με λάθη, ή το ίδιο πακέτο περισσότερες φορές. </a:t>
            </a:r>
          </a:p>
          <a:p>
            <a:pPr marL="743040" lvl="1" indent="-285480">
              <a:lnSpc>
                <a:spcPct val="100000"/>
              </a:lnSpc>
              <a:spcBef>
                <a:spcPts val="360"/>
              </a:spcBef>
              <a:buClr>
                <a:srgbClr val="000000"/>
              </a:buClr>
              <a:buFont typeface="Symbol" charset="2"/>
              <a:buChar char=""/>
            </a:pPr>
            <a:r>
              <a:rPr lang="el-GR" sz="1800" b="0" strike="noStrike" spc="-1">
                <a:solidFill>
                  <a:srgbClr val="000000"/>
                </a:solidFill>
                <a:latin typeface="Calibri"/>
              </a:rPr>
              <a:t>Είναι δουλειά των ανώτερων επιπέδων να μεριμνήσουν για αυτά τα ζητήματα.</a:t>
            </a:r>
            <a:r>
              <a:rPr lang="el-GR" sz="1800" b="1" strike="noStrike" spc="-1">
                <a:solidFill>
                  <a:srgbClr val="000000"/>
                </a:solidFill>
                <a:latin typeface="Calibri"/>
              </a:rPr>
              <a:t> </a:t>
            </a:r>
            <a:endParaRPr lang="el-GR" sz="1800" b="0" strike="noStrike" spc="-1">
              <a:solidFill>
                <a:srgbClr val="000000"/>
              </a:solidFill>
              <a:latin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TextShape 1"/>
          <p:cNvSpPr txBox="1"/>
          <p:nvPr/>
        </p:nvSpPr>
        <p:spPr>
          <a:xfrm>
            <a:off x="1752480" y="304920"/>
            <a:ext cx="7009920" cy="837720"/>
          </a:xfrm>
          <a:prstGeom prst="rect">
            <a:avLst/>
          </a:prstGeom>
          <a:noFill/>
          <a:ln w="9360">
            <a:noFill/>
          </a:ln>
        </p:spPr>
        <p:txBody>
          <a:bodyPr anchor="ctr">
            <a:noAutofit/>
          </a:bodyPr>
          <a:lstStyle/>
          <a:p>
            <a:pPr>
              <a:lnSpc>
                <a:spcPct val="100000"/>
              </a:lnSpc>
            </a:pPr>
            <a:r>
              <a:rPr lang="el-GR" sz="4000" b="1" strike="noStrike" spc="-1" dirty="0">
                <a:solidFill>
                  <a:srgbClr val="000000"/>
                </a:solidFill>
                <a:latin typeface="Calibri"/>
              </a:rPr>
              <a:t>Επίπεδο </a:t>
            </a:r>
            <a:r>
              <a:rPr lang="en-US" sz="4000" b="1" strike="noStrike" spc="-1" dirty="0">
                <a:solidFill>
                  <a:srgbClr val="000000"/>
                </a:solidFill>
                <a:latin typeface="Calibri"/>
              </a:rPr>
              <a:t>M</a:t>
            </a:r>
            <a:r>
              <a:rPr lang="el-GR" sz="4000" b="1" strike="noStrike" spc="-1" dirty="0" err="1">
                <a:solidFill>
                  <a:srgbClr val="000000"/>
                </a:solidFill>
                <a:latin typeface="Calibri"/>
              </a:rPr>
              <a:t>εταφοράς</a:t>
            </a:r>
            <a:endParaRPr lang="el-GR" sz="4000" b="0" strike="noStrike" spc="-1" dirty="0">
              <a:solidFill>
                <a:srgbClr val="000000"/>
              </a:solidFill>
              <a:latin typeface="Calibri"/>
            </a:endParaRPr>
          </a:p>
        </p:txBody>
      </p:sp>
      <p:sp>
        <p:nvSpPr>
          <p:cNvPr id="183" name="TextShape 2"/>
          <p:cNvSpPr txBox="1"/>
          <p:nvPr/>
        </p:nvSpPr>
        <p:spPr>
          <a:xfrm>
            <a:off x="1714320" y="1214280"/>
            <a:ext cx="7009920" cy="4571640"/>
          </a:xfrm>
          <a:prstGeom prst="rect">
            <a:avLst/>
          </a:prstGeom>
          <a:noFill/>
          <a:ln w="9360">
            <a:noFill/>
          </a:ln>
        </p:spPr>
        <p:txBody>
          <a:bodyPr>
            <a:noAutofit/>
          </a:bodyPr>
          <a:lstStyle/>
          <a:p>
            <a:pPr marL="343080" indent="-342720">
              <a:lnSpc>
                <a:spcPct val="100000"/>
              </a:lnSpc>
              <a:spcBef>
                <a:spcPts val="479"/>
              </a:spcBef>
              <a:buClr>
                <a:srgbClr val="000000"/>
              </a:buClr>
              <a:buFont typeface="Symbol" charset="2"/>
              <a:buChar char=""/>
            </a:pPr>
            <a:r>
              <a:rPr lang="el-GR" sz="2400" b="0" strike="noStrike" spc="-1">
                <a:solidFill>
                  <a:srgbClr val="000000"/>
                </a:solidFill>
                <a:latin typeface="Calibri"/>
              </a:rPr>
              <a:t>Σε δύο συστήματα δικτυωμένα, τα πρωτόκολλα του επιπέδου μεταφορά καθορίζουν ποια εφαρμογή του ενός συστήματος μιλά με ποια του άλλου.</a:t>
            </a:r>
          </a:p>
          <a:p>
            <a:pPr marL="343080" indent="-342720">
              <a:lnSpc>
                <a:spcPct val="100000"/>
              </a:lnSpc>
              <a:spcBef>
                <a:spcPts val="479"/>
              </a:spcBef>
            </a:pPr>
            <a:r>
              <a:rPr lang="el-GR" sz="2400" b="0" strike="noStrike" spc="-1">
                <a:solidFill>
                  <a:srgbClr val="000000"/>
                </a:solidFill>
                <a:latin typeface="Calibri"/>
              </a:rPr>
              <a:t>Περιλαμβάνει τα πρωτόκολλα TCP και UDP.</a:t>
            </a:r>
          </a:p>
          <a:p>
            <a:pPr marL="343080" indent="-342720">
              <a:lnSpc>
                <a:spcPct val="100000"/>
              </a:lnSpc>
              <a:spcBef>
                <a:spcPts val="479"/>
              </a:spcBef>
              <a:buClr>
                <a:srgbClr val="000000"/>
              </a:buClr>
              <a:buFont typeface="Symbol" charset="2"/>
              <a:buChar char=""/>
            </a:pPr>
            <a:r>
              <a:rPr lang="el-GR" sz="2400" b="0" strike="noStrike" spc="-1">
                <a:solidFill>
                  <a:srgbClr val="000000"/>
                </a:solidFill>
                <a:latin typeface="Calibri"/>
              </a:rPr>
              <a:t>TCP παρέχει υπηρεσίες με σύνδεση </a:t>
            </a:r>
          </a:p>
          <a:p>
            <a:pPr marL="743040" lvl="1" indent="-285480">
              <a:lnSpc>
                <a:spcPct val="100000"/>
              </a:lnSpc>
              <a:spcBef>
                <a:spcPts val="400"/>
              </a:spcBef>
              <a:buClr>
                <a:srgbClr val="000000"/>
              </a:buClr>
              <a:buFont typeface="Symbol" charset="2"/>
              <a:buChar char=""/>
            </a:pPr>
            <a:r>
              <a:rPr lang="el-GR" sz="2000" b="0" strike="noStrike" spc="-1">
                <a:solidFill>
                  <a:srgbClr val="000000"/>
                </a:solidFill>
                <a:latin typeface="Calibri"/>
              </a:rPr>
              <a:t>Δηλαδή παρέχεται </a:t>
            </a:r>
            <a:r>
              <a:rPr lang="el-GR" sz="2000" b="1" strike="noStrike" spc="-1">
                <a:solidFill>
                  <a:srgbClr val="000000"/>
                </a:solidFill>
                <a:latin typeface="Calibri"/>
              </a:rPr>
              <a:t>αξιοπιστία</a:t>
            </a:r>
            <a:r>
              <a:rPr lang="el-GR" sz="2000" b="0" strike="noStrike" spc="-1">
                <a:solidFill>
                  <a:srgbClr val="000000"/>
                </a:solidFill>
                <a:latin typeface="Calibri"/>
              </a:rPr>
              <a:t> στην επικοινωνία με τον </a:t>
            </a:r>
            <a:r>
              <a:rPr lang="el-GR" sz="2000" b="1" strike="noStrike" spc="-1">
                <a:solidFill>
                  <a:srgbClr val="000000"/>
                </a:solidFill>
                <a:latin typeface="Calibri"/>
              </a:rPr>
              <a:t>έλεγχο ροής</a:t>
            </a:r>
            <a:r>
              <a:rPr lang="el-GR" sz="2000" b="0" strike="noStrike" spc="-1">
                <a:solidFill>
                  <a:srgbClr val="000000"/>
                </a:solidFill>
                <a:latin typeface="Calibri"/>
              </a:rPr>
              <a:t>, τον τεμαχισμό, αρίθμηση και την επανασύνθεση των μηνυμάτων με τη σωστή σειρά και τον έλεγχο/διόρθωση των σφαλμάτων. </a:t>
            </a:r>
          </a:p>
          <a:p>
            <a:pPr marL="343080" indent="-342720">
              <a:lnSpc>
                <a:spcPct val="100000"/>
              </a:lnSpc>
              <a:spcBef>
                <a:spcPts val="561"/>
              </a:spcBef>
              <a:buClr>
                <a:srgbClr val="000000"/>
              </a:buClr>
              <a:buFont typeface="Symbol" charset="2"/>
              <a:buChar char=""/>
            </a:pPr>
            <a:r>
              <a:rPr lang="el-GR" sz="2800" b="0" strike="noStrike" spc="-1">
                <a:solidFill>
                  <a:srgbClr val="000000"/>
                </a:solidFill>
                <a:latin typeface="Calibri"/>
              </a:rPr>
              <a:t>UDP παρέχει υπηρεσία χωρίς σύνδεση(χωρίς αξιοπιστία αλλά και χωρίς καθυστερήσεις)</a:t>
            </a:r>
          </a:p>
          <a:p>
            <a:endParaRPr lang="el-GR" sz="2800" b="0" strike="noStrike" spc="-1">
              <a:solidFill>
                <a:srgbClr val="000000"/>
              </a:solidFill>
              <a:latin typeface="Calibri"/>
            </a:endParaRPr>
          </a:p>
          <a:p>
            <a:endParaRPr lang="el-GR" sz="2800" b="0" strike="noStrike" spc="-1">
              <a:solidFill>
                <a:srgbClr val="000000"/>
              </a:solidFill>
              <a:latin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TextShape 1"/>
          <p:cNvSpPr txBox="1"/>
          <p:nvPr/>
        </p:nvSpPr>
        <p:spPr>
          <a:xfrm>
            <a:off x="1752480" y="304920"/>
            <a:ext cx="7009920" cy="837720"/>
          </a:xfrm>
          <a:prstGeom prst="rect">
            <a:avLst/>
          </a:prstGeom>
          <a:noFill/>
          <a:ln w="9360">
            <a:noFill/>
          </a:ln>
        </p:spPr>
        <p:txBody>
          <a:bodyPr anchor="ctr">
            <a:noAutofit/>
          </a:bodyPr>
          <a:lstStyle/>
          <a:p>
            <a:pPr>
              <a:lnSpc>
                <a:spcPct val="100000"/>
              </a:lnSpc>
            </a:pPr>
            <a:r>
              <a:rPr lang="el-GR" sz="4000" b="1" strike="noStrike" spc="-1" dirty="0">
                <a:solidFill>
                  <a:srgbClr val="000000"/>
                </a:solidFill>
                <a:latin typeface="Calibri"/>
              </a:rPr>
              <a:t>Επίπεδο </a:t>
            </a:r>
            <a:r>
              <a:rPr lang="en-US" sz="4000" b="1" strike="noStrike" spc="-1" dirty="0">
                <a:solidFill>
                  <a:srgbClr val="000000"/>
                </a:solidFill>
                <a:latin typeface="Calibri"/>
              </a:rPr>
              <a:t>E</a:t>
            </a:r>
            <a:r>
              <a:rPr lang="el-GR" sz="4000" b="1" strike="noStrike" spc="-1" dirty="0" err="1">
                <a:solidFill>
                  <a:srgbClr val="000000"/>
                </a:solidFill>
                <a:latin typeface="Calibri"/>
              </a:rPr>
              <a:t>φαρμογής</a:t>
            </a:r>
            <a:r>
              <a:rPr lang="el-GR" sz="4000" b="1" strike="noStrike" spc="-1" dirty="0">
                <a:solidFill>
                  <a:srgbClr val="000000"/>
                </a:solidFill>
                <a:latin typeface="Calibri"/>
              </a:rPr>
              <a:t> </a:t>
            </a:r>
            <a:endParaRPr lang="el-GR" sz="4000" b="0" strike="noStrike" spc="-1" dirty="0">
              <a:solidFill>
                <a:srgbClr val="000000"/>
              </a:solidFill>
              <a:latin typeface="Calibri"/>
            </a:endParaRPr>
          </a:p>
        </p:txBody>
      </p:sp>
      <p:sp>
        <p:nvSpPr>
          <p:cNvPr id="185" name="TextShape 2"/>
          <p:cNvSpPr txBox="1"/>
          <p:nvPr/>
        </p:nvSpPr>
        <p:spPr>
          <a:xfrm>
            <a:off x="1752480" y="1523880"/>
            <a:ext cx="7009920" cy="4571640"/>
          </a:xfrm>
          <a:prstGeom prst="rect">
            <a:avLst/>
          </a:prstGeom>
          <a:noFill/>
          <a:ln w="9360">
            <a:noFill/>
          </a:ln>
        </p:spPr>
        <p:txBody>
          <a:bodyPr>
            <a:noAutofit/>
          </a:bodyPr>
          <a:lstStyle/>
          <a:p>
            <a:pPr marL="343080" indent="-342720">
              <a:lnSpc>
                <a:spcPct val="100000"/>
              </a:lnSpc>
              <a:spcBef>
                <a:spcPts val="479"/>
              </a:spcBef>
              <a:buClr>
                <a:srgbClr val="000000"/>
              </a:buClr>
              <a:buFont typeface="Symbol" charset="2"/>
              <a:buChar char=""/>
            </a:pPr>
            <a:r>
              <a:rPr lang="el-GR" sz="2400" b="0" strike="noStrike" spc="-1">
                <a:solidFill>
                  <a:srgbClr val="000000"/>
                </a:solidFill>
                <a:latin typeface="Calibri"/>
              </a:rPr>
              <a:t>Περιλαμβάνει όλα τα πρωτόκολλα των γνωστών υπηρεσιών του Διαδικτύου όπως απομακρυσμένη σύνδεση τερματικού (</a:t>
            </a:r>
            <a:r>
              <a:rPr lang="el-GR" sz="2400" b="1" strike="noStrike" spc="-1">
                <a:solidFill>
                  <a:srgbClr val="000000"/>
                </a:solidFill>
                <a:latin typeface="Calibri"/>
              </a:rPr>
              <a:t>TELNET</a:t>
            </a:r>
            <a:r>
              <a:rPr lang="el-GR" sz="2400" b="0" strike="noStrike" spc="-1">
                <a:solidFill>
                  <a:srgbClr val="000000"/>
                </a:solidFill>
                <a:latin typeface="Calibri"/>
              </a:rPr>
              <a:t>), μεταφορά αρχείων (</a:t>
            </a:r>
            <a:r>
              <a:rPr lang="el-GR" sz="2400" b="1" strike="noStrike" spc="-1">
                <a:solidFill>
                  <a:srgbClr val="000000"/>
                </a:solidFill>
                <a:latin typeface="Calibri"/>
              </a:rPr>
              <a:t>FTP</a:t>
            </a:r>
            <a:r>
              <a:rPr lang="el-GR" sz="2400" b="0" strike="noStrike" spc="-1">
                <a:solidFill>
                  <a:srgbClr val="000000"/>
                </a:solidFill>
                <a:latin typeface="Calibri"/>
              </a:rPr>
              <a:t>), ηλεκτρονικό ταχυδρομείο (</a:t>
            </a:r>
            <a:r>
              <a:rPr lang="el-GR" sz="2400" b="1" strike="noStrike" spc="-1">
                <a:solidFill>
                  <a:srgbClr val="000000"/>
                </a:solidFill>
                <a:latin typeface="Calibri"/>
              </a:rPr>
              <a:t>SMTP/ POP3/ IMAP</a:t>
            </a:r>
            <a:r>
              <a:rPr lang="el-GR" sz="2400" b="0" strike="noStrike" spc="-1">
                <a:solidFill>
                  <a:srgbClr val="000000"/>
                </a:solidFill>
                <a:latin typeface="Calibri"/>
              </a:rPr>
              <a:t>), τα νεώτερα </a:t>
            </a:r>
            <a:r>
              <a:rPr lang="el-GR" sz="2400" b="1" strike="noStrike" spc="-1">
                <a:solidFill>
                  <a:srgbClr val="000000"/>
                </a:solidFill>
                <a:latin typeface="Calibri"/>
              </a:rPr>
              <a:t>DNS</a:t>
            </a:r>
            <a:r>
              <a:rPr lang="el-GR" sz="2400" b="0" strike="noStrike" spc="-1">
                <a:solidFill>
                  <a:srgbClr val="000000"/>
                </a:solidFill>
                <a:latin typeface="Calibri"/>
              </a:rPr>
              <a:t> για την αντιστοίχηση ονομάτων υπολογιστών με τις διευθύνσεις τους στο δίκτυο, </a:t>
            </a:r>
            <a:r>
              <a:rPr lang="el-GR" sz="2400" b="1" strike="noStrike" spc="-1">
                <a:solidFill>
                  <a:srgbClr val="000000"/>
                </a:solidFill>
                <a:latin typeface="Calibri"/>
              </a:rPr>
              <a:t>HTTP</a:t>
            </a:r>
            <a:r>
              <a:rPr lang="el-GR" sz="2400" b="0" strike="noStrike" spc="-1">
                <a:solidFill>
                  <a:srgbClr val="000000"/>
                </a:solidFill>
                <a:latin typeface="Calibri"/>
              </a:rPr>
              <a:t>, το πρωτόκολλο μεταφοράς ιστοσελίδων του World Wide Web και πολλά άλλα. </a:t>
            </a:r>
          </a:p>
          <a:p>
            <a:pPr>
              <a:lnSpc>
                <a:spcPct val="100000"/>
              </a:lnSpc>
              <a:spcBef>
                <a:spcPts val="479"/>
              </a:spcBef>
            </a:pPr>
            <a:endParaRPr lang="el-GR" sz="2400" b="0" strike="noStrike" spc="-1">
              <a:solidFill>
                <a:srgbClr val="000000"/>
              </a:solidFill>
              <a:latin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6" name="Picture 2"/>
          <p:cNvPicPr/>
          <p:nvPr/>
        </p:nvPicPr>
        <p:blipFill rotWithShape="1">
          <a:blip r:embed="rId2"/>
          <a:srcRect r="2506"/>
          <a:stretch/>
        </p:blipFill>
        <p:spPr>
          <a:xfrm>
            <a:off x="2209796" y="740582"/>
            <a:ext cx="5636346" cy="4895640"/>
          </a:xfrm>
          <a:prstGeom prst="rect">
            <a:avLst/>
          </a:prstGeom>
          <a:ln w="9360">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Εικόνα 4">
            <a:extLst>
              <a:ext uri="{FF2B5EF4-FFF2-40B4-BE49-F238E27FC236}">
                <a16:creationId xmlns:a16="http://schemas.microsoft.com/office/drawing/2014/main" id="{336A8298-C95D-D4A2-2B04-9A247B304A16}"/>
              </a:ext>
            </a:extLst>
          </p:cNvPr>
          <p:cNvPicPr>
            <a:picLocks noChangeAspect="1"/>
          </p:cNvPicPr>
          <p:nvPr/>
        </p:nvPicPr>
        <p:blipFill>
          <a:blip r:embed="rId2"/>
          <a:stretch>
            <a:fillRect/>
          </a:stretch>
        </p:blipFill>
        <p:spPr>
          <a:xfrm>
            <a:off x="2074606" y="1590417"/>
            <a:ext cx="5892427" cy="4901889"/>
          </a:xfrm>
          <a:prstGeom prst="rect">
            <a:avLst/>
          </a:prstGeom>
        </p:spPr>
      </p:pic>
    </p:spTree>
    <p:extLst>
      <p:ext uri="{BB962C8B-B14F-4D97-AF65-F5344CB8AC3E}">
        <p14:creationId xmlns:p14="http://schemas.microsoft.com/office/powerpoint/2010/main" val="1152353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7" name="Picture 2"/>
          <p:cNvPicPr/>
          <p:nvPr/>
        </p:nvPicPr>
        <p:blipFill>
          <a:blip r:embed="rId2"/>
          <a:stretch/>
        </p:blipFill>
        <p:spPr>
          <a:xfrm>
            <a:off x="1785960" y="1428840"/>
            <a:ext cx="6200280" cy="3876480"/>
          </a:xfrm>
          <a:prstGeom prst="rect">
            <a:avLst/>
          </a:prstGeom>
          <a:ln w="9360">
            <a:noFill/>
          </a:ln>
        </p:spPr>
      </p:pic>
      <p:sp>
        <p:nvSpPr>
          <p:cNvPr id="188" name="TextShape 1"/>
          <p:cNvSpPr txBox="1"/>
          <p:nvPr/>
        </p:nvSpPr>
        <p:spPr>
          <a:xfrm>
            <a:off x="1752480" y="304920"/>
            <a:ext cx="7009920" cy="837720"/>
          </a:xfrm>
          <a:prstGeom prst="rect">
            <a:avLst/>
          </a:prstGeom>
          <a:noFill/>
          <a:ln w="9360">
            <a:noFill/>
          </a:ln>
        </p:spPr>
        <p:txBody>
          <a:bodyPr anchor="ctr">
            <a:noAutofit/>
          </a:bodyPr>
          <a:lstStyle/>
          <a:p>
            <a:pPr>
              <a:lnSpc>
                <a:spcPct val="100000"/>
              </a:lnSpc>
            </a:pPr>
            <a:r>
              <a:rPr lang="el-GR" sz="4000" b="1" strike="noStrike" spc="-1">
                <a:solidFill>
                  <a:srgbClr val="000000"/>
                </a:solidFill>
                <a:latin typeface="Calibri"/>
              </a:rPr>
              <a:t>Ενθυλάκωση</a:t>
            </a:r>
            <a:endParaRPr lang="el-GR" sz="4000" b="0" strike="noStrike" spc="-1">
              <a:solidFill>
                <a:srgbClr val="000000"/>
              </a:solidFill>
              <a:latin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TextShape 1"/>
          <p:cNvSpPr txBox="1"/>
          <p:nvPr/>
        </p:nvSpPr>
        <p:spPr>
          <a:xfrm>
            <a:off x="1752480" y="304920"/>
            <a:ext cx="7009920" cy="837720"/>
          </a:xfrm>
          <a:prstGeom prst="rect">
            <a:avLst/>
          </a:prstGeom>
          <a:noFill/>
          <a:ln w="9360">
            <a:noFill/>
          </a:ln>
        </p:spPr>
        <p:txBody>
          <a:bodyPr anchor="ctr">
            <a:noAutofit/>
          </a:bodyPr>
          <a:lstStyle/>
          <a:p>
            <a:pPr algn="ctr">
              <a:lnSpc>
                <a:spcPct val="100000"/>
              </a:lnSpc>
            </a:pPr>
            <a:r>
              <a:rPr lang="el-GR" sz="2800" b="1" strike="noStrike" spc="-1">
                <a:solidFill>
                  <a:srgbClr val="000000"/>
                </a:solidFill>
                <a:latin typeface="Calibri"/>
              </a:rPr>
              <a:t>Διαστρωματωμένα αρχιτεκτονικά μοντέλα επικοινωνίας</a:t>
            </a:r>
            <a:endParaRPr lang="el-GR" sz="2800" b="0" strike="noStrike" spc="-1">
              <a:solidFill>
                <a:srgbClr val="000000"/>
              </a:solidFill>
              <a:latin typeface="Calibri"/>
            </a:endParaRPr>
          </a:p>
        </p:txBody>
      </p:sp>
      <p:sp>
        <p:nvSpPr>
          <p:cNvPr id="167" name="TextShape 2"/>
          <p:cNvSpPr txBox="1"/>
          <p:nvPr/>
        </p:nvSpPr>
        <p:spPr>
          <a:xfrm>
            <a:off x="1752480" y="1523880"/>
            <a:ext cx="7009920" cy="5976720"/>
          </a:xfrm>
          <a:prstGeom prst="rect">
            <a:avLst/>
          </a:prstGeom>
          <a:noFill/>
          <a:ln w="9360">
            <a:noFill/>
          </a:ln>
        </p:spPr>
        <p:txBody>
          <a:bodyPr>
            <a:noAutofit/>
          </a:bodyPr>
          <a:lstStyle/>
          <a:p>
            <a:pPr marL="343080" indent="-342720">
              <a:lnSpc>
                <a:spcPct val="100000"/>
              </a:lnSpc>
              <a:spcBef>
                <a:spcPts val="360"/>
              </a:spcBef>
              <a:buClr>
                <a:srgbClr val="000000"/>
              </a:buClr>
              <a:buFont typeface="Symbol" charset="2"/>
              <a:buChar char=""/>
            </a:pPr>
            <a:r>
              <a:rPr lang="el-GR" sz="1800" b="0" strike="noStrike" spc="-1">
                <a:solidFill>
                  <a:srgbClr val="000000"/>
                </a:solidFill>
                <a:latin typeface="Calibri"/>
              </a:rPr>
              <a:t>Οι </a:t>
            </a:r>
            <a:r>
              <a:rPr lang="el-GR" sz="1800" b="1" strike="noStrike" spc="-1">
                <a:solidFill>
                  <a:srgbClr val="000000"/>
                </a:solidFill>
                <a:latin typeface="Calibri"/>
              </a:rPr>
              <a:t>ενέργειες</a:t>
            </a:r>
            <a:r>
              <a:rPr lang="el-GR" sz="1800" b="0" strike="noStrike" spc="-1">
                <a:solidFill>
                  <a:srgbClr val="000000"/>
                </a:solidFill>
                <a:latin typeface="Calibri"/>
              </a:rPr>
              <a:t> που πρέπει να γίνουν και οι </a:t>
            </a:r>
            <a:r>
              <a:rPr lang="el-GR" sz="1800" b="1" strike="noStrike" spc="-1">
                <a:solidFill>
                  <a:srgbClr val="000000"/>
                </a:solidFill>
                <a:latin typeface="Calibri"/>
              </a:rPr>
              <a:t>κανόνες</a:t>
            </a:r>
            <a:r>
              <a:rPr lang="el-GR" sz="1800" b="0" strike="noStrike" spc="-1">
                <a:solidFill>
                  <a:srgbClr val="000000"/>
                </a:solidFill>
                <a:latin typeface="Calibri"/>
              </a:rPr>
              <a:t> που πρέπει να ακολουθηθούν για να επιτευχθεί η επικοινωνία συστημάτων είναι πάρα πολλές.</a:t>
            </a:r>
          </a:p>
          <a:p>
            <a:pPr marL="343080" indent="-342720">
              <a:lnSpc>
                <a:spcPct val="100000"/>
              </a:lnSpc>
              <a:spcBef>
                <a:spcPts val="360"/>
              </a:spcBef>
              <a:buClr>
                <a:srgbClr val="000000"/>
              </a:buClr>
              <a:buFont typeface="Symbol" charset="2"/>
              <a:buChar char=""/>
            </a:pPr>
            <a:r>
              <a:rPr lang="el-GR" sz="1800" b="0" strike="noStrike" spc="-1">
                <a:solidFill>
                  <a:srgbClr val="000000"/>
                </a:solidFill>
                <a:latin typeface="Calibri"/>
              </a:rPr>
              <a:t>Οι κανόνες που απαιτούνται για να γίνουν συγκεκριμένες ενέργειες σχηματίζουν τα </a:t>
            </a:r>
            <a:r>
              <a:rPr lang="el-GR" sz="1800" b="1" strike="noStrike" spc="-1">
                <a:solidFill>
                  <a:srgbClr val="000000"/>
                </a:solidFill>
                <a:latin typeface="Calibri"/>
              </a:rPr>
              <a:t>πρωτόκολλα</a:t>
            </a:r>
            <a:r>
              <a:rPr lang="el-GR" sz="1800" b="0" strike="noStrike" spc="-1">
                <a:solidFill>
                  <a:srgbClr val="000000"/>
                </a:solidFill>
                <a:latin typeface="Calibri"/>
              </a:rPr>
              <a:t>.</a:t>
            </a:r>
          </a:p>
          <a:p>
            <a:pPr marL="343080" indent="-342720">
              <a:lnSpc>
                <a:spcPct val="100000"/>
              </a:lnSpc>
              <a:spcBef>
                <a:spcPts val="360"/>
              </a:spcBef>
              <a:buClr>
                <a:srgbClr val="000000"/>
              </a:buClr>
              <a:buFont typeface="Symbol" charset="2"/>
              <a:buChar char=""/>
            </a:pPr>
            <a:r>
              <a:rPr lang="el-GR" sz="1800" b="0" strike="noStrike" spc="-1">
                <a:solidFill>
                  <a:srgbClr val="000000"/>
                </a:solidFill>
                <a:latin typeface="Calibri"/>
              </a:rPr>
              <a:t>Για να οργανωθεί και να απλουστευθεί η όλη διαδικασία τοποθετήσαμε τα πρωτόκολλα σε επίπεδα. </a:t>
            </a:r>
          </a:p>
          <a:p>
            <a:pPr marL="343080" indent="-342720">
              <a:lnSpc>
                <a:spcPct val="100000"/>
              </a:lnSpc>
              <a:spcBef>
                <a:spcPts val="360"/>
              </a:spcBef>
              <a:buClr>
                <a:srgbClr val="000000"/>
              </a:buClr>
              <a:buFont typeface="Symbol" charset="2"/>
              <a:buChar char=""/>
            </a:pPr>
            <a:r>
              <a:rPr lang="el-GR" sz="1800" b="1" strike="noStrike" spc="-1">
                <a:solidFill>
                  <a:srgbClr val="000000"/>
                </a:solidFill>
                <a:latin typeface="Calibri"/>
              </a:rPr>
              <a:t>Αν ένα σύστημα θέλει να στείλει δεδομένα σε ένα άλλο</a:t>
            </a:r>
            <a:r>
              <a:rPr lang="el-GR" sz="1800" b="0" strike="noStrike" spc="-1">
                <a:solidFill>
                  <a:srgbClr val="000000"/>
                </a:solidFill>
                <a:latin typeface="Calibri"/>
              </a:rPr>
              <a:t>. </a:t>
            </a:r>
          </a:p>
          <a:p>
            <a:pPr marL="743040" lvl="1" indent="-285480">
              <a:lnSpc>
                <a:spcPct val="100000"/>
              </a:lnSpc>
              <a:spcBef>
                <a:spcPts val="281"/>
              </a:spcBef>
              <a:buClr>
                <a:srgbClr val="000000"/>
              </a:buClr>
              <a:buFont typeface="Symbol" charset="2"/>
              <a:buChar char=""/>
            </a:pPr>
            <a:r>
              <a:rPr lang="el-GR" sz="1400" b="0" strike="noStrike" spc="-1">
                <a:solidFill>
                  <a:srgbClr val="000000"/>
                </a:solidFill>
                <a:latin typeface="Calibri"/>
              </a:rPr>
              <a:t>Τα δεδομένα αφού δημιουργηθούν από κάποια δικτυακή εφαρμογή που κατασκευάστηκε και λειτουργεί σύμφωνα με κάποιο πρωτόκολλο του ανώτερου επιπέδου, παραδίδονται σε πρωτόκολλο του πιο κάτω επιπέδου. Το κάθε επίπεδο παραλαμβάνει τα δεδομένα από το πιο πάνω, τα διαμορφώνει και τα παραδίδει στα πιο κάτω. Από το χαμηλότερο επίπεδο (στο οποίο περιγράφονται οι ηλεκτρομηχανικοί κανόνες και υλοποιούνται από το hardware) παραδίδονται στο χαμηλότερο επίπεδου του  συστήματος δέκτη.</a:t>
            </a:r>
          </a:p>
          <a:p>
            <a:pPr marL="743040" lvl="1" indent="-285480">
              <a:lnSpc>
                <a:spcPct val="100000"/>
              </a:lnSpc>
              <a:spcBef>
                <a:spcPts val="281"/>
              </a:spcBef>
              <a:buClr>
                <a:srgbClr val="000000"/>
              </a:buClr>
              <a:buFont typeface="Symbol" charset="2"/>
              <a:buChar char=""/>
            </a:pPr>
            <a:r>
              <a:rPr lang="el-GR" sz="1400" b="0" strike="noStrike" spc="-1">
                <a:solidFill>
                  <a:srgbClr val="000000"/>
                </a:solidFill>
                <a:latin typeface="Calibri"/>
              </a:rPr>
              <a:t>Στο δέκτη ανεβαίνουν τα πρωτόκολλα και καταλήγουν σε πρωτόκολλο του ανώτερου επιπέδου όπου «τρέχει» η εφαρμογή  του χρήστη.</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TextShape 1"/>
          <p:cNvSpPr txBox="1"/>
          <p:nvPr/>
        </p:nvSpPr>
        <p:spPr>
          <a:xfrm>
            <a:off x="1500120" y="214200"/>
            <a:ext cx="7643520" cy="1052280"/>
          </a:xfrm>
          <a:prstGeom prst="rect">
            <a:avLst/>
          </a:prstGeom>
          <a:noFill/>
          <a:ln w="9360">
            <a:noFill/>
          </a:ln>
        </p:spPr>
        <p:txBody>
          <a:bodyPr anchor="ctr">
            <a:noAutofit/>
          </a:bodyPr>
          <a:lstStyle/>
          <a:p>
            <a:pPr>
              <a:lnSpc>
                <a:spcPct val="100000"/>
              </a:lnSpc>
            </a:pPr>
            <a:r>
              <a:rPr lang="el-GR" sz="3200" b="1" strike="noStrike" spc="-1">
                <a:solidFill>
                  <a:srgbClr val="000000"/>
                </a:solidFill>
                <a:latin typeface="Calibri"/>
              </a:rPr>
              <a:t>1.2.1 Το μοντέλο αναφοράς για τη Διασύνδεση Ανοικτών Συστημάτων (OSI)</a:t>
            </a:r>
            <a:endParaRPr lang="el-GR" sz="3200" b="0" strike="noStrike" spc="-1">
              <a:solidFill>
                <a:srgbClr val="000000"/>
              </a:solidFill>
              <a:latin typeface="Calibri"/>
            </a:endParaRPr>
          </a:p>
        </p:txBody>
      </p:sp>
      <p:pic>
        <p:nvPicPr>
          <p:cNvPr id="169" name="Picture 2"/>
          <p:cNvPicPr/>
          <p:nvPr/>
        </p:nvPicPr>
        <p:blipFill>
          <a:blip r:embed="rId2"/>
          <a:stretch/>
        </p:blipFill>
        <p:spPr>
          <a:xfrm>
            <a:off x="1785960" y="1285920"/>
            <a:ext cx="6391080" cy="5581440"/>
          </a:xfrm>
          <a:prstGeom prst="rect">
            <a:avLst/>
          </a:prstGeom>
          <a:ln w="9360">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0" name="Picture 2"/>
          <p:cNvPicPr/>
          <p:nvPr/>
        </p:nvPicPr>
        <p:blipFill>
          <a:blip r:embed="rId2"/>
          <a:stretch/>
        </p:blipFill>
        <p:spPr>
          <a:xfrm>
            <a:off x="2286000" y="857160"/>
            <a:ext cx="6476760" cy="5133600"/>
          </a:xfrm>
          <a:prstGeom prst="rect">
            <a:avLst/>
          </a:prstGeom>
          <a:ln w="9360">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TextShape 1"/>
          <p:cNvSpPr txBox="1"/>
          <p:nvPr/>
        </p:nvSpPr>
        <p:spPr>
          <a:xfrm>
            <a:off x="1752480" y="304920"/>
            <a:ext cx="7009920" cy="837720"/>
          </a:xfrm>
          <a:prstGeom prst="rect">
            <a:avLst/>
          </a:prstGeom>
          <a:noFill/>
          <a:ln w="9360">
            <a:noFill/>
          </a:ln>
        </p:spPr>
        <p:txBody>
          <a:bodyPr anchor="ctr">
            <a:noAutofit/>
          </a:bodyPr>
          <a:lstStyle/>
          <a:p>
            <a:pPr>
              <a:lnSpc>
                <a:spcPct val="100000"/>
              </a:lnSpc>
            </a:pPr>
            <a:r>
              <a:rPr lang="el-GR" sz="4000" b="1" strike="noStrike" spc="-1">
                <a:solidFill>
                  <a:srgbClr val="000000"/>
                </a:solidFill>
                <a:latin typeface="Calibri"/>
              </a:rPr>
              <a:t>ARPANET</a:t>
            </a:r>
            <a:endParaRPr lang="el-GR" sz="4000" b="0" strike="noStrike" spc="-1">
              <a:solidFill>
                <a:srgbClr val="000000"/>
              </a:solidFill>
              <a:latin typeface="Calibri"/>
            </a:endParaRPr>
          </a:p>
        </p:txBody>
      </p:sp>
      <p:sp>
        <p:nvSpPr>
          <p:cNvPr id="172" name="TextShape 2"/>
          <p:cNvSpPr txBox="1"/>
          <p:nvPr/>
        </p:nvSpPr>
        <p:spPr>
          <a:xfrm>
            <a:off x="1752480" y="1523880"/>
            <a:ext cx="7009920" cy="4571640"/>
          </a:xfrm>
          <a:prstGeom prst="rect">
            <a:avLst/>
          </a:prstGeom>
          <a:noFill/>
          <a:ln w="9360">
            <a:noFill/>
          </a:ln>
        </p:spPr>
        <p:txBody>
          <a:bodyPr>
            <a:noAutofit/>
          </a:bodyPr>
          <a:lstStyle/>
          <a:p>
            <a:pPr marL="343080" indent="-342720">
              <a:lnSpc>
                <a:spcPct val="100000"/>
              </a:lnSpc>
              <a:spcBef>
                <a:spcPts val="641"/>
              </a:spcBef>
              <a:buClr>
                <a:srgbClr val="000000"/>
              </a:buClr>
              <a:buFont typeface="Symbol" charset="2"/>
              <a:buChar char=""/>
            </a:pPr>
            <a:r>
              <a:rPr lang="el-GR" sz="3200" b="0" strike="noStrike" spc="-1">
                <a:solidFill>
                  <a:srgbClr val="000000"/>
                </a:solidFill>
                <a:latin typeface="Calibri"/>
              </a:rPr>
              <a:t>Το δίκτυο ARPANET ήταν ένα δίκτυο μεταγωγής πακέτων που χρηματοδοτήθηκε από το υπουργείο άμυνας των Η.Π.Α. στα τέλη της δεκαετίας του '60.</a:t>
            </a:r>
          </a:p>
          <a:p>
            <a:pPr marL="343080" indent="-342720">
              <a:lnSpc>
                <a:spcPct val="100000"/>
              </a:lnSpc>
              <a:spcBef>
                <a:spcPts val="479"/>
              </a:spcBef>
              <a:buClr>
                <a:srgbClr val="000000"/>
              </a:buClr>
              <a:buFont typeface="Symbol" charset="2"/>
              <a:buChar char=""/>
            </a:pPr>
            <a:r>
              <a:rPr lang="el-GR" sz="2400" b="0" strike="noStrike" spc="-1">
                <a:solidFill>
                  <a:srgbClr val="000000"/>
                </a:solidFill>
                <a:latin typeface="Calibri"/>
              </a:rPr>
              <a:t>Αποσκοπούσε στη σύνδεση των πυρηνικών πυραυλικών βάσεων με τον Λευκό Οίκο ώστε να μπορεί άμεσα και απρόσκοπτα να μεταβιβαστεί η εντολή εκτόξευσης των πυραύλων.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TextShape 1"/>
          <p:cNvSpPr txBox="1"/>
          <p:nvPr/>
        </p:nvSpPr>
        <p:spPr>
          <a:xfrm>
            <a:off x="1752480" y="304920"/>
            <a:ext cx="7009920" cy="837720"/>
          </a:xfrm>
          <a:prstGeom prst="rect">
            <a:avLst/>
          </a:prstGeom>
          <a:noFill/>
          <a:ln w="9360">
            <a:noFill/>
          </a:ln>
        </p:spPr>
        <p:txBody>
          <a:bodyPr anchor="ctr">
            <a:noAutofit/>
          </a:bodyPr>
          <a:lstStyle/>
          <a:p>
            <a:pPr>
              <a:lnSpc>
                <a:spcPct val="100000"/>
              </a:lnSpc>
            </a:pPr>
            <a:r>
              <a:rPr lang="el-GR" sz="4000" b="1" strike="noStrike" spc="-1">
                <a:solidFill>
                  <a:srgbClr val="000000"/>
                </a:solidFill>
                <a:latin typeface="Calibri"/>
              </a:rPr>
              <a:t>ARPANET και TCP/IP</a:t>
            </a:r>
            <a:endParaRPr lang="el-GR" sz="4000" b="0" strike="noStrike" spc="-1">
              <a:solidFill>
                <a:srgbClr val="000000"/>
              </a:solidFill>
              <a:latin typeface="Calibri"/>
            </a:endParaRPr>
          </a:p>
        </p:txBody>
      </p:sp>
      <p:sp>
        <p:nvSpPr>
          <p:cNvPr id="174" name="TextShape 2"/>
          <p:cNvSpPr txBox="1"/>
          <p:nvPr/>
        </p:nvSpPr>
        <p:spPr>
          <a:xfrm>
            <a:off x="1752480" y="1523880"/>
            <a:ext cx="7009920" cy="4571640"/>
          </a:xfrm>
          <a:prstGeom prst="rect">
            <a:avLst/>
          </a:prstGeom>
          <a:noFill/>
          <a:ln w="9360">
            <a:noFill/>
          </a:ln>
        </p:spPr>
        <p:txBody>
          <a:bodyPr>
            <a:noAutofit/>
          </a:bodyPr>
          <a:lstStyle/>
          <a:p>
            <a:pPr marL="343080" indent="-342720">
              <a:lnSpc>
                <a:spcPct val="100000"/>
              </a:lnSpc>
              <a:spcBef>
                <a:spcPts val="479"/>
              </a:spcBef>
            </a:pPr>
            <a:r>
              <a:rPr lang="el-GR" sz="2400" b="0" strike="noStrike" spc="-1">
                <a:solidFill>
                  <a:srgbClr val="000000"/>
                </a:solidFill>
                <a:latin typeface="Calibri"/>
              </a:rPr>
              <a:t>Κύριος στόχος του δικτύου ήταν </a:t>
            </a:r>
          </a:p>
          <a:p>
            <a:pPr marL="343080" indent="-342720">
              <a:lnSpc>
                <a:spcPct val="100000"/>
              </a:lnSpc>
              <a:spcBef>
                <a:spcPts val="479"/>
              </a:spcBef>
              <a:buClr>
                <a:srgbClr val="000000"/>
              </a:buClr>
              <a:buFont typeface="Symbol" charset="2"/>
              <a:buChar char=""/>
            </a:pPr>
            <a:r>
              <a:rPr lang="el-GR" sz="2400" b="0" strike="noStrike" spc="-1">
                <a:solidFill>
                  <a:srgbClr val="000000"/>
                </a:solidFill>
                <a:latin typeface="Calibri"/>
              </a:rPr>
              <a:t>Η σύνδεση πολλών διαφορετικών τοπικών δικτύων και συστημάτων (βλ. βάσεις πυραύλων) </a:t>
            </a:r>
          </a:p>
          <a:p>
            <a:pPr marL="343080" indent="-342720">
              <a:lnSpc>
                <a:spcPct val="100000"/>
              </a:lnSpc>
              <a:spcBef>
                <a:spcPts val="479"/>
              </a:spcBef>
              <a:buClr>
                <a:srgbClr val="000000"/>
              </a:buClr>
              <a:buFont typeface="Symbol" charset="2"/>
              <a:buChar char=""/>
            </a:pPr>
            <a:r>
              <a:rPr lang="el-GR" sz="2400" b="0" strike="noStrike" spc="-1">
                <a:solidFill>
                  <a:srgbClr val="000000"/>
                </a:solidFill>
                <a:latin typeface="Calibri"/>
              </a:rPr>
              <a:t>Και να παραμένει λειτουργικό ακόμη και αν μεγάλα τμήματα του έβγαιναν εκτός.</a:t>
            </a:r>
          </a:p>
          <a:p>
            <a:pPr>
              <a:lnSpc>
                <a:spcPct val="100000"/>
              </a:lnSpc>
              <a:spcBef>
                <a:spcPts val="479"/>
              </a:spcBef>
            </a:pPr>
            <a:endParaRPr lang="el-GR" sz="2400" b="0" strike="noStrike" spc="-1">
              <a:solidFill>
                <a:srgbClr val="000000"/>
              </a:solidFill>
              <a:latin typeface="Calibri"/>
            </a:endParaRPr>
          </a:p>
          <a:p>
            <a:pPr marL="343080" indent="-342720">
              <a:lnSpc>
                <a:spcPct val="100000"/>
              </a:lnSpc>
              <a:spcBef>
                <a:spcPts val="479"/>
              </a:spcBef>
            </a:pPr>
            <a:endParaRPr lang="el-GR" sz="2400" b="0" strike="noStrike" spc="-1">
              <a:solidFill>
                <a:srgbClr val="000000"/>
              </a:solidFill>
              <a:latin typeface="Calibri"/>
            </a:endParaRPr>
          </a:p>
          <a:p>
            <a:pPr marL="343080" indent="-342720">
              <a:lnSpc>
                <a:spcPct val="100000"/>
              </a:lnSpc>
              <a:spcBef>
                <a:spcPts val="641"/>
              </a:spcBef>
            </a:pPr>
            <a:r>
              <a:rPr lang="el-GR" sz="3200" b="1" strike="noStrike" spc="-1">
                <a:solidFill>
                  <a:srgbClr val="000000"/>
                </a:solidFill>
                <a:latin typeface="Calibri"/>
              </a:rPr>
              <a:t>Η λύση δόθηκε το 1983 με την ομάδα πρωτοκόλλων TCP/IP</a:t>
            </a:r>
            <a:endParaRPr lang="el-GR" sz="3200" b="0" strike="noStrike" spc="-1">
              <a:solidFill>
                <a:srgbClr val="000000"/>
              </a:solidFill>
              <a:latin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TextShape 1"/>
          <p:cNvSpPr txBox="1"/>
          <p:nvPr/>
        </p:nvSpPr>
        <p:spPr>
          <a:xfrm>
            <a:off x="1752480" y="304920"/>
            <a:ext cx="7009920" cy="837720"/>
          </a:xfrm>
          <a:prstGeom prst="rect">
            <a:avLst/>
          </a:prstGeom>
          <a:noFill/>
          <a:ln w="9360">
            <a:noFill/>
          </a:ln>
        </p:spPr>
        <p:txBody>
          <a:bodyPr anchor="ctr">
            <a:noAutofit/>
          </a:bodyPr>
          <a:lstStyle/>
          <a:p>
            <a:pPr>
              <a:lnSpc>
                <a:spcPct val="100000"/>
              </a:lnSpc>
            </a:pPr>
            <a:r>
              <a:rPr lang="el-GR" sz="4000" b="1" strike="noStrike" spc="-1">
                <a:solidFill>
                  <a:srgbClr val="000000"/>
                </a:solidFill>
                <a:latin typeface="Calibri"/>
              </a:rPr>
              <a:t>Μοντέλο TCP/IP</a:t>
            </a:r>
            <a:endParaRPr lang="el-GR" sz="4000" b="0" strike="noStrike" spc="-1">
              <a:solidFill>
                <a:srgbClr val="000000"/>
              </a:solidFill>
              <a:latin typeface="Calibri"/>
            </a:endParaRPr>
          </a:p>
        </p:txBody>
      </p:sp>
      <p:sp>
        <p:nvSpPr>
          <p:cNvPr id="176" name="TextShape 2"/>
          <p:cNvSpPr txBox="1"/>
          <p:nvPr/>
        </p:nvSpPr>
        <p:spPr>
          <a:xfrm>
            <a:off x="1785960" y="1214280"/>
            <a:ext cx="7009920" cy="5333760"/>
          </a:xfrm>
          <a:prstGeom prst="rect">
            <a:avLst/>
          </a:prstGeom>
          <a:noFill/>
          <a:ln w="9360">
            <a:noFill/>
          </a:ln>
        </p:spPr>
        <p:txBody>
          <a:bodyPr>
            <a:noAutofit/>
          </a:bodyPr>
          <a:lstStyle/>
          <a:p>
            <a:pPr marL="343080" indent="-342720">
              <a:lnSpc>
                <a:spcPct val="100000"/>
              </a:lnSpc>
              <a:spcBef>
                <a:spcPts val="479"/>
              </a:spcBef>
              <a:buClr>
                <a:srgbClr val="000000"/>
              </a:buClr>
              <a:buFont typeface="Symbol" charset="2"/>
              <a:buChar char=""/>
            </a:pPr>
            <a:r>
              <a:rPr lang="el-GR" sz="2400" b="0" strike="noStrike" spc="-1" dirty="0">
                <a:solidFill>
                  <a:srgbClr val="000000"/>
                </a:solidFill>
                <a:latin typeface="Calibri"/>
              </a:rPr>
              <a:t>Χρησιμοποίησε </a:t>
            </a:r>
            <a:r>
              <a:rPr lang="el-GR" sz="2400" b="0" strike="noStrike" spc="-1" dirty="0" err="1">
                <a:solidFill>
                  <a:srgbClr val="000000"/>
                </a:solidFill>
                <a:latin typeface="Calibri"/>
              </a:rPr>
              <a:t>διαστρωματωμένη</a:t>
            </a:r>
            <a:r>
              <a:rPr lang="el-GR" sz="2400" b="0" strike="noStrike" spc="-1" dirty="0">
                <a:solidFill>
                  <a:srgbClr val="000000"/>
                </a:solidFill>
                <a:latin typeface="Calibri"/>
              </a:rPr>
              <a:t> αρχιτεκτονική καθορίζοντας μόνο τέσσερα (4) επίπεδα-στρώματα περιγράφοντας με λεπτομέρεια και αναπτύσσοντας πρωτόκολλα για τα τρία ανώτερα, τα οποία ονομάζει</a:t>
            </a:r>
          </a:p>
          <a:p>
            <a:pPr marL="743040" lvl="1" indent="-285480">
              <a:lnSpc>
                <a:spcPct val="100000"/>
              </a:lnSpc>
              <a:spcBef>
                <a:spcPts val="400"/>
              </a:spcBef>
              <a:buClr>
                <a:srgbClr val="000000"/>
              </a:buClr>
              <a:buFont typeface="Symbol" charset="2"/>
              <a:buChar char=""/>
            </a:pPr>
            <a:r>
              <a:rPr lang="el-GR" sz="2000" b="1" strike="noStrike" spc="-1" dirty="0">
                <a:solidFill>
                  <a:srgbClr val="000000"/>
                </a:solidFill>
                <a:latin typeface="Calibri"/>
              </a:rPr>
              <a:t>Εφαρμογής (αντιστοιχεί στα Εφαρμογής, Παρουσίασης και Συνόδου του OSI), </a:t>
            </a:r>
            <a:endParaRPr lang="el-GR" sz="2000" b="0" strike="noStrike" spc="-1" dirty="0">
              <a:solidFill>
                <a:srgbClr val="000000"/>
              </a:solidFill>
              <a:latin typeface="Calibri"/>
            </a:endParaRPr>
          </a:p>
          <a:p>
            <a:pPr marL="743040" lvl="1" indent="-285480">
              <a:lnSpc>
                <a:spcPct val="100000"/>
              </a:lnSpc>
              <a:spcBef>
                <a:spcPts val="400"/>
              </a:spcBef>
              <a:buClr>
                <a:srgbClr val="000000"/>
              </a:buClr>
              <a:buFont typeface="Symbol" charset="2"/>
              <a:buChar char=""/>
            </a:pPr>
            <a:r>
              <a:rPr lang="el-GR" sz="2000" b="1" strike="noStrike" spc="-1" dirty="0">
                <a:solidFill>
                  <a:srgbClr val="000000"/>
                </a:solidFill>
                <a:latin typeface="Calibri"/>
              </a:rPr>
              <a:t>Μεταφοράς (αντιστοιχεί στο Μεταφοράς του OSI), </a:t>
            </a:r>
            <a:endParaRPr lang="el-GR" sz="2000" b="0" strike="noStrike" spc="-1" dirty="0">
              <a:solidFill>
                <a:srgbClr val="000000"/>
              </a:solidFill>
              <a:latin typeface="Calibri"/>
            </a:endParaRPr>
          </a:p>
          <a:p>
            <a:pPr marL="743040" lvl="1" indent="-285480">
              <a:lnSpc>
                <a:spcPct val="100000"/>
              </a:lnSpc>
              <a:spcBef>
                <a:spcPts val="400"/>
              </a:spcBef>
              <a:buClr>
                <a:srgbClr val="000000"/>
              </a:buClr>
              <a:buFont typeface="Symbol" charset="2"/>
              <a:buChar char=""/>
            </a:pPr>
            <a:r>
              <a:rPr lang="el-GR" sz="2000" b="1" strike="noStrike" spc="-1" dirty="0">
                <a:solidFill>
                  <a:srgbClr val="000000"/>
                </a:solidFill>
                <a:latin typeface="Calibri"/>
              </a:rPr>
              <a:t>Διαδικτύου (αντιστοιχεί στο Δικτύου του OSI) και </a:t>
            </a:r>
            <a:endParaRPr lang="el-GR" sz="2000" b="0" strike="noStrike" spc="-1" dirty="0">
              <a:solidFill>
                <a:srgbClr val="000000"/>
              </a:solidFill>
              <a:latin typeface="Calibri"/>
            </a:endParaRPr>
          </a:p>
          <a:p>
            <a:pPr marL="743040" lvl="1" indent="-285480">
              <a:lnSpc>
                <a:spcPct val="100000"/>
              </a:lnSpc>
              <a:spcBef>
                <a:spcPts val="400"/>
              </a:spcBef>
              <a:buClr>
                <a:srgbClr val="000000"/>
              </a:buClr>
              <a:buFont typeface="Symbol" charset="2"/>
              <a:buChar char=""/>
            </a:pPr>
            <a:r>
              <a:rPr lang="el-GR" sz="2000" b="1" strike="noStrike" spc="-1" dirty="0">
                <a:solidFill>
                  <a:srgbClr val="000000"/>
                </a:solidFill>
                <a:latin typeface="Calibri"/>
              </a:rPr>
              <a:t>Ζεύξης</a:t>
            </a:r>
            <a:r>
              <a:rPr lang="el-GR" sz="2000" b="0" strike="noStrike" spc="-1" dirty="0">
                <a:solidFill>
                  <a:srgbClr val="000000"/>
                </a:solidFill>
                <a:latin typeface="Calibri"/>
              </a:rPr>
              <a:t> ή </a:t>
            </a:r>
            <a:r>
              <a:rPr lang="el-GR" sz="2000" b="1" strike="noStrike" spc="-1" dirty="0">
                <a:solidFill>
                  <a:srgbClr val="000000"/>
                </a:solidFill>
                <a:latin typeface="Calibri"/>
              </a:rPr>
              <a:t>πρόσβασης δικτύου ή </a:t>
            </a:r>
            <a:r>
              <a:rPr lang="el-GR" sz="2000" b="1" strike="noStrike" spc="-1" dirty="0" err="1">
                <a:solidFill>
                  <a:srgbClr val="000000"/>
                </a:solidFill>
                <a:latin typeface="Calibri"/>
              </a:rPr>
              <a:t>διεπαφής</a:t>
            </a:r>
            <a:r>
              <a:rPr lang="el-GR" sz="2000" b="1" strike="noStrike" spc="-1" dirty="0">
                <a:solidFill>
                  <a:srgbClr val="000000"/>
                </a:solidFill>
                <a:latin typeface="Calibri"/>
              </a:rPr>
              <a:t> δικτύου. </a:t>
            </a:r>
            <a:endParaRPr lang="el-GR" sz="2000" b="0" strike="noStrike" spc="-1" dirty="0">
              <a:solidFill>
                <a:srgbClr val="000000"/>
              </a:solidFill>
              <a:latin typeface="Calibri"/>
            </a:endParaRPr>
          </a:p>
          <a:p>
            <a:pPr marL="343080" indent="-342720">
              <a:lnSpc>
                <a:spcPct val="100000"/>
              </a:lnSpc>
              <a:spcBef>
                <a:spcPts val="400"/>
              </a:spcBef>
              <a:buClr>
                <a:srgbClr val="000000"/>
              </a:buClr>
              <a:buFont typeface="Symbol" charset="2"/>
              <a:buChar char=""/>
            </a:pPr>
            <a:r>
              <a:rPr lang="el-GR" sz="2000" b="0" strike="noStrike" spc="-1" dirty="0">
                <a:solidFill>
                  <a:srgbClr val="000000"/>
                </a:solidFill>
                <a:latin typeface="Calibri"/>
              </a:rPr>
              <a:t>Επειδή τα σημαντικότερα πρωτόκολλα είναι το </a:t>
            </a:r>
            <a:r>
              <a:rPr lang="el-GR" sz="2000" b="1" strike="noStrike" spc="-1" dirty="0">
                <a:solidFill>
                  <a:srgbClr val="000000"/>
                </a:solidFill>
                <a:latin typeface="Calibri"/>
              </a:rPr>
              <a:t>TCP</a:t>
            </a:r>
            <a:r>
              <a:rPr lang="el-GR" sz="2000" b="0" strike="noStrike" spc="-1" dirty="0">
                <a:solidFill>
                  <a:srgbClr val="000000"/>
                </a:solidFill>
                <a:latin typeface="Calibri"/>
              </a:rPr>
              <a:t> στο επίπεδο Μεταφοράς και το </a:t>
            </a:r>
            <a:r>
              <a:rPr lang="el-GR" sz="2000" b="1" strike="noStrike" spc="-1" dirty="0">
                <a:solidFill>
                  <a:srgbClr val="000000"/>
                </a:solidFill>
                <a:latin typeface="Calibri"/>
              </a:rPr>
              <a:t>IP</a:t>
            </a:r>
            <a:r>
              <a:rPr lang="el-GR" sz="2000" b="0" strike="noStrike" spc="-1" dirty="0">
                <a:solidFill>
                  <a:srgbClr val="000000"/>
                </a:solidFill>
                <a:latin typeface="Calibri"/>
              </a:rPr>
              <a:t> στο επίπεδο διαδικτύου, το μοντέλο ονομάστηκε</a:t>
            </a:r>
            <a:r>
              <a:rPr lang="el-GR" sz="2000" b="1" strike="noStrike" spc="-1" dirty="0">
                <a:solidFill>
                  <a:srgbClr val="000000"/>
                </a:solidFill>
                <a:latin typeface="Calibri"/>
              </a:rPr>
              <a:t> TCP/IP</a:t>
            </a:r>
            <a:endParaRPr lang="el-GR" sz="2000" b="0" strike="noStrike" spc="-1" dirty="0">
              <a:solidFill>
                <a:srgbClr val="000000"/>
              </a:solidFill>
              <a:latin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Εικόνα 2">
            <a:extLst>
              <a:ext uri="{FF2B5EF4-FFF2-40B4-BE49-F238E27FC236}">
                <a16:creationId xmlns:a16="http://schemas.microsoft.com/office/drawing/2014/main" id="{3AA653CE-72AB-1673-ADF1-E21FD03CFA61}"/>
              </a:ext>
            </a:extLst>
          </p:cNvPr>
          <p:cNvPicPr>
            <a:picLocks noChangeAspect="1"/>
          </p:cNvPicPr>
          <p:nvPr/>
        </p:nvPicPr>
        <p:blipFill>
          <a:blip r:embed="rId2"/>
          <a:stretch>
            <a:fillRect/>
          </a:stretch>
        </p:blipFill>
        <p:spPr>
          <a:xfrm>
            <a:off x="1337811" y="1885734"/>
            <a:ext cx="6468378" cy="308653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TextShape 1"/>
          <p:cNvSpPr txBox="1"/>
          <p:nvPr/>
        </p:nvSpPr>
        <p:spPr>
          <a:xfrm>
            <a:off x="1752480" y="304920"/>
            <a:ext cx="7009920" cy="837720"/>
          </a:xfrm>
          <a:prstGeom prst="rect">
            <a:avLst/>
          </a:prstGeom>
          <a:noFill/>
          <a:ln w="9360">
            <a:noFill/>
          </a:ln>
        </p:spPr>
        <p:txBody>
          <a:bodyPr anchor="ctr">
            <a:noAutofit/>
          </a:bodyPr>
          <a:lstStyle/>
          <a:p>
            <a:pPr>
              <a:lnSpc>
                <a:spcPct val="100000"/>
              </a:lnSpc>
            </a:pPr>
            <a:r>
              <a:rPr lang="el-GR" sz="4000" b="1" strike="noStrike" spc="-1" dirty="0">
                <a:solidFill>
                  <a:srgbClr val="000000"/>
                </a:solidFill>
                <a:latin typeface="Calibri"/>
              </a:rPr>
              <a:t>Επίπεδο Πρόσβασης/</a:t>
            </a:r>
            <a:r>
              <a:rPr lang="el-GR" sz="4000" b="1" strike="noStrike" spc="-1" dirty="0" err="1">
                <a:solidFill>
                  <a:srgbClr val="000000"/>
                </a:solidFill>
                <a:latin typeface="Calibri"/>
              </a:rPr>
              <a:t>Διεπαφής</a:t>
            </a:r>
            <a:r>
              <a:rPr lang="el-GR" sz="4000" b="1" strike="noStrike" spc="-1" dirty="0">
                <a:solidFill>
                  <a:srgbClr val="000000"/>
                </a:solidFill>
                <a:latin typeface="Calibri"/>
              </a:rPr>
              <a:t> </a:t>
            </a:r>
            <a:r>
              <a:rPr lang="el-GR" sz="4000" b="1" spc="-1" dirty="0">
                <a:solidFill>
                  <a:srgbClr val="000000"/>
                </a:solidFill>
                <a:latin typeface="Calibri"/>
              </a:rPr>
              <a:t>Δ</a:t>
            </a:r>
            <a:r>
              <a:rPr lang="el-GR" sz="4000" b="1" strike="noStrike" spc="-1" dirty="0">
                <a:solidFill>
                  <a:srgbClr val="000000"/>
                </a:solidFill>
                <a:latin typeface="Calibri"/>
              </a:rPr>
              <a:t>ικτύου</a:t>
            </a:r>
            <a:endParaRPr lang="el-GR" sz="4000" b="0" strike="noStrike" spc="-1" dirty="0">
              <a:solidFill>
                <a:srgbClr val="000000"/>
              </a:solidFill>
              <a:latin typeface="Calibri"/>
            </a:endParaRPr>
          </a:p>
        </p:txBody>
      </p:sp>
      <p:sp>
        <p:nvSpPr>
          <p:cNvPr id="179" name="TextShape 2"/>
          <p:cNvSpPr txBox="1"/>
          <p:nvPr/>
        </p:nvSpPr>
        <p:spPr>
          <a:xfrm>
            <a:off x="1752480" y="1523880"/>
            <a:ext cx="7009920" cy="4571640"/>
          </a:xfrm>
          <a:prstGeom prst="rect">
            <a:avLst/>
          </a:prstGeom>
          <a:noFill/>
          <a:ln w="9360">
            <a:noFill/>
          </a:ln>
        </p:spPr>
        <p:txBody>
          <a:bodyPr>
            <a:noAutofit/>
          </a:bodyPr>
          <a:lstStyle/>
          <a:p>
            <a:pPr marL="343080" indent="-342720">
              <a:lnSpc>
                <a:spcPct val="100000"/>
              </a:lnSpc>
              <a:spcBef>
                <a:spcPts val="561"/>
              </a:spcBef>
              <a:buClr>
                <a:srgbClr val="000000"/>
              </a:buClr>
              <a:buFont typeface="Symbol" charset="2"/>
              <a:buChar char=""/>
            </a:pPr>
            <a:r>
              <a:rPr lang="el-GR" sz="2800" b="0" strike="noStrike" spc="-1" dirty="0">
                <a:solidFill>
                  <a:srgbClr val="000000"/>
                </a:solidFill>
                <a:latin typeface="Calibri"/>
              </a:rPr>
              <a:t>Κάτω από το επίπεδο διαδικτύου δεν προκαθορίζει κάτι παρά μόνο υποδεικνύει ότι θα πρέπει να χρησιμοποιηθεί κάποιο πρωτόκολλο, ώστε ο υπολογιστής να μπορεί να στέλνει πακέτα </a:t>
            </a:r>
            <a:r>
              <a:rPr lang="el-GR" sz="2800" b="1" strike="noStrike" spc="-1" dirty="0">
                <a:solidFill>
                  <a:srgbClr val="000000"/>
                </a:solidFill>
                <a:latin typeface="Calibri"/>
              </a:rPr>
              <a:t>IP στο δίκτυο.</a:t>
            </a:r>
            <a:endParaRPr lang="el-GR" sz="2800" b="0" strike="noStrike" spc="-1" dirty="0">
              <a:solidFill>
                <a:srgbClr val="000000"/>
              </a:solidFill>
              <a:latin typeface="Calibri"/>
            </a:endParaRPr>
          </a:p>
          <a:p>
            <a:pPr marL="1143000" lvl="2" indent="-228240">
              <a:lnSpc>
                <a:spcPct val="100000"/>
              </a:lnSpc>
              <a:spcBef>
                <a:spcPts val="400"/>
              </a:spcBef>
              <a:buClr>
                <a:srgbClr val="000000"/>
              </a:buClr>
              <a:buFont typeface="Symbol" charset="2"/>
              <a:buChar char=""/>
            </a:pPr>
            <a:r>
              <a:rPr lang="el-GR" sz="2000" b="0" strike="noStrike" spc="-1" dirty="0">
                <a:solidFill>
                  <a:srgbClr val="000000"/>
                </a:solidFill>
                <a:latin typeface="Calibri"/>
              </a:rPr>
              <a:t>Δηλαδή όλα τα συστήματα που μπορούν να συνδεθούν στο </a:t>
            </a:r>
            <a:r>
              <a:rPr lang="en-US" sz="2000" spc="-1" dirty="0">
                <a:solidFill>
                  <a:srgbClr val="000000"/>
                </a:solidFill>
                <a:latin typeface="Calibri"/>
              </a:rPr>
              <a:t>internet</a:t>
            </a:r>
            <a:r>
              <a:rPr lang="el-GR" sz="2000" b="0" strike="noStrike" spc="-1" dirty="0">
                <a:solidFill>
                  <a:srgbClr val="000000"/>
                </a:solidFill>
                <a:latin typeface="Calibri"/>
              </a:rPr>
              <a:t> λαμβάνουν και </a:t>
            </a:r>
            <a:r>
              <a:rPr lang="el-GR" sz="2000" b="0" strike="noStrike" spc="-1" dirty="0" err="1">
                <a:solidFill>
                  <a:srgbClr val="000000"/>
                </a:solidFill>
                <a:latin typeface="Calibri"/>
              </a:rPr>
              <a:t>αποστέλνουν</a:t>
            </a:r>
            <a:r>
              <a:rPr lang="el-GR" sz="2000" b="0" strike="noStrike" spc="-1" dirty="0">
                <a:solidFill>
                  <a:srgbClr val="000000"/>
                </a:solidFill>
                <a:latin typeface="Calibri"/>
              </a:rPr>
              <a:t> δεδομένα με τη μορφή πακέτων IP </a:t>
            </a:r>
          </a:p>
          <a:p>
            <a:pPr>
              <a:lnSpc>
                <a:spcPct val="100000"/>
              </a:lnSpc>
              <a:spcBef>
                <a:spcPts val="561"/>
              </a:spcBef>
            </a:pPr>
            <a:endParaRPr lang="el-GR" sz="2000" b="0" strike="noStrike" spc="-1" dirty="0">
              <a:solidFill>
                <a:srgbClr val="000000"/>
              </a:solidFill>
              <a:latin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1375</TotalTime>
  <Words>670</Words>
  <Application>Microsoft Office PowerPoint</Application>
  <PresentationFormat>Προβολή στην οθόνη (4:3)</PresentationFormat>
  <Paragraphs>44</Paragraphs>
  <Slides>15</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4</vt:i4>
      </vt:variant>
      <vt:variant>
        <vt:lpstr>Τίτλοι διαφανειών</vt:lpstr>
      </vt:variant>
      <vt:variant>
        <vt:i4>15</vt:i4>
      </vt:variant>
    </vt:vector>
  </HeadingPairs>
  <TitlesOfParts>
    <vt:vector size="25" baseType="lpstr">
      <vt:lpstr>Arial</vt:lpstr>
      <vt:lpstr>Calibri</vt:lpstr>
      <vt:lpstr>StarSymbol</vt:lpstr>
      <vt:lpstr>Symbol</vt:lpstr>
      <vt:lpstr>Times New Roman</vt:lpstr>
      <vt:lpstr>Wingdings</vt:lpstr>
      <vt:lpstr>Office Theme</vt:lpstr>
      <vt:lpstr>Office Theme</vt:lpstr>
      <vt:lpstr>Office Theme</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Υλικό Υπολογιστών (Hardware)</dc:title>
  <dc:subject/>
  <dc:creator>Yannis</dc:creator>
  <dc:description/>
  <cp:lastModifiedBy>user</cp:lastModifiedBy>
  <cp:revision>145</cp:revision>
  <dcterms:created xsi:type="dcterms:W3CDTF">2014-09-25T19:34:16Z</dcterms:created>
  <dcterms:modified xsi:type="dcterms:W3CDTF">2025-09-17T06:38:12Z</dcterms:modified>
  <dc:language>el-GR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Company">
    <vt:lpwstr>Hewlett-Packard</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Προβολή στην οθόνη (4:3)</vt:lpwstr>
  </property>
  <property fmtid="{D5CDD505-2E9C-101B-9397-08002B2CF9AE}" pid="10" name="ScaleCrop">
    <vt:bool>false</vt:bool>
  </property>
  <property fmtid="{D5CDD505-2E9C-101B-9397-08002B2CF9AE}" pid="11" name="ShareDoc">
    <vt:bool>false</vt:bool>
  </property>
  <property fmtid="{D5CDD505-2E9C-101B-9397-08002B2CF9AE}" pid="12" name="Slides">
    <vt:i4>14</vt:i4>
  </property>
</Properties>
</file>