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7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E8148F-E6A2-B5C6-769E-72BE283E4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3126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Κεφάλαιο 1ο: Βασικές Εισαγωγικές Έννοιες</a:t>
            </a:r>
            <a:br>
              <a:rPr lang="el-GR" dirty="0"/>
            </a:b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CA7B5F1-DDEB-626D-EDB2-2258B41B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2922271"/>
            <a:ext cx="438912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4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FC5C56-7FB6-511A-F1E8-CF90F284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Κατηγορίες ΛΣ </a:t>
            </a:r>
            <a:br>
              <a:rPr lang="el-GR" dirty="0"/>
            </a:br>
            <a:r>
              <a:rPr lang="el-GR" dirty="0"/>
              <a:t>Με βάση τον τύπο επεξεργασίας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EFB29A-5E72-C6BE-ED2C-FFE6A0DEB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b="1" dirty="0"/>
              <a:t>Κατά δέσμες </a:t>
            </a:r>
            <a:r>
              <a:rPr lang="el-GR" dirty="0"/>
              <a:t>(</a:t>
            </a:r>
            <a:r>
              <a:rPr lang="el-GR" dirty="0" err="1"/>
              <a:t>batch</a:t>
            </a:r>
            <a:r>
              <a:rPr lang="el-GR" dirty="0"/>
              <a:t>): Οι εργασίες εκτελούνται από το σύστημα όποτε είναι εφικτό, με κεντρική διαχείριση. Συναντάται σε παλαιότερα συστήματα, αλλά και στα σύγχρονα υπολογιστικά πλέγματα (GRID).</a:t>
            </a:r>
          </a:p>
          <a:p>
            <a:r>
              <a:rPr lang="el-GR" b="1" dirty="0"/>
              <a:t>Συναλλαγών</a:t>
            </a:r>
            <a:r>
              <a:rPr lang="el-GR" dirty="0"/>
              <a:t> (</a:t>
            </a:r>
            <a:r>
              <a:rPr lang="el-GR" dirty="0" err="1"/>
              <a:t>transaction</a:t>
            </a:r>
            <a:r>
              <a:rPr lang="el-GR" dirty="0"/>
              <a:t>): Απαιτείται γρήγορη απόκριση, καθώς υπάρχει συνεχής επικοινωνία μεταξύ χρήστη και συστήματος.</a:t>
            </a:r>
          </a:p>
          <a:p>
            <a:r>
              <a:rPr lang="el-GR" b="1" dirty="0"/>
              <a:t>Μερισμού χρόνου </a:t>
            </a:r>
            <a:r>
              <a:rPr lang="el-GR" dirty="0"/>
              <a:t>(</a:t>
            </a:r>
            <a:r>
              <a:rPr lang="el-GR" dirty="0" err="1"/>
              <a:t>time</a:t>
            </a:r>
            <a:r>
              <a:rPr lang="el-GR" dirty="0"/>
              <a:t> </a:t>
            </a:r>
            <a:r>
              <a:rPr lang="el-GR" dirty="0" err="1"/>
              <a:t>sharing</a:t>
            </a:r>
            <a:r>
              <a:rPr lang="el-GR" dirty="0"/>
              <a:t>): Το σύστημα μοιράζεται σε πολλούς χρήστες.</a:t>
            </a:r>
          </a:p>
          <a:p>
            <a:r>
              <a:rPr lang="el-GR" b="1" dirty="0"/>
              <a:t>Πραγματικού χρόνου </a:t>
            </a:r>
            <a:r>
              <a:rPr lang="el-GR" dirty="0"/>
              <a:t>(</a:t>
            </a:r>
            <a:r>
              <a:rPr lang="el-GR" dirty="0" err="1"/>
              <a:t>real</a:t>
            </a:r>
            <a:r>
              <a:rPr lang="el-GR" dirty="0"/>
              <a:t> </a:t>
            </a:r>
            <a:r>
              <a:rPr lang="el-GR" dirty="0" err="1"/>
              <a:t>time</a:t>
            </a:r>
            <a:r>
              <a:rPr lang="el-GR" dirty="0"/>
              <a:t>): Το σύστημα πρέπει να παρέχει άμεση απόκριση σε πολύ μικρό χρονικό διάστημα. Χρησιμοποιείται σε κρίσιμες διαδικασίες, όπως ο έλεγχος αεροπλάνων ή διαστημοπλοίων.</a:t>
            </a:r>
          </a:p>
          <a:p>
            <a:r>
              <a:rPr lang="el-GR" b="1" dirty="0"/>
              <a:t>Ανοχής σφαλμάτων </a:t>
            </a:r>
            <a:r>
              <a:rPr lang="el-GR" dirty="0"/>
              <a:t>(</a:t>
            </a:r>
            <a:r>
              <a:rPr lang="el-GR" dirty="0" err="1"/>
              <a:t>fault</a:t>
            </a:r>
            <a:r>
              <a:rPr lang="el-GR" dirty="0"/>
              <a:t> </a:t>
            </a:r>
            <a:r>
              <a:rPr lang="el-GR" dirty="0" err="1"/>
              <a:t>tolerant</a:t>
            </a:r>
            <a:r>
              <a:rPr lang="el-GR" dirty="0"/>
              <a:t> ή non </a:t>
            </a:r>
            <a:r>
              <a:rPr lang="el-GR" dirty="0" err="1"/>
              <a:t>stop</a:t>
            </a:r>
            <a:r>
              <a:rPr lang="el-GR" dirty="0"/>
              <a:t>): Συστήματα που δεν πρέπει να διακόπτουν τη λειτουργία τους λόγω βλαβών.</a:t>
            </a:r>
          </a:p>
          <a:p>
            <a:r>
              <a:rPr lang="el-GR" b="1" dirty="0"/>
              <a:t>Κατανεμημένα</a:t>
            </a:r>
            <a:r>
              <a:rPr lang="el-GR" dirty="0"/>
              <a:t> (</a:t>
            </a:r>
            <a:r>
              <a:rPr lang="el-GR" dirty="0" err="1"/>
              <a:t>distributed</a:t>
            </a:r>
            <a:r>
              <a:rPr lang="el-GR" dirty="0"/>
              <a:t>): Τα συστήματα αυτά έχουν γεωγραφική διασπορά των σταθμών εργασίας.</a:t>
            </a:r>
          </a:p>
          <a:p>
            <a:r>
              <a:rPr lang="el-GR" b="1" dirty="0"/>
              <a:t>Πελάτη-Εξυπηρετητή</a:t>
            </a:r>
            <a:r>
              <a:rPr lang="el-GR" dirty="0"/>
              <a:t> (</a:t>
            </a:r>
            <a:r>
              <a:rPr lang="el-GR" dirty="0" err="1"/>
              <a:t>client-server</a:t>
            </a:r>
            <a:r>
              <a:rPr lang="el-GR" dirty="0"/>
              <a:t>): Ένας ή περισσότεροι κεντρικοί υπολογιστές (</a:t>
            </a:r>
            <a:r>
              <a:rPr lang="el-GR" dirty="0" err="1"/>
              <a:t>servers</a:t>
            </a:r>
            <a:r>
              <a:rPr lang="el-GR" dirty="0"/>
              <a:t>) παρέχουν απομακρυσμένη πρόσβαση σε άλλους υπολογιστές (</a:t>
            </a:r>
            <a:r>
              <a:rPr lang="el-GR" dirty="0" err="1"/>
              <a:t>clients</a:t>
            </a:r>
            <a:r>
              <a:rPr lang="el-GR" dirty="0"/>
              <a:t>) και μοιράζουν υπολογιστικούς πόρους και εφαρμογές. Η υπολογιστική νέφους (</a:t>
            </a:r>
            <a:r>
              <a:rPr lang="el-GR" dirty="0" err="1"/>
              <a:t>cloud</a:t>
            </a:r>
            <a:r>
              <a:rPr lang="el-GR" dirty="0"/>
              <a:t> </a:t>
            </a:r>
            <a:r>
              <a:rPr lang="el-GR" dirty="0" err="1"/>
              <a:t>computing</a:t>
            </a:r>
            <a:r>
              <a:rPr lang="el-GR" dirty="0"/>
              <a:t>) είναι μια εξέλιξη αυτού του τύπου.</a:t>
            </a:r>
          </a:p>
        </p:txBody>
      </p:sp>
    </p:spTree>
    <p:extLst>
      <p:ext uri="{BB962C8B-B14F-4D97-AF65-F5344CB8AC3E}">
        <p14:creationId xmlns:p14="http://schemas.microsoft.com/office/powerpoint/2010/main" val="1223242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Κα</a:t>
            </a:r>
            <a:r>
              <a:rPr dirty="0" err="1"/>
              <a:t>τηγορίες</a:t>
            </a:r>
            <a:r>
              <a:rPr dirty="0"/>
              <a:t> ΛΣ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/>
            </a:pPr>
            <a:r>
              <a:rPr b="1" dirty="0" err="1"/>
              <a:t>Με</a:t>
            </a:r>
            <a:r>
              <a:rPr b="1" dirty="0"/>
              <a:t> β</a:t>
            </a:r>
            <a:r>
              <a:rPr b="1" dirty="0" err="1"/>
              <a:t>άση</a:t>
            </a:r>
            <a:r>
              <a:rPr b="1" dirty="0"/>
              <a:t> </a:t>
            </a:r>
            <a:r>
              <a:rPr b="1" dirty="0" err="1"/>
              <a:t>τους</a:t>
            </a:r>
            <a:r>
              <a:rPr b="1" dirty="0"/>
              <a:t> </a:t>
            </a:r>
            <a:r>
              <a:rPr b="1" dirty="0" err="1"/>
              <a:t>χρήστες</a:t>
            </a:r>
            <a:r>
              <a:rPr b="1" dirty="0"/>
              <a:t>:</a:t>
            </a:r>
          </a:p>
          <a:p>
            <a:pPr lvl="1">
              <a:defRPr sz="1800"/>
            </a:pPr>
            <a:r>
              <a:rPr dirty="0"/>
              <a:t>- Single-user: </a:t>
            </a:r>
            <a:r>
              <a:rPr dirty="0" err="1"/>
              <a:t>Εξυ</a:t>
            </a:r>
            <a:r>
              <a:rPr dirty="0"/>
              <a:t>πηρετεί έναν χρήστη (π.χ. MS-DOS, Windows 95).</a:t>
            </a:r>
          </a:p>
          <a:p>
            <a:pPr lvl="1">
              <a:defRPr sz="1800"/>
            </a:pPr>
            <a:r>
              <a:rPr dirty="0"/>
              <a:t>- Multi-user: </a:t>
            </a:r>
            <a:r>
              <a:rPr dirty="0" err="1"/>
              <a:t>Πολλοί</a:t>
            </a:r>
            <a:r>
              <a:rPr dirty="0"/>
              <a:t> </a:t>
            </a:r>
            <a:r>
              <a:rPr dirty="0" err="1"/>
              <a:t>χρήστες</a:t>
            </a:r>
            <a:r>
              <a:rPr dirty="0"/>
              <a:t> τα</a:t>
            </a:r>
            <a:r>
              <a:rPr dirty="0" err="1"/>
              <a:t>υτόχρον</a:t>
            </a:r>
            <a:r>
              <a:rPr dirty="0"/>
              <a:t>α (π.χ. UNIX, Linux).</a:t>
            </a:r>
          </a:p>
          <a:p>
            <a:pPr>
              <a:defRPr sz="1800"/>
            </a:pPr>
            <a:r>
              <a:rPr b="1" dirty="0" err="1"/>
              <a:t>Με</a:t>
            </a:r>
            <a:r>
              <a:rPr b="1" dirty="0"/>
              <a:t> β</a:t>
            </a:r>
            <a:r>
              <a:rPr b="1" dirty="0" err="1"/>
              <a:t>άση</a:t>
            </a:r>
            <a:r>
              <a:rPr b="1" dirty="0"/>
              <a:t> </a:t>
            </a:r>
            <a:r>
              <a:rPr b="1" dirty="0" err="1"/>
              <a:t>το</a:t>
            </a:r>
            <a:r>
              <a:rPr b="1" dirty="0"/>
              <a:t> </a:t>
            </a:r>
            <a:r>
              <a:rPr b="1" dirty="0" err="1"/>
              <a:t>λογισμικό</a:t>
            </a:r>
            <a:r>
              <a:rPr b="1" dirty="0"/>
              <a:t>:</a:t>
            </a:r>
          </a:p>
          <a:p>
            <a:pPr lvl="1">
              <a:defRPr sz="1800"/>
            </a:pPr>
            <a:r>
              <a:rPr dirty="0"/>
              <a:t>- </a:t>
            </a:r>
            <a:r>
              <a:rPr dirty="0" err="1"/>
              <a:t>Ανοικτό</a:t>
            </a:r>
            <a:r>
              <a:rPr dirty="0"/>
              <a:t> (Linux) ή </a:t>
            </a:r>
            <a:r>
              <a:rPr dirty="0" err="1"/>
              <a:t>κλειστό</a:t>
            </a:r>
            <a:r>
              <a:rPr dirty="0"/>
              <a:t> (Windows, MacOS).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Παραδείγματα ΛΣ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1800"/>
            </a:pPr>
            <a:r>
              <a:rPr b="1" dirty="0"/>
              <a:t>Microsoft Windows</a:t>
            </a:r>
            <a:r>
              <a:rPr dirty="0"/>
              <a:t>: </a:t>
            </a:r>
            <a:r>
              <a:rPr dirty="0" err="1"/>
              <a:t>Μι</a:t>
            </a:r>
            <a:r>
              <a:rPr dirty="0"/>
              <a:t>α από τις πιο διαδεδομένες οικογένειες λειτουργικών.</a:t>
            </a:r>
          </a:p>
          <a:p>
            <a:pPr>
              <a:defRPr sz="1800"/>
            </a:pPr>
            <a:r>
              <a:rPr dirty="0"/>
              <a:t>- Από MS-DOS και Windows 95 </a:t>
            </a:r>
            <a:r>
              <a:rPr dirty="0" err="1"/>
              <a:t>μέχρι</a:t>
            </a:r>
            <a:r>
              <a:rPr dirty="0"/>
              <a:t> τα </a:t>
            </a:r>
            <a:r>
              <a:rPr dirty="0" err="1"/>
              <a:t>σύγχρον</a:t>
            </a:r>
            <a:r>
              <a:rPr dirty="0"/>
              <a:t>α Windows 11.</a:t>
            </a:r>
          </a:p>
          <a:p>
            <a:pPr>
              <a:defRPr sz="1800"/>
            </a:pPr>
            <a:r>
              <a:rPr b="1" dirty="0"/>
              <a:t>Linux:</a:t>
            </a:r>
            <a:r>
              <a:rPr dirty="0"/>
              <a:t> </a:t>
            </a:r>
            <a:r>
              <a:rPr dirty="0" err="1"/>
              <a:t>Ανοικτού</a:t>
            </a:r>
            <a:r>
              <a:rPr dirty="0"/>
              <a:t> </a:t>
            </a:r>
            <a:r>
              <a:rPr dirty="0" err="1"/>
              <a:t>κώδικ</a:t>
            </a:r>
            <a:r>
              <a:rPr dirty="0"/>
              <a:t>α, πολλές διανομές (Ubuntu, Fedora, Debian, RedHat).</a:t>
            </a:r>
          </a:p>
          <a:p>
            <a:pPr>
              <a:defRPr sz="1800"/>
            </a:pPr>
            <a:r>
              <a:rPr dirty="0"/>
              <a:t>- </a:t>
            </a:r>
            <a:r>
              <a:rPr dirty="0" err="1"/>
              <a:t>Πολύ</a:t>
            </a:r>
            <a:r>
              <a:rPr dirty="0"/>
              <a:t> </a:t>
            </a:r>
            <a:r>
              <a:rPr dirty="0" err="1"/>
              <a:t>δημοφιλές</a:t>
            </a:r>
            <a:r>
              <a:rPr dirty="0"/>
              <a:t> </a:t>
            </a:r>
            <a:r>
              <a:rPr dirty="0" err="1"/>
              <a:t>σε</a:t>
            </a:r>
            <a:r>
              <a:rPr dirty="0"/>
              <a:t> servers και π</a:t>
            </a:r>
            <a:r>
              <a:rPr dirty="0" err="1"/>
              <a:t>ρογρ</a:t>
            </a:r>
            <a:r>
              <a:rPr dirty="0"/>
              <a:t>αμματιστές.</a:t>
            </a:r>
          </a:p>
          <a:p>
            <a:pPr>
              <a:defRPr sz="1800"/>
            </a:pPr>
            <a:r>
              <a:rPr b="1" dirty="0"/>
              <a:t>UNIX</a:t>
            </a:r>
            <a:r>
              <a:rPr dirty="0"/>
              <a:t>: Παλα</a:t>
            </a:r>
            <a:r>
              <a:rPr dirty="0" err="1"/>
              <a:t>ιότερο</a:t>
            </a:r>
            <a:r>
              <a:rPr dirty="0"/>
              <a:t> α</a:t>
            </a:r>
            <a:r>
              <a:rPr dirty="0" err="1"/>
              <a:t>λλά</a:t>
            </a:r>
            <a:r>
              <a:rPr dirty="0"/>
              <a:t> </a:t>
            </a:r>
            <a:r>
              <a:rPr dirty="0" err="1"/>
              <a:t>ισχυρό</a:t>
            </a:r>
            <a:r>
              <a:rPr dirty="0"/>
              <a:t> </a:t>
            </a:r>
            <a:r>
              <a:rPr dirty="0" err="1"/>
              <a:t>λειτουργικό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επαγγελματικά συστήματα.</a:t>
            </a:r>
          </a:p>
          <a:p>
            <a:pPr>
              <a:defRPr sz="1800"/>
            </a:pPr>
            <a:r>
              <a:rPr b="1" dirty="0"/>
              <a:t>MacOS</a:t>
            </a:r>
            <a:r>
              <a:rPr dirty="0"/>
              <a:t>: </a:t>
            </a:r>
            <a:r>
              <a:rPr dirty="0" err="1"/>
              <a:t>Το</a:t>
            </a:r>
            <a:r>
              <a:rPr dirty="0"/>
              <a:t> </a:t>
            </a:r>
            <a:r>
              <a:rPr dirty="0" err="1"/>
              <a:t>λειτουργικό</a:t>
            </a:r>
            <a:r>
              <a:rPr dirty="0"/>
              <a:t> </a:t>
            </a:r>
            <a:r>
              <a:rPr dirty="0" err="1"/>
              <a:t>της</a:t>
            </a:r>
            <a:r>
              <a:rPr dirty="0"/>
              <a:t> Apple, </a:t>
            </a:r>
            <a:r>
              <a:rPr dirty="0" err="1"/>
              <a:t>γνωστό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το γραφικό περιβάλλον και τη σταθερότητά του.</a:t>
            </a:r>
          </a:p>
          <a:p>
            <a:pPr>
              <a:defRPr sz="1800"/>
            </a:pPr>
            <a:r>
              <a:rPr b="1" dirty="0" err="1"/>
              <a:t>Κινητά</a:t>
            </a:r>
            <a:r>
              <a:rPr dirty="0"/>
              <a:t>: Android (Google), iOS (Apple).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Συμπεράσματα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1800"/>
            </a:pPr>
            <a:r>
              <a:t>Το ΛΣ είναι η 'καρδιά' κάθε υπολογιστικού συστήματος.</a:t>
            </a:r>
          </a:p>
          <a:p>
            <a:pPr>
              <a:defRPr sz="1800"/>
            </a:pPr>
            <a:r>
              <a:t>Χωρίς αυτό, ο χρήστης δεν θα μπορούσε να αξιοποιήσει το υλικό.</a:t>
            </a:r>
          </a:p>
          <a:p>
            <a:pPr>
              <a:defRPr sz="1800"/>
            </a:pPr>
            <a:r>
              <a:t>Επιτρέπει την εκτέλεση προγραμμάτων και την επικοινωνία με τον υπολογιστή.</a:t>
            </a:r>
          </a:p>
          <a:p>
            <a:pPr>
              <a:defRPr sz="1800"/>
            </a:pPr>
            <a:r>
              <a:t>Συντονίζει υλικό και λογισμικό ώστε να επιτυγχάνεται αποδοτικότητα και αξιοπιστία.</a:t>
            </a:r>
          </a:p>
          <a:p>
            <a:pPr>
              <a:defRPr sz="1800"/>
            </a:pPr>
            <a:r>
              <a:t>Εξασφαλίζει ασφάλεια, σταθερότητα και ευχρηστία.</a:t>
            </a:r>
          </a:p>
          <a:p>
            <a:pPr>
              <a:defRPr sz="1800"/>
            </a:pPr>
            <a:r>
              <a:t>Αποτελεί θεμέλιο λίθο για όλες τις σύγχρονες ψηφιακές συσκευές, από PC μέχρι smartphones.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Λογισμικό Συστήματος &amp; Λειτουργικά Συστήματα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6517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dirty="0"/>
          </a:p>
          <a:p>
            <a:pPr>
              <a:defRPr sz="1800"/>
            </a:pPr>
            <a:r>
              <a:rPr dirty="0"/>
              <a:t>Η κατα</a:t>
            </a:r>
            <a:r>
              <a:rPr dirty="0" err="1"/>
              <a:t>νόηση</a:t>
            </a:r>
            <a:r>
              <a:rPr dirty="0"/>
              <a:t> </a:t>
            </a:r>
            <a:r>
              <a:rPr dirty="0" err="1"/>
              <a:t>του</a:t>
            </a:r>
            <a:r>
              <a:rPr dirty="0"/>
              <a:t> </a:t>
            </a:r>
            <a:r>
              <a:rPr dirty="0" err="1"/>
              <a:t>ρόλου</a:t>
            </a:r>
            <a:r>
              <a:rPr dirty="0"/>
              <a:t> </a:t>
            </a:r>
            <a:r>
              <a:rPr dirty="0" err="1"/>
              <a:t>του</a:t>
            </a:r>
            <a:r>
              <a:rPr dirty="0"/>
              <a:t> </a:t>
            </a:r>
            <a:r>
              <a:rPr dirty="0" err="1"/>
              <a:t>λογισμικού</a:t>
            </a:r>
            <a:r>
              <a:rPr dirty="0"/>
              <a:t> </a:t>
            </a:r>
            <a:r>
              <a:rPr dirty="0" err="1"/>
              <a:t>είν</a:t>
            </a:r>
            <a:r>
              <a:rPr dirty="0"/>
              <a:t>αι απαραίτητη για να αντιληφθούμε πώς λειτουργεί ένας υπολογιστής.</a:t>
            </a:r>
          </a:p>
          <a:p>
            <a:pPr>
              <a:defRPr sz="1800"/>
            </a:pPr>
            <a:r>
              <a:rPr dirty="0" err="1"/>
              <a:t>Το</a:t>
            </a:r>
            <a:r>
              <a:rPr dirty="0"/>
              <a:t> </a:t>
            </a:r>
            <a:r>
              <a:rPr dirty="0" err="1"/>
              <a:t>λογισμικό</a:t>
            </a:r>
            <a:r>
              <a:rPr dirty="0"/>
              <a:t> </a:t>
            </a:r>
            <a:r>
              <a:rPr dirty="0" err="1"/>
              <a:t>συστήμ</a:t>
            </a:r>
            <a:r>
              <a:rPr dirty="0"/>
              <a:t>ατος και ιδιαίτερα το Λειτουργικό Σύστημα επιτρέπει την επικοινωνία χρήστη-υπολογιστή.</a:t>
            </a:r>
          </a:p>
          <a:p>
            <a:pPr>
              <a:defRPr sz="1800"/>
            </a:pPr>
            <a:r>
              <a:rPr dirty="0" err="1"/>
              <a:t>Χωρίς</a:t>
            </a:r>
            <a:r>
              <a:rPr dirty="0"/>
              <a:t> </a:t>
            </a:r>
            <a:r>
              <a:rPr dirty="0" err="1"/>
              <a:t>το</a:t>
            </a:r>
            <a:r>
              <a:rPr dirty="0"/>
              <a:t> ΛΣ, ο υπ</a:t>
            </a:r>
            <a:r>
              <a:rPr dirty="0" err="1"/>
              <a:t>ολογιστής</a:t>
            </a:r>
            <a:r>
              <a:rPr dirty="0"/>
              <a:t> θα </a:t>
            </a:r>
            <a:r>
              <a:rPr dirty="0" err="1"/>
              <a:t>ήτ</a:t>
            </a:r>
            <a:r>
              <a:rPr dirty="0"/>
              <a:t>αν άχρηστος για τον τελικό χρήστη.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CAF9345-922D-CC49-4A9B-1B34A1FB7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664" y="2547052"/>
            <a:ext cx="4289022" cy="2280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Πρόγραμμα &amp; Λογισμικό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240"/>
            <a:ext cx="8229600" cy="4525963"/>
          </a:xfrm>
        </p:spPr>
        <p:txBody>
          <a:bodyPr/>
          <a:lstStyle/>
          <a:p>
            <a:endParaRPr dirty="0"/>
          </a:p>
          <a:p>
            <a:pPr>
              <a:defRPr sz="1800"/>
            </a:pPr>
            <a:r>
              <a:rPr b="1" dirty="0" err="1"/>
              <a:t>Πρόγρ</a:t>
            </a:r>
            <a:r>
              <a:rPr b="1" dirty="0"/>
              <a:t>αμμα</a:t>
            </a:r>
            <a:r>
              <a:rPr dirty="0"/>
              <a:t> = Σύνολο εντολών που καθοδηγούν λεπτομερώς τον υπολογιστή για να εκτελέσει μια εργασία.</a:t>
            </a:r>
          </a:p>
          <a:p>
            <a:pPr>
              <a:defRPr sz="1800"/>
            </a:pPr>
            <a:r>
              <a:rPr b="1" dirty="0" err="1"/>
              <a:t>Λογισμικό</a:t>
            </a:r>
            <a:r>
              <a:rPr dirty="0"/>
              <a:t> = </a:t>
            </a:r>
            <a:r>
              <a:rPr dirty="0" err="1"/>
              <a:t>Συλλογή</a:t>
            </a:r>
            <a:r>
              <a:rPr dirty="0"/>
              <a:t> π</a:t>
            </a:r>
            <a:r>
              <a:rPr dirty="0" err="1"/>
              <a:t>ολλών</a:t>
            </a:r>
            <a:r>
              <a:rPr dirty="0"/>
              <a:t> π</a:t>
            </a:r>
            <a:r>
              <a:rPr dirty="0" err="1"/>
              <a:t>ρογρ</a:t>
            </a:r>
            <a:r>
              <a:rPr dirty="0"/>
              <a:t>αμμάτων που συνεργάζονται για να κάνουν τον υπολογιστή λειτουργικό.</a:t>
            </a:r>
          </a:p>
          <a:p>
            <a:pPr>
              <a:defRPr sz="1800"/>
            </a:pPr>
            <a:r>
              <a:rPr b="1" dirty="0" err="1"/>
              <a:t>Δι</a:t>
            </a:r>
            <a:r>
              <a:rPr b="1" dirty="0"/>
              <a:t>αφορά με άλλες συσκευές:</a:t>
            </a:r>
            <a:r>
              <a:rPr dirty="0"/>
              <a:t> Ο υπολογιστής είναι γενικής χρήσης και μπορεί να εκτελέσει διαφορετικά προγράμματα.</a:t>
            </a:r>
            <a:endParaRPr lang="el-GR" dirty="0"/>
          </a:p>
          <a:p>
            <a:pPr lvl="1">
              <a:defRPr sz="1800"/>
            </a:pPr>
            <a:r>
              <a:rPr lang="el-GR" dirty="0"/>
              <a:t>Μια </a:t>
            </a:r>
            <a:r>
              <a:rPr lang="el-GR" dirty="0" err="1"/>
              <a:t>παιχνιδομηχανή</a:t>
            </a:r>
            <a:r>
              <a:rPr lang="el-GR" dirty="0"/>
              <a:t> μπορεί να εκτελέσει συγκεκριμένα μόνο παιχνίδια μέσω προγραμμάτων που έχουν κατασκευαστεί ειδικά για αυτή.</a:t>
            </a:r>
          </a:p>
          <a:p>
            <a:pPr>
              <a:defRPr sz="1800"/>
            </a:pPr>
            <a:r>
              <a:rPr lang="el-GR" dirty="0"/>
              <a:t>Για να γράψει κανείς ένα πρόγραμμα για έναν υπολογιστή, πρέπει να χρησιμοποιήσει κάποια </a:t>
            </a:r>
            <a:r>
              <a:rPr lang="el-GR" b="1" dirty="0"/>
              <a:t>γλώσσα προγραμματισμού</a:t>
            </a: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690B9-CF1C-16FA-0BB3-03FD7BD39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AC63B69-78ED-92D0-A026-A773DAA20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541" y="1953762"/>
            <a:ext cx="7353482" cy="30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3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Είδη Λογισμικού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09828"/>
            <a:ext cx="6190488" cy="5257800"/>
          </a:xfrm>
        </p:spPr>
        <p:txBody>
          <a:bodyPr>
            <a:normAutofit fontScale="92500" lnSpcReduction="10000"/>
          </a:bodyPr>
          <a:lstStyle/>
          <a:p>
            <a:endParaRPr dirty="0"/>
          </a:p>
          <a:p>
            <a:pPr>
              <a:defRPr sz="1800"/>
            </a:pPr>
            <a:r>
              <a:rPr b="1" dirty="0" err="1"/>
              <a:t>Λογισμικό</a:t>
            </a:r>
            <a:r>
              <a:rPr b="1" dirty="0"/>
              <a:t> </a:t>
            </a:r>
            <a:r>
              <a:rPr b="1" dirty="0" err="1"/>
              <a:t>Εφ</a:t>
            </a:r>
            <a:r>
              <a:rPr b="1" dirty="0"/>
              <a:t>αρμογών</a:t>
            </a:r>
            <a:r>
              <a:rPr dirty="0"/>
              <a:t>: </a:t>
            </a:r>
            <a:r>
              <a:rPr lang="el-GR" dirty="0"/>
              <a:t>προγράμματα τα οποία είναι κατασκευασμένα για να εκτελούν συγκεκριμένες εργασίες σύμφωνα με τις απαιτήσεις και τις ανάγκες μας</a:t>
            </a:r>
            <a:r>
              <a:rPr dirty="0"/>
              <a:t>.</a:t>
            </a:r>
          </a:p>
          <a:p>
            <a:pPr marL="0" indent="0">
              <a:buNone/>
              <a:defRPr sz="1800"/>
            </a:pPr>
            <a:r>
              <a:rPr lang="el-GR" dirty="0"/>
              <a:t>	</a:t>
            </a:r>
            <a:r>
              <a:rPr dirty="0"/>
              <a:t>- Επ</a:t>
            </a:r>
            <a:r>
              <a:rPr dirty="0" err="1"/>
              <a:t>εξεργ</a:t>
            </a:r>
            <a:r>
              <a:rPr dirty="0"/>
              <a:t>αστές κειμένου, λογιστικά φύλλα, βάσεις δεδομένων.</a:t>
            </a:r>
          </a:p>
          <a:p>
            <a:pPr marL="0" indent="0">
              <a:buNone/>
              <a:defRPr sz="1800"/>
            </a:pPr>
            <a:r>
              <a:rPr lang="el-GR" dirty="0"/>
              <a:t>	</a:t>
            </a:r>
            <a:r>
              <a:rPr dirty="0"/>
              <a:t>- </a:t>
            </a:r>
            <a:r>
              <a:rPr dirty="0" err="1"/>
              <a:t>Εργ</a:t>
            </a:r>
            <a:r>
              <a:rPr dirty="0"/>
              <a:t>αλεία πολυμέσων: φωτογραφίες, βίντεο, μουσική.</a:t>
            </a:r>
          </a:p>
          <a:p>
            <a:pPr marL="0" indent="0">
              <a:buNone/>
              <a:defRPr sz="1800"/>
            </a:pPr>
            <a:r>
              <a:rPr lang="el-GR" dirty="0"/>
              <a:t>	</a:t>
            </a:r>
            <a:r>
              <a:rPr dirty="0"/>
              <a:t>- </a:t>
            </a:r>
            <a:r>
              <a:rPr dirty="0" err="1"/>
              <a:t>Εκ</a:t>
            </a:r>
            <a:r>
              <a:rPr dirty="0"/>
              <a:t>παιδευτικά προγράμματα και εγκυκλοπαίδειες.</a:t>
            </a:r>
          </a:p>
          <a:p>
            <a:pPr marL="0" indent="0">
              <a:buNone/>
              <a:defRPr sz="1800"/>
            </a:pPr>
            <a:r>
              <a:rPr lang="el-GR" dirty="0"/>
              <a:t>	</a:t>
            </a:r>
            <a:r>
              <a:rPr dirty="0"/>
              <a:t>- Πα</a:t>
            </a:r>
            <a:r>
              <a:rPr dirty="0" err="1"/>
              <a:t>ιχνίδι</a:t>
            </a:r>
            <a:r>
              <a:rPr dirty="0"/>
              <a:t>α από απλά έως στρατηγικής/δράσης.</a:t>
            </a:r>
          </a:p>
          <a:p>
            <a:pPr marL="0" indent="0">
              <a:buNone/>
              <a:defRPr sz="1800"/>
            </a:pPr>
            <a:r>
              <a:rPr lang="el-GR" dirty="0"/>
              <a:t>	</a:t>
            </a:r>
            <a:r>
              <a:rPr dirty="0"/>
              <a:t>- </a:t>
            </a:r>
            <a:r>
              <a:rPr dirty="0" err="1"/>
              <a:t>Φυλλομετρητές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πρόσβαση στο διαδίκτυο.</a:t>
            </a:r>
          </a:p>
          <a:p>
            <a:pPr>
              <a:defRPr sz="1800"/>
            </a:pPr>
            <a:r>
              <a:rPr b="1" dirty="0" err="1"/>
              <a:t>Λογισμικό</a:t>
            </a:r>
            <a:r>
              <a:rPr b="1" dirty="0"/>
              <a:t> </a:t>
            </a:r>
            <a:r>
              <a:rPr b="1" dirty="0" err="1"/>
              <a:t>Συστήμ</a:t>
            </a:r>
            <a:r>
              <a:rPr b="1" dirty="0"/>
              <a:t>ατος</a:t>
            </a:r>
            <a:r>
              <a:rPr dirty="0"/>
              <a:t>: Βασικά προγράμματα που διαχειρίζονται το υλικό.</a:t>
            </a:r>
            <a:endParaRPr lang="el-GR" dirty="0"/>
          </a:p>
          <a:p>
            <a:pPr lvl="1">
              <a:defRPr sz="1800"/>
            </a:pPr>
            <a:r>
              <a:rPr dirty="0"/>
              <a:t>- </a:t>
            </a:r>
            <a:r>
              <a:rPr b="1" dirty="0" err="1"/>
              <a:t>Λειτουργικό</a:t>
            </a:r>
            <a:r>
              <a:rPr b="1" dirty="0"/>
              <a:t> </a:t>
            </a:r>
            <a:r>
              <a:rPr b="1" dirty="0" err="1"/>
              <a:t>Σύστημ</a:t>
            </a:r>
            <a:r>
              <a:rPr b="1" dirty="0"/>
              <a:t>α</a:t>
            </a:r>
            <a:r>
              <a:rPr dirty="0"/>
              <a:t>:</a:t>
            </a:r>
            <a:r>
              <a:rPr lang="el-GR" dirty="0"/>
              <a:t>Το ΛΣ είναι ένα σύνολο προγραμμάτων που είναι υπεύθυνα για τη σωστή και συντονισμένη λειτουργία του υπολογιστή και τη διαθεσιμότητα των δυνατοτήτων του σε άλλα προγράμματα ή στον χρήστη</a:t>
            </a:r>
            <a:r>
              <a:rPr dirty="0"/>
              <a:t>.</a:t>
            </a:r>
            <a:endParaRPr lang="el-GR" dirty="0"/>
          </a:p>
          <a:p>
            <a:pPr lvl="1">
              <a:defRPr sz="1800"/>
            </a:pPr>
            <a:r>
              <a:rPr lang="el-GR" dirty="0"/>
              <a:t>Ειδικά Εργαλεία</a:t>
            </a:r>
            <a:r>
              <a:rPr dirty="0"/>
              <a:t> </a:t>
            </a:r>
            <a:r>
              <a:rPr b="1" dirty="0"/>
              <a:t>Utilities</a:t>
            </a:r>
            <a:r>
              <a:rPr dirty="0"/>
              <a:t>: </a:t>
            </a:r>
            <a:r>
              <a:rPr dirty="0" err="1"/>
              <a:t>έλεγχος</a:t>
            </a:r>
            <a:r>
              <a:rPr dirty="0"/>
              <a:t> </a:t>
            </a:r>
            <a:r>
              <a:rPr dirty="0" err="1"/>
              <a:t>δίσκου</a:t>
            </a:r>
            <a:r>
              <a:rPr dirty="0"/>
              <a:t>, επ</a:t>
            </a:r>
            <a:r>
              <a:rPr dirty="0" err="1"/>
              <a:t>ιδιόρθωση</a:t>
            </a:r>
            <a:r>
              <a:rPr dirty="0"/>
              <a:t> π</a:t>
            </a:r>
            <a:r>
              <a:rPr dirty="0" err="1"/>
              <a:t>ρο</a:t>
            </a:r>
            <a:r>
              <a:rPr dirty="0"/>
              <a:t>βλημάτων, 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7315C58-9578-E776-E622-9299ACB0D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620" y="2679192"/>
            <a:ext cx="2623212" cy="19638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Τι είναι Λειτουργικό Σύστημα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880" y="1485186"/>
            <a:ext cx="6702552" cy="2633472"/>
          </a:xfrm>
        </p:spPr>
        <p:txBody>
          <a:bodyPr>
            <a:normAutofit lnSpcReduction="10000"/>
          </a:bodyPr>
          <a:lstStyle/>
          <a:p>
            <a:pPr>
              <a:defRPr sz="1800"/>
            </a:pPr>
            <a:r>
              <a:rPr dirty="0" err="1"/>
              <a:t>Το</a:t>
            </a:r>
            <a:r>
              <a:rPr dirty="0"/>
              <a:t> ΛΣ </a:t>
            </a:r>
            <a:r>
              <a:rPr dirty="0" err="1"/>
              <a:t>είν</a:t>
            </a:r>
            <a:r>
              <a:rPr dirty="0"/>
              <a:t>αι μια ομάδα προγραμμάτων που λειτουργεί ως ενδιάμεσος ανάμεσα στον χρήστη και στο υλικό.</a:t>
            </a:r>
          </a:p>
          <a:p>
            <a:pPr>
              <a:defRPr sz="1800"/>
            </a:pPr>
            <a:r>
              <a:rPr dirty="0" err="1"/>
              <a:t>Είν</a:t>
            </a:r>
            <a:r>
              <a:rPr dirty="0"/>
              <a:t>αι ο 'μαέστρος' του υπολογιστή, συντονίζοντας όλες τις λειτουργίες.</a:t>
            </a:r>
          </a:p>
          <a:p>
            <a:pPr>
              <a:defRPr sz="1800"/>
            </a:pPr>
            <a:r>
              <a:rPr dirty="0" err="1"/>
              <a:t>Χωρίς</a:t>
            </a:r>
            <a:r>
              <a:rPr dirty="0"/>
              <a:t> ΛΣ </a:t>
            </a:r>
            <a:r>
              <a:rPr dirty="0" err="1"/>
              <a:t>δεν</a:t>
            </a:r>
            <a:r>
              <a:rPr dirty="0"/>
              <a:t> θα μπ</a:t>
            </a:r>
            <a:r>
              <a:rPr dirty="0" err="1"/>
              <a:t>ορούσ</a:t>
            </a:r>
            <a:r>
              <a:rPr dirty="0"/>
              <a:t>αμε να αλληλεπιδράσουμε με τον υπολογιστή.</a:t>
            </a:r>
          </a:p>
          <a:p>
            <a:pPr>
              <a:defRPr sz="1800"/>
            </a:pPr>
            <a:r>
              <a:rPr dirty="0"/>
              <a:t>Παρα</a:t>
            </a:r>
            <a:r>
              <a:rPr dirty="0" err="1"/>
              <a:t>δείγμ</a:t>
            </a:r>
            <a:r>
              <a:rPr dirty="0"/>
              <a:t>ατα: Windows, Linux, MacOS, Android, iOS.</a:t>
            </a:r>
          </a:p>
          <a:p>
            <a:pPr>
              <a:defRPr sz="1800"/>
            </a:pPr>
            <a:r>
              <a:rPr dirty="0" err="1"/>
              <a:t>Δι</a:t>
            </a:r>
            <a:r>
              <a:rPr dirty="0"/>
              <a:t>αχειρίζεται περιφερειακά, δίσκους, εισόδους/εξόδους και επικοινωνία.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7F6BD-C8CA-E688-C728-A2F0866C2889}"/>
              </a:ext>
            </a:extLst>
          </p:cNvPr>
          <p:cNvSpPr txBox="1"/>
          <p:nvPr/>
        </p:nvSpPr>
        <p:spPr>
          <a:xfrm>
            <a:off x="330708" y="4080152"/>
            <a:ext cx="49636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0" i="0" u="none" strike="noStrike" baseline="0" dirty="0">
                <a:latin typeface="Calibri" panose="020F0502020204030204" pitchFamily="34" charset="0"/>
              </a:rPr>
              <a:t>Το Λειτουργικό Σύστημα επιτρέπει στον υπολογιστή να αντιλαμβάνεται τις οδηγίες που του δίνουμε μέσω των συσκευών εισόδου (πληκτρολόγιο, ποντίκι </a:t>
            </a:r>
            <a:r>
              <a:rPr lang="el-GR" sz="1800" b="0" i="0" u="none" strike="noStrike" baseline="0" dirty="0" err="1">
                <a:latin typeface="Calibri" panose="020F0502020204030204" pitchFamily="34" charset="0"/>
              </a:rPr>
              <a:t>κ.ά</a:t>
            </a:r>
            <a:r>
              <a:rPr lang="el-GR" sz="1800" b="0" i="0" u="none" strike="noStrike" baseline="0" dirty="0">
                <a:latin typeface="Calibri" panose="020F0502020204030204" pitchFamily="34" charset="0"/>
              </a:rPr>
              <a:t>). Μας επιτρέπει επίσης να επικοινωνούμε με τα προγράμματα δια μέσου της οθόνης του υπολογιστή, να αποθηκεύουμε στοιχεία σε δίσκους και flash </a:t>
            </a:r>
            <a:r>
              <a:rPr lang="el-GR" sz="1800" b="0" i="0" u="none" strike="noStrike" baseline="0" dirty="0" err="1">
                <a:latin typeface="Calibri" panose="020F0502020204030204" pitchFamily="34" charset="0"/>
              </a:rPr>
              <a:t>disks</a:t>
            </a:r>
            <a:r>
              <a:rPr lang="el-GR" sz="1800" b="0" i="0" u="none" strike="noStrike" baseline="0" dirty="0">
                <a:latin typeface="Calibri" panose="020F0502020204030204" pitchFamily="34" charset="0"/>
              </a:rPr>
              <a:t> και γενικά να επικοινωνούμε και να διαχειριζόμαστε τις περιφερειακές συσκευές.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43FA835-DEDC-424A-13AC-B9C198C9B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484" y="4511194"/>
            <a:ext cx="3290316" cy="20853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Βασικές Αρμοδιότητες ΛΣ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" y="1249680"/>
            <a:ext cx="5047488" cy="4983162"/>
          </a:xfrm>
        </p:spPr>
        <p:txBody>
          <a:bodyPr>
            <a:normAutofit fontScale="47500" lnSpcReduction="20000"/>
          </a:bodyPr>
          <a:lstStyle/>
          <a:p>
            <a:r>
              <a:rPr lang="el-GR" b="1" dirty="0"/>
              <a:t>Να λειτουργεί ως ενδιάμεσος (</a:t>
            </a:r>
            <a:r>
              <a:rPr lang="el-GR" b="1" dirty="0" err="1"/>
              <a:t>Διεπαφή</a:t>
            </a:r>
            <a:r>
              <a:rPr lang="el-GR" b="1" dirty="0"/>
              <a:t> ή </a:t>
            </a:r>
            <a:r>
              <a:rPr lang="el-GR" b="1" dirty="0" err="1"/>
              <a:t>Interface</a:t>
            </a:r>
            <a:r>
              <a:rPr lang="el-GR" b="1" dirty="0"/>
              <a:t>) ανάμεσα στον άνθρωπο και στη μηχανή.</a:t>
            </a:r>
          </a:p>
          <a:p>
            <a:r>
              <a:rPr lang="el-GR" dirty="0"/>
              <a:t>Να διαχειρίζεται τις δυνατότητες και τους πόρους (</a:t>
            </a:r>
            <a:r>
              <a:rPr lang="el-GR" dirty="0" err="1"/>
              <a:t>resources</a:t>
            </a:r>
            <a:r>
              <a:rPr lang="el-GR" dirty="0"/>
              <a:t>) του συστήματος υπολογιστή έτσι, ώστε να παράγεται χρήσιμο έργο.</a:t>
            </a:r>
          </a:p>
          <a:p>
            <a:r>
              <a:rPr lang="el-GR" dirty="0"/>
              <a:t>Να μεταφέρει εντολές ή/και απαιτήσεις του χρήστη στον Η/Υ.</a:t>
            </a:r>
          </a:p>
          <a:p>
            <a:r>
              <a:rPr lang="el-GR" dirty="0"/>
              <a:t> Να δίνει χρήσιμες πληροφορίες για την κατάσταση του συστήματος, μεταφέρει μηνύματα του Η/Υ προς το χρήστη για λάθη ή προβλήματα που εμφανίζονται.</a:t>
            </a:r>
          </a:p>
          <a:p>
            <a:r>
              <a:rPr lang="el-GR" dirty="0"/>
              <a:t>Να διαχειρίζεται την Κεντρική Μνήμη (RAM) του συστήματος.</a:t>
            </a:r>
          </a:p>
          <a:p>
            <a:r>
              <a:rPr lang="el-GR" dirty="0"/>
              <a:t>Να ενεργοποιεί και δίνει οδηγίες στην ΚΜΕ. κατανέμοντας το χρόνο λειτουργίας της στους χρήστες και στα διάφορα προγράμματα που εκτελούνται.</a:t>
            </a:r>
          </a:p>
          <a:p>
            <a:r>
              <a:rPr lang="el-GR" dirty="0"/>
              <a:t>Να διαχειρίζεται τις συσκευές εισόδου και εξόδου ελέγχοντας τη ροή των δεδομένων</a:t>
            </a:r>
          </a:p>
          <a:p>
            <a:r>
              <a:rPr lang="el-GR" dirty="0"/>
              <a:t>(είσοδος) και την έξοδο των πληροφοριών (έξοδος).</a:t>
            </a:r>
          </a:p>
          <a:p>
            <a:r>
              <a:rPr lang="el-GR" dirty="0"/>
              <a:t>Να οργανώνει και διαχειρίζεται τα αρχεία του συστήματος μέσω του συστήματος αρχείων.</a:t>
            </a:r>
          </a:p>
          <a:p>
            <a:r>
              <a:rPr lang="el-GR" dirty="0"/>
              <a:t>Να ελέγχει την εκτέλεση των προγραμμάτων των χρηστών.</a:t>
            </a:r>
          </a:p>
          <a:p>
            <a:r>
              <a:rPr lang="el-GR" dirty="0"/>
              <a:t>Να εφαρμόζει μηχανισμούς που βελτιώνουν την ασφάλεια του υπολογιστή από διάφορους κινδύνους.</a:t>
            </a:r>
            <a:endParaRPr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D6C1818-C4DE-226F-BD6A-B89F3CC48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175510"/>
            <a:ext cx="281940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Δομή Λειτουργικού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36592" cy="4525963"/>
          </a:xfrm>
        </p:spPr>
        <p:txBody>
          <a:bodyPr>
            <a:normAutofit fontScale="92500" lnSpcReduction="10000"/>
          </a:bodyPr>
          <a:lstStyle/>
          <a:p>
            <a:endParaRPr dirty="0"/>
          </a:p>
          <a:p>
            <a:pPr>
              <a:defRPr sz="1800"/>
            </a:pPr>
            <a:r>
              <a:rPr b="1" dirty="0" err="1"/>
              <a:t>Πυρήν</a:t>
            </a:r>
            <a:r>
              <a:rPr b="1" dirty="0"/>
              <a:t>ας (Kernel): </a:t>
            </a:r>
            <a:r>
              <a:rPr dirty="0"/>
              <a:t>Το βασικό τμήμα που ελέγχει CPU, μνήμη και συσκευές.</a:t>
            </a:r>
          </a:p>
          <a:p>
            <a:pPr lvl="1">
              <a:defRPr sz="1800"/>
            </a:pPr>
            <a:r>
              <a:rPr dirty="0" err="1"/>
              <a:t>Φορτώνετ</a:t>
            </a:r>
            <a:r>
              <a:rPr dirty="0"/>
              <a:t>αι στη μνήμη με την εκκίνηση και λειτουργεί συνεχώς.</a:t>
            </a:r>
            <a:endParaRPr lang="en-US" dirty="0"/>
          </a:p>
          <a:p>
            <a:pPr lvl="1">
              <a:defRPr sz="1800"/>
            </a:pPr>
            <a:r>
              <a:rPr lang="el-GR" dirty="0"/>
              <a:t>Χειρίζεται κλήσεις συστήματος</a:t>
            </a:r>
          </a:p>
          <a:p>
            <a:pPr lvl="1">
              <a:defRPr sz="1800"/>
            </a:pPr>
            <a:r>
              <a:rPr lang="el-GR" dirty="0"/>
              <a:t>Επικοινωνεί μέσω διακοπών με </a:t>
            </a:r>
            <a:r>
              <a:rPr lang="el-GR"/>
              <a:t>το υλικό</a:t>
            </a:r>
            <a:endParaRPr dirty="0"/>
          </a:p>
          <a:p>
            <a:pPr>
              <a:defRPr sz="1800"/>
            </a:pPr>
            <a:r>
              <a:rPr b="1" dirty="0" err="1"/>
              <a:t>Σύστημ</a:t>
            </a:r>
            <a:r>
              <a:rPr b="1" dirty="0"/>
              <a:t>α Αρχείων</a:t>
            </a:r>
            <a:r>
              <a:rPr dirty="0"/>
              <a:t>: Οργανώνει δεδομένα σε αρχεία και φακέλους.</a:t>
            </a:r>
          </a:p>
          <a:p>
            <a:pPr lvl="1">
              <a:defRPr sz="1800"/>
            </a:pPr>
            <a:r>
              <a:rPr dirty="0" err="1"/>
              <a:t>Διευκολύνει</a:t>
            </a:r>
            <a:r>
              <a:rPr dirty="0"/>
              <a:t> </a:t>
            </a:r>
            <a:r>
              <a:rPr dirty="0" err="1"/>
              <a:t>την</a:t>
            </a:r>
            <a:r>
              <a:rPr dirty="0"/>
              <a:t> απ</a:t>
            </a:r>
            <a:r>
              <a:rPr dirty="0" err="1"/>
              <a:t>οθήκευση</a:t>
            </a:r>
            <a:r>
              <a:rPr dirty="0"/>
              <a:t>, ανα</a:t>
            </a:r>
            <a:r>
              <a:rPr dirty="0" err="1"/>
              <a:t>ζήτηση</a:t>
            </a:r>
            <a:r>
              <a:rPr dirty="0"/>
              <a:t> και α</a:t>
            </a:r>
            <a:r>
              <a:rPr dirty="0" err="1"/>
              <a:t>νάκτηση</a:t>
            </a:r>
            <a:r>
              <a:rPr dirty="0"/>
              <a:t> π</a:t>
            </a:r>
            <a:r>
              <a:rPr dirty="0" err="1"/>
              <a:t>ληροφοριών</a:t>
            </a:r>
            <a:r>
              <a:rPr dirty="0"/>
              <a:t>.</a:t>
            </a:r>
          </a:p>
          <a:p>
            <a:pPr>
              <a:defRPr sz="1800"/>
            </a:pPr>
            <a:r>
              <a:rPr b="1" dirty="0" err="1"/>
              <a:t>Διε</a:t>
            </a:r>
            <a:r>
              <a:rPr b="1" dirty="0"/>
              <a:t>παφή Χρήστη (User Interface</a:t>
            </a:r>
            <a:r>
              <a:rPr dirty="0"/>
              <a:t>): Δίνει τη δυνατότητα επικοινωνίας χρήστη-υπολογιστή.</a:t>
            </a:r>
          </a:p>
          <a:p>
            <a:pPr lvl="1">
              <a:defRPr sz="1800"/>
            </a:pPr>
            <a:r>
              <a:rPr dirty="0"/>
              <a:t>Μπ</a:t>
            </a:r>
            <a:r>
              <a:rPr dirty="0" err="1"/>
              <a:t>ορεί</a:t>
            </a:r>
            <a:r>
              <a:rPr dirty="0"/>
              <a:t> να </a:t>
            </a:r>
            <a:r>
              <a:rPr dirty="0" err="1"/>
              <a:t>είν</a:t>
            </a:r>
            <a:r>
              <a:rPr dirty="0"/>
              <a:t>αι γραμμή εντολών (CLI) ή γραφικό περιβάλλον (GUI).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58C9AFC-7C29-E6ED-4FE3-C86787B2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226" y="2564130"/>
            <a:ext cx="4070773" cy="22898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Διεπαφή Χρήστη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64" y="1417638"/>
            <a:ext cx="3675888" cy="4525963"/>
          </a:xfrm>
        </p:spPr>
        <p:txBody>
          <a:bodyPr>
            <a:normAutofit fontScale="92500" lnSpcReduction="20000"/>
          </a:bodyPr>
          <a:lstStyle/>
          <a:p>
            <a:endParaRPr dirty="0"/>
          </a:p>
          <a:p>
            <a:pPr>
              <a:defRPr sz="1800"/>
            </a:pPr>
            <a:r>
              <a:rPr b="1" dirty="0"/>
              <a:t>CLI – </a:t>
            </a:r>
            <a:r>
              <a:rPr b="1" dirty="0" err="1"/>
              <a:t>Διερμηνευτής</a:t>
            </a:r>
            <a:r>
              <a:rPr b="1" dirty="0"/>
              <a:t> </a:t>
            </a:r>
            <a:r>
              <a:rPr b="1" dirty="0" err="1"/>
              <a:t>Εντολών</a:t>
            </a:r>
            <a:r>
              <a:rPr b="1" dirty="0"/>
              <a:t>:</a:t>
            </a:r>
          </a:p>
          <a:p>
            <a:pPr marL="0" indent="0">
              <a:buNone/>
              <a:defRPr sz="1800"/>
            </a:pPr>
            <a:r>
              <a:rPr lang="en-US" dirty="0"/>
              <a:t>	</a:t>
            </a:r>
            <a:r>
              <a:rPr dirty="0"/>
              <a:t>- Παλα</a:t>
            </a:r>
            <a:r>
              <a:rPr dirty="0" err="1"/>
              <a:t>ιότερη</a:t>
            </a:r>
            <a:r>
              <a:rPr dirty="0"/>
              <a:t> </a:t>
            </a:r>
            <a:r>
              <a:rPr dirty="0" err="1"/>
              <a:t>μορφή</a:t>
            </a:r>
            <a:r>
              <a:rPr dirty="0"/>
              <a:t> </a:t>
            </a:r>
            <a:r>
              <a:rPr dirty="0" err="1"/>
              <a:t>διε</a:t>
            </a:r>
            <a:r>
              <a:rPr dirty="0"/>
              <a:t>παφής.</a:t>
            </a:r>
          </a:p>
          <a:p>
            <a:pPr marL="0" indent="0">
              <a:buNone/>
              <a:defRPr sz="1800"/>
            </a:pPr>
            <a:r>
              <a:rPr lang="en-US" dirty="0"/>
              <a:t>	</a:t>
            </a:r>
            <a:r>
              <a:rPr dirty="0"/>
              <a:t>- Απα</a:t>
            </a:r>
            <a:r>
              <a:rPr dirty="0" err="1"/>
              <a:t>ιτεί</a:t>
            </a:r>
            <a:r>
              <a:rPr dirty="0"/>
              <a:t> </a:t>
            </a:r>
            <a:r>
              <a:rPr dirty="0" err="1"/>
              <a:t>γνώσεις</a:t>
            </a:r>
            <a:r>
              <a:rPr dirty="0"/>
              <a:t> </a:t>
            </a:r>
            <a:r>
              <a:rPr dirty="0" err="1"/>
              <a:t>εντολών</a:t>
            </a:r>
            <a:r>
              <a:rPr dirty="0"/>
              <a:t> α</a:t>
            </a:r>
            <a:r>
              <a:rPr dirty="0" err="1"/>
              <a:t>λλά</a:t>
            </a:r>
            <a:r>
              <a:rPr dirty="0"/>
              <a:t> </a:t>
            </a:r>
            <a:r>
              <a:rPr dirty="0" err="1"/>
              <a:t>δίνει</a:t>
            </a:r>
            <a:r>
              <a:rPr dirty="0"/>
              <a:t> </a:t>
            </a:r>
            <a:r>
              <a:rPr dirty="0" err="1"/>
              <a:t>μεγάλη</a:t>
            </a:r>
            <a:r>
              <a:rPr dirty="0"/>
              <a:t> </a:t>
            </a:r>
            <a:r>
              <a:rPr dirty="0" err="1"/>
              <a:t>δύν</a:t>
            </a:r>
            <a:r>
              <a:rPr dirty="0"/>
              <a:t>αμη και έλεγχο.</a:t>
            </a:r>
          </a:p>
          <a:p>
            <a:pPr marL="0" indent="0">
              <a:buNone/>
              <a:defRPr sz="1800"/>
            </a:pPr>
            <a:r>
              <a:rPr lang="en-US" dirty="0"/>
              <a:t>	</a:t>
            </a:r>
            <a:r>
              <a:rPr dirty="0"/>
              <a:t>- </a:t>
            </a:r>
            <a:r>
              <a:rPr dirty="0" err="1"/>
              <a:t>Χρήσιμο</a:t>
            </a:r>
            <a:r>
              <a:rPr dirty="0"/>
              <a:t> </a:t>
            </a:r>
            <a:r>
              <a:rPr dirty="0" err="1"/>
              <a:t>σε</a:t>
            </a:r>
            <a:r>
              <a:rPr dirty="0"/>
              <a:t> </a:t>
            </a:r>
            <a:r>
              <a:rPr dirty="0" err="1"/>
              <a:t>δι</a:t>
            </a:r>
            <a:r>
              <a:rPr dirty="0"/>
              <a:t>αχειριστές συστημάτων.</a:t>
            </a:r>
          </a:p>
          <a:p>
            <a:pPr>
              <a:defRPr sz="1800"/>
            </a:pPr>
            <a:r>
              <a:rPr b="1" dirty="0"/>
              <a:t>GUI – </a:t>
            </a:r>
            <a:r>
              <a:rPr b="1" dirty="0" err="1"/>
              <a:t>Γρ</a:t>
            </a:r>
            <a:r>
              <a:rPr b="1" dirty="0"/>
              <a:t>αφικό Περιβάλλον Επικοινωνίας:</a:t>
            </a:r>
            <a:r>
              <a:rPr lang="en-US" b="1" dirty="0"/>
              <a:t>	</a:t>
            </a:r>
          </a:p>
          <a:p>
            <a:pPr lvl="1">
              <a:defRPr sz="1800"/>
            </a:pPr>
            <a:r>
              <a:rPr dirty="0"/>
              <a:t>- Βα</a:t>
            </a:r>
            <a:r>
              <a:rPr dirty="0" err="1"/>
              <a:t>σίζετ</a:t>
            </a:r>
            <a:r>
              <a:rPr dirty="0"/>
              <a:t>αι σε παράθυρα, εικονίδια, μενού, δείκτες.</a:t>
            </a:r>
            <a:endParaRPr lang="en-US" dirty="0"/>
          </a:p>
          <a:p>
            <a:pPr lvl="1">
              <a:defRPr sz="1800"/>
            </a:pPr>
            <a:r>
              <a:rPr dirty="0" err="1"/>
              <a:t>Εύχρηστο</a:t>
            </a:r>
            <a:r>
              <a:rPr dirty="0"/>
              <a:t> και π</a:t>
            </a:r>
            <a:r>
              <a:rPr dirty="0" err="1"/>
              <a:t>ροσιτό</a:t>
            </a:r>
            <a:r>
              <a:rPr dirty="0"/>
              <a:t> </a:t>
            </a:r>
            <a:r>
              <a:rPr dirty="0" err="1"/>
              <a:t>στον</a:t>
            </a:r>
            <a:r>
              <a:rPr dirty="0"/>
              <a:t> </a:t>
            </a:r>
            <a:r>
              <a:rPr dirty="0" err="1"/>
              <a:t>μέσο</a:t>
            </a:r>
            <a:r>
              <a:rPr dirty="0"/>
              <a:t> </a:t>
            </a:r>
            <a:r>
              <a:rPr dirty="0" err="1"/>
              <a:t>χρήστη</a:t>
            </a:r>
            <a:r>
              <a:rPr dirty="0"/>
              <a:t>.</a:t>
            </a:r>
            <a:endParaRPr lang="en-US" dirty="0"/>
          </a:p>
          <a:p>
            <a:pPr lvl="1">
              <a:defRPr sz="1800"/>
            </a:pPr>
            <a:r>
              <a:rPr dirty="0"/>
              <a:t>Επ</a:t>
            </a:r>
            <a:r>
              <a:rPr dirty="0" err="1"/>
              <a:t>ιτρέ</a:t>
            </a:r>
            <a:r>
              <a:rPr dirty="0"/>
              <a:t>πει αλληλεπίδραση με ποντίκι, οθόνη αφής, πληκτρολόγιο.</a:t>
            </a:r>
            <a:endParaRPr lang="en-US" dirty="0"/>
          </a:p>
          <a:p>
            <a:pPr lvl="1">
              <a:defRPr sz="1800"/>
            </a:pPr>
            <a:r>
              <a:rPr lang="el-GR" dirty="0"/>
              <a:t>Επιφάνεια εργασίας</a:t>
            </a:r>
          </a:p>
          <a:p>
            <a:pPr lvl="1">
              <a:defRPr sz="1800"/>
            </a:pPr>
            <a:r>
              <a:rPr lang="el-GR" dirty="0"/>
              <a:t>Μενού</a:t>
            </a:r>
            <a:endParaRPr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A1BB6C3-C3B2-8DA2-9B3B-BC8EF4AE8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12" y="3429000"/>
            <a:ext cx="2511951" cy="322619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DEE8863-EC04-EBF3-23E4-5835A164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567" y="1711238"/>
            <a:ext cx="4559817" cy="14241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1101</Words>
  <Application>Microsoft Office PowerPoint</Application>
  <PresentationFormat>Προβολή στην οθόνη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Κεφάλαιο 1ο: Βασικές Εισαγωγικές Έννοιες </vt:lpstr>
      <vt:lpstr>Λογισμικό Συστήματος &amp; Λειτουργικά Συστήματα</vt:lpstr>
      <vt:lpstr>Πρόγραμμα &amp; Λογισμικό</vt:lpstr>
      <vt:lpstr>Παρουσίαση του PowerPoint</vt:lpstr>
      <vt:lpstr>Είδη Λογισμικού</vt:lpstr>
      <vt:lpstr>Τι είναι Λειτουργικό Σύστημα</vt:lpstr>
      <vt:lpstr>Βασικές Αρμοδιότητες ΛΣ</vt:lpstr>
      <vt:lpstr>Δομή Λειτουργικού Συστήματος</vt:lpstr>
      <vt:lpstr>Διεπαφή Χρήστη</vt:lpstr>
      <vt:lpstr>Κατηγορίες ΛΣ  Με βάση τον τύπο επεξεργασίας </vt:lpstr>
      <vt:lpstr>Κατηγορίες ΛΣ</vt:lpstr>
      <vt:lpstr>Παραδείγματα ΛΣ</vt:lpstr>
      <vt:lpstr>Συμπεράσματα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 b</dc:creator>
  <cp:keywords/>
  <dc:description>generated using python-pptx</dc:description>
  <cp:lastModifiedBy>T b</cp:lastModifiedBy>
  <cp:revision>12</cp:revision>
  <dcterms:created xsi:type="dcterms:W3CDTF">2013-01-27T09:14:16Z</dcterms:created>
  <dcterms:modified xsi:type="dcterms:W3CDTF">2025-09-15T15:37:12Z</dcterms:modified>
  <cp:category/>
</cp:coreProperties>
</file>