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3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slides/slide17.xml" ContentType="application/vnd.openxmlformats-officedocument.presentationml.slide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2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 /><Relationship Id="rId25" Type="http://schemas.openxmlformats.org/officeDocument/2006/relationships/tableStyles" Target="tableStyles.xml" /><Relationship Id="rId2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0416560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8875513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1949863472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895148852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28827740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78067127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3758539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87806100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1606448671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5AFF5E5-7A23-4320-450D-EBB5F8E025C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F3920BD-6613-9D25-F603-E37C69845F5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F35F5B-67FB-72B3-1DF9-D0E75C01DA2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E3CD47A-FD56-7AE6-ED2D-CC949D98364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BCE180E-69C3-2D3D-0F1C-150D98E325A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2885932-2D79-E11F-C73B-FAB165AE01F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F14643C-4EE2-1671-C9AC-1339812D466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1EB807-B45A-3ED5-2B6D-F722D309BCE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F33A775-4BB4-2DD6-F470-9E53B59D47A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AA96CAD-D79C-8EA6-3CD6-0D3C49CE244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A650E3D-5BAC-F3E7-D24E-D477B0D2447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CC670B4-83E4-AE55-FBD1-D3D94ABC623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1EFA61F-F9FD-008E-EBA7-169B94F3C85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C73FE4E-3F61-A808-B1F0-C7096D9777C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4F1EF43-8791-D698-E58B-593BA3E0AAB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462B1B5-96F9-412D-8495-292D827467F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B4E50DA-BA5D-C084-D942-C8BDBC27CF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3739AB5-621F-854A-5BB0-E4CD4FAEF0C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4274294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206589585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9502799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71183483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2031476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317221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60560509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829828386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96651387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75169941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9883826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462132043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021762181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4336811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4684810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998924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10555317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988408374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45183658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57656423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358809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622263694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783289583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70674942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44958250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064036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4905225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561251234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51187043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77705110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82080365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7465565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69744139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576321713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76734749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113661555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764096672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46425432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43020680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680159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735302058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93894620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53421631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3674159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454066256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74060987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965340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4588342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97047147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95546781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60388165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826507153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7076697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77447362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927538104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290984407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691861006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762458963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1507409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88914292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968691555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92436118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18025141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3420318" name="Τίτλος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5.2.3-</a:t>
            </a:r>
            <a:r>
              <a:rPr lang="en-US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</a:t>
            </a:r>
            <a:endParaRPr lang="el-GR"/>
          </a:p>
        </p:txBody>
      </p:sp>
      <p:sp>
        <p:nvSpPr>
          <p:cNvPr id="852483297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</a:t>
            </a:r>
            <a:r>
              <a:rPr lang="en-US"/>
              <a:t>-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5.2.3.1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-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5.2.3.2</a:t>
            </a:r>
            <a:r>
              <a:rPr lang="en-US"/>
              <a:t>-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</a:t>
            </a:r>
            <a:r>
              <a:rPr lang="en-US"/>
              <a:t>-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5.2.4.1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800780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ACL μπορούν να εφαρμοστούν σε συστήματα αρχείων (file systems)</a:t>
            </a:r>
            <a:endParaRPr/>
          </a:p>
        </p:txBody>
      </p:sp>
      <p:sp>
        <p:nvSpPr>
          <p:cNvPr id="186802077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ACL συστήματος αρχείων. Τα αρχεία έχουν τριών ειδών δικαιώματα: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Ανάγνωσης (Read),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Εγγραφής (Write) και Εκτέλεσης (eXecute) που επιτρέπουν τις ανάλογες ενέργειες πάνω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στα αρχεία.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δικαιώματα μπορούν να δοθούν σε χρήστες και σε ομάδες (σε ΛΣ Linux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την εντολή chmod – εικ. 5.1)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32942496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852852" y="5095537"/>
            <a:ext cx="7581899" cy="13620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281675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ACL δικτύου:</a:t>
            </a:r>
            <a:endParaRPr/>
          </a:p>
        </p:txBody>
      </p:sp>
      <p:sp>
        <p:nvSpPr>
          <p:cNvPr id="170817849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M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 τις ACL μπορούν να δοθούν δικαιώματα πρόσβασης στους πόρους του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δικτύου. Λειτουργούν σαν φίλτρα και μπορούν να ελέγχουν την κίνηση ΑΠΟ και ΠΡΟΣ το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δίκτυο του οργανισμού.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ACL χρησιμοποιούνται από δικτυακές συσκευές όπως Δρομολογητές (Routers), Μεταγωγείς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(Switches) αλλά και προγράμματα επιβολής δικτυακών περιορισμών όπως Τείχη Προστασίας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(firewalls) και Διακομιστές Διαμεσολάβησης (Proxy servers).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γενική μορφή σύνταξης μιας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: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ACL δικτύου περιλαμβάνει: τον κανόνα Permit/Deny, ΙΡ πηγής, ΙΡ προορισμού, τύπος πρωτο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κόλλου (TCP,UDP,IP κ.λπ.).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711296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ACL δικτύου: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1790340513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10515600" cy="3446799"/>
          </a:xfrm>
        </p:spPr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παράδειγμα, όταν φτάσει ένα πακέτο (packet) στον Δρομολογητή αυτός ελέγχει τις ACL για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δει ποια θα εφαρμοστεί στην περίπτωσή του και ανάλογα μετά απορρίπτεται (dropped) ή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επιτρέπεται (permitted) η διέλευσή του.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ACL υλοποιούνται στο Επίπεδο Δικτύου του TCP/IP και του OSI.</a:t>
            </a:r>
            <a:endParaRPr/>
          </a:p>
        </p:txBody>
      </p:sp>
      <p:sp>
        <p:nvSpPr>
          <p:cNvPr id="316359984" name=""/>
          <p:cNvSpPr txBox="1"/>
          <p:nvPr/>
        </p:nvSpPr>
        <p:spPr bwMode="auto">
          <a:xfrm rot="0" flipH="0" flipV="0">
            <a:off x="1819016" y="5033202"/>
            <a:ext cx="8996930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πχ. ACL Cisco router : access-list 101 10.147.63.* 10.148.64.* permit tcp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63419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LDAP</a:t>
            </a:r>
            <a:endParaRPr/>
          </a:p>
        </p:txBody>
      </p:sp>
      <p:sp>
        <p:nvSpPr>
          <p:cNvPr id="84633341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LDAP (Lightweight Directory Access Protocol) είναι ανοιχτού κώδικα (open source) και ορίζει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τον τρόπο που οι πληροφορίες του οργανισμού μπορούν να προσπελαθούν από τον καθένα.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Χρησιμοποιείται για την αποθήκευση πληροφοριών Πιστοποίησης Ταυτότητας, Εξουσιοδότη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σης των χρηστών αλλά και Ρόλων.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Λειτουργεί με το μοντέλο πελάτη/εξυπηρετητή (Client/Server).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πελάτες για να αποκτήσουν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πρόσβαση στους πόρους του δικτύου και σε εφαρμογές, θα πρέπει πρώτα να Πιστοποιήσουν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την Ταυτότητά τους στον LDAP Server, για να τους δώσει εξουσιοδότηση χρήσης τους.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571995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Active Directory (AD) </a:t>
            </a:r>
            <a:endParaRPr/>
          </a:p>
        </p:txBody>
      </p:sp>
      <p:sp>
        <p:nvSpPr>
          <p:cNvPr id="131034896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Active Directory (AD)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αναπτυγμένο από την Microsoft και παρέχει υπηρεσίες Πιστο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ποίησης Ταυτότητας και Εξουσιοδότησης.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Έχει κεντρική διαχείριση και αποθηκεύει πληροφο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ρίες Χρηστών, Ομάδων, Συστημάτων και πόρων ως αντικείμενα (Objects). Τα αντικείμενα αυτά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οργανώνονται σε Οργανικές Μονάδες (Organizational Units – OU) και μπορούν να εφαρμο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στούν πάνω τους πολιτικές δικαιωμάτων.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253808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 Διαχείριση Ασφαλείας Πληροφοριακού Συστήματος</a:t>
            </a:r>
            <a:endParaRPr/>
          </a:p>
        </p:txBody>
      </p:sp>
      <p:sp>
        <p:nvSpPr>
          <p:cNvPr id="284724566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Διαχείριση Ασφαλείας Πληρο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φοριακού Συστήματος έχει ως σκοπό την προστασία των Πληροφοριακών Συστημάτων περιο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ρίζοντας την επικινδυνότητα παραβίασης κάποιας από τις τρεις Βασικές Αρχές ΕΑΔ σε αποδε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κτό όριο</a:t>
            </a:r>
            <a:r>
              <a:rPr lang="en-US"/>
              <a:t>.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διαδικασίες που περιλαμβάνει συνοπτικά είναι: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32054128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335376" y="4150109"/>
            <a:ext cx="8943975" cy="18097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791040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5.2.4.1 Διαχείριση Κίνδυνου ή Επικινδυνότητας (Risk Management)</a:t>
            </a:r>
            <a:endParaRPr/>
          </a:p>
        </p:txBody>
      </p:sp>
      <p:sp>
        <p:nvSpPr>
          <p:cNvPr id="60572808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Διαχείριση Κινδύνου ή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Επικινδυνότητας είναι μια διαδικασία αναγνώρισης (ανεύρεσης):</a:t>
            </a:r>
            <a:endParaRPr/>
          </a:p>
          <a:p>
            <a:pPr>
              <a:defRPr/>
            </a:pP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ανάλυση και εκτίμηση κινδύνου κάθε τμήματος του Πληροφοριακού Συστήματος γίνεται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βάση τη μέθοδο που θα επιλέξει ο οργανισμός.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67710774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671156" y="2692063"/>
            <a:ext cx="8753474" cy="17240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540971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Αξιολόγηση Κινδύνου</a:t>
            </a:r>
            <a:endParaRPr/>
          </a:p>
        </p:txBody>
      </p:sp>
      <p:sp>
        <p:nvSpPr>
          <p:cNvPr id="52518931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ανάλυση και εκτίμηση κινδύνου κάθε τμήματος του Πληροφοριακού Συστήματος γίνεται</a:t>
            </a:r>
            <a:r>
              <a:rPr lang="en-US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βάση τη μέθοδο που θα επιλέξει ο οργανισμός.</a:t>
            </a:r>
            <a:endParaRPr sz="2000" b="1"/>
          </a:p>
          <a:p>
            <a:pPr lvl="1">
              <a:defRPr/>
            </a:pP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Μέθοδοι Διαχείρισης Κινδύνου είναι η OCTAVE, CMU, ISO/IEC 31000:2009 και πολλές άλλες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ακόμα.</a:t>
            </a:r>
            <a:endParaRPr sz="2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Αξιολόγηση Κινδύνου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(Risk Assessment) θα προσδιορίσει τις πιθανές ζημιές που μπορεί να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προκαλέσει κάθε Απειλή, σε σχέση με το κόστος των προληπτικών μέτρων για την αντιμετώπι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σή του. </a:t>
            </a:r>
            <a:endParaRPr sz="20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τον τρόπο αυτό μπορεί να προσδιοριστεί το συνολικό ποσό που θα χρειαστεί για</a:t>
            </a:r>
            <a:r>
              <a:rPr lang="en-US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την προστασία του Πληροφοριακού Συστήματος.</a:t>
            </a:r>
            <a:endParaRPr sz="20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Διαχείριση Κινδύνου έναντι Απειλών, συνυπολογίζει την πιθανότητα πραγματοποίησης μιας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Απειλής, καθώς και το τι επιπτώσεις θα έχει αυτή στην ομαλή λειτουργία της επιχείρησης,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αλλά και το πόσο θα κοστίσει στην επιχείρηση η ζημιά από την πραγματοποίηση της Απειλής.</a:t>
            </a:r>
            <a:endParaRPr sz="2000"/>
          </a:p>
          <a:p>
            <a:pPr>
              <a:defRPr/>
            </a:pP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</a:t>
            </a: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 περίπτωση μιας απειλής με μικρό αντίκτυπο και μικρή πιθανότητα πραγματοποίησης, ο</a:t>
            </a:r>
            <a:r>
              <a:rPr lang="en-US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οργανισμός μπορεί να την αφήσει να υπάρχει και να μην πάρει μέτρα (accept the risk)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Με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παρόμοιο τρόπο κρίνονται όλες οι απειλές, οπότε στο τέλος θα επιλεχθούν τα Αντιμέτρα που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εφαρμοστούν για την ασφάλεια του ΠΣ.</a:t>
            </a:r>
            <a:endParaRPr lang="el-GR" sz="2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0633262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684260" y="430549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Απειλές και οι Ευπάθειες μεταβάλλονται με την πάροδο του χρόνου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επομένως η διαδικασία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αναγνώρισής τους είναι μια διαδικασία που δε γίνεται μόνο μια φορά, αλλά επαναλαμβάνεται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συχνά.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23674730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653453" y="2199504"/>
            <a:ext cx="9058275" cy="42100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952783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Παραδείγματα:</a:t>
            </a:r>
            <a:endParaRPr/>
          </a:p>
        </p:txBody>
      </p:sp>
      <p:sp>
        <p:nvSpPr>
          <p:cNvPr id="23538728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83665481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743075" y="2524124"/>
            <a:ext cx="8705849" cy="18097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292888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 Έλεγχος Πρόσβασης (Access Control)</a:t>
            </a:r>
            <a:endParaRPr/>
          </a:p>
        </p:txBody>
      </p:sp>
      <p:sp>
        <p:nvSpPr>
          <p:cNvPr id="46994052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μπορέσει ένας οργανισμός να προστατεύ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σει τις πληροφορίες του από τυχαίες ή εσκεμμένες αλλοιώσεις εξουσιοδοτημένων και από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εσκεμμένες αλλοιώσεις από μη εξουσιοδοτημένα άτομα: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εφαρμόσει ελέγχους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πρόσβασης στα συστήματα και τους δικτυακούς του πόρους.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 έλεγχος πρόσβασης εφαρμόζεται σε τρεις περιπτώσεις: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139983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1.Δικτυακή πρόσβαση</a:t>
            </a:r>
            <a:endParaRPr/>
          </a:p>
        </p:txBody>
      </p:sp>
      <p:sp>
        <p:nvSpPr>
          <p:cNvPr id="21925487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έχουν την δυνατότητα πρόσβασης σ’ όλους τους πό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ρους του δικτύου.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το λόγο αυτό θα πρέπει στους πόρους του δικτύου να μπουν πε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ριορισμοί (πχ ποιος-τι), να προστατευτούν και να παρακολουθούνται.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του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Τμήματος Προσωπικού για παράδειγμα, δε θα πρέπει να έχουν πρόσβαση στο δίκτυο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 Οικονομικού Τμήματος ενός οργανισμού.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547223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Πρόσβαση σε συστήματα</a:t>
            </a:r>
            <a:endParaRPr/>
          </a:p>
        </p:txBody>
      </p:sp>
      <p:sp>
        <p:nvSpPr>
          <p:cNvPr id="69447807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χρησιμοποιούν διάφορα συστήματα του δικτύου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όπως διακομιστές (servers), εκτυπωτές (printers) αλλά και κάθε άλλο είδος διαμοιρα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ζόμενης συσκευής (shared device) στο δίκτυο.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πρόσβαση σ’ αυτές τις συσκευές θα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πρέπει να περιορίζεται, να προστατεύεται και να παρακολουθείται.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239794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Πρόσβαση στα δεδομένα</a:t>
            </a:r>
            <a:endParaRPr/>
          </a:p>
        </p:txBody>
      </p:sp>
      <p:sp>
        <p:nvSpPr>
          <p:cNvPr id="397615356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έχουν πρόσβαση στα δεδομένα του δικτύου.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βάζουν και τροποποιούν αρχεία (files) και Βάσεις Δεδομένων (Databases).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δεδομένα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υπόκεινται σε περιορισμούς, προστασία και παρακολούθηση.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854397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Έλεγχος Πρόσβασης</a:t>
            </a:r>
            <a:endParaRPr b="1"/>
          </a:p>
        </p:txBody>
      </p:sp>
      <p:sp>
        <p:nvSpPr>
          <p:cNvPr id="174802596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Έλεγχος Πρόσβασης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είναι σημαντικότατος για επιχειρήσεις, κυβερνητικούς οργανισμούς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χρησιμοποιείται για να αποτρέπονται απάτες και λάθη.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παράδειγμα, θα δημιουργηθεί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πρόβλημα, εάν τροποποιηθούν στοιχεία μιας τράπεζας ή τα στοιχεία ενός ληξιαρχείου.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Ακεραιότητα Δεδομένων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θα πρέπει να προστατεύεται, δίνοντας δικαιώματα πρόσβασης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πόρους με βάση τις αρχές: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Χρειάζεται-Να-Ξέρω (need-to-know) και Χρειάζεται-Να-Κάνω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(need-to-do).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δικαιώματα χρηστών θα πρέπει να χορηγούνται ανάλογα με τον ρόλο τους, τις ευθύνες τους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τις εργασίες που εκτελούν μέσα στον οργανισμό.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7383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7839078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πόροι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κατηγοριοποιούνται σε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επίπεδα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παράδειγμα ένα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έγγραφο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μπορεί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χαρακτηριστεί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Απόρρητο, Εμπιστευτικό, Δημόσιο.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υπάρχουν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Αρχεία Καταγραφής συμβάντων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(Log files) ώστε σε περίπτωση πχ απά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της ή απώλειας να μπορεί να αναζητηθεί η πηγή (πχ Η/Υ ή χρήστης) που την προκάλεσε και 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τιμωρηθεί ο ένοχος.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λοιπόν να χορηγούνται δικαιώματα με σύνεση για να διασφαλιστεί η προστασία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των δεδομένων.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2097022" name="Τίτλος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5.2.3.1 Πιστοποίηση Ταυτότητας (Authentication) και Εξουσιοδότηση (Authorization).</a:t>
            </a:r>
            <a:endParaRPr lang="el-GR" sz="4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1765121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Πι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στοποίηση Ταυτότητας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είναι η διαδικασία ταυτοποίησης και επιβεβαίωσης πως κάποιος έχει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εξουσιοδότηση πρόσβασης στους δικτυακούς πόρους του οργανισμού, κάτι ανάλογο με το 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δείξουμε την αστυνομική μας ταυτότητα για να μπούμε σε κάποιο φυλασσόμενο κτίριο.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Στην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πληροφορική αυτό γίνεται συνήθως με το Όνομα Χρήστη (username) και με τον κωδικό του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(password).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Δεν είναι ο ασφαλέστερος τρόπος και υπάρχουν πολλοί άλλοι, για παράδειγμα με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βιομετρικά στοιχεία (δακτυλικό αποτύπωμα, ίριδα ματιού κ.λπ.)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6123358" name="Τίτλος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5.2.3.2 Εφαρμογή Έλεγχου Πρόσβασης.</a:t>
            </a:r>
            <a:br>
              <a:rPr/>
            </a:b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Λίστες Ελέγχου Πρόσβασης (ACL)</a:t>
            </a:r>
            <a:endParaRPr/>
          </a:p>
        </p:txBody>
      </p:sp>
      <p:sp>
        <p:nvSpPr>
          <p:cNvPr id="202108515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τις Λίστες Ελέγχου Πρόσβασης (ACL) σε κάθε πόρο του δικτύου ή του συστήματος μπορούν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εφαρμοστούν δύο βασικοί κανόνες: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επιτρέπεται (allow) και δεν επιτρέπεται (deny).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Παρά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δειγμα, ο χρήστης user1 επιτρέπεται να έχει πρόσβαση στον διακομιστή-Α ενώ ο χρήστης user2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δεν επιτρέπεται.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ONLYOFFICE/9.3.0.140</Application>
  <PresentationFormat>On-screen Show (4:3)</PresentationFormat>
  <Paragraphs>0</Paragraphs>
  <Slides>19</Slides>
  <Notes>19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2026-03-04T16:21:13Z</dcterms:modified>
</cp:coreProperties>
</file>