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notesSlides/notesSlide8.xml" ContentType="application/vnd.openxmlformats-officedocument.presentationml.notes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11.xml" ContentType="application/vnd.openxmlformats-officedocument.presentationml.slideLayou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15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2192000" cy="6858000"/>
  <p:notesSz cx="6858000" cy="9144000"/>
  <p:defaultTextStyle>
    <a:defPPr>
      <a:defRPr lang="el-GR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 /><Relationship Id="rId17" Type="http://schemas.openxmlformats.org/officeDocument/2006/relationships/tableStyles" Target="tableStyles.xml" /><Relationship Id="rId18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10777759" name="Θέση κεφαλίδας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01643697" name="Θέση ημερομηνίας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l-GR"/>
              <a:t>10/30/2013</a:t>
            </a:fld>
            <a:endParaRPr lang="el-GR"/>
          </a:p>
        </p:txBody>
      </p:sp>
      <p:sp>
        <p:nvSpPr>
          <p:cNvPr id="1412678537" name="Θέση εικόνας διαφανειών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l-GR"/>
          </a:p>
        </p:txBody>
      </p:sp>
      <p:sp>
        <p:nvSpPr>
          <p:cNvPr id="907781033" name="Θέση σημειώσεις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585283882" name="Θέση υποσέλιδου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531575588" name="Θέση αριθμού διαφάνειας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l-GR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12997999" name="Θέση εικόνας διαφανειών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601532380" name="Θέση σημειώσεις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l-GR">
              <a:latin typeface="Arial"/>
              <a:cs typeface="Arial"/>
            </a:endParaRPr>
          </a:p>
        </p:txBody>
      </p:sp>
      <p:sp>
        <p:nvSpPr>
          <p:cNvPr id="1619540329" name="Θέση αριθμού διαφάνειας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el-GR"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5802DB6-22AA-112F-9BF1-C5F0A7AC87EF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CEC0469-96FA-44E8-F876-6D2C033B864D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44B6375-AD14-8489-4DB1-5DA76AF1FF4D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548415C-F415-EF6F-1691-5B6E9DB38B32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7A97A33-4308-2260-1F13-BFACF81A71E9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9DB63E2-08A0-C1B2-1656-3D95DEAD96F1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A4E5722-227B-9687-D3F2-97D4EC031DAE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874D7E4-11EC-E263-573A-78C7C5FF5FC9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6BE994E-F945-17A2-E542-8D47EA4D5CC0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6B10A49-921E-12C5-1F32-55A318A4C3E2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Διαφάνεια τίτλου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3020180" name="Τίτλος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200865469" name="Υπότιτλος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l-GR"/>
              <a:t>Στυλ κύριου υπότιτλου</a:t>
            </a:r>
            <a:endParaRPr lang="el-GR"/>
          </a:p>
        </p:txBody>
      </p:sp>
      <p:sp>
        <p:nvSpPr>
          <p:cNvPr id="1753041545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601273603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71162357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Τίτλος και Κατακόρυφο κεί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76252995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059041860" name="Θέση κατακόρυφου κειμένου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270554540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373972117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476998319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Κατακόρυφος τίτλος και Κεί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5066645" name="Κατακόρυφος τίτλος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2029689172" name="Θέση κατακόρυφου κειμένου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349847336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2129123385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836818436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Τίτλος και Περιεχόμενο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26821377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112955852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841092309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512887000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280157344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Κεφαλίδα ενότητα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79883282" name="Τίτλος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892976456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066057400" name="Θέση ημερομηνίας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911936681" name="Θέση υποσέλιδου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395457651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Δύο περιεχόμεν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51746867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601641466" name="Θέση περιεχομένου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896442868" name="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245340962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799352122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02923071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Σύγκριση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5656218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904272189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425535459" name="Θέση περιεχομένου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749859763" name="Θέση κειμένου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742903664" name="Θέση περιεχομένου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84050067" name="Θέση ημερομηνίας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211329594" name="Θέση υποσέλιδου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2047311381" name="Θέση αριθμού διαφάνειας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Μόνο τίτλο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69242353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571405392" name="Θέση ημερομηνίας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493887583" name="Θέση υποσέλιδου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29447428" name="Θέση αριθμού διαφάνειας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Κενή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78936774" name="Θέση ημερομηνίας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971323269" name="Θέση υποσέλιδου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72250335" name="Θέση αριθμού διαφάνειας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Περιεχόμενο με λεζάντ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90132968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552335607" name="Θέση περιεχομένου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1554528311" name="Θέση κειμένου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433006758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542110166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36898790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Εικόνα με λεζάντα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8178032" name="Τίτλος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217916709" name="Θέση εικόνας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l-GR"/>
              <a:t>Κάντε κλικ στο εικονίδιο για να προσθέσετε εικόνα</a:t>
            </a:r>
            <a:endParaRPr lang="el-GR"/>
          </a:p>
        </p:txBody>
      </p:sp>
      <p:sp>
        <p:nvSpPr>
          <p:cNvPr id="395385618" name="Θέση κειμένου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</p:txBody>
      </p:sp>
      <p:sp>
        <p:nvSpPr>
          <p:cNvPr id="1862797206" name="Θέση ημερομηνίας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802315604" name="Θέση υποσέλιδου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1988536127" name="Θέση αριθμού διαφάνειας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59239700" name="Θέση τίτλου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l-GR"/>
              <a:t>Στυλ κύριου τίτλου</a:t>
            </a:r>
            <a:endParaRPr lang="el-GR"/>
          </a:p>
        </p:txBody>
      </p:sp>
      <p:sp>
        <p:nvSpPr>
          <p:cNvPr id="1822878468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l-GR"/>
              <a:t>Στυλ υποδείγματος κειμένου</a:t>
            </a:r>
            <a:endParaRPr/>
          </a:p>
          <a:p>
            <a:pPr lvl="1">
              <a:defRPr/>
            </a:pPr>
            <a:r>
              <a:rPr lang="el-GR"/>
              <a:t>Δεύτερου επιπέδου</a:t>
            </a:r>
            <a:endParaRPr/>
          </a:p>
          <a:p>
            <a:pPr lvl="2">
              <a:defRPr/>
            </a:pPr>
            <a:r>
              <a:rPr lang="el-GR"/>
              <a:t>Τρίτου επιπέδου</a:t>
            </a:r>
            <a:endParaRPr/>
          </a:p>
          <a:p>
            <a:pPr lvl="3">
              <a:defRPr/>
            </a:pPr>
            <a:r>
              <a:rPr lang="el-GR"/>
              <a:t>Τέταρτου επιπέδου</a:t>
            </a:r>
            <a:endParaRPr/>
          </a:p>
          <a:p>
            <a:pPr lvl="4">
              <a:defRPr/>
            </a:pPr>
            <a:r>
              <a:rPr lang="el-GR"/>
              <a:t>Πέμπτου επιπέδου</a:t>
            </a:r>
            <a:endParaRPr lang="el-GR"/>
          </a:p>
        </p:txBody>
      </p:sp>
      <p:sp>
        <p:nvSpPr>
          <p:cNvPr id="416606304" name="Θέση ημερομηνίας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el-GR"/>
              <a:t>30.10.2013</a:t>
            </a:fld>
            <a:endParaRPr lang="el-GR"/>
          </a:p>
        </p:txBody>
      </p:sp>
      <p:sp>
        <p:nvSpPr>
          <p:cNvPr id="1839286498" name="Θέση υποσέλιδου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213519410" name="Θέση αριθμού διαφάνειας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el-GR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10043996" name="Τίτλος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60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5.2 Βασικές Έννοιες</a:t>
            </a:r>
            <a:endParaRPr lang="el-GR"/>
          </a:p>
        </p:txBody>
      </p:sp>
      <p:sp>
        <p:nvSpPr>
          <p:cNvPr id="1423829945" name="Υπότιτλος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5.2-5.2.1-5.2.2-5.2.3</a:t>
            </a:r>
            <a:endParaRPr lang="el-G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0085494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3.Πρόσβαση στα δεδομένα</a:t>
            </a:r>
            <a:endParaRPr/>
          </a:p>
        </p:txBody>
      </p:sp>
      <p:sp>
        <p:nvSpPr>
          <p:cNvPr id="229942523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Οι χρήστες έχουν πρόσβαση στα δεδομένα του δικτύου. </a:t>
            </a:r>
            <a:endParaRPr sz="2800" b="1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Δια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βάζουν και τροποποιούν αρχεία (files) και Βάσεις Δεδομένων (Databases).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Τα δεδομένα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θα πρέπει να υπόκεινται σε περιορισμούς, προστασία και παρακολούθηση.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4026578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Συμπεράσματα</a:t>
            </a:r>
            <a:endParaRPr/>
          </a:p>
        </p:txBody>
      </p:sp>
      <p:sp>
        <p:nvSpPr>
          <p:cNvPr id="562308781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60000" lnSpcReduction="8000"/>
          </a:bodyPr>
          <a:lstStyle/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Έλεγχος Πρόσβασης είναι σημαντικότατος για επιχειρήσεις, κυβερνητικούς οργανισμούς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και χρησιμοποιείται για να αποτρέπονται απάτες και λάθη. </a:t>
            </a:r>
            <a:endParaRPr sz="2800" b="1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Για παράδειγμα, θα δημιουργηθεί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πρόβλημα, εάν τροποποιηθούν στοιχεία μιας τράπεζας ή τα στοιχεία ενός ληξιαρχείου.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Ακεραιότητα Δεδομένων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θα πρέπει να προστατεύεται, δίνοντας δικαιώματα πρόσβασης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σε πόρους με βάση τις αρχές: Χρειάζεται-Να-Ξέρω (need-to-know) και Χρειάζεται-Να-Κάνω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(need-to-do).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Τα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δικαιώματα χρηστών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θα πρέπει να χορηγούνται ανάλογα με τον ρόλο τους, τις ευθύνες τους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και τις εργασίες που εκτελούν μέσα στον οργανισμό.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Οι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πόροι θα πρέπει να κατηγοριοποιούνται σε επίπεδα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. Για παράδειγμα ένα έγγραφο μπορεί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να χαρακτηριστεί Απόρρητο, Εμπιστευτικό, Δημόσιο.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Θα πρέπει να υπάρχουν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Αρχεία Καταγραφής συμβάντων (Log files)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ώστε σε περίπτωση πχ απά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της ή απώλειας να μπορεί να αναζητηθεί η πηγή (πχ Η/Υ ή χρήστης) που την προκάλεσε και να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τιμωρηθεί ο ένοχος.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Θα πρέπει λοιπόν να χορηγούνται δικαιώματα με σύνεση για να διασφαλιστεί η προστασία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των δεδομένων.</a:t>
            </a:r>
            <a:endParaRPr sz="2800" b="1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41021478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5.2.1 Απειλές κατά των Δεδομένων</a:t>
            </a:r>
            <a:endParaRPr/>
          </a:p>
        </p:txBody>
      </p:sp>
      <p:sp>
        <p:nvSpPr>
          <p:cNvPr id="1767962431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0000" lnSpcReduction="4000"/>
          </a:bodyPr>
          <a:lstStyle/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Απειλή λέγεται καθετί που μπορεί να συμβεί από εσωτερι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κό ή εξωτερικό παράγοντα, φυσική καταστροφή, ανθρώπινο λάθος, λογισμικό (πχ. κακόβουλο</a:t>
            </a:r>
            <a:r>
              <a:rPr lang="en-US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λογισμικό ή κενό ασφαλείας του), εισχώρηση στο δίκτυο, και να προκαλέσει πρόβλημα σ'</a:t>
            </a:r>
            <a:r>
              <a:rPr lang="en-US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έναν οργανισμό.</a:t>
            </a:r>
            <a:endParaRPr sz="2800" b="1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Μερικά προβλήματα που μπορούν να προκληθούν είναι τα εξής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: διαρροή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πληροφοριών, τροποποίηση δεδομένων ή η αναστολή λειτουργίας κάποιου υπολογιστικού συ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στήματος, όπως ένας διακομιστής ιστοσελίδων.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Εάν συμβεί κάτι από αυτά τότε ανάλογα με το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είδος των πληροφοριών (π.χ. ιατρικές εξετάσεις, σχέδια ενός μηχανήματος κ.λπ.), μπορεί να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προκληθούν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προβλήματα οικονομικά και κοινωνικά σε ιδιώτες και επιχειρήσεις.</a:t>
            </a:r>
            <a:endParaRPr sz="2800" b="1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32833207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5.2.2 Βασικές Αρχές Ασφαλείας Πληροφοριακών Συστημάτων</a:t>
            </a:r>
            <a:endParaRPr/>
          </a:p>
        </p:txBody>
      </p:sp>
      <p:sp>
        <p:nvSpPr>
          <p:cNvPr id="2040999760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Ασφάλεια Πληροφοριακών</a:t>
            </a:r>
            <a:r>
              <a:rPr lang="en-US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Συστημάτων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στηρίζεται σε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ρεις βασικές αρχές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απαραίτητες για την σωστή λειτουργία των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Πληροφοριακών Συστημάτων.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Αυτές είναι η τριάδα Εμπιστευτικότητα-Ακεραιότητα-Διαθεσι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μότητα ΕΑΔ - (Confidentiality-Integrity-Availability – CIA triad).</a:t>
            </a:r>
            <a:endParaRPr sz="2800" b="1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65963900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1.Εμπιστευτικότητα (confidentiality)</a:t>
            </a:r>
            <a:endParaRPr/>
          </a:p>
        </p:txBody>
      </p:sp>
      <p:sp>
        <p:nvSpPr>
          <p:cNvPr id="1818246290" name="Θέση περιεχομένου 2"/>
          <p:cNvSpPr>
            <a:spLocks noGrp="1"/>
          </p:cNvSpPr>
          <p:nvPr>
            <p:ph idx="1"/>
          </p:nvPr>
        </p:nvSpPr>
        <p:spPr bwMode="auto">
          <a:xfrm>
            <a:off x="972896" y="1690687"/>
            <a:ext cx="10515600" cy="4351338"/>
          </a:xfrm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normAutofit fontScale="80000" lnSpcReduction="4000"/>
          </a:bodyPr>
          <a:lstStyle/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Στόχος της είναι η εξασφάλιση πως τα δεδομένα δε θα γίνουν διαθέσιμα, δε θα μπορούν</a:t>
            </a:r>
            <a:r>
              <a:rPr lang="en-US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να τα διαβάσουν δηλαδή, μη εξουσιοδοτημένα άτομα.</a:t>
            </a:r>
            <a:endParaRPr sz="2800" b="1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Τα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δεδομένα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θα πρέπει να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κατηγοριοποιούνται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ανάλογα με την σημαντικότητά τους.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endParaRPr lang="en-US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Ανάλογα δηλαδή με το τι επιπτώσεις θα έχει η εμφάνισή τους σε λάθος άτομα.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Έτσι, θα</a:t>
            </a:r>
            <a:r>
              <a:rPr lang="en-US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μπορούν να μπουν διαφορετικοί περιορισμοί σε κάθε κατηγορία που θα δημιουργηθεί.</a:t>
            </a:r>
            <a:endParaRPr sz="2800" b="1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Όσο σημαντικότερα είναι αυτά που πρέπει να προστατευτούν τόσο ισχυρότερα μέτρα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θα πρέπει να λαμβάνονται (πχ απομόνωση από το δίκτυο συστημάτων με κρίσιμα δε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δομένα, τοποθέτηση επιπλέον μέτρων προστασίας, απενεργοποίηση USB θυρών, κρυ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πτογράφηση και σε ακραία περίπτωση θα μπορούν να υπάρχουν μόνο τυπωμένα όσα</a:t>
            </a:r>
            <a:r>
              <a:rPr lang="en-US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θέλουμε να προστατευτούν πχ: σχέδια, οδηγίες κ.λπ.)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994281824" name=""/>
          <p:cNvSpPr txBox="1"/>
          <p:nvPr/>
        </p:nvSpPr>
        <p:spPr bwMode="auto">
          <a:xfrm rot="0" flipH="0" flipV="0">
            <a:off x="3010943" y="6042025"/>
            <a:ext cx="6174432" cy="64044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 lang="el-GR"/>
              <a:t>Πχ. Ποιοι χρήστες θα έχουν πρόσβαση στα αρχεία του λογιστηρίου?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87928639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2.Ακεραιότητα (integrity)</a:t>
            </a:r>
            <a:endParaRPr/>
          </a:p>
        </p:txBody>
      </p:sp>
      <p:sp>
        <p:nvSpPr>
          <p:cNvPr id="574045656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αρχή της Ακεραιότητας εξασφαλίζει πως τα δεδομένα δε θα υποστούν καμία αλλοίω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ση από μη εξουσιοδοτημένα άτομα ή με μη ανιχνεύσιμο τρόπο.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Σε περιπτώσεις τροπο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ποίησης θα πρέπει να παράγονται σχετικά μηνύματα ειδοποίησης (π.χ. με χρήση ελέγ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χου αθροίσματος MD5, Αντιγράφων ασφαλείας κ.λπ.)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57667511" name=""/>
          <p:cNvSpPr txBox="1"/>
          <p:nvPr/>
        </p:nvSpPr>
        <p:spPr bwMode="auto">
          <a:xfrm rot="0" flipH="0" flipV="0">
            <a:off x="2617954" y="5387878"/>
            <a:ext cx="8711636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/>
              <a:t>Πχ. Το Ι</a:t>
            </a:r>
            <a:r>
              <a:rPr lang="en-US"/>
              <a:t>SO </a:t>
            </a:r>
            <a:r>
              <a:rPr lang="el-GR"/>
              <a:t>που κατέβασα για την εγκατάσταση των </a:t>
            </a:r>
            <a:r>
              <a:rPr lang="en-US"/>
              <a:t>Windows έ</a:t>
            </a:r>
            <a:r>
              <a:rPr lang="el-GR"/>
              <a:t>χει υποστεί αλλαγές?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8176786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3.Διαθεσιμότητα (Availability)</a:t>
            </a:r>
            <a:endParaRPr/>
          </a:p>
        </p:txBody>
      </p:sp>
      <p:sp>
        <p:nvSpPr>
          <p:cNvPr id="1894825772" name="Θέση περιεχομένου 2"/>
          <p:cNvSpPr>
            <a:spLocks noGrp="1"/>
          </p:cNvSpPr>
          <p:nvPr>
            <p:ph idx="1"/>
          </p:nvPr>
        </p:nvSpPr>
        <p:spPr bwMode="auto">
          <a:xfrm flipH="0" flipV="0">
            <a:off x="838199" y="1825624"/>
            <a:ext cx="10515600" cy="3350586"/>
          </a:xfrm>
        </p:spPr>
        <p:txBody>
          <a:bodyPr/>
          <a:lstStyle/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Αυτή εξασφαλίζει πως το σύστημα θα μπορεί να παρέχει τις πληροφορίες του, όταν του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ζητηθούν και μέσα σε αποδεκτά χρονικά όρια.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Υπολογιστές, δίκτυα και συσκευές δικτύου θα πρέπει να επιδιορθώνονται όσο γίνεται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γρηγορότερα. (π.χ. με Σχέδιο Αποκατάστασης από Καταστροφή - Disaster Recovery Plan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και Σχέδιο Επιχειρησιακής Συνέχειας - Business Continuity)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46307412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5.2.3 Έλεγχος Πρόσβασης (Access Control)</a:t>
            </a:r>
            <a:endParaRPr/>
          </a:p>
        </p:txBody>
      </p:sp>
      <p:sp>
        <p:nvSpPr>
          <p:cNvPr id="2012330933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Για να μπορέσει ένας οργανισμός να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προστατεύ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σει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τις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πληροφορίες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του από τυχαίες ή εσκεμμένες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αλλοιώσεις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εξουσιοδοτημένων και από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εσκεμμένες αλλοιώσεις από μη εξουσιοδοτημένα άτομα θα πρέπει να εφαρμόσει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ελέγχους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πρόσβασης στα συστήματα και τους δικτυακούς του πόρους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 έλεγχος πρόσβασης εφαρμόζεται σε τρεις περιπτώσεις: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71898205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marL="570252" indent="-570252">
              <a:buAutoNum type="arabicPeriod"/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Δικτυακή πρόσβαση</a:t>
            </a:r>
            <a:endParaRPr/>
          </a:p>
        </p:txBody>
      </p:sp>
      <p:sp>
        <p:nvSpPr>
          <p:cNvPr id="1900473103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Οι χρήστες έχουν την δυνατότητα πρόσβασης σ’ όλους τους πό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ρους του δικτύου. 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Για το λόγο αυτό θα πρέπει στους πόρους του δικτύου να μπουν πε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ριορισμοί (πχ ποιος-τι), να προστατευτούν και να παρακολουθούνται. </a:t>
            </a:r>
            <a:endParaRPr sz="2800" b="1" i="0" u="none" strike="noStrike" cap="none" spc="0">
              <a:solidFill>
                <a:schemeClr val="tx1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Οι χρήστες του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Τμήματος Προσωπικού για παράδειγμα, δε θα πρέπει να έχουν πρόσβαση στο δίκτυο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του Οικονομικού Τμήματος ενός οργανισμού.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02927564" name="Τίτλος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44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2.Πρόσβαση σε συστήματα:</a:t>
            </a:r>
            <a:endParaRPr/>
          </a:p>
        </p:txBody>
      </p:sp>
      <p:sp>
        <p:nvSpPr>
          <p:cNvPr id="1096949214" name="Θέση περιεχομένου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Οι χρήστες χρησιμοποιούν διάφορα συστήματα του δικτύου, 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όπως διακομιστές (servers), εκτυπωτές (printers) αλλά και κάθε άλλο είδος διαμοιρα</a:t>
            </a:r>
            <a:r>
              <a:rPr lang="el-GR" sz="2800" b="1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ζόμενης συσκευής (shared device) στο δίκτυο. </a:t>
            </a:r>
            <a:endParaRPr sz="2800" b="1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Η πρόσβαση σ’ αυτές τις συσκευές θα </a:t>
            </a:r>
            <a:r>
              <a:rPr lang="el-GR" sz="2800" b="0" i="0" u="none" strike="noStrike" cap="none" spc="0">
                <a:solidFill>
                  <a:schemeClr val="tx1"/>
                </a:solidFill>
                <a:latin typeface="Arial"/>
                <a:ea typeface="Arial"/>
                <a:cs typeface="Arial"/>
              </a:rPr>
              <a:t>πρέπει να περιορίζεται, να προστατεύεται και να παρακολουθείται.</a:t>
            </a:r>
            <a:endParaRPr lang="el-GR" sz="2800" b="0" i="0" u="none" strike="noStrike" cap="none" spc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ONLYOFFICE/9.2.1.43</Application>
  <PresentationFormat>On-screen Show (4:3)</PresentationFormat>
  <Paragraphs>0</Paragraphs>
  <Slides>11</Slides>
  <Notes>11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6</cp:revision>
  <dcterms:created xsi:type="dcterms:W3CDTF">2012-12-03T06:56:55Z</dcterms:created>
  <dcterms:modified xsi:type="dcterms:W3CDTF">2026-02-24T15:43:55Z</dcterms:modified>
</cp:coreProperties>
</file>