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slides/slide17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l-GR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7785404" name="Θέση κεφαλίδας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9031111" name="Θέση ημερομηνίας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l-GR"/>
              <a:t>10/30/2013</a:t>
            </a:fld>
            <a:endParaRPr lang="el-GR"/>
          </a:p>
        </p:txBody>
      </p:sp>
      <p:sp>
        <p:nvSpPr>
          <p:cNvPr id="487039257" name="Θέση εικόνας διαφανειών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l-GR"/>
          </a:p>
        </p:txBody>
      </p:sp>
      <p:sp>
        <p:nvSpPr>
          <p:cNvPr id="1847551212" name="Θέση σημειώσεις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67287247" name="Θέση υποσέλιδου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96346218" name="Θέση αριθμού διαφάνειας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l-GR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4742531" name="Θέση εικόνας διαφανειών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50786093" name="Θέση σημειώσει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l-GR">
              <a:latin typeface="Arial"/>
              <a:cs typeface="Arial"/>
            </a:endParaRPr>
          </a:p>
        </p:txBody>
      </p:sp>
      <p:sp>
        <p:nvSpPr>
          <p:cNvPr id="1961117593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l-GR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587267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8001744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486243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43A48D-0BC3-CBC5-40D2-1E4B8722AB3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52177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525558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675760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D4E099-669F-4100-BBED-69B32DAB583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885691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0136634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902930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B14210-DAE0-0652-5773-90431A04DEC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39692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5248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1631857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5320D47-6792-E13C-AA12-2F40C438E55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412667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1276726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6758512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632EC58-EA09-B70A-CB48-56FC4BB10FF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6314A2D-A367-AEAC-0DAB-4E5287792D0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DC77A2-53F3-1A74-BEE6-9BFECA31197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D6E68E-7F15-45C4-0FBE-6A594C6AAE4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FD3C4ED-2A05-AA02-9D55-907C4938F2E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469966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2127876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9686007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D5C1E7B-3C4C-A56B-3320-0E0CFDCD3D3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515951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047258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5061671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06A265-3D35-6571-E807-161CC1A1A4C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4929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6635707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9105835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D7CB29-D1F8-CF58-8C28-C045D8A9F1F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400121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2856586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4266382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0ABDEFB-AE39-5C0B-D465-E33BE34B944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678993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5227449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1396114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A4ABB7-644A-1E56-EA44-5D20EB0FCFB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099703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404532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956498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ACD40F-94DF-ED89-1A41-EE2BC46E655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017514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100643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2634228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3B7170-1F52-22D3-1DCE-C17498AF946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124314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691760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8884821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3B8FA2B-3888-F0BE-7717-AB851B28E73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Διαφάνεια τίτλου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2686555" name="Τίτλος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225300631" name="Υπότιτλος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l-GR"/>
              <a:t>Στυλ κύριου υπότιτλου</a:t>
            </a:r>
            <a:endParaRPr lang="el-GR"/>
          </a:p>
        </p:txBody>
      </p:sp>
      <p:sp>
        <p:nvSpPr>
          <p:cNvPr id="1554449510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344009784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0783077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Τίτλος και Κατακόρυφο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8303916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524917535" name="Θέση κατακόρυφου κειμένου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38814288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952472465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230710675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Κατακόρυφος τίτλος και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0136846" name="Κατακόρυφος τίτλος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2109180759" name="Θέση κατακόρυφου κειμένου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568561095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282710130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66154048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Τίτλος και Περιεχό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0050056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452980426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210336627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832124931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89655103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Κεφαλίδα ενότητα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7857148" name="Τίτλος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620789975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2112939941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661463748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028912981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Δύο περιεχόμεν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0415168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646780044" name="Θέση περιεχομένου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979322213" name="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512310852" name="Θέση ημερομηνίας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788367999" name="Θέση υποσέλιδου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108700016" name="Θέση αριθμού διαφάνειας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Σύγκριση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9245449" name="Τίτλος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403504599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2044672698" name="Θέση περιεχομένου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671451573" name="Θέση κειμένου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2020553064" name="Θέση περιεχομένου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740219628" name="Θέση ημερομηνίας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648699530" name="Θέση υποσέλιδου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134476350" name="Θέση αριθμού διαφάνειας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Μόνο τίτλο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4541886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669342076" name="Θέση ημερομηνίας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946304961" name="Θέση υποσέλιδου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966871444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Κενή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4686008" name="Θέση ημερομηνίας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530264581" name="Θέση υποσέλιδου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02682144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Περιεχόμενο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8175459" name="Τίτλος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880151692" name="Θέση περιεχομένου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948841084" name="Θέση κειμένου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2000080682" name="Θέση ημερομηνίας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930195640" name="Θέση υποσέλιδου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240457435" name="Θέση αριθμού διαφάνειας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Εικόνα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1589558" name="Τίτλος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863249758" name="Θέση εικόνας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l-GR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1570847420" name="Θέση κειμένου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1540298904" name="Θέση ημερομηνίας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570771459" name="Θέση υποσέλιδου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95198962" name="Θέση αριθμού διαφάνειας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8728190" name="Θέση τίτλου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280115152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959804131" name="Θέση ημερομηνίας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404324910" name="Θέση υποσέλιδου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24539573" name="Θέση αριθμού διαφάνειας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4972045" name="Τίτλος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3.2.1 - 3.2.2 - 3.2.3</a:t>
            </a:r>
            <a:endParaRPr lang="el-GR"/>
          </a:p>
        </p:txBody>
      </p:sp>
      <p:sp>
        <p:nvSpPr>
          <p:cNvPr id="1259904644" name="Υπότιτλος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6168236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Ερωτήσεις</a:t>
            </a:r>
            <a:endParaRPr/>
          </a:p>
        </p:txBody>
      </p:sp>
      <p:sp>
        <p:nvSpPr>
          <p:cNvPr id="214074753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Ποια είναι τα είδη των Διαδικασιών</a:t>
            </a:r>
            <a:endParaRPr lang="el-GR"/>
          </a:p>
          <a:p>
            <a:pPr>
              <a:defRPr/>
            </a:pPr>
            <a:r>
              <a:rPr lang="el-GR"/>
              <a:t>Ποιες είναι οι κατατάστασεις των Διεργασιών. Δημιουργείστε ένα σχέδιο με τις μεταβάσεις.</a:t>
            </a:r>
            <a:endParaRPr lang="el-GR"/>
          </a:p>
          <a:p>
            <a:pPr>
              <a:defRPr/>
            </a:pPr>
            <a:r>
              <a:rPr lang="el-GR"/>
              <a:t>Τι είναι το </a:t>
            </a:r>
            <a:r>
              <a:rPr lang="en-US"/>
              <a:t>Context Switching</a:t>
            </a:r>
            <a:r>
              <a:rPr lang="el-GR"/>
              <a:t>;</a:t>
            </a:r>
            <a:endParaRPr lang="el-GR"/>
          </a:p>
          <a:p>
            <a:pPr>
              <a:defRPr/>
            </a:pPr>
            <a:r>
              <a:rPr lang="el-GR"/>
              <a:t>Τι είναι ο χρονοδρομολογητής;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7430485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Κρίσιμο</a:t>
            </a: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τμήμα (critical section). </a:t>
            </a:r>
            <a:endParaRPr/>
          </a:p>
        </p:txBody>
      </p:sp>
      <p:sp>
        <p:nvSpPr>
          <p:cNvPr id="1694493879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Μια σημαντική έννοια στο θέμα του συγχρονισμού των διεργασιών είναι αυτή του κρίσιμου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τμήματος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(critical section). </a:t>
            </a:r>
            <a:endParaRPr sz="280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Κάθε φορά που μια διεργασία εισέρχεται σε τμήμα του προγράμμα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τος που εκτελείται και έχει πρόσβαση σε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διαμοιραζόμενους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πόρους λέμε ότι βρίσκεται στο κρί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σιμο τμήμα της.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Δημιουργείται έτσι επίσης η έννοια του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αμοιβαίου αποκλεισμού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που συνιστά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την απαγόρευση μιας διεργασίας να εισέρθει στο κρίσιμο τμήμα της όταν μια άλλη βρίσκεται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στο αντίστοιχο δικό της.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2993598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Critical Section</a:t>
            </a:r>
            <a:endParaRPr/>
          </a:p>
        </p:txBody>
      </p:sp>
      <p:pic>
        <p:nvPicPr>
          <p:cNvPr id="1843621285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0"/>
            <a:ext cx="1800000" cy="1800000"/>
          </a:xfrm>
          <a:prstGeom prst="rect">
            <a:avLst/>
          </a:prstGeom>
        </p:spPr>
      </p:pic>
      <p:pic>
        <p:nvPicPr>
          <p:cNvPr id="1633501156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7627669" y="2010833"/>
            <a:ext cx="3979743" cy="3949410"/>
          </a:xfrm>
          <a:prstGeom prst="rect">
            <a:avLst/>
          </a:prstGeom>
        </p:spPr>
      </p:pic>
      <p:pic>
        <p:nvPicPr>
          <p:cNvPr id="610865877" name="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 flipH="0" flipV="0">
            <a:off x="0" y="1800000"/>
            <a:ext cx="7412212" cy="4213257"/>
          </a:xfrm>
          <a:prstGeom prst="rect">
            <a:avLst/>
          </a:prstGeom>
        </p:spPr>
      </p:pic>
      <p:sp>
        <p:nvSpPr>
          <p:cNvPr id="1703884222" name=""/>
          <p:cNvSpPr/>
          <p:nvPr/>
        </p:nvSpPr>
        <p:spPr bwMode="auto">
          <a:xfrm>
            <a:off x="2724925" y="1736153"/>
            <a:ext cx="1962361" cy="27467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200" b="0" i="0" u="none">
                <a:solidFill>
                  <a:srgbClr val="3A3A3A"/>
                </a:solidFill>
                <a:latin typeface="Arial"/>
                <a:ea typeface="Arial"/>
                <a:cs typeface="Arial"/>
              </a:rPr>
              <a:t>shared variable value = 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6610013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DeadLock</a:t>
            </a:r>
            <a:endParaRPr/>
          </a:p>
        </p:txBody>
      </p:sp>
      <p:pic>
        <p:nvPicPr>
          <p:cNvPr id="1331133547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693333" y="1690687"/>
            <a:ext cx="6418333" cy="4452357"/>
          </a:xfrm>
          <a:prstGeom prst="rect">
            <a:avLst/>
          </a:prstGeom>
        </p:spPr>
      </p:pic>
      <p:sp>
        <p:nvSpPr>
          <p:cNvPr id="1064840425" name=""/>
          <p:cNvSpPr txBox="1"/>
          <p:nvPr/>
        </p:nvSpPr>
        <p:spPr bwMode="auto">
          <a:xfrm rot="0" flipH="0" flipV="0">
            <a:off x="6081590" y="1010226"/>
            <a:ext cx="338565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b="1"/>
              <a:t>sum = Resource1+Resource2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109971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68744948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Για τον λόγο αυτό υπάρχει μηχανισμός επικοινωνίας μεταξύ των διεργασιών (Inter Process</a:t>
            </a:r>
            <a:r>
              <a:rPr lang="en-US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Communication, IPC)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 οποίος υλοποιείται με διάφορες μεθόδους (αρχεία, κανάλια επικοινω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νίας, ροές δεδομένων, σήματα, σηματοφορείς, ουρές μηνυμάτων κ.ά).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9767913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3.2.4 Χρονοδρομολόγηση διεργασιών.</a:t>
            </a:r>
            <a:endParaRPr/>
          </a:p>
        </p:txBody>
      </p:sp>
      <p:sp>
        <p:nvSpPr>
          <p:cNvPr id="177013228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χρονοδρομολόγηση των διεργασιών έχει ουσιαστικά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να κάνει με την χρονοδρομολόγηση της ΚΜΕ και όπως έχει ήδη αναφερθεί γίνεται από τον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χρονοδρομολογητή (scheduler).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χρονοδρομολόγηση λαμβάνει χώρα σε δυο επίπεδα: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l-GR" sz="22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Μακροχρόνια χρονοδρομολόγηση</a:t>
            </a:r>
            <a:r>
              <a:rPr lang="el-GR" sz="2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(long term scheduling ή job scheduling). Εδώ καθορί</a:t>
            </a:r>
            <a:r>
              <a:rPr lang="el-GR" sz="2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ζεται ποιες από τις διεργασίες που έχουν υποβληθεί από τους χρήστες για εκτέλεση θα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φορτωθούν στην μνήμη και θα γίνουν έτοιμες για εκτέλεση.</a:t>
            </a:r>
            <a:endParaRPr sz="2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l-GR" sz="2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Βραχυχρόνια χρονοδρομολόγηση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(short term ή CPU scheduling).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Εδώ επιλέγονται οι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διεργασίες από την λίστα έτοιμων διεργασιών που θα τους παραχωρηθεί χρόνος στην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ΚΜΕ έτσι ώστε να γίνουν εκτελούμενες.</a:t>
            </a:r>
            <a:endParaRPr lang="el-GR" sz="2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3508361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30760202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690220" y="365124"/>
            <a:ext cx="7705724" cy="5105399"/>
          </a:xfrm>
          <a:prstGeom prst="rect">
            <a:avLst/>
          </a:prstGeom>
        </p:spPr>
      </p:pic>
      <p:pic>
        <p:nvPicPr>
          <p:cNvPr id="1792520510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723899" y="5724338"/>
            <a:ext cx="10744200" cy="102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2024218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Κριτήρια χρονοδρομολόγησης</a:t>
            </a:r>
            <a:endParaRPr/>
          </a:p>
        </p:txBody>
      </p:sp>
      <p:sp>
        <p:nvSpPr>
          <p:cNvPr id="1039396421" name="Θέση περιεχομένου 2"/>
          <p:cNvSpPr>
            <a:spLocks noGrp="1"/>
          </p:cNvSpPr>
          <p:nvPr>
            <p:ph idx="1"/>
          </p:nvPr>
        </p:nvSpPr>
        <p:spPr bwMode="auto">
          <a:xfrm flipH="0" flipV="0">
            <a:off x="838199" y="1825624"/>
            <a:ext cx="9733637" cy="459908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Ο </a:t>
            </a:r>
            <a:r>
              <a:rPr lang="el-GR" sz="2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χρονοδρομολογητής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αποφασίζει για το πότε και ποια διεργασία θα διακοπεί και ποια θα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συνεχίσει με βάση κάποια κριτήρια. Τα πιο συνηθισμένα από τα οποία βασίζονται στις εξής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έννοιες:</a:t>
            </a:r>
            <a:endParaRPr sz="2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l-GR" sz="2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Αποδοτικότητα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(efficiency): Η ΚΜΕ θα πρέπει να είναι απασχολημένη κατά το μεγαλύτε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ρο δυνατό χρονικό διάστημα.</a:t>
            </a:r>
            <a:endParaRPr sz="2400"/>
          </a:p>
          <a:p>
            <a:pPr lvl="1">
              <a:defRPr/>
            </a:pPr>
            <a:r>
              <a:rPr lang="el-GR" sz="2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Δικαιοσύνη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(fairness): Ο χρόνος της ΚΜΕ θα πρέπει να μοιράζεται δίκαια μεταξύ των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έτοιμων προς εκτέλεση διεργασιών.</a:t>
            </a:r>
            <a:endParaRPr sz="2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l-GR" sz="2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Χαμηλό χρόνο απόκρισης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(low response time): Ο χρόνος αναμονής μέχρι την πρώτη έξο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δο-απόκριση σε ένα διαλογικό σύστημα πρέπει να είναι χαμηλός</a:t>
            </a:r>
            <a:endParaRPr sz="2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l-GR" sz="2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Χαμηλό χρόνο διεκπεραίωσης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(low turnaround time). Ο συνολικός χρόνος για την πλήρη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εκτέλεση μιας εργασίας πρέπει να είναι χαμηλός.</a:t>
            </a:r>
            <a:endParaRPr sz="1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2219993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στρατηγική που ακολουθούν οι αλγόριθμοι χρονοδρομολόγησης</a:t>
            </a:r>
            <a:endParaRPr/>
          </a:p>
        </p:txBody>
      </p:sp>
      <p:sp>
        <p:nvSpPr>
          <p:cNvPr id="1951426202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Ανάλογα με τη στρατηγική που ακολουθούν οι αλγόριθμοι χρονοδρομολόγησης διακρίνονται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σε δύο κατηγορίες: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l-GR" sz="2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Μη διακοπτοί (non preemptive) αλγόριθμοι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Μια διεργασία που έχει τον έλεγχο της ΚΜΕ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τον διατηρεί μέχρις ότου ολοκληρωθεί ή χρειαστεί κάποια άλλη λειτουργία.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l-GR" sz="2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Διακοπτοί (preemptive) αλγόριθμοι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Ο χρόνος της ΚΜΕ μοιράζεται σε χρονικά διαστήμα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τα όμοια ή διαφορετικά μεταξύ τους (κβάντα χρόνου) και αυτά μοιράζονται στις διεργα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σίες με σειρά η οποία καθορίζεται είτε από τη στιγμή άφιξης της διεργασίες είτε από τον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απαιτούμενο χρόνο εκτέλεσης της.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7132370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3.2.1 Τα είδη των διεργασιών</a:t>
            </a:r>
            <a:endParaRPr/>
          </a:p>
        </p:txBody>
      </p:sp>
      <p:sp>
        <p:nvSpPr>
          <p:cNvPr id="1388923336" name="Θέση περιεχομένου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9467102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Οι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διεργασίες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μπορούν να αντιστοιχούν είτε σε διαφορετικά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προγράμματα, είτε στο ίδιο πρόγραμμα όταν αυτό εκτελείται πολλές φορές ή μπορούν ακόμα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να δημιουργούν με την σειρά τους νέες διεργασίες.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 νήμα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τα (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thr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ads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) πρόκειται για τμήματα προγραμμάτων που μπορούν να εκτελεστούν «παράλ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ληλα» μεταξύ τους.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8785973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Νήματα </a:t>
            </a:r>
            <a:r>
              <a:rPr lang="en-US"/>
              <a:t>(Threads)</a:t>
            </a:r>
            <a:endParaRPr/>
          </a:p>
        </p:txBody>
      </p:sp>
      <p:sp>
        <p:nvSpPr>
          <p:cNvPr id="1124778815" name="Θέση περιεχομένου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7716042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82921963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288636" y="1801018"/>
            <a:ext cx="6705599" cy="3867149"/>
          </a:xfrm>
          <a:prstGeom prst="rect">
            <a:avLst/>
          </a:prstGeom>
        </p:spPr>
      </p:pic>
      <p:pic>
        <p:nvPicPr>
          <p:cNvPr id="276131862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7336482" y="2501515"/>
            <a:ext cx="4169595" cy="2707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3041601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Δημιουργία Διεργασιών  </a:t>
            </a:r>
            <a:endParaRPr/>
          </a:p>
        </p:txBody>
      </p:sp>
      <p:sp>
        <p:nvSpPr>
          <p:cNvPr id="1116332344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606395427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3454999" y="1571174"/>
            <a:ext cx="6629014" cy="5099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0463335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Καταστάσεις Διεργασίας</a:t>
            </a:r>
            <a:endParaRPr/>
          </a:p>
        </p:txBody>
      </p:sp>
      <p:sp>
        <p:nvSpPr>
          <p:cNvPr id="2138135779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Από τη δημιουργία μιας διεργασίας μέ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χρι την ολοκλήρωση και τον τερματισμό της υπάρχουν τρία διακριτά και επαναλαμβανόμενα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στάδια. Έτσι, μια διεργασία μπορεί να είναι: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l-GR" sz="2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Εκτελούμενη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(running): Όταν απασχολεί την ΚΜΕ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l-GR" sz="2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Έτοιμη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(runnable, ready): Όταν, και αφού είχε σταματήσει προσωρινά να εκτελείται, είναι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πλέον έτοιμη και περιμένει τη σειρά της για να πάρει χρόνο στην ΚΜΕ και να συνεχίσει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την εκτέλεση της.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l-GR" sz="2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Υπό αναστολή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(blocked): Όταν περιμένει την ολοκλήρωση κάποιου εξωτερικού από αυτή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συμβάντος (π.χ δεδομένα από κάποια περιφερειακή συσκευή) για να μπορεί να μεταβεί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σε κατάσταση ετοιμότητας έτσι ώστε να μπορεί να εκτελεσθεί.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6269757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26029617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43978156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893695" y="962698"/>
            <a:ext cx="9001125" cy="5067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3847906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Context Switching</a:t>
            </a:r>
            <a:endParaRPr/>
          </a:p>
        </p:txBody>
      </p:sp>
      <p:sp>
        <p:nvSpPr>
          <p:cNvPr id="1710965600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Κάθε φορά που μια διεργασία αλλάζει κατάσταση από εκτελούμενη στις δύο υπόλοιπες και</a:t>
            </a:r>
            <a:r>
              <a:rPr lang="en-US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αντίστροφα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είναι απαραίτητη η λεγόμενη μεταγωγή περιβάλλοντος (context switching)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context switching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=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επαναφέρεται από ή αποθηκεύεται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στη μνήμη όλη η αναγκαία για την εκτέλεση της διεργα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σίας διαμόρφωση (τιμές καταχωρητών, επόμενη εντολή προς εκτέλεση, περιεχόμενα κύριας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μνήμης)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1217091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Χρονοδρομολογητή</a:t>
            </a:r>
            <a:r>
              <a:rPr/>
              <a:t>ς</a:t>
            </a:r>
            <a:endParaRPr/>
          </a:p>
        </p:txBody>
      </p:sp>
      <p:sp>
        <p:nvSpPr>
          <p:cNvPr id="669253520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απόφαση για το ποια διεργασία θα περάσει από τη μία κατάσταση στην άλλη λαμβάνεται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από τον χρονοδρομολογητή διεργασιών που είναι ένα πρόγραμμα του πυρήνα του λειτουργι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κού συστήματος.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λειτουργία του στηρίζεται σε παραμέτρους που θα δούμε στην παράγρα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φο 3.2.4 παρακάτω.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7760607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3.2.3 Συγχρονισμός διεργασιών.</a:t>
            </a:r>
            <a:endParaRPr/>
          </a:p>
        </p:txBody>
      </p:sp>
      <p:sp>
        <p:nvSpPr>
          <p:cNvPr id="1827815290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Κατά την διάρκεια εκτέλεσης των διεργασιών πολλές από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αυτές είναι δυνατόν να θελήσουν να κάνουν κοινή χρήση περιφερειακών συσκευών και κοινών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πόρων του συστήματος.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Αυτό το γεγονός δημιουργε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ί συνθήκες ανταγωνισμού και θα μπορού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σε να οδηγήσει από το αμοιβαίο μπλοκάρισμα των διεργασιών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(όπου δυο ή παραπάνω διερ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γασίες μπλοκάρουν αμοιβαία η μία την άλλη), μέχρι την προβληματική λειτουργία τους (π.χ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αλλαγή των δεδομένων μιας διεργασίας από μια άλλη)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ONLYOFFICE/9.1.0.173</Application>
  <PresentationFormat>On-screen Show (4:3)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</cp:revision>
  <dcterms:created xsi:type="dcterms:W3CDTF">2012-12-03T06:56:55Z</dcterms:created>
  <dcterms:modified xsi:type="dcterms:W3CDTF">2025-11-20T15:42:53Z</dcterms:modified>
</cp:coreProperties>
</file>