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30" name="PlaceHolder 2"/>
          <p:cNvSpPr>
            <a:spLocks noGrp="1"/>
          </p:cNvSpPr>
          <p:nvPr>
            <p:ph type="body"/>
          </p:nvPr>
        </p:nvSpPr>
        <p:spPr>
          <a:xfrm>
            <a:off x="360000" y="198000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31" name="PlaceHolder 3"/>
          <p:cNvSpPr>
            <a:spLocks noGrp="1"/>
          </p:cNvSpPr>
          <p:nvPr>
            <p:ph type="body"/>
          </p:nvPr>
        </p:nvSpPr>
        <p:spPr>
          <a:xfrm>
            <a:off x="360000" y="461232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33"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34"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35" name="PlaceHolder 4"/>
          <p:cNvSpPr>
            <a:spLocks noGrp="1"/>
          </p:cNvSpPr>
          <p:nvPr>
            <p:ph type="body"/>
          </p:nvPr>
        </p:nvSpPr>
        <p:spPr>
          <a:xfrm>
            <a:off x="36000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36" name="PlaceHolder 5"/>
          <p:cNvSpPr>
            <a:spLocks noGrp="1"/>
          </p:cNvSpPr>
          <p:nvPr>
            <p:ph type="body"/>
          </p:nvPr>
        </p:nvSpPr>
        <p:spPr>
          <a:xfrm>
            <a:off x="515592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38" name="PlaceHolder 2"/>
          <p:cNvSpPr>
            <a:spLocks noGrp="1"/>
          </p:cNvSpPr>
          <p:nvPr>
            <p:ph type="body"/>
          </p:nvPr>
        </p:nvSpPr>
        <p:spPr>
          <a:xfrm>
            <a:off x="36000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39" name="PlaceHolder 3"/>
          <p:cNvSpPr>
            <a:spLocks noGrp="1"/>
          </p:cNvSpPr>
          <p:nvPr>
            <p:ph type="body"/>
          </p:nvPr>
        </p:nvSpPr>
        <p:spPr>
          <a:xfrm>
            <a:off x="352476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40" name="PlaceHolder 4"/>
          <p:cNvSpPr>
            <a:spLocks noGrp="1"/>
          </p:cNvSpPr>
          <p:nvPr>
            <p:ph type="body"/>
          </p:nvPr>
        </p:nvSpPr>
        <p:spPr>
          <a:xfrm>
            <a:off x="668916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41" name="PlaceHolder 5"/>
          <p:cNvSpPr>
            <a:spLocks noGrp="1"/>
          </p:cNvSpPr>
          <p:nvPr>
            <p:ph type="body"/>
          </p:nvPr>
        </p:nvSpPr>
        <p:spPr>
          <a:xfrm>
            <a:off x="36000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42" name="PlaceHolder 6"/>
          <p:cNvSpPr>
            <a:spLocks noGrp="1"/>
          </p:cNvSpPr>
          <p:nvPr>
            <p:ph type="body"/>
          </p:nvPr>
        </p:nvSpPr>
        <p:spPr>
          <a:xfrm>
            <a:off x="352476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43" name="PlaceHolder 7"/>
          <p:cNvSpPr>
            <a:spLocks noGrp="1"/>
          </p:cNvSpPr>
          <p:nvPr>
            <p:ph type="body"/>
          </p:nvPr>
        </p:nvSpPr>
        <p:spPr>
          <a:xfrm>
            <a:off x="668916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51" name="PlaceHolder 2"/>
          <p:cNvSpPr>
            <a:spLocks noGrp="1"/>
          </p:cNvSpPr>
          <p:nvPr>
            <p:ph type="subTitle"/>
          </p:nvPr>
        </p:nvSpPr>
        <p:spPr>
          <a:xfrm>
            <a:off x="360000" y="1980000"/>
            <a:ext cx="9360000" cy="5040000"/>
          </a:xfrm>
          <a:prstGeom prst="rect">
            <a:avLst/>
          </a:prstGeom>
        </p:spPr>
        <p:txBody>
          <a:bodyPr lIns="0" rIns="0" tIns="0" bIns="0" anchor="ctr">
            <a:spAutoFit/>
          </a:bodyPr>
          <a:p>
            <a:pPr algn="ctr"/>
            <a:endParaRPr b="0" lang="el-GR" sz="3200" spc="-1" strike="noStrike">
              <a:solidFill>
                <a:srgbClr val="2c3e50"/>
              </a:solidFill>
              <a:latin typeface="Source Sans Pro"/>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53" name="PlaceHolder 2"/>
          <p:cNvSpPr>
            <a:spLocks noGrp="1"/>
          </p:cNvSpPr>
          <p:nvPr>
            <p:ph type="body"/>
          </p:nvPr>
        </p:nvSpPr>
        <p:spPr>
          <a:xfrm>
            <a:off x="360000" y="1980000"/>
            <a:ext cx="936000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55" name="PlaceHolder 2"/>
          <p:cNvSpPr>
            <a:spLocks noGrp="1"/>
          </p:cNvSpPr>
          <p:nvPr>
            <p:ph type="body"/>
          </p:nvPr>
        </p:nvSpPr>
        <p:spPr>
          <a:xfrm>
            <a:off x="36000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56" name="PlaceHolder 3"/>
          <p:cNvSpPr>
            <a:spLocks noGrp="1"/>
          </p:cNvSpPr>
          <p:nvPr>
            <p:ph type="body"/>
          </p:nvPr>
        </p:nvSpPr>
        <p:spPr>
          <a:xfrm>
            <a:off x="515592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360000" y="301320"/>
            <a:ext cx="9360000" cy="4445280"/>
          </a:xfrm>
          <a:prstGeom prst="rect">
            <a:avLst/>
          </a:prstGeom>
        </p:spPr>
        <p:txBody>
          <a:bodyPr lIns="0" rIns="0" tIns="0" bIns="0" anchor="ctr">
            <a:spAutoFit/>
          </a:bodyPr>
          <a:p>
            <a:pPr algn="ctr"/>
            <a:endParaRPr b="0" lang="el-GR" sz="3200" spc="-1" strike="noStrike">
              <a:solidFill>
                <a:srgbClr val="2c3e50"/>
              </a:solidFill>
              <a:latin typeface="Source Sans Pro"/>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60"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61" name="PlaceHolder 3"/>
          <p:cNvSpPr>
            <a:spLocks noGrp="1"/>
          </p:cNvSpPr>
          <p:nvPr>
            <p:ph type="body"/>
          </p:nvPr>
        </p:nvSpPr>
        <p:spPr>
          <a:xfrm>
            <a:off x="515592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62" name="PlaceHolder 4"/>
          <p:cNvSpPr>
            <a:spLocks noGrp="1"/>
          </p:cNvSpPr>
          <p:nvPr>
            <p:ph type="body"/>
          </p:nvPr>
        </p:nvSpPr>
        <p:spPr>
          <a:xfrm>
            <a:off x="36000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9" name="PlaceHolder 2"/>
          <p:cNvSpPr>
            <a:spLocks noGrp="1"/>
          </p:cNvSpPr>
          <p:nvPr>
            <p:ph type="subTitle"/>
          </p:nvPr>
        </p:nvSpPr>
        <p:spPr>
          <a:xfrm>
            <a:off x="360000" y="1980000"/>
            <a:ext cx="9360000" cy="5040000"/>
          </a:xfrm>
          <a:prstGeom prst="rect">
            <a:avLst/>
          </a:prstGeom>
        </p:spPr>
        <p:txBody>
          <a:bodyPr lIns="0" rIns="0" tIns="0" bIns="0" anchor="ctr">
            <a:spAutoFit/>
          </a:bodyPr>
          <a:p>
            <a:pPr algn="ctr"/>
            <a:endParaRPr b="0" lang="el-GR" sz="3200" spc="-1" strike="noStrike">
              <a:solidFill>
                <a:srgbClr val="2c3e50"/>
              </a:solidFill>
              <a:latin typeface="Source Sans Pro"/>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64" name="PlaceHolder 2"/>
          <p:cNvSpPr>
            <a:spLocks noGrp="1"/>
          </p:cNvSpPr>
          <p:nvPr>
            <p:ph type="body"/>
          </p:nvPr>
        </p:nvSpPr>
        <p:spPr>
          <a:xfrm>
            <a:off x="36000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65"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66" name="PlaceHolder 4"/>
          <p:cNvSpPr>
            <a:spLocks noGrp="1"/>
          </p:cNvSpPr>
          <p:nvPr>
            <p:ph type="body"/>
          </p:nvPr>
        </p:nvSpPr>
        <p:spPr>
          <a:xfrm>
            <a:off x="515592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68"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69"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70" name="PlaceHolder 4"/>
          <p:cNvSpPr>
            <a:spLocks noGrp="1"/>
          </p:cNvSpPr>
          <p:nvPr>
            <p:ph type="body"/>
          </p:nvPr>
        </p:nvSpPr>
        <p:spPr>
          <a:xfrm>
            <a:off x="360000" y="461232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72" name="PlaceHolder 2"/>
          <p:cNvSpPr>
            <a:spLocks noGrp="1"/>
          </p:cNvSpPr>
          <p:nvPr>
            <p:ph type="body"/>
          </p:nvPr>
        </p:nvSpPr>
        <p:spPr>
          <a:xfrm>
            <a:off x="360000" y="198000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73" name="PlaceHolder 3"/>
          <p:cNvSpPr>
            <a:spLocks noGrp="1"/>
          </p:cNvSpPr>
          <p:nvPr>
            <p:ph type="body"/>
          </p:nvPr>
        </p:nvSpPr>
        <p:spPr>
          <a:xfrm>
            <a:off x="360000" y="461232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75"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76"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77" name="PlaceHolder 4"/>
          <p:cNvSpPr>
            <a:spLocks noGrp="1"/>
          </p:cNvSpPr>
          <p:nvPr>
            <p:ph type="body"/>
          </p:nvPr>
        </p:nvSpPr>
        <p:spPr>
          <a:xfrm>
            <a:off x="36000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78" name="PlaceHolder 5"/>
          <p:cNvSpPr>
            <a:spLocks noGrp="1"/>
          </p:cNvSpPr>
          <p:nvPr>
            <p:ph type="body"/>
          </p:nvPr>
        </p:nvSpPr>
        <p:spPr>
          <a:xfrm>
            <a:off x="515592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80" name="PlaceHolder 2"/>
          <p:cNvSpPr>
            <a:spLocks noGrp="1"/>
          </p:cNvSpPr>
          <p:nvPr>
            <p:ph type="body"/>
          </p:nvPr>
        </p:nvSpPr>
        <p:spPr>
          <a:xfrm>
            <a:off x="36000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81" name="PlaceHolder 3"/>
          <p:cNvSpPr>
            <a:spLocks noGrp="1"/>
          </p:cNvSpPr>
          <p:nvPr>
            <p:ph type="body"/>
          </p:nvPr>
        </p:nvSpPr>
        <p:spPr>
          <a:xfrm>
            <a:off x="352476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82" name="PlaceHolder 4"/>
          <p:cNvSpPr>
            <a:spLocks noGrp="1"/>
          </p:cNvSpPr>
          <p:nvPr>
            <p:ph type="body"/>
          </p:nvPr>
        </p:nvSpPr>
        <p:spPr>
          <a:xfrm>
            <a:off x="668916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83" name="PlaceHolder 5"/>
          <p:cNvSpPr>
            <a:spLocks noGrp="1"/>
          </p:cNvSpPr>
          <p:nvPr>
            <p:ph type="body"/>
          </p:nvPr>
        </p:nvSpPr>
        <p:spPr>
          <a:xfrm>
            <a:off x="36000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84" name="PlaceHolder 6"/>
          <p:cNvSpPr>
            <a:spLocks noGrp="1"/>
          </p:cNvSpPr>
          <p:nvPr>
            <p:ph type="body"/>
          </p:nvPr>
        </p:nvSpPr>
        <p:spPr>
          <a:xfrm>
            <a:off x="352476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85" name="PlaceHolder 7"/>
          <p:cNvSpPr>
            <a:spLocks noGrp="1"/>
          </p:cNvSpPr>
          <p:nvPr>
            <p:ph type="body"/>
          </p:nvPr>
        </p:nvSpPr>
        <p:spPr>
          <a:xfrm>
            <a:off x="668916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93" name="PlaceHolder 2"/>
          <p:cNvSpPr>
            <a:spLocks noGrp="1"/>
          </p:cNvSpPr>
          <p:nvPr>
            <p:ph type="subTitle"/>
          </p:nvPr>
        </p:nvSpPr>
        <p:spPr>
          <a:xfrm>
            <a:off x="360000" y="1980000"/>
            <a:ext cx="9360000" cy="5040000"/>
          </a:xfrm>
          <a:prstGeom prst="rect">
            <a:avLst/>
          </a:prstGeom>
        </p:spPr>
        <p:txBody>
          <a:bodyPr lIns="0" rIns="0" tIns="0" bIns="0" anchor="ctr">
            <a:spAutoFit/>
          </a:bodyPr>
          <a:p>
            <a:pPr algn="ctr"/>
            <a:endParaRPr b="0" lang="el-GR" sz="3200" spc="-1" strike="noStrike">
              <a:solidFill>
                <a:srgbClr val="2c3e50"/>
              </a:solidFill>
              <a:latin typeface="Source Sans Pro"/>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95" name="PlaceHolder 2"/>
          <p:cNvSpPr>
            <a:spLocks noGrp="1"/>
          </p:cNvSpPr>
          <p:nvPr>
            <p:ph type="body"/>
          </p:nvPr>
        </p:nvSpPr>
        <p:spPr>
          <a:xfrm>
            <a:off x="360000" y="1980000"/>
            <a:ext cx="936000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97" name="PlaceHolder 2"/>
          <p:cNvSpPr>
            <a:spLocks noGrp="1"/>
          </p:cNvSpPr>
          <p:nvPr>
            <p:ph type="body"/>
          </p:nvPr>
        </p:nvSpPr>
        <p:spPr>
          <a:xfrm>
            <a:off x="36000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98" name="PlaceHolder 3"/>
          <p:cNvSpPr>
            <a:spLocks noGrp="1"/>
          </p:cNvSpPr>
          <p:nvPr>
            <p:ph type="body"/>
          </p:nvPr>
        </p:nvSpPr>
        <p:spPr>
          <a:xfrm>
            <a:off x="515592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1" name="PlaceHolder 2"/>
          <p:cNvSpPr>
            <a:spLocks noGrp="1"/>
          </p:cNvSpPr>
          <p:nvPr>
            <p:ph type="body"/>
          </p:nvPr>
        </p:nvSpPr>
        <p:spPr>
          <a:xfrm>
            <a:off x="360000" y="1980000"/>
            <a:ext cx="936000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360000" y="301320"/>
            <a:ext cx="9360000" cy="4445280"/>
          </a:xfrm>
          <a:prstGeom prst="rect">
            <a:avLst/>
          </a:prstGeom>
        </p:spPr>
        <p:txBody>
          <a:bodyPr lIns="0" rIns="0" tIns="0" bIns="0" anchor="ctr">
            <a:spAutoFit/>
          </a:bodyPr>
          <a:p>
            <a:pPr algn="ctr"/>
            <a:endParaRPr b="0" lang="el-GR" sz="3200" spc="-1" strike="noStrike">
              <a:solidFill>
                <a:srgbClr val="2c3e50"/>
              </a:solidFill>
              <a:latin typeface="Source Sans Pro"/>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02"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03" name="PlaceHolder 3"/>
          <p:cNvSpPr>
            <a:spLocks noGrp="1"/>
          </p:cNvSpPr>
          <p:nvPr>
            <p:ph type="body"/>
          </p:nvPr>
        </p:nvSpPr>
        <p:spPr>
          <a:xfrm>
            <a:off x="515592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04" name="PlaceHolder 4"/>
          <p:cNvSpPr>
            <a:spLocks noGrp="1"/>
          </p:cNvSpPr>
          <p:nvPr>
            <p:ph type="body"/>
          </p:nvPr>
        </p:nvSpPr>
        <p:spPr>
          <a:xfrm>
            <a:off x="36000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06" name="PlaceHolder 2"/>
          <p:cNvSpPr>
            <a:spLocks noGrp="1"/>
          </p:cNvSpPr>
          <p:nvPr>
            <p:ph type="body"/>
          </p:nvPr>
        </p:nvSpPr>
        <p:spPr>
          <a:xfrm>
            <a:off x="36000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07"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08" name="PlaceHolder 4"/>
          <p:cNvSpPr>
            <a:spLocks noGrp="1"/>
          </p:cNvSpPr>
          <p:nvPr>
            <p:ph type="body"/>
          </p:nvPr>
        </p:nvSpPr>
        <p:spPr>
          <a:xfrm>
            <a:off x="515592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10"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11"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12" name="PlaceHolder 4"/>
          <p:cNvSpPr>
            <a:spLocks noGrp="1"/>
          </p:cNvSpPr>
          <p:nvPr>
            <p:ph type="body"/>
          </p:nvPr>
        </p:nvSpPr>
        <p:spPr>
          <a:xfrm>
            <a:off x="360000" y="461232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14" name="PlaceHolder 2"/>
          <p:cNvSpPr>
            <a:spLocks noGrp="1"/>
          </p:cNvSpPr>
          <p:nvPr>
            <p:ph type="body"/>
          </p:nvPr>
        </p:nvSpPr>
        <p:spPr>
          <a:xfrm>
            <a:off x="360000" y="198000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15" name="PlaceHolder 3"/>
          <p:cNvSpPr>
            <a:spLocks noGrp="1"/>
          </p:cNvSpPr>
          <p:nvPr>
            <p:ph type="body"/>
          </p:nvPr>
        </p:nvSpPr>
        <p:spPr>
          <a:xfrm>
            <a:off x="360000" y="461232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17"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18"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19" name="PlaceHolder 4"/>
          <p:cNvSpPr>
            <a:spLocks noGrp="1"/>
          </p:cNvSpPr>
          <p:nvPr>
            <p:ph type="body"/>
          </p:nvPr>
        </p:nvSpPr>
        <p:spPr>
          <a:xfrm>
            <a:off x="36000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20" name="PlaceHolder 5"/>
          <p:cNvSpPr>
            <a:spLocks noGrp="1"/>
          </p:cNvSpPr>
          <p:nvPr>
            <p:ph type="body"/>
          </p:nvPr>
        </p:nvSpPr>
        <p:spPr>
          <a:xfrm>
            <a:off x="515592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22" name="PlaceHolder 2"/>
          <p:cNvSpPr>
            <a:spLocks noGrp="1"/>
          </p:cNvSpPr>
          <p:nvPr>
            <p:ph type="body"/>
          </p:nvPr>
        </p:nvSpPr>
        <p:spPr>
          <a:xfrm>
            <a:off x="36000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23" name="PlaceHolder 3"/>
          <p:cNvSpPr>
            <a:spLocks noGrp="1"/>
          </p:cNvSpPr>
          <p:nvPr>
            <p:ph type="body"/>
          </p:nvPr>
        </p:nvSpPr>
        <p:spPr>
          <a:xfrm>
            <a:off x="352476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24" name="PlaceHolder 4"/>
          <p:cNvSpPr>
            <a:spLocks noGrp="1"/>
          </p:cNvSpPr>
          <p:nvPr>
            <p:ph type="body"/>
          </p:nvPr>
        </p:nvSpPr>
        <p:spPr>
          <a:xfrm>
            <a:off x="6689160" y="198000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25" name="PlaceHolder 5"/>
          <p:cNvSpPr>
            <a:spLocks noGrp="1"/>
          </p:cNvSpPr>
          <p:nvPr>
            <p:ph type="body"/>
          </p:nvPr>
        </p:nvSpPr>
        <p:spPr>
          <a:xfrm>
            <a:off x="36000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26" name="PlaceHolder 6"/>
          <p:cNvSpPr>
            <a:spLocks noGrp="1"/>
          </p:cNvSpPr>
          <p:nvPr>
            <p:ph type="body"/>
          </p:nvPr>
        </p:nvSpPr>
        <p:spPr>
          <a:xfrm>
            <a:off x="352476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27" name="PlaceHolder 7"/>
          <p:cNvSpPr>
            <a:spLocks noGrp="1"/>
          </p:cNvSpPr>
          <p:nvPr>
            <p:ph type="body"/>
          </p:nvPr>
        </p:nvSpPr>
        <p:spPr>
          <a:xfrm>
            <a:off x="6689160" y="4612320"/>
            <a:ext cx="301356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3" name="PlaceHolder 2"/>
          <p:cNvSpPr>
            <a:spLocks noGrp="1"/>
          </p:cNvSpPr>
          <p:nvPr>
            <p:ph type="body"/>
          </p:nvPr>
        </p:nvSpPr>
        <p:spPr>
          <a:xfrm>
            <a:off x="36000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4" name="PlaceHolder 3"/>
          <p:cNvSpPr>
            <a:spLocks noGrp="1"/>
          </p:cNvSpPr>
          <p:nvPr>
            <p:ph type="body"/>
          </p:nvPr>
        </p:nvSpPr>
        <p:spPr>
          <a:xfrm>
            <a:off x="515592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60000" y="301320"/>
            <a:ext cx="9360000" cy="4445280"/>
          </a:xfrm>
          <a:prstGeom prst="rect">
            <a:avLst/>
          </a:prstGeom>
        </p:spPr>
        <p:txBody>
          <a:bodyPr lIns="0" rIns="0" tIns="0" bIns="0" anchor="ctr">
            <a:spAutoFit/>
          </a:bodyPr>
          <a:p>
            <a:pPr algn="ctr"/>
            <a:endParaRPr b="0" lang="el-GR" sz="3200" spc="-1" strike="noStrike">
              <a:solidFill>
                <a:srgbClr val="2c3e50"/>
              </a:solidFill>
              <a:latin typeface="Source Sans Pro"/>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18"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19" name="PlaceHolder 3"/>
          <p:cNvSpPr>
            <a:spLocks noGrp="1"/>
          </p:cNvSpPr>
          <p:nvPr>
            <p:ph type="body"/>
          </p:nvPr>
        </p:nvSpPr>
        <p:spPr>
          <a:xfrm>
            <a:off x="515592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20" name="PlaceHolder 4"/>
          <p:cNvSpPr>
            <a:spLocks noGrp="1"/>
          </p:cNvSpPr>
          <p:nvPr>
            <p:ph type="body"/>
          </p:nvPr>
        </p:nvSpPr>
        <p:spPr>
          <a:xfrm>
            <a:off x="36000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22" name="PlaceHolder 2"/>
          <p:cNvSpPr>
            <a:spLocks noGrp="1"/>
          </p:cNvSpPr>
          <p:nvPr>
            <p:ph type="body"/>
          </p:nvPr>
        </p:nvSpPr>
        <p:spPr>
          <a:xfrm>
            <a:off x="360000" y="1980000"/>
            <a:ext cx="4567320" cy="504000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23"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24" name="PlaceHolder 4"/>
          <p:cNvSpPr>
            <a:spLocks noGrp="1"/>
          </p:cNvSpPr>
          <p:nvPr>
            <p:ph type="body"/>
          </p:nvPr>
        </p:nvSpPr>
        <p:spPr>
          <a:xfrm>
            <a:off x="5155920" y="461232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60000" y="301320"/>
            <a:ext cx="9360000" cy="958680"/>
          </a:xfrm>
          <a:prstGeom prst="rect">
            <a:avLst/>
          </a:prstGeom>
        </p:spPr>
        <p:txBody>
          <a:bodyPr lIns="0" rIns="0" tIns="0" bIns="0" anchor="ctr">
            <a:noAutofit/>
          </a:bodyPr>
          <a:p>
            <a:endParaRPr b="1" lang="el-GR" sz="3600" spc="-1" strike="noStrike">
              <a:solidFill>
                <a:srgbClr val="ffffff"/>
              </a:solidFill>
              <a:latin typeface="Source Sans Pro Black"/>
            </a:endParaRPr>
          </a:p>
        </p:txBody>
      </p:sp>
      <p:sp>
        <p:nvSpPr>
          <p:cNvPr id="26" name="PlaceHolder 2"/>
          <p:cNvSpPr>
            <a:spLocks noGrp="1"/>
          </p:cNvSpPr>
          <p:nvPr>
            <p:ph type="body"/>
          </p:nvPr>
        </p:nvSpPr>
        <p:spPr>
          <a:xfrm>
            <a:off x="36000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27" name="PlaceHolder 3"/>
          <p:cNvSpPr>
            <a:spLocks noGrp="1"/>
          </p:cNvSpPr>
          <p:nvPr>
            <p:ph type="body"/>
          </p:nvPr>
        </p:nvSpPr>
        <p:spPr>
          <a:xfrm>
            <a:off x="5155920" y="1980000"/>
            <a:ext cx="456732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
        <p:nvSpPr>
          <p:cNvPr id="28" name="PlaceHolder 4"/>
          <p:cNvSpPr>
            <a:spLocks noGrp="1"/>
          </p:cNvSpPr>
          <p:nvPr>
            <p:ph type="body"/>
          </p:nvPr>
        </p:nvSpPr>
        <p:spPr>
          <a:xfrm>
            <a:off x="360000" y="4612320"/>
            <a:ext cx="9360000" cy="2403720"/>
          </a:xfrm>
          <a:prstGeom prst="rect">
            <a:avLst/>
          </a:prstGeom>
        </p:spPr>
        <p:txBody>
          <a:bodyPr lIns="0" rIns="0" tIns="0" bIns="0">
            <a:normAutofit/>
          </a:bodyPr>
          <a:p>
            <a:endParaRPr b="1" lang="el-GR" sz="3200" spc="-1" strike="noStrike">
              <a:solidFill>
                <a:srgbClr val="2c3e50"/>
              </a:solidFill>
              <a:latin typeface="Source Sans Pro Semibold"/>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7200000"/>
            <a:ext cx="10080000" cy="360000"/>
          </a:xfrm>
          <a:prstGeom prst="rect">
            <a:avLst/>
          </a:prstGeom>
          <a:solidFill>
            <a:srgbClr val="2c3e50"/>
          </a:solidFill>
          <a:ln w="72000">
            <a:noFill/>
          </a:ln>
        </p:spPr>
        <p:style>
          <a:lnRef idx="0"/>
          <a:fillRef idx="0"/>
          <a:effectRef idx="0"/>
          <a:fontRef idx="minor"/>
        </p:style>
      </p:sp>
      <p:sp>
        <p:nvSpPr>
          <p:cNvPr id="1" name="CustomShape 2"/>
          <p:cNvSpPr/>
          <p:nvPr/>
        </p:nvSpPr>
        <p:spPr>
          <a:xfrm>
            <a:off x="0" y="0"/>
            <a:ext cx="10080000" cy="1620000"/>
          </a:xfrm>
          <a:prstGeom prst="rect">
            <a:avLst/>
          </a:prstGeom>
          <a:solidFill>
            <a:srgbClr val="2c3e50"/>
          </a:solidFill>
          <a:ln w="72000">
            <a:noFill/>
          </a:ln>
        </p:spPr>
        <p:style>
          <a:lnRef idx="0"/>
          <a:fillRef idx="0"/>
          <a:effectRef idx="0"/>
          <a:fontRef idx="minor"/>
        </p:style>
      </p:sp>
      <p:sp>
        <p:nvSpPr>
          <p:cNvPr id="2" name="PlaceHolder 3"/>
          <p:cNvSpPr>
            <a:spLocks noGrp="1"/>
          </p:cNvSpPr>
          <p:nvPr>
            <p:ph type="title"/>
          </p:nvPr>
        </p:nvSpPr>
        <p:spPr>
          <a:xfrm>
            <a:off x="360000" y="301320"/>
            <a:ext cx="9360000" cy="958680"/>
          </a:xfrm>
          <a:prstGeom prst="rect">
            <a:avLst/>
          </a:prstGeom>
        </p:spPr>
        <p:txBody>
          <a:bodyPr lIns="0" rIns="0" tIns="0" bIns="0" anchor="ctr">
            <a:noAutofit/>
          </a:bodyPr>
          <a:p>
            <a:r>
              <a:rPr b="1" lang="el-GR" sz="3600" spc="-1" strike="noStrike">
                <a:solidFill>
                  <a:srgbClr val="ffffff"/>
                </a:solidFill>
                <a:latin typeface="Source Sans Pro Black"/>
              </a:rPr>
              <a:t>Πατήστε για επεξεργασία της μορφής κειμένου του τίτλου</a:t>
            </a:r>
            <a:endParaRPr b="1" lang="el-GR" sz="3600" spc="-1" strike="noStrike">
              <a:solidFill>
                <a:srgbClr val="ffffff"/>
              </a:solidFill>
              <a:latin typeface="Source Sans Pro Black"/>
            </a:endParaRPr>
          </a:p>
        </p:txBody>
      </p:sp>
      <p:sp>
        <p:nvSpPr>
          <p:cNvPr id="3" name="PlaceHolder 4"/>
          <p:cNvSpPr>
            <a:spLocks noGrp="1"/>
          </p:cNvSpPr>
          <p:nvPr>
            <p:ph type="body"/>
          </p:nvPr>
        </p:nvSpPr>
        <p:spPr>
          <a:xfrm>
            <a:off x="360000" y="1980000"/>
            <a:ext cx="9360000" cy="5040000"/>
          </a:xfrm>
          <a:prstGeom prst="rect">
            <a:avLst/>
          </a:prstGeom>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Πατήστε για επεξεργασία της μορφής κειμένου διάρθρωσης</a:t>
            </a:r>
            <a:endParaRPr b="1" lang="el-GR" sz="3200" spc="-1" strike="noStrike">
              <a:solidFill>
                <a:srgbClr val="2c3e50"/>
              </a:solidFill>
              <a:latin typeface="Source Sans Pro Semibold"/>
            </a:endParaRPr>
          </a:p>
          <a:p>
            <a:pPr lvl="1" marL="864000" indent="-324000">
              <a:spcAft>
                <a:spcPts val="1134"/>
              </a:spcAft>
              <a:buClr>
                <a:srgbClr val="2c3e50"/>
              </a:buClr>
              <a:buSzPct val="75000"/>
              <a:buFont typeface="Symbol" charset="2"/>
              <a:buChar char=""/>
            </a:pPr>
            <a:r>
              <a:rPr b="0" lang="el-GR" sz="2800" spc="-1" strike="noStrike">
                <a:solidFill>
                  <a:srgbClr val="2c3e50"/>
                </a:solidFill>
                <a:latin typeface="Source Sans Pro"/>
              </a:rPr>
              <a:t>Δεύτερο επίπεδο διάρθρωσης</a:t>
            </a:r>
            <a:endParaRPr b="0" lang="el-GR" sz="2800" spc="-1" strike="noStrike">
              <a:solidFill>
                <a:srgbClr val="2c3e50"/>
              </a:solidFill>
              <a:latin typeface="Source Sans Pro"/>
            </a:endParaRPr>
          </a:p>
          <a:p>
            <a:pPr lvl="2" marL="1296000" indent="-288000">
              <a:spcAft>
                <a:spcPts val="850"/>
              </a:spcAft>
              <a:buClr>
                <a:srgbClr val="2c3e50"/>
              </a:buClr>
              <a:buSzPct val="45000"/>
              <a:buFont typeface="Wingdings" charset="2"/>
              <a:buChar char=""/>
            </a:pPr>
            <a:r>
              <a:rPr b="0" lang="el-GR" sz="2400" spc="-1" strike="noStrike">
                <a:solidFill>
                  <a:srgbClr val="2c3e50"/>
                </a:solidFill>
                <a:latin typeface="Source Sans Pro"/>
              </a:rPr>
              <a:t>Τρίτο επίπεδο διάρθρωσης</a:t>
            </a:r>
            <a:endParaRPr b="0" lang="el-GR" sz="2400" spc="-1" strike="noStrike">
              <a:solidFill>
                <a:srgbClr val="2c3e50"/>
              </a:solidFill>
              <a:latin typeface="Source Sans Pro"/>
            </a:endParaRPr>
          </a:p>
          <a:p>
            <a:pPr lvl="3" marL="1728000" indent="-216000">
              <a:spcAft>
                <a:spcPts val="567"/>
              </a:spcAft>
              <a:buClr>
                <a:srgbClr val="2c3e50"/>
              </a:buClr>
              <a:buSzPct val="75000"/>
              <a:buFont typeface="Symbol" charset="2"/>
              <a:buChar char=""/>
            </a:pPr>
            <a:r>
              <a:rPr b="0" lang="el-GR" sz="2000" spc="-1" strike="noStrike">
                <a:solidFill>
                  <a:srgbClr val="2c3e50"/>
                </a:solidFill>
                <a:latin typeface="Source Sans Pro"/>
              </a:rPr>
              <a:t>Τέταρτο επίπεδο διάρθρωσης</a:t>
            </a:r>
            <a:endParaRPr b="0" lang="el-GR" sz="2000" spc="-1" strike="noStrike">
              <a:solidFill>
                <a:srgbClr val="2c3e50"/>
              </a:solidFill>
              <a:latin typeface="Source Sans Pro"/>
            </a:endParaRPr>
          </a:p>
          <a:p>
            <a:pPr lvl="4" marL="2160000" indent="-216000">
              <a:spcAft>
                <a:spcPts val="283"/>
              </a:spcAft>
              <a:buClr>
                <a:srgbClr val="2c3e50"/>
              </a:buClr>
              <a:buSzPct val="45000"/>
              <a:buFont typeface="Wingdings" charset="2"/>
              <a:buChar char=""/>
            </a:pPr>
            <a:r>
              <a:rPr b="0" lang="el-GR" sz="2000" spc="-1" strike="noStrike">
                <a:solidFill>
                  <a:srgbClr val="2c3e50"/>
                </a:solidFill>
                <a:latin typeface="Source Sans Pro"/>
              </a:rPr>
              <a:t>Πέμπτο επίπεδο διάρθρωσης</a:t>
            </a:r>
            <a:endParaRPr b="0" lang="el-GR" sz="2000" spc="-1" strike="noStrike">
              <a:solidFill>
                <a:srgbClr val="2c3e50"/>
              </a:solidFill>
              <a:latin typeface="Source Sans Pro"/>
            </a:endParaRPr>
          </a:p>
          <a:p>
            <a:pPr lvl="5" marL="2592000" indent="-216000">
              <a:spcAft>
                <a:spcPts val="283"/>
              </a:spcAft>
              <a:buClr>
                <a:srgbClr val="2c3e50"/>
              </a:buClr>
              <a:buSzPct val="45000"/>
              <a:buFont typeface="Wingdings" charset="2"/>
              <a:buChar char=""/>
            </a:pPr>
            <a:r>
              <a:rPr b="0" lang="el-GR" sz="2000" spc="-1" strike="noStrike">
                <a:solidFill>
                  <a:srgbClr val="2c3e50"/>
                </a:solidFill>
                <a:latin typeface="Source Sans Pro"/>
              </a:rPr>
              <a:t>Έκτο επίπεδο διάρθρωσης</a:t>
            </a:r>
            <a:endParaRPr b="0" lang="el-GR" sz="2000" spc="-1" strike="noStrike">
              <a:solidFill>
                <a:srgbClr val="2c3e50"/>
              </a:solidFill>
              <a:latin typeface="Source Sans Pro"/>
            </a:endParaRPr>
          </a:p>
          <a:p>
            <a:pPr lvl="6" marL="3024000" indent="-216000">
              <a:spcAft>
                <a:spcPts val="283"/>
              </a:spcAft>
              <a:buClr>
                <a:srgbClr val="2c3e50"/>
              </a:buClr>
              <a:buSzPct val="45000"/>
              <a:buFont typeface="Wingdings" charset="2"/>
              <a:buChar char=""/>
            </a:pPr>
            <a:r>
              <a:rPr b="0" lang="el-GR" sz="2000" spc="-1" strike="noStrike">
                <a:solidFill>
                  <a:srgbClr val="2c3e50"/>
                </a:solidFill>
                <a:latin typeface="Source Sans Pro"/>
              </a:rPr>
              <a:t>Έβδομο επίπεδο διάρθρωσης</a:t>
            </a:r>
            <a:endParaRPr b="0" lang="el-GR" sz="2000" spc="-1" strike="noStrike">
              <a:solidFill>
                <a:srgbClr val="2c3e50"/>
              </a:solidFill>
              <a:latin typeface="Source Sans Pro"/>
            </a:endParaRPr>
          </a:p>
        </p:txBody>
      </p:sp>
      <p:sp>
        <p:nvSpPr>
          <p:cNvPr id="4" name="PlaceHolder 5"/>
          <p:cNvSpPr>
            <a:spLocks noGrp="1"/>
          </p:cNvSpPr>
          <p:nvPr>
            <p:ph type="dt"/>
          </p:nvPr>
        </p:nvSpPr>
        <p:spPr>
          <a:xfrm>
            <a:off x="360000" y="7200000"/>
            <a:ext cx="2880000" cy="360000"/>
          </a:xfrm>
          <a:prstGeom prst="rect">
            <a:avLst/>
          </a:prstGeom>
        </p:spPr>
        <p:txBody>
          <a:bodyPr lIns="0" rIns="0" tIns="0" bIns="0">
            <a:noAutofit/>
          </a:bodyPr>
          <a:p>
            <a:r>
              <a:rPr b="1" lang="el-GR" sz="1800" spc="-1" strike="noStrike">
                <a:solidFill>
                  <a:srgbClr val="ffffff"/>
                </a:solidFill>
                <a:latin typeface="Source Sans Pro Black"/>
              </a:rPr>
              <a:t>&lt;ημερομηνία/ώρα&gt;</a:t>
            </a:r>
            <a:endParaRPr b="1" lang="el-GR" sz="1800" spc="-1" strike="noStrike">
              <a:solidFill>
                <a:srgbClr val="ffffff"/>
              </a:solidFill>
              <a:latin typeface="Source Sans Pro Black"/>
            </a:endParaRPr>
          </a:p>
        </p:txBody>
      </p:sp>
      <p:sp>
        <p:nvSpPr>
          <p:cNvPr id="5" name="PlaceHolder 6"/>
          <p:cNvSpPr>
            <a:spLocks noGrp="1"/>
          </p:cNvSpPr>
          <p:nvPr>
            <p:ph type="ftr"/>
          </p:nvPr>
        </p:nvSpPr>
        <p:spPr>
          <a:xfrm>
            <a:off x="3420000" y="7200000"/>
            <a:ext cx="3240000" cy="360000"/>
          </a:xfrm>
          <a:prstGeom prst="rect">
            <a:avLst/>
          </a:prstGeom>
        </p:spPr>
        <p:txBody>
          <a:bodyPr lIns="0" rIns="0" tIns="0" bIns="0">
            <a:noAutofit/>
          </a:bodyPr>
          <a:p>
            <a:pPr algn="ctr"/>
            <a:r>
              <a:rPr b="1" lang="el-GR" sz="1800" spc="-1" strike="noStrike">
                <a:solidFill>
                  <a:srgbClr val="ffffff"/>
                </a:solidFill>
                <a:latin typeface="Source Sans Pro Black"/>
              </a:rPr>
              <a:t>&lt;υποσέλιδο&gt;</a:t>
            </a:r>
            <a:endParaRPr b="1" lang="el-GR" sz="1800" spc="-1" strike="noStrike">
              <a:solidFill>
                <a:srgbClr val="ffffff"/>
              </a:solidFill>
              <a:latin typeface="Source Sans Pro Black"/>
            </a:endParaRPr>
          </a:p>
        </p:txBody>
      </p:sp>
      <p:sp>
        <p:nvSpPr>
          <p:cNvPr id="6" name="CustomShape 7"/>
          <p:cNvSpPr/>
          <p:nvPr/>
        </p:nvSpPr>
        <p:spPr>
          <a:xfrm>
            <a:off x="9270000" y="6894000"/>
            <a:ext cx="540000" cy="540000"/>
          </a:xfrm>
          <a:prstGeom prst="ellipse">
            <a:avLst/>
          </a:prstGeom>
          <a:solidFill>
            <a:srgbClr val="1abc9c"/>
          </a:solidFill>
          <a:ln w="72000">
            <a:noFill/>
          </a:ln>
        </p:spPr>
        <p:style>
          <a:lnRef idx="0"/>
          <a:fillRef idx="0"/>
          <a:effectRef idx="0"/>
          <a:fontRef idx="minor"/>
        </p:style>
      </p:sp>
      <p:sp>
        <p:nvSpPr>
          <p:cNvPr id="7" name="PlaceHolder 8"/>
          <p:cNvSpPr>
            <a:spLocks noGrp="1"/>
          </p:cNvSpPr>
          <p:nvPr>
            <p:ph type="sldNum"/>
          </p:nvPr>
        </p:nvSpPr>
        <p:spPr>
          <a:xfrm>
            <a:off x="9180000" y="6804000"/>
            <a:ext cx="720000" cy="720000"/>
          </a:xfrm>
          <a:prstGeom prst="rect">
            <a:avLst/>
          </a:prstGeom>
        </p:spPr>
        <p:txBody>
          <a:bodyPr lIns="0" rIns="0" tIns="0" bIns="0" anchor="ctr">
            <a:noAutofit/>
          </a:bodyPr>
          <a:p>
            <a:pPr algn="ctr"/>
            <a:fld id="{03D03CD5-B495-4D1D-BFD5-FDEA30810F3F}" type="slidenum">
              <a:rPr b="1" lang="el-GR" sz="1800" spc="-1" strike="noStrike">
                <a:solidFill>
                  <a:srgbClr val="ffffff"/>
                </a:solidFill>
                <a:latin typeface="Source Sans Pro Black"/>
              </a:rPr>
              <a:t>&lt;αριθμός&gt;</a:t>
            </a:fld>
            <a:endParaRPr b="1" lang="el-GR" sz="1800" spc="-1" strike="noStrike">
              <a:solidFill>
                <a:srgbClr val="ffffff"/>
              </a:solidFill>
              <a:latin typeface="Source Sans Pro Black"/>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e50"/>
        </a:solidFill>
      </p:bgPr>
    </p:bg>
    <p:spTree>
      <p:nvGrpSpPr>
        <p:cNvPr id="1" name=""/>
        <p:cNvGrpSpPr/>
        <p:nvPr/>
      </p:nvGrpSpPr>
      <p:grpSpPr>
        <a:xfrm>
          <a:off x="0" y="0"/>
          <a:ext cx="0" cy="0"/>
          <a:chOff x="0" y="0"/>
          <a:chExt cx="0" cy="0"/>
        </a:xfrm>
      </p:grpSpPr>
      <p:sp>
        <p:nvSpPr>
          <p:cNvPr id="44" name="CustomShape 1"/>
          <p:cNvSpPr/>
          <p:nvPr/>
        </p:nvSpPr>
        <p:spPr>
          <a:xfrm>
            <a:off x="0" y="0"/>
            <a:ext cx="10080000" cy="5040000"/>
          </a:xfrm>
          <a:prstGeom prst="rect">
            <a:avLst/>
          </a:prstGeom>
          <a:solidFill>
            <a:srgbClr val="1abc9c"/>
          </a:solidFill>
          <a:ln>
            <a:noFill/>
          </a:ln>
        </p:spPr>
        <p:style>
          <a:lnRef idx="0"/>
          <a:fillRef idx="0"/>
          <a:effectRef idx="0"/>
          <a:fontRef idx="minor"/>
        </p:style>
      </p:sp>
      <p:sp>
        <p:nvSpPr>
          <p:cNvPr id="45" name="PlaceHolder 2"/>
          <p:cNvSpPr>
            <a:spLocks noGrp="1"/>
          </p:cNvSpPr>
          <p:nvPr>
            <p:ph type="title"/>
          </p:nvPr>
        </p:nvSpPr>
        <p:spPr>
          <a:xfrm>
            <a:off x="360000" y="3780000"/>
            <a:ext cx="9360000" cy="958680"/>
          </a:xfrm>
          <a:prstGeom prst="rect">
            <a:avLst/>
          </a:prstGeom>
        </p:spPr>
        <p:txBody>
          <a:bodyPr lIns="0" rIns="0" tIns="0" bIns="0" anchor="ctr" anchorCtr="1">
            <a:noAutofit/>
          </a:bodyPr>
          <a:p>
            <a:pPr algn="ctr"/>
            <a:r>
              <a:rPr b="1" lang="el-GR" sz="3600" spc="-1" strike="noStrike">
                <a:solidFill>
                  <a:srgbClr val="ffffff"/>
                </a:solidFill>
                <a:latin typeface="Source Sans Pro Black"/>
              </a:rPr>
              <a:t>Πατήστε για επεξεργασία της μορφής κειμένου του τίτλου</a:t>
            </a:r>
            <a:endParaRPr b="1" lang="el-GR" sz="3600" spc="-1" strike="noStrike">
              <a:solidFill>
                <a:srgbClr val="ffffff"/>
              </a:solidFill>
              <a:latin typeface="Source Sans Pro Black"/>
            </a:endParaRPr>
          </a:p>
        </p:txBody>
      </p:sp>
      <p:sp>
        <p:nvSpPr>
          <p:cNvPr id="46" name="PlaceHolder 3"/>
          <p:cNvSpPr>
            <a:spLocks noGrp="1"/>
          </p:cNvSpPr>
          <p:nvPr>
            <p:ph type="body"/>
          </p:nvPr>
        </p:nvSpPr>
        <p:spPr>
          <a:xfrm>
            <a:off x="360000" y="5220000"/>
            <a:ext cx="9360000" cy="1980000"/>
          </a:xfrm>
          <a:prstGeom prst="rect">
            <a:avLst/>
          </a:prstGeom>
        </p:spPr>
        <p:txBody>
          <a:bodyPr lIns="0" rIns="0" tIns="0" bIns="0">
            <a:normAutofit fontScale="60000"/>
          </a:bodyPr>
          <a:p>
            <a:pPr marL="432000" indent="-324000">
              <a:spcAft>
                <a:spcPts val="876"/>
              </a:spcAft>
            </a:pPr>
            <a:r>
              <a:rPr b="0" lang="el-GR" sz="2000" spc="-1" strike="noStrike">
                <a:solidFill>
                  <a:srgbClr val="ffffff"/>
                </a:solidFill>
                <a:latin typeface="Source Sans Pro"/>
              </a:rPr>
              <a:t>Πατήστε για επεξεργασία της μορφής κειμένου διάρθρωσης</a:t>
            </a:r>
            <a:endParaRPr b="0" lang="el-GR" sz="2000" spc="-1" strike="noStrike">
              <a:solidFill>
                <a:srgbClr val="ffffff"/>
              </a:solidFill>
              <a:latin typeface="Source Sans Pro"/>
            </a:endParaRPr>
          </a:p>
          <a:p>
            <a:pPr lvl="1" marL="864000" indent="-324000">
              <a:spcAft>
                <a:spcPts val="1134"/>
              </a:spcAft>
            </a:pPr>
            <a:r>
              <a:rPr b="0" lang="el-GR" sz="2000" spc="-1" strike="noStrike">
                <a:solidFill>
                  <a:srgbClr val="ffffff"/>
                </a:solidFill>
                <a:latin typeface="Source Sans Pro"/>
              </a:rPr>
              <a:t>Δεύτερο επίπεδο διάρθρωσης</a:t>
            </a:r>
            <a:endParaRPr b="0" lang="el-GR" sz="2000" spc="-1" strike="noStrike">
              <a:solidFill>
                <a:srgbClr val="ffffff"/>
              </a:solidFill>
              <a:latin typeface="Source Sans Pro"/>
            </a:endParaRPr>
          </a:p>
          <a:p>
            <a:pPr lvl="2" marL="1296000" indent="-288000">
              <a:spcAft>
                <a:spcPts val="850"/>
              </a:spcAft>
            </a:pPr>
            <a:r>
              <a:rPr b="0" lang="el-GR" sz="2000" spc="-1" strike="noStrike">
                <a:solidFill>
                  <a:srgbClr val="ffffff"/>
                </a:solidFill>
                <a:latin typeface="Source Sans Pro"/>
              </a:rPr>
              <a:t>Τρίτο επίπεδο διάρθρωσης</a:t>
            </a:r>
            <a:endParaRPr b="0" lang="el-GR" sz="2000" spc="-1" strike="noStrike">
              <a:solidFill>
                <a:srgbClr val="ffffff"/>
              </a:solidFill>
              <a:latin typeface="Source Sans Pro"/>
            </a:endParaRPr>
          </a:p>
          <a:p>
            <a:pPr lvl="3" marL="1728000" indent="-216000">
              <a:spcAft>
                <a:spcPts val="567"/>
              </a:spcAft>
            </a:pPr>
            <a:r>
              <a:rPr b="0" lang="el-GR" sz="2000" spc="-1" strike="noStrike">
                <a:solidFill>
                  <a:srgbClr val="ffffff"/>
                </a:solidFill>
                <a:latin typeface="Source Sans Pro"/>
              </a:rPr>
              <a:t>Τέταρτο επίπεδο διάρθρωσης</a:t>
            </a:r>
            <a:endParaRPr b="0" lang="el-GR" sz="2000" spc="-1" strike="noStrike">
              <a:solidFill>
                <a:srgbClr val="ffffff"/>
              </a:solidFill>
              <a:latin typeface="Source Sans Pro"/>
            </a:endParaRPr>
          </a:p>
          <a:p>
            <a:pPr lvl="4" marL="2160000" indent="-216000">
              <a:spcAft>
                <a:spcPts val="283"/>
              </a:spcAft>
            </a:pPr>
            <a:r>
              <a:rPr b="0" lang="el-GR" sz="2000" spc="-1" strike="noStrike">
                <a:solidFill>
                  <a:srgbClr val="ffffff"/>
                </a:solidFill>
                <a:latin typeface="Source Sans Pro"/>
              </a:rPr>
              <a:t>Πέμπτο επίπεδο διάρθρωσης</a:t>
            </a:r>
            <a:endParaRPr b="0" lang="el-GR" sz="2000" spc="-1" strike="noStrike">
              <a:solidFill>
                <a:srgbClr val="ffffff"/>
              </a:solidFill>
              <a:latin typeface="Source Sans Pro"/>
            </a:endParaRPr>
          </a:p>
          <a:p>
            <a:pPr lvl="5" marL="2592000" indent="-216000">
              <a:spcAft>
                <a:spcPts val="283"/>
              </a:spcAft>
            </a:pPr>
            <a:r>
              <a:rPr b="0" lang="el-GR" sz="2000" spc="-1" strike="noStrike">
                <a:solidFill>
                  <a:srgbClr val="ffffff"/>
                </a:solidFill>
                <a:latin typeface="Source Sans Pro"/>
              </a:rPr>
              <a:t>Έκτο επίπεδο διάρθρωσης</a:t>
            </a:r>
            <a:endParaRPr b="0" lang="el-GR" sz="2000" spc="-1" strike="noStrike">
              <a:solidFill>
                <a:srgbClr val="ffffff"/>
              </a:solidFill>
              <a:latin typeface="Source Sans Pro"/>
            </a:endParaRPr>
          </a:p>
          <a:p>
            <a:pPr lvl="6" marL="3024000" indent="-216000">
              <a:spcAft>
                <a:spcPts val="283"/>
              </a:spcAft>
            </a:pPr>
            <a:r>
              <a:rPr b="0" lang="el-GR" sz="2000" spc="-1" strike="noStrike">
                <a:solidFill>
                  <a:srgbClr val="ffffff"/>
                </a:solidFill>
                <a:latin typeface="Source Sans Pro"/>
              </a:rPr>
              <a:t>Έβδομο επίπεδο διάρθρωσης</a:t>
            </a:r>
            <a:endParaRPr b="0" lang="el-GR" sz="2000" spc="-1" strike="noStrike">
              <a:solidFill>
                <a:srgbClr val="ffffff"/>
              </a:solidFill>
              <a:latin typeface="Source Sans Pro"/>
            </a:endParaRPr>
          </a:p>
        </p:txBody>
      </p:sp>
      <p:sp>
        <p:nvSpPr>
          <p:cNvPr id="47" name="PlaceHolder 4"/>
          <p:cNvSpPr>
            <a:spLocks noGrp="1"/>
          </p:cNvSpPr>
          <p:nvPr>
            <p:ph type="dt"/>
          </p:nvPr>
        </p:nvSpPr>
        <p:spPr>
          <a:xfrm>
            <a:off x="360000" y="7200000"/>
            <a:ext cx="2880000" cy="360000"/>
          </a:xfrm>
          <a:prstGeom prst="rect">
            <a:avLst/>
          </a:prstGeom>
        </p:spPr>
        <p:txBody>
          <a:bodyPr lIns="0" rIns="0" tIns="0" bIns="0">
            <a:noAutofit/>
          </a:bodyPr>
          <a:p>
            <a:r>
              <a:rPr b="1" lang="el-GR" sz="1800" spc="-1" strike="noStrike">
                <a:solidFill>
                  <a:srgbClr val="ffffff"/>
                </a:solidFill>
                <a:latin typeface="Source Sans Pro Black"/>
              </a:rPr>
              <a:t>&lt;ημερομηνία/ώρα&gt;</a:t>
            </a:r>
            <a:endParaRPr b="1" lang="el-GR" sz="1800" spc="-1" strike="noStrike">
              <a:solidFill>
                <a:srgbClr val="ffffff"/>
              </a:solidFill>
              <a:latin typeface="Source Sans Pro Black"/>
            </a:endParaRPr>
          </a:p>
        </p:txBody>
      </p:sp>
      <p:sp>
        <p:nvSpPr>
          <p:cNvPr id="48" name="PlaceHolder 5"/>
          <p:cNvSpPr>
            <a:spLocks noGrp="1"/>
          </p:cNvSpPr>
          <p:nvPr>
            <p:ph type="ftr"/>
          </p:nvPr>
        </p:nvSpPr>
        <p:spPr>
          <a:xfrm>
            <a:off x="3420000" y="7200000"/>
            <a:ext cx="3240000" cy="360000"/>
          </a:xfrm>
          <a:prstGeom prst="rect">
            <a:avLst/>
          </a:prstGeom>
        </p:spPr>
        <p:txBody>
          <a:bodyPr lIns="0" rIns="0" tIns="0" bIns="0">
            <a:noAutofit/>
          </a:bodyPr>
          <a:p>
            <a:pPr algn="ctr"/>
            <a:r>
              <a:rPr b="1" lang="el-GR" sz="1800" spc="-1" strike="noStrike">
                <a:solidFill>
                  <a:srgbClr val="ffffff"/>
                </a:solidFill>
                <a:latin typeface="Source Sans Pro Black"/>
              </a:rPr>
              <a:t>&lt;υποσέλιδο&gt;</a:t>
            </a:r>
            <a:endParaRPr b="1" lang="el-GR" sz="1800" spc="-1" strike="noStrike">
              <a:solidFill>
                <a:srgbClr val="ffffff"/>
              </a:solidFill>
              <a:latin typeface="Source Sans Pro Black"/>
            </a:endParaRPr>
          </a:p>
        </p:txBody>
      </p:sp>
      <p:sp>
        <p:nvSpPr>
          <p:cNvPr id="49" name="PlaceHolder 6"/>
          <p:cNvSpPr>
            <a:spLocks noGrp="1"/>
          </p:cNvSpPr>
          <p:nvPr>
            <p:ph type="sldNum"/>
          </p:nvPr>
        </p:nvSpPr>
        <p:spPr>
          <a:xfrm>
            <a:off x="9180000" y="6804000"/>
            <a:ext cx="720000" cy="720000"/>
          </a:xfrm>
          <a:prstGeom prst="rect">
            <a:avLst/>
          </a:prstGeom>
        </p:spPr>
        <p:txBody>
          <a:bodyPr lIns="0" rIns="0" tIns="0" bIns="0" anchor="ctr">
            <a:noAutofit/>
          </a:bodyPr>
          <a:p>
            <a:pPr algn="ctr"/>
            <a:fld id="{C7AC2E21-84E7-49D3-B47E-488E8FCE9143}" type="slidenum">
              <a:rPr b="1" lang="el-GR" sz="1800" spc="-1" strike="noStrike">
                <a:solidFill>
                  <a:srgbClr val="ffffff"/>
                </a:solidFill>
                <a:latin typeface="Source Sans Pro Black"/>
              </a:rPr>
              <a:t>&lt;αριθμός&gt;</a:t>
            </a:fld>
            <a:endParaRPr b="1" lang="el-GR" sz="1800" spc="-1" strike="noStrike">
              <a:solidFill>
                <a:srgbClr val="ffffff"/>
              </a:solidFill>
              <a:latin typeface="Source Sans Pro Black"/>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c3e50"/>
        </a:solidFill>
      </p:bgPr>
    </p:bg>
    <p:spTree>
      <p:nvGrpSpPr>
        <p:cNvPr id="1" name=""/>
        <p:cNvGrpSpPr/>
        <p:nvPr/>
      </p:nvGrpSpPr>
      <p:grpSpPr>
        <a:xfrm>
          <a:off x="0" y="0"/>
          <a:ext cx="0" cy="0"/>
          <a:chOff x="0" y="0"/>
          <a:chExt cx="0" cy="0"/>
        </a:xfrm>
      </p:grpSpPr>
      <p:sp>
        <p:nvSpPr>
          <p:cNvPr id="86" name="CustomShape 1"/>
          <p:cNvSpPr/>
          <p:nvPr/>
        </p:nvSpPr>
        <p:spPr>
          <a:xfrm>
            <a:off x="2520000" y="2520000"/>
            <a:ext cx="5040000" cy="2520000"/>
          </a:xfrm>
          <a:prstGeom prst="wedgeRectCallout">
            <a:avLst>
              <a:gd name="adj1" fmla="val -42740"/>
              <a:gd name="adj2" fmla="val 114189"/>
            </a:avLst>
          </a:prstGeom>
          <a:solidFill>
            <a:srgbClr val="ffffff"/>
          </a:solidFill>
          <a:ln>
            <a:noFill/>
          </a:ln>
        </p:spPr>
        <p:style>
          <a:lnRef idx="0"/>
          <a:fillRef idx="0"/>
          <a:effectRef idx="0"/>
          <a:fontRef idx="minor"/>
        </p:style>
      </p:sp>
      <p:sp>
        <p:nvSpPr>
          <p:cNvPr id="87" name="PlaceHolder 2"/>
          <p:cNvSpPr>
            <a:spLocks noGrp="1"/>
          </p:cNvSpPr>
          <p:nvPr>
            <p:ph type="title"/>
          </p:nvPr>
        </p:nvSpPr>
        <p:spPr>
          <a:xfrm>
            <a:off x="2700000" y="2700000"/>
            <a:ext cx="4680000" cy="2160000"/>
          </a:xfrm>
          <a:prstGeom prst="rect">
            <a:avLst/>
          </a:prstGeom>
        </p:spPr>
        <p:txBody>
          <a:bodyPr lIns="0" rIns="0" tIns="0" bIns="0" anchor="ctr" anchorCtr="1">
            <a:noAutofit/>
          </a:bodyPr>
          <a:p>
            <a:pPr algn="ctr"/>
            <a:r>
              <a:rPr b="1" lang="el-GR" sz="3600" spc="-1" strike="noStrike">
                <a:solidFill>
                  <a:srgbClr val="2c3e50"/>
                </a:solidFill>
                <a:latin typeface="Source Sans Pro Black"/>
              </a:rPr>
              <a:t>Πατήστε για επεξεργασία της μορφής κειμένου του τίτλου</a:t>
            </a:r>
            <a:endParaRPr b="1" lang="el-GR" sz="3600" spc="-1" strike="noStrike">
              <a:solidFill>
                <a:srgbClr val="2c3e50"/>
              </a:solidFill>
              <a:latin typeface="Source Sans Pro Black"/>
            </a:endParaRPr>
          </a:p>
        </p:txBody>
      </p:sp>
      <p:sp>
        <p:nvSpPr>
          <p:cNvPr id="88" name="PlaceHolder 3"/>
          <p:cNvSpPr>
            <a:spLocks noGrp="1"/>
          </p:cNvSpPr>
          <p:nvPr>
            <p:ph type="body"/>
          </p:nvPr>
        </p:nvSpPr>
        <p:spPr>
          <a:xfrm>
            <a:off x="3420000" y="5040000"/>
            <a:ext cx="6300000" cy="2160000"/>
          </a:xfrm>
          <a:prstGeom prst="rect">
            <a:avLst/>
          </a:prstGeom>
        </p:spPr>
        <p:txBody>
          <a:bodyPr lIns="0" rIns="0" tIns="0" bIns="0">
            <a:normAutofit fontScale="56000"/>
          </a:bodyPr>
          <a:p>
            <a:pPr marL="432000" indent="-324000">
              <a:spcAft>
                <a:spcPts val="876"/>
              </a:spcAft>
            </a:pPr>
            <a:r>
              <a:rPr b="0" lang="el-GR" sz="2000" spc="-1" strike="noStrike">
                <a:solidFill>
                  <a:srgbClr val="ffffff"/>
                </a:solidFill>
                <a:latin typeface="Source Sans Pro"/>
              </a:rPr>
              <a:t>Πατήστε για επεξεργασία της μορφής κειμένου διάρθρωσης</a:t>
            </a:r>
            <a:endParaRPr b="0" lang="el-GR" sz="2000" spc="-1" strike="noStrike">
              <a:solidFill>
                <a:srgbClr val="ffffff"/>
              </a:solidFill>
              <a:latin typeface="Source Sans Pro"/>
            </a:endParaRPr>
          </a:p>
          <a:p>
            <a:pPr lvl="1" marL="864000" indent="-324000">
              <a:spcAft>
                <a:spcPts val="1134"/>
              </a:spcAft>
            </a:pPr>
            <a:r>
              <a:rPr b="0" lang="el-GR" sz="2000" spc="-1" strike="noStrike">
                <a:solidFill>
                  <a:srgbClr val="ffffff"/>
                </a:solidFill>
                <a:latin typeface="Source Sans Pro"/>
              </a:rPr>
              <a:t>Δεύτερο επίπεδο διάρθρωσης</a:t>
            </a:r>
            <a:endParaRPr b="0" lang="el-GR" sz="2000" spc="-1" strike="noStrike">
              <a:solidFill>
                <a:srgbClr val="ffffff"/>
              </a:solidFill>
              <a:latin typeface="Source Sans Pro"/>
            </a:endParaRPr>
          </a:p>
          <a:p>
            <a:pPr lvl="2" marL="1296000" indent="-288000">
              <a:spcAft>
                <a:spcPts val="850"/>
              </a:spcAft>
            </a:pPr>
            <a:r>
              <a:rPr b="0" lang="el-GR" sz="2000" spc="-1" strike="noStrike">
                <a:solidFill>
                  <a:srgbClr val="ffffff"/>
                </a:solidFill>
                <a:latin typeface="Source Sans Pro"/>
              </a:rPr>
              <a:t>Τρίτο επίπεδο διάρθρωσης</a:t>
            </a:r>
            <a:endParaRPr b="0" lang="el-GR" sz="2000" spc="-1" strike="noStrike">
              <a:solidFill>
                <a:srgbClr val="ffffff"/>
              </a:solidFill>
              <a:latin typeface="Source Sans Pro"/>
            </a:endParaRPr>
          </a:p>
          <a:p>
            <a:pPr lvl="3" marL="1728000" indent="-216000">
              <a:spcAft>
                <a:spcPts val="567"/>
              </a:spcAft>
            </a:pPr>
            <a:r>
              <a:rPr b="0" lang="el-GR" sz="2000" spc="-1" strike="noStrike">
                <a:solidFill>
                  <a:srgbClr val="ffffff"/>
                </a:solidFill>
                <a:latin typeface="Source Sans Pro"/>
              </a:rPr>
              <a:t>Τέταρτο επίπεδο διάρθρωσης</a:t>
            </a:r>
            <a:endParaRPr b="0" lang="el-GR" sz="2000" spc="-1" strike="noStrike">
              <a:solidFill>
                <a:srgbClr val="ffffff"/>
              </a:solidFill>
              <a:latin typeface="Source Sans Pro"/>
            </a:endParaRPr>
          </a:p>
          <a:p>
            <a:pPr lvl="4" marL="2160000" indent="-216000">
              <a:spcAft>
                <a:spcPts val="283"/>
              </a:spcAft>
            </a:pPr>
            <a:r>
              <a:rPr b="0" lang="el-GR" sz="2000" spc="-1" strike="noStrike">
                <a:solidFill>
                  <a:srgbClr val="ffffff"/>
                </a:solidFill>
                <a:latin typeface="Source Sans Pro"/>
              </a:rPr>
              <a:t>Πέμπτο επίπεδο διάρθρωσης</a:t>
            </a:r>
            <a:endParaRPr b="0" lang="el-GR" sz="2000" spc="-1" strike="noStrike">
              <a:solidFill>
                <a:srgbClr val="ffffff"/>
              </a:solidFill>
              <a:latin typeface="Source Sans Pro"/>
            </a:endParaRPr>
          </a:p>
          <a:p>
            <a:pPr lvl="5" marL="2592000" indent="-216000">
              <a:spcAft>
                <a:spcPts val="283"/>
              </a:spcAft>
            </a:pPr>
            <a:r>
              <a:rPr b="0" lang="el-GR" sz="2000" spc="-1" strike="noStrike">
                <a:solidFill>
                  <a:srgbClr val="ffffff"/>
                </a:solidFill>
                <a:latin typeface="Source Sans Pro"/>
              </a:rPr>
              <a:t>Έκτο επίπεδο διάρθρωσης</a:t>
            </a:r>
            <a:endParaRPr b="0" lang="el-GR" sz="2000" spc="-1" strike="noStrike">
              <a:solidFill>
                <a:srgbClr val="ffffff"/>
              </a:solidFill>
              <a:latin typeface="Source Sans Pro"/>
            </a:endParaRPr>
          </a:p>
          <a:p>
            <a:pPr lvl="6" marL="3024000" indent="-216000">
              <a:spcAft>
                <a:spcPts val="283"/>
              </a:spcAft>
            </a:pPr>
            <a:r>
              <a:rPr b="0" lang="el-GR" sz="2000" spc="-1" strike="noStrike">
                <a:solidFill>
                  <a:srgbClr val="ffffff"/>
                </a:solidFill>
                <a:latin typeface="Source Sans Pro"/>
              </a:rPr>
              <a:t>Έβδομο επίπεδο διάρθρωσης</a:t>
            </a:r>
            <a:endParaRPr b="0" lang="el-GR" sz="2000" spc="-1" strike="noStrike">
              <a:solidFill>
                <a:srgbClr val="ffffff"/>
              </a:solidFill>
              <a:latin typeface="Source Sans Pro"/>
            </a:endParaRPr>
          </a:p>
        </p:txBody>
      </p:sp>
      <p:sp>
        <p:nvSpPr>
          <p:cNvPr id="89" name="PlaceHolder 4"/>
          <p:cNvSpPr>
            <a:spLocks noGrp="1"/>
          </p:cNvSpPr>
          <p:nvPr>
            <p:ph type="dt"/>
          </p:nvPr>
        </p:nvSpPr>
        <p:spPr>
          <a:xfrm>
            <a:off x="360000" y="7200000"/>
            <a:ext cx="2880000" cy="360000"/>
          </a:xfrm>
          <a:prstGeom prst="rect">
            <a:avLst/>
          </a:prstGeom>
        </p:spPr>
        <p:txBody>
          <a:bodyPr lIns="0" rIns="0" tIns="0" bIns="0">
            <a:noAutofit/>
          </a:bodyPr>
          <a:p>
            <a:r>
              <a:rPr b="1" lang="el-GR" sz="1800" spc="-1" strike="noStrike">
                <a:solidFill>
                  <a:srgbClr val="ffffff"/>
                </a:solidFill>
                <a:latin typeface="Source Sans Pro Black"/>
              </a:rPr>
              <a:t>&lt;ημερομηνία/ώρα&gt;</a:t>
            </a:r>
            <a:endParaRPr b="1" lang="el-GR" sz="1800" spc="-1" strike="noStrike">
              <a:solidFill>
                <a:srgbClr val="ffffff"/>
              </a:solidFill>
              <a:latin typeface="Source Sans Pro Black"/>
            </a:endParaRPr>
          </a:p>
        </p:txBody>
      </p:sp>
      <p:sp>
        <p:nvSpPr>
          <p:cNvPr id="90" name="PlaceHolder 5"/>
          <p:cNvSpPr>
            <a:spLocks noGrp="1"/>
          </p:cNvSpPr>
          <p:nvPr>
            <p:ph type="ftr"/>
          </p:nvPr>
        </p:nvSpPr>
        <p:spPr>
          <a:xfrm>
            <a:off x="3420000" y="7200000"/>
            <a:ext cx="3240000" cy="360000"/>
          </a:xfrm>
          <a:prstGeom prst="rect">
            <a:avLst/>
          </a:prstGeom>
        </p:spPr>
        <p:txBody>
          <a:bodyPr lIns="0" rIns="0" tIns="0" bIns="0">
            <a:noAutofit/>
          </a:bodyPr>
          <a:p>
            <a:pPr algn="ctr"/>
            <a:r>
              <a:rPr b="1" lang="el-GR" sz="1800" spc="-1" strike="noStrike">
                <a:solidFill>
                  <a:srgbClr val="ffffff"/>
                </a:solidFill>
                <a:latin typeface="Source Sans Pro Black"/>
              </a:rPr>
              <a:t>&lt;υποσέλιδο&gt;</a:t>
            </a:r>
            <a:endParaRPr b="1" lang="el-GR" sz="1800" spc="-1" strike="noStrike">
              <a:solidFill>
                <a:srgbClr val="ffffff"/>
              </a:solidFill>
              <a:latin typeface="Source Sans Pro Black"/>
            </a:endParaRPr>
          </a:p>
        </p:txBody>
      </p:sp>
      <p:sp>
        <p:nvSpPr>
          <p:cNvPr id="91" name="PlaceHolder 6"/>
          <p:cNvSpPr>
            <a:spLocks noGrp="1"/>
          </p:cNvSpPr>
          <p:nvPr>
            <p:ph type="sldNum"/>
          </p:nvPr>
        </p:nvSpPr>
        <p:spPr>
          <a:xfrm>
            <a:off x="9180000" y="6804000"/>
            <a:ext cx="720000" cy="720000"/>
          </a:xfrm>
          <a:prstGeom prst="rect">
            <a:avLst/>
          </a:prstGeom>
        </p:spPr>
        <p:txBody>
          <a:bodyPr lIns="0" rIns="0" tIns="0" bIns="0" anchor="ctr">
            <a:noAutofit/>
          </a:bodyPr>
          <a:p>
            <a:pPr algn="ctr"/>
            <a:fld id="{01938BB0-AFDD-4B90-8A8E-9281399CBF93}" type="slidenum">
              <a:rPr b="1" lang="el-GR" sz="1800" spc="-1" strike="noStrike">
                <a:solidFill>
                  <a:srgbClr val="ffffff"/>
                </a:solidFill>
                <a:latin typeface="Source Sans Pro Black"/>
              </a:rPr>
              <a:t>&lt;αριθμός&gt;</a:t>
            </a:fld>
            <a:endParaRPr b="1" lang="el-GR" sz="1800" spc="-1" strike="noStrike">
              <a:solidFill>
                <a:srgbClr val="ffffff"/>
              </a:solidFill>
              <a:latin typeface="Source Sans Pro Black"/>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360000" y="3780000"/>
            <a:ext cx="9360000" cy="958680"/>
          </a:xfrm>
          <a:prstGeom prst="rect">
            <a:avLst/>
          </a:prstGeom>
          <a:noFill/>
          <a:ln>
            <a:noFill/>
          </a:ln>
        </p:spPr>
        <p:txBody>
          <a:bodyPr lIns="0" rIns="0" tIns="0" bIns="0" anchor="ctr" anchorCtr="1">
            <a:spAutoFit/>
          </a:bodyPr>
          <a:p>
            <a:pPr algn="ctr"/>
            <a:r>
              <a:rPr b="1" lang="el-GR" sz="3600" spc="-1" strike="noStrike">
                <a:solidFill>
                  <a:srgbClr val="ffffff"/>
                </a:solidFill>
                <a:latin typeface="Source Sans Pro Black"/>
              </a:rPr>
              <a:t>Η έννοια του Πρόβληματος</a:t>
            </a:r>
            <a:endParaRPr b="1" lang="el-GR" sz="3600" spc="-1" strike="noStrike">
              <a:solidFill>
                <a:srgbClr val="ffffff"/>
              </a:solidFill>
              <a:latin typeface="Source Sans Pro Black"/>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360000" y="301320"/>
            <a:ext cx="9360000" cy="958680"/>
          </a:xfrm>
          <a:prstGeom prst="rect">
            <a:avLst/>
          </a:prstGeom>
          <a:noFill/>
          <a:ln>
            <a:noFill/>
          </a:ln>
        </p:spPr>
        <p:txBody>
          <a:bodyPr lIns="0" rIns="0" tIns="0" bIns="0" anchor="ctr">
            <a:noAutofit/>
          </a:bodyPr>
          <a:p>
            <a:endParaRPr b="1" lang="el-GR" sz="3600" spc="-1" strike="noStrike">
              <a:solidFill>
                <a:srgbClr val="ffffff"/>
              </a:solidFill>
              <a:latin typeface="Source Sans Pro Black"/>
            </a:endParaRPr>
          </a:p>
        </p:txBody>
      </p:sp>
      <p:sp>
        <p:nvSpPr>
          <p:cNvPr id="147"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Επίσης, η εικασία του Γκόλντμπαχ (Goldbach, κάθε άρτιος μπορεί να γραφτεί ως άθροισμα δύο πρώτων αριθμών) </a:t>
            </a:r>
            <a:endParaRPr b="1" lang="el-GR" sz="3200" spc="-1" strike="noStrike">
              <a:solidFill>
                <a:srgbClr val="2c3e50"/>
              </a:solidFill>
              <a:latin typeface="Source Sans Pro Semibold"/>
            </a:endParaRPr>
          </a:p>
        </p:txBody>
      </p:sp>
      <p:pic>
        <p:nvPicPr>
          <p:cNvPr id="148" name="" descr=""/>
          <p:cNvPicPr/>
          <p:nvPr/>
        </p:nvPicPr>
        <p:blipFill>
          <a:blip r:embed="rId1"/>
          <a:srcRect l="16422" t="37546" r="64286" b="38320"/>
          <a:stretch/>
        </p:blipFill>
        <p:spPr>
          <a:xfrm>
            <a:off x="3312000" y="4176000"/>
            <a:ext cx="3888000" cy="273564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Υπολογιστικά Προβλήματα</a:t>
            </a:r>
            <a:endParaRPr b="1" lang="el-GR" sz="3600" spc="-1" strike="noStrike">
              <a:solidFill>
                <a:srgbClr val="ffffff"/>
              </a:solidFill>
              <a:latin typeface="Source Sans Pro Black"/>
            </a:endParaRPr>
          </a:p>
        </p:txBody>
      </p:sp>
      <p:sp>
        <p:nvSpPr>
          <p:cNvPr id="150"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Οποιοδήποτε πρόβλημα μπορεί να λυθεί και μέσω του υπολογιστή, χαρακτηρίζεται υπολογιστικό πρόβλημα</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Υπολογιστικά προβλήματα</a:t>
            </a:r>
            <a:endParaRPr b="1" lang="el-GR" sz="3600" spc="-1" strike="noStrike">
              <a:solidFill>
                <a:srgbClr val="ffffff"/>
              </a:solidFill>
              <a:latin typeface="Source Sans Pro Black"/>
            </a:endParaRPr>
          </a:p>
        </p:txBody>
      </p:sp>
      <p:sp>
        <p:nvSpPr>
          <p:cNvPr id="152" name="TextShape 2"/>
          <p:cNvSpPr txBox="1"/>
          <p:nvPr/>
        </p:nvSpPr>
        <p:spPr>
          <a:xfrm>
            <a:off x="360000" y="1980000"/>
            <a:ext cx="9360000" cy="5040000"/>
          </a:xfrm>
          <a:prstGeom prst="rect">
            <a:avLst/>
          </a:prstGeom>
          <a:noFill/>
          <a:ln>
            <a:noFill/>
          </a:ln>
        </p:spPr>
        <p:txBody>
          <a:bodyPr lIns="0" rIns="0" tIns="0" bIns="0">
            <a:normAutofit fontScale="73000"/>
          </a:bodyPr>
          <a:p>
            <a:pPr marL="432000" indent="-324000">
              <a:spcAft>
                <a:spcPts val="1414"/>
              </a:spcAft>
              <a:buClr>
                <a:srgbClr val="2c3e50"/>
              </a:buClr>
              <a:buSzPct val="45000"/>
              <a:buFont typeface="Wingdings" charset="2"/>
              <a:buChar char=""/>
            </a:pPr>
            <a:r>
              <a:rPr b="1" lang="el-GR" sz="3200" spc="-1" strike="noStrike" u="sng">
                <a:solidFill>
                  <a:srgbClr val="800080"/>
                </a:solidFill>
                <a:uFillTx/>
                <a:latin typeface="Source Sans Pro Semibold"/>
              </a:rPr>
              <a:t>Απόφασης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erif Pro"/>
              </a:rPr>
              <a:t> </a:t>
            </a:r>
            <a:r>
              <a:rPr b="1" i="1" lang="el-GR" sz="2400" spc="-1" strike="noStrike">
                <a:solidFill>
                  <a:srgbClr val="2c3e50"/>
                </a:solidFill>
                <a:latin typeface="Source Serif Pro"/>
              </a:rPr>
              <a:t>είναι ένα πρόβλημα στο οποίο η απάντηση είναι ένα ναι ή ένα όχι. </a:t>
            </a:r>
            <a:endParaRPr b="1" lang="el-GR" sz="24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Για παράδειγμα, δεδομένου ότι ο καιρός είναι άστατος, να πάω στο σχολείο με το ποδήλατο;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u="sng">
                <a:solidFill>
                  <a:srgbClr val="800080"/>
                </a:solidFill>
                <a:uFillTx/>
                <a:latin typeface="Source Sans Pro Semibold"/>
              </a:rPr>
              <a:t>Βελτιστοποίησης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i="1" lang="el-GR" sz="2000" spc="-1" strike="noStrike">
                <a:solidFill>
                  <a:srgbClr val="1c1c1c"/>
                </a:solidFill>
                <a:latin typeface="Source Serif Pro"/>
              </a:rPr>
              <a:t>είναι ένα πρόβλημα στο οποίο αναζητούμε την απάντηση που ικανοποιεί κατά τον καλύτερο τρόπο τα δεδομένα του.</a:t>
            </a:r>
            <a:endParaRPr b="1" lang="el-GR" sz="20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333333"/>
                </a:solidFill>
                <a:latin typeface="Source Sans Pro Semibold"/>
              </a:rPr>
              <a:t>Για παράδειγμα, δεδομένου ότι διαθέτω 200 ευρώ, ποιο είναι το καλύτερο κινητό που μπορώ να αγοράσω;</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Υπολογιστικά Προβλήματα</a:t>
            </a:r>
            <a:endParaRPr b="1" lang="el-GR" sz="3600" spc="-1" strike="noStrike">
              <a:solidFill>
                <a:srgbClr val="ffffff"/>
              </a:solidFill>
              <a:latin typeface="Source Sans Pro Black"/>
            </a:endParaRPr>
          </a:p>
        </p:txBody>
      </p:sp>
      <p:sp>
        <p:nvSpPr>
          <p:cNvPr id="154" name="TextShape 2"/>
          <p:cNvSpPr txBox="1"/>
          <p:nvPr/>
        </p:nvSpPr>
        <p:spPr>
          <a:xfrm>
            <a:off x="360000" y="1980000"/>
            <a:ext cx="9360000" cy="5040000"/>
          </a:xfrm>
          <a:prstGeom prst="rect">
            <a:avLst/>
          </a:prstGeom>
          <a:noFill/>
          <a:ln>
            <a:noFill/>
          </a:ln>
        </p:spPr>
        <p:txBody>
          <a:bodyPr lIns="0" rIns="0" tIns="0" bIns="0">
            <a:normAutofit fontScale="61000"/>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Η επίλυση της δευτεροβάθμιας εξίσωσης.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Η ταξινόμηση των μαθητών σε αλφαβητική σειρά.</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Η αναζήτηση και ο υπολογισμός της χιλιομετρικά συντομότερης διαδρομής που θα κάνει ένας ταχυδρόμος για να επισκεφθεί δέκα χωριά και να επιστρέψει στο χωριό από όπου ξεκίνησε περνώντας μόνο μία φορά από κάθε χωριό, με βάση έναν δεδομένο χάρτη των χωριών και των δρόμων που συνδέουν τα χωριά.</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Η εύρεση λέξης που να ξεκινά από ένα γράμμα και να τελειώνει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σε ένα άλλο γράμμα</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Μη υπολογιστικά προβλήματα</a:t>
            </a:r>
            <a:endParaRPr b="1" lang="el-GR" sz="3600" spc="-1" strike="noStrike">
              <a:solidFill>
                <a:srgbClr val="ffffff"/>
              </a:solidFill>
              <a:latin typeface="Source Sans Pro Black"/>
            </a:endParaRPr>
          </a:p>
        </p:txBody>
      </p:sp>
      <p:sp>
        <p:nvSpPr>
          <p:cNvPr id="156"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καμία μηχανή δεν μπορεί γενικά να αποφανθεί αν ένα δεδομένο πρόγραμμα θα επιστρέψει απάντηση για μια δεδομένη είσοδο, ή αν θα εκτελείται για πάντα.</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 descr=""/>
          <p:cNvPicPr/>
          <p:nvPr/>
        </p:nvPicPr>
        <p:blipFill>
          <a:blip r:embed="rId1"/>
          <a:stretch/>
        </p:blipFill>
        <p:spPr>
          <a:xfrm>
            <a:off x="359640" y="2545560"/>
            <a:ext cx="4567320" cy="3908520"/>
          </a:xfrm>
          <a:prstGeom prst="rect">
            <a:avLst/>
          </a:prstGeom>
          <a:ln>
            <a:noFill/>
          </a:ln>
        </p:spPr>
      </p:pic>
      <p:sp>
        <p:nvSpPr>
          <p:cNvPr id="158" name="TextShape 1"/>
          <p:cNvSpPr txBox="1"/>
          <p:nvPr/>
        </p:nvSpPr>
        <p:spPr>
          <a:xfrm>
            <a:off x="5155920" y="1980000"/>
            <a:ext cx="456732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Ακριβής πρόγνωση σεισμών</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Εμβόλιο καρκίνου</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Καταπολέμηση ανεργίας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Υπολογισμός εμβαδού οικοπέδου</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Εύρεση εξωγήινης ζωής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p:txBody>
      </p:sp>
      <p:sp>
        <p:nvSpPr>
          <p:cNvPr id="159" name="TextShape 2"/>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a:t>
            </a:r>
            <a:endParaRPr b="1" lang="el-GR" sz="3600" spc="-1" strike="noStrike">
              <a:solidFill>
                <a:srgbClr val="ffffff"/>
              </a:solidFill>
              <a:latin typeface="Source Sans Pro Black"/>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Διαδικασίες επίλυσης (υπολογιστικού)</a:t>
            </a:r>
            <a:br/>
            <a:r>
              <a:rPr b="1" lang="el-GR" sz="3600" spc="-1" strike="noStrike">
                <a:solidFill>
                  <a:srgbClr val="ffffff"/>
                </a:solidFill>
                <a:latin typeface="Source Sans Pro Black"/>
              </a:rPr>
              <a:t>προβλήματος</a:t>
            </a:r>
            <a:endParaRPr b="1" lang="el-GR" sz="3600" spc="-1" strike="noStrike">
              <a:solidFill>
                <a:srgbClr val="ffffff"/>
              </a:solidFill>
              <a:latin typeface="Source Sans Pro Black"/>
            </a:endParaRPr>
          </a:p>
        </p:txBody>
      </p:sp>
      <p:pic>
        <p:nvPicPr>
          <p:cNvPr id="161" name="" descr=""/>
          <p:cNvPicPr/>
          <p:nvPr/>
        </p:nvPicPr>
        <p:blipFill>
          <a:blip r:embed="rId1"/>
          <a:srcRect l="24995" t="55315" r="62143" b="24361"/>
          <a:stretch/>
        </p:blipFill>
        <p:spPr>
          <a:xfrm>
            <a:off x="2520000" y="2088000"/>
            <a:ext cx="4293000" cy="38160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 </a:t>
            </a:r>
            <a:r>
              <a:rPr b="1" lang="el-GR" sz="3600" spc="-1" strike="noStrike">
                <a:solidFill>
                  <a:srgbClr val="ffffff"/>
                </a:solidFill>
                <a:latin typeface="Source Sans Pro Black"/>
              </a:rPr>
              <a:t>1. Κατανόηση και Παρουσίαση προβλήματος</a:t>
            </a:r>
            <a:endParaRPr b="1" lang="el-GR" sz="3600" spc="-1" strike="noStrike">
              <a:solidFill>
                <a:srgbClr val="ffffff"/>
              </a:solidFill>
              <a:latin typeface="Source Sans Pro Black"/>
            </a:endParaRPr>
          </a:p>
        </p:txBody>
      </p:sp>
      <p:sp>
        <p:nvSpPr>
          <p:cNvPr id="163"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Σημαντικός παράγοντας για την κατανόηση του προβλήματος αλλά και τον καθορισμό της λύσης του είναι ο προσδιορισμός του χώρου του προβλήματος.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 </a:t>
            </a:r>
            <a:r>
              <a:rPr b="1" lang="el-GR" sz="3200" spc="-1" strike="noStrike">
                <a:solidFill>
                  <a:srgbClr val="c9211e"/>
                </a:solidFill>
                <a:latin typeface="Source Sans Pro Semibold"/>
              </a:rPr>
              <a:t>Ο χώρος του προβλήματος</a:t>
            </a:r>
            <a:r>
              <a:rPr b="1" lang="el-GR" sz="3200" spc="-1" strike="noStrike">
                <a:solidFill>
                  <a:srgbClr val="2c3e50"/>
                </a:solidFill>
                <a:latin typeface="Source Sans Pro Semibold"/>
              </a:rPr>
              <a:t> καθορίζεται με τη βοήθεια ερωτήσεων («πώς», «πού», «τί», «γιατί», «πότε»). Απαντώντας στα ερωτήματα προσδιορίζουμε τα </a:t>
            </a:r>
            <a:r>
              <a:rPr b="1" lang="el-GR" sz="3200" spc="-1" strike="noStrike">
                <a:solidFill>
                  <a:srgbClr val="c9211e"/>
                </a:solidFill>
                <a:latin typeface="Source Sans Pro Semibold"/>
              </a:rPr>
              <a:t>δεδομένα και τα ζητούμενα</a:t>
            </a:r>
            <a:r>
              <a:rPr b="1" lang="el-GR" sz="3200" spc="-1" strike="noStrike">
                <a:solidFill>
                  <a:srgbClr val="2c3e50"/>
                </a:solidFill>
                <a:latin typeface="Source Sans Pro Semibold"/>
              </a:rPr>
              <a:t> του προβλήματος. (Είσοδος - Έξοδος)</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Δεδομένα- Ζητούμενα</a:t>
            </a:r>
            <a:endParaRPr b="1" lang="el-GR" sz="3600" spc="-1" strike="noStrike">
              <a:solidFill>
                <a:srgbClr val="ffffff"/>
              </a:solidFill>
              <a:latin typeface="Source Sans Pro Black"/>
            </a:endParaRPr>
          </a:p>
        </p:txBody>
      </p:sp>
      <p:sp>
        <p:nvSpPr>
          <p:cNvPr id="165"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u="sng">
                <a:solidFill>
                  <a:srgbClr val="c9211e"/>
                </a:solidFill>
                <a:uFillTx/>
                <a:latin typeface="Source Sans Pro Semibold"/>
              </a:rPr>
              <a:t>Δεδομένο προβλήματος</a:t>
            </a:r>
            <a:r>
              <a:rPr b="1" lang="el-GR" sz="3200" spc="-1" strike="noStrike">
                <a:solidFill>
                  <a:srgbClr val="2c3e50"/>
                </a:solidFill>
                <a:latin typeface="Source Sans Pro Semibold"/>
              </a:rPr>
              <a:t> ονομάζεται ένα γνωστό ή αποδεκτό στοιχείο το οποίο χρησιμοποιείται ως βάση ή προϋπόθεση για την επίλυση του προβλήματος.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u="sng">
                <a:solidFill>
                  <a:srgbClr val="c9211e"/>
                </a:solidFill>
                <a:uFillTx/>
                <a:latin typeface="Source Sans Pro Semibold"/>
              </a:rPr>
              <a:t>Ζητούμενο προβλήματος</a:t>
            </a:r>
            <a:r>
              <a:rPr b="1" lang="el-GR" sz="3200" spc="-1" strike="noStrike">
                <a:solidFill>
                  <a:srgbClr val="2c3e50"/>
                </a:solidFill>
                <a:latin typeface="Source Sans Pro Semibold"/>
              </a:rPr>
              <a:t> είναι αυτό που ψάχνουμε για να βγούμε από τη δύσκολη κατάσταση στην οποία βρισκόμαστε.</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Ιδιότητες δεδομένων-ζητουμένων</a:t>
            </a:r>
            <a:endParaRPr b="1" lang="el-GR" sz="3600" spc="-1" strike="noStrike">
              <a:solidFill>
                <a:srgbClr val="ffffff"/>
              </a:solidFill>
              <a:latin typeface="Source Sans Pro Black"/>
            </a:endParaRPr>
          </a:p>
        </p:txBody>
      </p:sp>
      <p:sp>
        <p:nvSpPr>
          <p:cNvPr id="167" name="TextShape 2"/>
          <p:cNvSpPr txBox="1"/>
          <p:nvPr/>
        </p:nvSpPr>
        <p:spPr>
          <a:xfrm>
            <a:off x="360000" y="1980000"/>
            <a:ext cx="9360000" cy="5040000"/>
          </a:xfrm>
          <a:prstGeom prst="rect">
            <a:avLst/>
          </a:prstGeom>
          <a:noFill/>
          <a:ln>
            <a:noFill/>
          </a:ln>
        </p:spPr>
        <p:txBody>
          <a:bodyPr lIns="0" rIns="0" tIns="0" bIns="0">
            <a:normAutofit fontScale="76000"/>
          </a:bodyPr>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Η ορθότητα</a:t>
            </a:r>
            <a:r>
              <a:rPr b="1" lang="el-GR" sz="3200" spc="-1" strike="noStrike">
                <a:solidFill>
                  <a:srgbClr val="2c3e50"/>
                </a:solidFill>
                <a:latin typeface="Source Sans Pro Semibold"/>
              </a:rPr>
              <a:t> είναι αναγκαίο να ελέγχεται κάθε φορά που επιδιώκεται η επίλυση ενός προβλήματος.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Για παράδειγμα, έστω ότι σας ζητείται να ταξινομήσετε σε αλφαβητική σειρά τα επίθετα των συμμαθητών σας. Αν σας τα έχουν δώσει με ορθογραφικά λάθη, η ταξινόμηση που θα προκύψει θα είναι λανθασμένη.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Πριν ξεκινήσουμε την προσπάθεια επίλυσης ενός προβλήματος πρέπει να ελέγξουμε την ορθότητα των δεδομένων</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Εισαγωγικές Ερωτήσεις</a:t>
            </a:r>
            <a:endParaRPr b="1" lang="el-GR" sz="3600" spc="-1" strike="noStrike">
              <a:solidFill>
                <a:srgbClr val="ffffff"/>
              </a:solidFill>
              <a:latin typeface="Source Sans Pro Black"/>
            </a:endParaRPr>
          </a:p>
        </p:txBody>
      </p:sp>
      <p:sp>
        <p:nvSpPr>
          <p:cNvPr id="130"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Συζητήστε με τους συμμαθητές σας και καταγράψτε δύο προβλήματα:</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Ποιο θεωρείτε το σημαντικότερο πρόβλημα της ανθρωπότητας;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Ποιο θεωρείτε το σημαντικότερο πρόβλημα που χρήζει αντιμετώπισης στο σχολείο;</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360000" y="301320"/>
            <a:ext cx="9360000" cy="958680"/>
          </a:xfrm>
          <a:prstGeom prst="rect">
            <a:avLst/>
          </a:prstGeom>
          <a:noFill/>
          <a:ln>
            <a:noFill/>
          </a:ln>
        </p:spPr>
        <p:txBody>
          <a:bodyPr lIns="0" rIns="0" tIns="0" bIns="0" anchor="ctr">
            <a:noAutofit/>
          </a:bodyPr>
          <a:p>
            <a:endParaRPr b="1" lang="el-GR" sz="3600" spc="-1" strike="noStrike">
              <a:solidFill>
                <a:srgbClr val="ffffff"/>
              </a:solidFill>
              <a:latin typeface="Source Sans Pro Black"/>
            </a:endParaRPr>
          </a:p>
        </p:txBody>
      </p:sp>
      <p:sp>
        <p:nvSpPr>
          <p:cNvPr id="169"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Η πληρότητα</a:t>
            </a:r>
            <a:r>
              <a:rPr b="1" lang="el-GR" sz="3200" spc="-1" strike="noStrike">
                <a:solidFill>
                  <a:srgbClr val="2c3e50"/>
                </a:solidFill>
                <a:latin typeface="Source Sans Pro Semibold"/>
              </a:rPr>
              <a:t> πρέπει κι αυτή να ελέγχεται κάθε φορά που επιδιώκεται η επίλυση ενός προβλήματος. </a:t>
            </a:r>
            <a:endParaRPr b="1" lang="el-GR" sz="3200" spc="-1" strike="noStrike">
              <a:solidFill>
                <a:srgbClr val="2c3e50"/>
              </a:solidFill>
              <a:latin typeface="Source Sans Pro Semibold"/>
            </a:endParaRPr>
          </a:p>
        </p:txBody>
      </p:sp>
      <p:pic>
        <p:nvPicPr>
          <p:cNvPr id="170" name="" descr=""/>
          <p:cNvPicPr/>
          <p:nvPr/>
        </p:nvPicPr>
        <p:blipFill>
          <a:blip r:embed="rId1"/>
          <a:srcRect l="26422" t="60394" r="28573" b="26899"/>
          <a:stretch/>
        </p:blipFill>
        <p:spPr>
          <a:xfrm>
            <a:off x="72000" y="4032000"/>
            <a:ext cx="9648000" cy="153072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360000" y="301320"/>
            <a:ext cx="9360000" cy="958680"/>
          </a:xfrm>
          <a:prstGeom prst="rect">
            <a:avLst/>
          </a:prstGeom>
          <a:noFill/>
          <a:ln>
            <a:noFill/>
          </a:ln>
        </p:spPr>
        <p:txBody>
          <a:bodyPr lIns="0" rIns="0" tIns="0" bIns="0" anchor="ctr">
            <a:noAutofit/>
          </a:bodyPr>
          <a:p>
            <a:endParaRPr b="1" lang="el-GR" sz="3600" spc="-1" strike="noStrike">
              <a:solidFill>
                <a:srgbClr val="ffffff"/>
              </a:solidFill>
              <a:latin typeface="Source Sans Pro Black"/>
            </a:endParaRPr>
          </a:p>
        </p:txBody>
      </p:sp>
      <p:sp>
        <p:nvSpPr>
          <p:cNvPr id="172" name="TextShape 2"/>
          <p:cNvSpPr txBox="1"/>
          <p:nvPr/>
        </p:nvSpPr>
        <p:spPr>
          <a:xfrm>
            <a:off x="288000" y="1584000"/>
            <a:ext cx="9360000" cy="5040000"/>
          </a:xfrm>
          <a:prstGeom prst="rect">
            <a:avLst/>
          </a:prstGeom>
          <a:noFill/>
          <a:ln>
            <a:noFill/>
          </a:ln>
        </p:spPr>
        <p:txBody>
          <a:bodyPr lIns="0" rIns="0" tIns="0" bIns="0">
            <a:normAutofit fontScale="45000"/>
          </a:bodyPr>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Η σαφήνεια</a:t>
            </a:r>
            <a:r>
              <a:rPr b="1" lang="el-GR" sz="3200" spc="-1" strike="noStrike">
                <a:solidFill>
                  <a:srgbClr val="2c3e50"/>
                </a:solidFill>
                <a:latin typeface="Source Sans Pro Semibold"/>
              </a:rPr>
              <a:t> είναι ενας σημαντικός παράγοντας για την ορθή επίλυση ενός προβλήματος.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Τα δεδομένα αλλά και τα ζητούμενα, πρέπει να είναι σαφή,  δηλαδή δεν απαιτούνται διευκρινιστικές ερωτήσεις από το πρόσωπο που καλείται να λύσει το πρόβλημα.</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Για παράδειγμα, έστω ότι μας ζητάει η μητέρα μας να τη βοηθήσουμε στην παρασκευή ενός κέικ. Το επόμενο πρωί, έτοιμοι να ξεκινήσουμε τη διαδικασία παίρνουμε τη συνταγή και διαπιστώνουμε ότι δεν υπάρχουν τα υλικά που χρειάζονται. Το πρόβλημα που αρχικά είχαμε αντιληφθεί είναι διαφορετικό από αυτό που προέκυψε.</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360000" y="301320"/>
            <a:ext cx="9360000" cy="958680"/>
          </a:xfrm>
          <a:prstGeom prst="rect">
            <a:avLst/>
          </a:prstGeom>
          <a:noFill/>
          <a:ln>
            <a:noFill/>
          </a:ln>
        </p:spPr>
        <p:txBody>
          <a:bodyPr lIns="0" rIns="0" tIns="0" bIns="0" anchor="ctr">
            <a:noAutofit/>
          </a:bodyPr>
          <a:p>
            <a:endParaRPr b="1" lang="el-GR" sz="3600" spc="-1" strike="noStrike">
              <a:solidFill>
                <a:srgbClr val="ffffff"/>
              </a:solidFill>
              <a:latin typeface="Source Sans Pro Black"/>
            </a:endParaRPr>
          </a:p>
        </p:txBody>
      </p:sp>
      <p:sp>
        <p:nvSpPr>
          <p:cNvPr id="174"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Έστω ότι μας ζητείται από μια φίλη μας να αγοράσουμε μια σοκολάτα. Η προθυμία να την εξυπηρετήσουμε μας οδηγεί στο Super Market. Εκεί έχουμε να επιλέξουμε ανάμεσα σε πάρα πολλές μάρκες, ποιότητες αλλά και μεγέθη.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Στη συγκεκριμένη περίπτωση αυτό που κάνουμε είναι ή να επιλέξουμε κάποια στην τύχη, ή να ζητήσουμε νέες, πιο σαφείς, οδηγίες, τηλεφωνικά</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Παρουσίαση προβλήματος</a:t>
            </a:r>
            <a:endParaRPr b="1" lang="el-GR" sz="3600" spc="-1" strike="noStrike">
              <a:solidFill>
                <a:srgbClr val="ffffff"/>
              </a:solidFill>
              <a:latin typeface="Source Sans Pro Black"/>
            </a:endParaRPr>
          </a:p>
        </p:txBody>
      </p:sp>
      <p:sp>
        <p:nvSpPr>
          <p:cNvPr id="176"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παρουσίαση του προβλήματος μπορεί να γίνει </a:t>
            </a:r>
            <a:r>
              <a:rPr b="1" lang="el-GR" sz="3200" spc="-1" strike="noStrike">
                <a:solidFill>
                  <a:srgbClr val="c9211e"/>
                </a:solidFill>
                <a:latin typeface="Source Sans Pro Semibold"/>
              </a:rPr>
              <a:t>φραστικά</a:t>
            </a:r>
            <a:r>
              <a:rPr b="1" lang="el-GR" sz="3200" spc="-1" strike="noStrike">
                <a:solidFill>
                  <a:srgbClr val="2c3e50"/>
                </a:solidFill>
                <a:latin typeface="Source Sans Pro Semibold"/>
              </a:rPr>
              <a:t> (με λέξεις) ή </a:t>
            </a:r>
            <a:r>
              <a:rPr b="1" lang="el-GR" sz="3200" spc="-1" strike="noStrike">
                <a:solidFill>
                  <a:srgbClr val="c9211e"/>
                </a:solidFill>
                <a:latin typeface="Source Sans Pro Semibold"/>
              </a:rPr>
              <a:t>αλγεβρικά</a:t>
            </a:r>
            <a:r>
              <a:rPr b="1" lang="el-GR" sz="3200" spc="-1" strike="noStrike">
                <a:solidFill>
                  <a:srgbClr val="2c3e50"/>
                </a:solidFill>
                <a:latin typeface="Source Sans Pro Semibold"/>
              </a:rPr>
              <a:t> (με μαθηματικά σύμβολα).</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360000" y="301320"/>
            <a:ext cx="9360000" cy="958680"/>
          </a:xfrm>
          <a:prstGeom prst="rect">
            <a:avLst/>
          </a:prstGeom>
          <a:noFill/>
          <a:ln>
            <a:noFill/>
          </a:ln>
        </p:spPr>
        <p:txBody>
          <a:bodyPr lIns="0" rIns="0" tIns="0" bIns="0" anchor="ctr">
            <a:noAutofit/>
          </a:bodyPr>
          <a:p>
            <a:r>
              <a:rPr b="1" lang="el-GR" sz="3200" spc="-1" strike="noStrike">
                <a:solidFill>
                  <a:srgbClr val="ffffff"/>
                </a:solidFill>
                <a:latin typeface="Source Sans Pro Black"/>
              </a:rPr>
              <a:t> </a:t>
            </a:r>
            <a:r>
              <a:rPr b="1" lang="el-GR" sz="3200" spc="-1" strike="noStrike">
                <a:solidFill>
                  <a:srgbClr val="ffffff"/>
                </a:solidFill>
                <a:latin typeface="Source Sans Pro Black"/>
              </a:rPr>
              <a:t>Βρείτε δύο αριθμούς που το άθροισμα τους είναι 78 και το γινόμενο τους 1296</a:t>
            </a:r>
            <a:endParaRPr b="1" lang="el-GR" sz="3200" spc="-1" strike="noStrike">
              <a:solidFill>
                <a:srgbClr val="ffffff"/>
              </a:solidFill>
              <a:latin typeface="Source Sans Pro Black"/>
            </a:endParaRPr>
          </a:p>
        </p:txBody>
      </p:sp>
      <p:sp>
        <p:nvSpPr>
          <p:cNvPr id="178"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παρουσίαση του προβλήματος καθορίζει σε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γενικές γραμμές την επιθυμητή σχέση δεδομένων-ζητουμένων (εισόδου-εξόδου)</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2. Επίλυση του προβλήματος</a:t>
            </a:r>
            <a:endParaRPr b="1" lang="el-GR" sz="3600" spc="-1" strike="noStrike">
              <a:solidFill>
                <a:srgbClr val="ffffff"/>
              </a:solidFill>
              <a:latin typeface="Source Sans Pro Black"/>
            </a:endParaRPr>
          </a:p>
        </p:txBody>
      </p:sp>
      <p:pic>
        <p:nvPicPr>
          <p:cNvPr id="180" name="" descr=""/>
          <p:cNvPicPr/>
          <p:nvPr/>
        </p:nvPicPr>
        <p:blipFill>
          <a:blip r:embed="rId1"/>
          <a:srcRect l="25709" t="49011" r="42151" b="39554"/>
          <a:stretch/>
        </p:blipFill>
        <p:spPr>
          <a:xfrm>
            <a:off x="0" y="3197160"/>
            <a:ext cx="9936000" cy="198684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Δομή  - Ανάλυση -Σύνθεση</a:t>
            </a:r>
            <a:endParaRPr b="1" lang="el-GR" sz="3600" spc="-1" strike="noStrike">
              <a:solidFill>
                <a:srgbClr val="ffffff"/>
              </a:solidFill>
              <a:latin typeface="Source Sans Pro Black"/>
            </a:endParaRPr>
          </a:p>
        </p:txBody>
      </p:sp>
      <p:sp>
        <p:nvSpPr>
          <p:cNvPr id="182" name="TextShape 2"/>
          <p:cNvSpPr txBox="1"/>
          <p:nvPr/>
        </p:nvSpPr>
        <p:spPr>
          <a:xfrm>
            <a:off x="360000" y="1980000"/>
            <a:ext cx="9360000" cy="5040000"/>
          </a:xfrm>
          <a:prstGeom prst="rect">
            <a:avLst/>
          </a:prstGeom>
          <a:noFill/>
          <a:ln>
            <a:noFill/>
          </a:ln>
        </p:spPr>
        <p:txBody>
          <a:bodyPr lIns="0" rIns="0" tIns="0" bIns="0">
            <a:normAutofit fontScale="83000"/>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Βασικές έννοιες στην επίλυση προβλημάτων είναι η δομή, η ανάλυση και η σύνθεση.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Με τον όρο </a:t>
            </a:r>
            <a:r>
              <a:rPr b="1" lang="el-GR" sz="3200" spc="-1" strike="noStrike">
                <a:solidFill>
                  <a:srgbClr val="c9211e"/>
                </a:solidFill>
                <a:latin typeface="Source Sans Pro Semibold"/>
              </a:rPr>
              <a:t>δομή</a:t>
            </a:r>
            <a:r>
              <a:rPr b="1" lang="el-GR" sz="3200" spc="-1" strike="noStrike">
                <a:solidFill>
                  <a:srgbClr val="2c3e50"/>
                </a:solidFill>
                <a:latin typeface="Source Sans Pro Semibold"/>
              </a:rPr>
              <a:t>, εννοούμε τον τρόπο με τον οποίο επιμέρους στοιχεία σχετίζονται και συνδέονται μεταξύ τους ώστε να σχηματίζουν ενιαίο σύνολο.</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 </a:t>
            </a:r>
            <a:r>
              <a:rPr b="1" lang="el-GR" sz="3200" spc="-1" strike="noStrike">
                <a:solidFill>
                  <a:srgbClr val="c9211e"/>
                </a:solidFill>
                <a:latin typeface="Source Sans Pro Semibold"/>
              </a:rPr>
              <a:t>Ανάλυση</a:t>
            </a:r>
            <a:r>
              <a:rPr b="1" lang="el-GR" sz="3200" spc="-1" strike="noStrike">
                <a:solidFill>
                  <a:srgbClr val="2c3e50"/>
                </a:solidFill>
                <a:latin typeface="Source Sans Pro Semibold"/>
              </a:rPr>
              <a:t> είναι ο διαχωρισμός ενός συνόλου στα συστατικά του στοιχεία. (</a:t>
            </a:r>
            <a:r>
              <a:rPr b="1" lang="el-GR" sz="3200" spc="-1" strike="noStrike">
                <a:solidFill>
                  <a:srgbClr val="c9211e"/>
                </a:solidFill>
                <a:latin typeface="Source Sans Pro Semibold"/>
              </a:rPr>
              <a:t>υποπροβλήματα</a:t>
            </a:r>
            <a:r>
              <a:rPr b="1" lang="el-GR" sz="3200" spc="-1" strike="noStrike">
                <a:solidFill>
                  <a:srgbClr val="000000"/>
                </a:solidFill>
                <a:latin typeface="Source Sans Pro Semibold"/>
              </a:rPr>
              <a:t>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Σύνθεση</a:t>
            </a:r>
            <a:r>
              <a:rPr b="1" lang="el-GR" sz="3200" spc="-1" strike="noStrike">
                <a:solidFill>
                  <a:srgbClr val="2c3e50"/>
                </a:solidFill>
                <a:latin typeface="Source Sans Pro Semibold"/>
              </a:rPr>
              <a:t> είναι η τοποθέτηση στοιχείων σε συσχετισμό μεταξύ τους έτσι ώστε να δημιουργείται ένα σύνολο</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3 Μεθοδολογίες επίλυσης προβλημάτων</a:t>
            </a:r>
            <a:endParaRPr b="1" lang="el-GR" sz="3600" spc="-1" strike="noStrike">
              <a:solidFill>
                <a:srgbClr val="ffffff"/>
              </a:solidFill>
              <a:latin typeface="Source Sans Pro Black"/>
            </a:endParaRPr>
          </a:p>
        </p:txBody>
      </p:sp>
      <p:sp>
        <p:nvSpPr>
          <p:cNvPr id="184" name="TextShape 2"/>
          <p:cNvSpPr txBox="1"/>
          <p:nvPr/>
        </p:nvSpPr>
        <p:spPr>
          <a:xfrm>
            <a:off x="360000" y="1980000"/>
            <a:ext cx="9360000" cy="5040000"/>
          </a:xfrm>
          <a:prstGeom prst="rect">
            <a:avLst/>
          </a:prstGeom>
          <a:noFill/>
          <a:ln>
            <a:noFill/>
          </a:ln>
        </p:spPr>
        <p:txBody>
          <a:bodyPr lIns="0" rIns="0" tIns="0" bIns="0">
            <a:normAutofit fontScale="50000"/>
          </a:bodyPr>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Αναλυτική (Top Down problem solving)</a:t>
            </a:r>
            <a:r>
              <a:rPr b="1" lang="el-GR" sz="3200" spc="-1" strike="noStrike">
                <a:solidFill>
                  <a:srgbClr val="2c3e50"/>
                </a:solidFill>
                <a:latin typeface="Source Sans Pro Semibold"/>
              </a:rPr>
              <a:t> είναι η μεθοδολογία επίλυσης προβλημάτων που βασίζεται στη σχεδίαση από το γενικό στο ειδικό.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γενική αρχή της είναι ότι για να λύσουμε κάποιο σύνθετο πρόβλημα πρέπει:</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1. Να ορίσουμε τα υποπροβλήματα (sub-problems).</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2. Να επαναλάβουμε την διαδικασία αυτή για κάθε ένα από τα υποπροβλήματα, όσο αυτό είναι αναγκαίο.</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3. Όταν φτάσουμε σε υποπροβλήματα που δεν απαιτούν επιπλέον διάσπαση, προχωράμε στην άμεση επίλυσή τους, τότε έχει επιλυθεί και το αρχικό πρόβλημα</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Προγραμματισμός ταξιδιού στο εξωτερικό</a:t>
            </a:r>
            <a:endParaRPr b="1" lang="el-GR" sz="3600" spc="-1" strike="noStrike">
              <a:solidFill>
                <a:srgbClr val="ffffff"/>
              </a:solidFill>
              <a:latin typeface="Source Sans Pro Black"/>
            </a:endParaRPr>
          </a:p>
        </p:txBody>
      </p:sp>
      <p:pic>
        <p:nvPicPr>
          <p:cNvPr id="186" name="" descr=""/>
          <p:cNvPicPr/>
          <p:nvPr/>
        </p:nvPicPr>
        <p:blipFill>
          <a:blip r:embed="rId1"/>
          <a:srcRect l="42276" t="38810" r="33433" b="29436"/>
          <a:stretch/>
        </p:blipFill>
        <p:spPr>
          <a:xfrm>
            <a:off x="1863000" y="1944000"/>
            <a:ext cx="6633000" cy="487692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360000" y="1980000"/>
            <a:ext cx="9360000" cy="5040000"/>
          </a:xfrm>
          <a:prstGeom prst="rect">
            <a:avLst/>
          </a:prstGeom>
          <a:noFill/>
          <a:ln>
            <a:noFill/>
          </a:ln>
        </p:spPr>
        <p:txBody>
          <a:bodyPr lIns="0" rIns="0" tIns="0" bIns="0">
            <a:normAutofit fontScale="78000"/>
          </a:bodyPr>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Συνθετική (bottom up problem solving)</a:t>
            </a:r>
            <a:r>
              <a:rPr b="1" lang="el-GR" sz="3200" spc="-1" strike="noStrike">
                <a:solidFill>
                  <a:srgbClr val="2c3e50"/>
                </a:solidFill>
                <a:latin typeface="Source Sans Pro Semibold"/>
              </a:rPr>
              <a:t> είναι η μεθοδολογία επίλυσης προβλημάτων που βασίζεται στη σχεδίαση από το ειδικό στο γενικό με τη σύνδεση των δεδομένων.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Για το σκοπό αυτό:</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1. Αρχίζουμε από δεδομένα που είναι ορθά.</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2. Στη συνέχεια, με μια λογικά ορθή διαδικασία, παράγουμε νέα δεδομένα και αποτελέσματα</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3. Η διαδικασία τερματίζει, όταν παραχθεί το ζητούμενο του προβλήματος</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Τα προβλήματα δεν είναι απαραίτητα μαθηματικές καταστάσεις που απαιτούν αντιμετώπιση.</a:t>
            </a:r>
            <a:endParaRPr b="1" lang="el-GR" sz="3200" spc="-1" strike="noStrike">
              <a:solidFill>
                <a:srgbClr val="2c3e50"/>
              </a:solidFill>
              <a:latin typeface="Source Sans Pro Semibold"/>
            </a:endParaRPr>
          </a:p>
        </p:txBody>
      </p:sp>
      <p:pic>
        <p:nvPicPr>
          <p:cNvPr id="132" name="" descr=""/>
          <p:cNvPicPr/>
          <p:nvPr/>
        </p:nvPicPr>
        <p:blipFill>
          <a:blip r:embed="rId1"/>
          <a:srcRect l="64279" t="55665" r="17859" b="11312"/>
          <a:stretch/>
        </p:blipFill>
        <p:spPr>
          <a:xfrm>
            <a:off x="4104360" y="3312000"/>
            <a:ext cx="2807640" cy="291996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Μεικτή (mixed)</a:t>
            </a:r>
            <a:r>
              <a:rPr b="1" lang="el-GR" sz="3200" spc="-1" strike="noStrike">
                <a:solidFill>
                  <a:srgbClr val="2c3e50"/>
                </a:solidFill>
                <a:latin typeface="Source Sans Pro Semibold"/>
              </a:rPr>
              <a:t>, είναι η μεθοδολογία επίλυσης προβλημάτων που συνδυάζει την αναλυτική και τη συνθετική μέθοδο.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Σύμφωνα με τη μεικτή μεθοδολογία, κάποια από τα υποπροβλήματα επιλύονται με την αναλυτική και κάποια με τη συνθετική μέθοδο</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360000" y="301320"/>
            <a:ext cx="9360000" cy="958680"/>
          </a:xfrm>
          <a:prstGeom prst="rect">
            <a:avLst/>
          </a:prstGeom>
          <a:noFill/>
          <a:ln>
            <a:noFill/>
          </a:ln>
        </p:spPr>
        <p:txBody>
          <a:bodyPr lIns="0" rIns="0" tIns="0" bIns="0" anchor="ctr">
            <a:noAutofit/>
          </a:bodyPr>
          <a:p>
            <a:endParaRPr b="1" lang="el-GR" sz="3600" spc="-1" strike="noStrike">
              <a:solidFill>
                <a:srgbClr val="ffffff"/>
              </a:solidFill>
              <a:latin typeface="Source Sans Pro Black"/>
            </a:endParaRPr>
          </a:p>
        </p:txBody>
      </p:sp>
      <p:pic>
        <p:nvPicPr>
          <p:cNvPr id="190" name="" descr=""/>
          <p:cNvPicPr/>
          <p:nvPr/>
        </p:nvPicPr>
        <p:blipFill>
          <a:blip r:embed="rId1"/>
          <a:srcRect l="32276" t="61662" r="47719" b="15468"/>
          <a:stretch/>
        </p:blipFill>
        <p:spPr>
          <a:xfrm>
            <a:off x="1512000" y="1980360"/>
            <a:ext cx="7448040" cy="478764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3. Αξιολόγηση της λύσης</a:t>
            </a:r>
            <a:endParaRPr b="1" lang="el-GR" sz="3600" spc="-1" strike="noStrike">
              <a:solidFill>
                <a:srgbClr val="ffffff"/>
              </a:solidFill>
              <a:latin typeface="Source Sans Pro Black"/>
            </a:endParaRPr>
          </a:p>
        </p:txBody>
      </p:sp>
      <p:sp>
        <p:nvSpPr>
          <p:cNvPr id="192" name="TextShape 2"/>
          <p:cNvSpPr txBox="1"/>
          <p:nvPr/>
        </p:nvSpPr>
        <p:spPr>
          <a:xfrm>
            <a:off x="360000" y="1980000"/>
            <a:ext cx="9360000" cy="5040000"/>
          </a:xfrm>
          <a:prstGeom prst="rect">
            <a:avLst/>
          </a:prstGeom>
          <a:noFill/>
          <a:ln>
            <a:noFill/>
          </a:ln>
        </p:spPr>
        <p:txBody>
          <a:bodyPr lIns="0" rIns="0" tIns="0" bIns="0">
            <a:normAutofit fontScale="26000"/>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Το στάδιο αξιολόγησης της λύσης είναι πολύ σημαντικό. Για να ελέγξουμε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εάν έχουμε επιλύσει σωστά ένα πρόβλημα, αρχικά </a:t>
            </a:r>
            <a:r>
              <a:rPr b="1" lang="el-GR" sz="3200" spc="-1" strike="noStrike">
                <a:solidFill>
                  <a:srgbClr val="c9211e"/>
                </a:solidFill>
                <a:latin typeface="Source Sans Pro Semibold"/>
              </a:rPr>
              <a:t>καταγράφουμε υποθετικά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c9211e"/>
                </a:solidFill>
                <a:latin typeface="Source Sans Pro Semibold"/>
              </a:rPr>
              <a:t>δεδομένα</a:t>
            </a:r>
            <a:r>
              <a:rPr b="1" lang="el-GR" sz="3200" spc="-1" strike="noStrike">
                <a:solidFill>
                  <a:srgbClr val="2c3e50"/>
                </a:solidFill>
                <a:latin typeface="Source Sans Pro Semibold"/>
              </a:rPr>
              <a:t> σύμφωνα με τις απαιτήσεις του προβλήματος.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Στη συνέχεια, εφαρμόζουμε τα βήματα επίλυσης για να εξάγουμε τα αποτελέσματα. Τέλος, </a:t>
            </a:r>
            <a:r>
              <a:rPr b="1" lang="el-GR" sz="3200" spc="-1" strike="noStrike">
                <a:solidFill>
                  <a:srgbClr val="c9211e"/>
                </a:solidFill>
                <a:latin typeface="Source Sans Pro Semibold"/>
              </a:rPr>
              <a:t>συγκρίνουμε τα αποτελέσματα που πήραμε με τα ζητούμενα του προβλήματος</a:t>
            </a:r>
            <a:r>
              <a:rPr b="1" lang="el-GR" sz="3200" spc="-1" strike="noStrike">
                <a:solidFill>
                  <a:srgbClr val="2c3e50"/>
                </a:solidFill>
                <a:latin typeface="Source Sans Pro Semibold"/>
              </a:rPr>
              <a:t>.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Εάν διαπιστώσουμε λάθος, εντοπίζουμε το τμήμα της λύσης που εκτελεί τη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λανθασμένη λειτουργία, το διορθώνουμε και επαναλαμβάνουμε τη διαδικασία ελέγχου, έως ότου τα αποτελέσματα να μη διαφέρουν από τα ζητούμενα.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Πολλές φορές το λάθος μπορεί να οφείλεται και στην κατανόηση του προβλήματος. Στην περίπτωση αυτή η διαδικασία επίλυσης επαναλαμβάνεται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από την αρχή.</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Παράδειγμα  </a:t>
            </a:r>
            <a:endParaRPr b="1" lang="el-GR" sz="3600" spc="-1" strike="noStrike">
              <a:solidFill>
                <a:srgbClr val="ffffff"/>
              </a:solidFill>
              <a:latin typeface="Source Sans Pro Black"/>
            </a:endParaRPr>
          </a:p>
        </p:txBody>
      </p:sp>
      <p:sp>
        <p:nvSpPr>
          <p:cNvPr id="194"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Να διερευνηθεί η εξίσωση ax + b = 0 ως προς x, για </a:t>
            </a:r>
            <a:br/>
            <a:r>
              <a:rPr b="1" lang="el-GR" sz="3200" spc="-1" strike="noStrike">
                <a:solidFill>
                  <a:srgbClr val="2c3e50"/>
                </a:solidFill>
                <a:latin typeface="Source Sans Pro Semibold"/>
              </a:rPr>
              <a:t>τις διάφορες τιμές του a και b</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144000" y="10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Κατανόηση: </a:t>
            </a:r>
            <a:r>
              <a:rPr b="1" lang="el-GR" sz="3200" spc="-1" strike="noStrike">
                <a:solidFill>
                  <a:srgbClr val="2c3e50"/>
                </a:solidFill>
                <a:latin typeface="Source Sans Pro Semibold"/>
              </a:rPr>
              <a:t>Δίνονται οι σταθεροί όροι a, b της εξίσωσης και ζητείται η τιμή της μεταβλητής x για τις διάφορες τιμές των a και b.</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Ανάλυση/Επίλυση: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p:txBody>
      </p:sp>
      <p:pic>
        <p:nvPicPr>
          <p:cNvPr id="196" name="" descr=""/>
          <p:cNvPicPr/>
          <p:nvPr/>
        </p:nvPicPr>
        <p:blipFill>
          <a:blip r:embed="rId1"/>
          <a:stretch/>
        </p:blipFill>
        <p:spPr>
          <a:xfrm>
            <a:off x="3865680" y="3240000"/>
            <a:ext cx="4702320" cy="38358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 descr=""/>
          <p:cNvPicPr/>
          <p:nvPr/>
        </p:nvPicPr>
        <p:blipFill>
          <a:blip r:embed="rId1"/>
          <a:srcRect l="37276" t="33727" r="29862" b="20551"/>
          <a:stretch/>
        </p:blipFill>
        <p:spPr>
          <a:xfrm>
            <a:off x="2088000" y="1712520"/>
            <a:ext cx="6840360" cy="535284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8" name="" descr=""/>
          <p:cNvPicPr/>
          <p:nvPr/>
        </p:nvPicPr>
        <p:blipFill>
          <a:blip r:embed="rId1"/>
          <a:srcRect l="34284" t="30267" r="29284" b="25280"/>
          <a:stretch/>
        </p:blipFill>
        <p:spPr>
          <a:xfrm>
            <a:off x="1224000" y="1728000"/>
            <a:ext cx="7803000" cy="535500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 descr=""/>
          <p:cNvPicPr/>
          <p:nvPr/>
        </p:nvPicPr>
        <p:blipFill>
          <a:blip r:embed="rId1"/>
          <a:srcRect l="24279" t="23920" r="34289" b="54484"/>
          <a:stretch/>
        </p:blipFill>
        <p:spPr>
          <a:xfrm>
            <a:off x="72000" y="2903040"/>
            <a:ext cx="9504000" cy="278496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360000" y="301320"/>
            <a:ext cx="9360000" cy="958680"/>
          </a:xfrm>
          <a:prstGeom prst="rect">
            <a:avLst/>
          </a:prstGeom>
          <a:noFill/>
          <a:ln>
            <a:noFill/>
          </a:ln>
        </p:spPr>
        <p:txBody>
          <a:bodyPr lIns="0" rIns="0" tIns="0" bIns="0" anchor="ctr">
            <a:noAutofit/>
          </a:bodyPr>
          <a:p>
            <a:endParaRPr b="1" lang="el-GR" sz="3600" spc="-1" strike="noStrike">
              <a:solidFill>
                <a:srgbClr val="ffffff"/>
              </a:solidFill>
              <a:latin typeface="Source Sans Pro Black"/>
            </a:endParaRPr>
          </a:p>
        </p:txBody>
      </p:sp>
      <p:pic>
        <p:nvPicPr>
          <p:cNvPr id="201" name="" descr=""/>
          <p:cNvPicPr/>
          <p:nvPr/>
        </p:nvPicPr>
        <p:blipFill>
          <a:blip r:embed="rId1"/>
          <a:srcRect l="25709" t="46067" r="42857" b="16391"/>
          <a:stretch/>
        </p:blipFill>
        <p:spPr>
          <a:xfrm>
            <a:off x="1445760" y="1872000"/>
            <a:ext cx="7502760" cy="50400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Μερικά προβλήματα</a:t>
            </a:r>
            <a:endParaRPr b="1" lang="el-GR" sz="3600" spc="-1" strike="noStrike">
              <a:solidFill>
                <a:srgbClr val="ffffff"/>
              </a:solidFill>
              <a:latin typeface="Source Sans Pro Black"/>
            </a:endParaRPr>
          </a:p>
        </p:txBody>
      </p:sp>
      <p:sp>
        <p:nvSpPr>
          <p:cNvPr id="134" name="TextShape 2"/>
          <p:cNvSpPr txBox="1"/>
          <p:nvPr/>
        </p:nvSpPr>
        <p:spPr>
          <a:xfrm>
            <a:off x="360000" y="1980000"/>
            <a:ext cx="9360000" cy="5040000"/>
          </a:xfrm>
          <a:prstGeom prst="rect">
            <a:avLst/>
          </a:prstGeom>
          <a:noFill/>
          <a:ln>
            <a:noFill/>
          </a:ln>
        </p:spPr>
        <p:txBody>
          <a:bodyPr lIns="0" rIns="0" tIns="0" bIns="0">
            <a:normAutofit fontScale="38000"/>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Έχουμε λύσει πολλά προβλήματα από την αρχή της σχολικής μας ζωής σε διάφορα μαθήματα όπως τα Μαθηματικά τη Φυσική, τη Χημεία κ.ά.</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Όμως προβλήματα αντιμετωπίζουμε και καθημερινά στη ζωή μας όπως, για παράδειγμα, πώς θα πάω στο σχολείο, τι θα φάω σήμερα, πού θα πάω βόλτα με τους φίλους μου, πώς θα τακτοποιήσω το δωμάτιο μου. Τα προβλήματα αυτά θεωρούνται απλά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υπάρχουν όμως και πιο σύνθετα όπως η ρύπανση του περιβάλλοντος,</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η αντιμετώπιση φυσικών φαινομένων,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αποκωδικοποίηση του DNA,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επαγγελματική σταδιοδρομία,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ανεργία,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θεραπεία ασθενειών κ. ά.</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Ορισμός:</a:t>
            </a:r>
            <a:r>
              <a:rPr b="1" lang="el-GR" sz="3600" spc="-1" strike="noStrike">
                <a:solidFill>
                  <a:srgbClr val="ffffff"/>
                </a:solidFill>
                <a:latin typeface="Source Sans Pro Black"/>
              </a:rPr>
              <a:t>	</a:t>
            </a:r>
            <a:r>
              <a:rPr b="1" lang="el-GR" sz="3600" spc="-1" strike="noStrike">
                <a:solidFill>
                  <a:srgbClr val="ffffff"/>
                </a:solidFill>
                <a:latin typeface="Source Sans Pro Black"/>
              </a:rPr>
              <a:t>	</a:t>
            </a:r>
            <a:endParaRPr b="1" lang="el-GR" sz="3600" spc="-1" strike="noStrike">
              <a:solidFill>
                <a:srgbClr val="ffffff"/>
              </a:solidFill>
              <a:latin typeface="Source Sans Pro Black"/>
            </a:endParaRPr>
          </a:p>
        </p:txBody>
      </p:sp>
      <p:sp>
        <p:nvSpPr>
          <p:cNvPr id="136" name="TextShape 2"/>
          <p:cNvSpPr txBox="1"/>
          <p:nvPr/>
        </p:nvSpPr>
        <p:spPr>
          <a:xfrm>
            <a:off x="360000" y="1980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Με τον όρο Πρόβλημα προσδιορίζεται μια κατάσταση η οποία χρήζει αντιμετώπισης, απαιτεί λύση, η δε λύση της δεν είναι γνωστή, ούτε προφανής.</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Κατηγορίες Προβλημάτων:</a:t>
            </a:r>
            <a:endParaRPr b="1" lang="el-GR" sz="3600" spc="-1" strike="noStrike">
              <a:solidFill>
                <a:srgbClr val="ffffff"/>
              </a:solidFill>
              <a:latin typeface="Source Sans Pro Black"/>
            </a:endParaRPr>
          </a:p>
        </p:txBody>
      </p:sp>
      <p:pic>
        <p:nvPicPr>
          <p:cNvPr id="138" name="" descr=""/>
          <p:cNvPicPr/>
          <p:nvPr/>
        </p:nvPicPr>
        <p:blipFill>
          <a:blip r:embed="rId1"/>
          <a:srcRect l="12138" t="45507" r="67857" b="27817"/>
          <a:stretch/>
        </p:blipFill>
        <p:spPr>
          <a:xfrm>
            <a:off x="1800000" y="2232360"/>
            <a:ext cx="5184000" cy="38876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Επιλύσιμα Προβλήματα</a:t>
            </a:r>
            <a:endParaRPr b="1" lang="el-GR" sz="3600" spc="-1" strike="noStrike">
              <a:solidFill>
                <a:srgbClr val="ffffff"/>
              </a:solidFill>
              <a:latin typeface="Source Sans Pro Black"/>
            </a:endParaRPr>
          </a:p>
        </p:txBody>
      </p:sp>
      <p:sp>
        <p:nvSpPr>
          <p:cNvPr id="140" name="TextShape 2"/>
          <p:cNvSpPr txBox="1"/>
          <p:nvPr/>
        </p:nvSpPr>
        <p:spPr>
          <a:xfrm>
            <a:off x="288000" y="1944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Επιλύσιμα είναι εκείνα τα προβλήματα για τα οποία η λύση έχει βρεθεί και έχει διατυπωθεί</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επίλυση δευτεροβάθμιων εξισώσεων,</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 </a:t>
            </a:r>
            <a:r>
              <a:rPr b="1" lang="el-GR" sz="3200" spc="-1" strike="noStrike">
                <a:solidFill>
                  <a:srgbClr val="2c3e50"/>
                </a:solidFill>
                <a:latin typeface="Source Sans Pro Semibold"/>
              </a:rPr>
              <a:t>ο υπολογισμός του ρεύματος σε ένα κύκλωμα,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κατασκευή μιας γέφυρας,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εξοικονόμηση ενέργειας,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οργάνωση μιας βιβλιοθήκης</a:t>
            </a: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Μη επιλύσιμα προβλήματα</a:t>
            </a:r>
            <a:endParaRPr b="1" lang="el-GR" sz="3600" spc="-1" strike="noStrike">
              <a:solidFill>
                <a:srgbClr val="ffffff"/>
              </a:solidFill>
              <a:latin typeface="Source Sans Pro Black"/>
            </a:endParaRPr>
          </a:p>
        </p:txBody>
      </p:sp>
      <p:sp>
        <p:nvSpPr>
          <p:cNvPr id="142" name="TextShape 2"/>
          <p:cNvSpPr txBox="1"/>
          <p:nvPr/>
        </p:nvSpPr>
        <p:spPr>
          <a:xfrm>
            <a:off x="432000" y="2016000"/>
            <a:ext cx="9360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Μη επιλύσιμα χαρακτηρίζονται εκείνα τα προβλήματα για τα οποία έχει αποδειχτεί, ότι δεν επιδέχονται λύση</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Το πρόβλημα του τετραγωνισμού του κύκλου με κανόνα και διαβήτη,</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το ταξίδι στο παρελθόν,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γήρανση του ανθρώπου </a:t>
            </a:r>
            <a:endParaRPr b="1" lang="el-GR" sz="3200" spc="-1" strike="noStrike">
              <a:solidFill>
                <a:srgbClr val="2c3e50"/>
              </a:solidFill>
              <a:latin typeface="Source Sans Pro Semibold"/>
            </a:endParaRPr>
          </a:p>
        </p:txBody>
      </p:sp>
      <p:pic>
        <p:nvPicPr>
          <p:cNvPr id="143" name="" descr=""/>
          <p:cNvPicPr/>
          <p:nvPr/>
        </p:nvPicPr>
        <p:blipFill>
          <a:blip r:embed="rId1"/>
          <a:stretch/>
        </p:blipFill>
        <p:spPr>
          <a:xfrm>
            <a:off x="6120000" y="4284000"/>
            <a:ext cx="2808000" cy="28080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360000" y="301320"/>
            <a:ext cx="9360000" cy="958680"/>
          </a:xfrm>
          <a:prstGeom prst="rect">
            <a:avLst/>
          </a:prstGeom>
          <a:noFill/>
          <a:ln>
            <a:noFill/>
          </a:ln>
        </p:spPr>
        <p:txBody>
          <a:bodyPr lIns="0" rIns="0" tIns="0" bIns="0" anchor="ctr">
            <a:noAutofit/>
          </a:bodyPr>
          <a:p>
            <a:r>
              <a:rPr b="1" lang="el-GR" sz="3600" spc="-1" strike="noStrike">
                <a:solidFill>
                  <a:srgbClr val="ffffff"/>
                </a:solidFill>
                <a:latin typeface="Source Sans Pro Black"/>
              </a:rPr>
              <a:t>Ανοικτά προβλήματα</a:t>
            </a:r>
            <a:endParaRPr b="1" lang="el-GR" sz="3600" spc="-1" strike="noStrike">
              <a:solidFill>
                <a:srgbClr val="ffffff"/>
              </a:solidFill>
              <a:latin typeface="Source Sans Pro Black"/>
            </a:endParaRPr>
          </a:p>
        </p:txBody>
      </p:sp>
      <p:sp>
        <p:nvSpPr>
          <p:cNvPr id="145" name="TextShape 2"/>
          <p:cNvSpPr txBox="1"/>
          <p:nvPr/>
        </p:nvSpPr>
        <p:spPr>
          <a:xfrm>
            <a:off x="0" y="2016000"/>
            <a:ext cx="9864000" cy="5040000"/>
          </a:xfrm>
          <a:prstGeom prst="rect">
            <a:avLst/>
          </a:prstGeom>
          <a:noFill/>
          <a:ln>
            <a:noFill/>
          </a:ln>
        </p:spPr>
        <p:txBody>
          <a:bodyPr lIns="0" rIns="0" tIns="0" bIns="0">
            <a:normAutofit/>
          </a:bodyPr>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Ανοικτά ονομάζονται τα προβλήματα για τα οποία η λύση τους δεν έχει ακόμα βρεθεί, ενώ ταυτόχρονα δεν έχει αποδειχτεί, ότι δεν επιδέχονται λύση</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ανακάλυψη ζωής σε άλλους πλανήτες,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θεραπεία του καρκίνου, </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r>
              <a:rPr b="1" lang="el-GR" sz="3200" spc="-1" strike="noStrike">
                <a:solidFill>
                  <a:srgbClr val="2c3e50"/>
                </a:solidFill>
                <a:latin typeface="Source Sans Pro Semibold"/>
              </a:rPr>
              <a:t>η πρόβλεψη των σεισμών</a:t>
            </a:r>
            <a:endParaRPr b="1" lang="el-GR" sz="3200" spc="-1" strike="noStrike">
              <a:solidFill>
                <a:srgbClr val="2c3e50"/>
              </a:solidFill>
              <a:latin typeface="Source Sans Pro Semibold"/>
            </a:endParaRPr>
          </a:p>
          <a:p>
            <a:pPr marL="432000" indent="-324000">
              <a:spcAft>
                <a:spcPts val="1414"/>
              </a:spcAft>
              <a:buClr>
                <a:srgbClr val="2c3e50"/>
              </a:buClr>
              <a:buSzPct val="45000"/>
              <a:buFont typeface="Wingdings" charset="2"/>
              <a:buChar char=""/>
            </a:pPr>
            <a:endParaRPr b="1" lang="el-GR" sz="3200" spc="-1" strike="noStrike">
              <a:solidFill>
                <a:srgbClr val="2c3e50"/>
              </a:solidFill>
              <a:latin typeface="Source Sans Pro Semibold"/>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TotalTime>
  <Application>LibreOffice/6.2.7.1$Windows_X86_64 LibreOffice_project/23edc44b61b830b7d749943e020e96f5a7df63bf</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2023-11-21T21:18:15Z</dcterms:created>
  <dc:creator/>
  <dc:description/>
  <dc:language>el-GR</dc:language>
  <cp:lastModifiedBy/>
  <dcterms:modified xsi:type="dcterms:W3CDTF">2023-11-22T00:54:01Z</dcterms:modified>
  <cp:revision>3</cp:revision>
  <dc:subject/>
  <dc:title>Midnightblue</dc:title>
</cp:coreProperties>
</file>