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Nunito"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355964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690fca06401e3f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4690fca06401e3f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c7392c36e500f5f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c7392c36e500f5f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690fca06401e3f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4690fca06401e3f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76b2979a023a34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76b2979a023a34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c7392c36e500f5f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c7392c36e500f5f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4690fca06401e3f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4690fca06401e3f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ac15efe2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ac15efe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76b2979a023a34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276b2979a023a3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c7392c36e500f5f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c7392c36e500f5f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690fca06401e3f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690fca06401e3f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690fca06401e3f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690fca06401e3f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690fca06401e3f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690fca06401e3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4690fca06401e3f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4690fca06401e3f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TpbP5BVtiA&amp;t=21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class03.sch.gr/courses/2840050254/"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TpbP5BVtiA&amp;t=21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www.youtube.com/watch?v=TTpbP5BVti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TpbP5BVtiA&amp;t=21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l"/>
              <a:t>ΔΙΑΔΡΑΣΤΙΚΟΣ ΠΙΝΑΚΑΣ</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1700"/>
              <a:t>Ένα χρήσιμο εργαλείο στην τάξη </a:t>
            </a:r>
            <a:endParaRPr sz="1700"/>
          </a:p>
        </p:txBody>
      </p:sp>
      <p:sp>
        <p:nvSpPr>
          <p:cNvPr id="130" name="Google Shape;130;p13"/>
          <p:cNvSpPr txBox="1"/>
          <p:nvPr/>
        </p:nvSpPr>
        <p:spPr>
          <a:xfrm>
            <a:off x="4309750" y="4073725"/>
            <a:ext cx="4632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5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a:t>
            </a:r>
            <a:endParaRPr sz="1500">
              <a:solidFill>
                <a:schemeClr val="accent3"/>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454450" y="1302150"/>
            <a:ext cx="8689500" cy="2539200"/>
          </a:xfrm>
          <a:prstGeom prst="rect">
            <a:avLst/>
          </a:prstGeom>
        </p:spPr>
        <p:txBody>
          <a:bodyPr spcFirstLastPara="1" wrap="square" lIns="91425" tIns="91425" rIns="91425" bIns="91425" anchor="ctr" anchorCtr="0">
            <a:noAutofit/>
          </a:bodyPr>
          <a:lstStyle/>
          <a:p>
            <a:pPr marL="457200" lvl="0" indent="-396875" algn="l" rtl="0">
              <a:spcBef>
                <a:spcPts val="0"/>
              </a:spcBef>
              <a:spcAft>
                <a:spcPts val="0"/>
              </a:spcAft>
              <a:buSzPts val="2650"/>
              <a:buChar char="●"/>
            </a:pPr>
            <a:r>
              <a:rPr lang="el" sz="2650">
                <a:highlight>
                  <a:srgbClr val="FFFFFF"/>
                </a:highlight>
              </a:rPr>
              <a:t>Αυξημένη ανταπόκριση και δυνατότητα αφομοίωσης σύνθετων εννοιών</a:t>
            </a:r>
            <a:endParaRPr sz="2650">
              <a:highlight>
                <a:srgbClr val="FFFFFF"/>
              </a:highlight>
            </a:endParaRPr>
          </a:p>
          <a:p>
            <a:pPr marL="457200" lvl="0" indent="-396875" algn="l" rtl="0">
              <a:spcBef>
                <a:spcPts val="0"/>
              </a:spcBef>
              <a:spcAft>
                <a:spcPts val="0"/>
              </a:spcAft>
              <a:buSzPts val="2650"/>
              <a:buChar char="●"/>
            </a:pPr>
            <a:r>
              <a:rPr lang="el" sz="2650">
                <a:highlight>
                  <a:srgbClr val="FFFFFF"/>
                </a:highlight>
              </a:rPr>
              <a:t>Αύξηση ενθουσιασμού και ενδιαφέροντος</a:t>
            </a:r>
            <a:endParaRPr sz="2650">
              <a:highlight>
                <a:srgbClr val="FFFFFF"/>
              </a:highlight>
            </a:endParaRPr>
          </a:p>
          <a:p>
            <a:pPr marL="457200" lvl="0" indent="-396875" algn="l" rtl="0">
              <a:spcBef>
                <a:spcPts val="0"/>
              </a:spcBef>
              <a:spcAft>
                <a:spcPts val="0"/>
              </a:spcAft>
              <a:buSzPts val="2650"/>
              <a:buChar char="●"/>
            </a:pPr>
            <a:r>
              <a:rPr lang="el" sz="2650">
                <a:highlight>
                  <a:srgbClr val="FFFFFF"/>
                </a:highlight>
              </a:rPr>
              <a:t>Περισσότερες ευκαιρίες συμμετοχής, συνεργασίας</a:t>
            </a:r>
            <a:endParaRPr sz="2650">
              <a:highlight>
                <a:srgbClr val="FFFFFF"/>
              </a:highlight>
            </a:endParaRPr>
          </a:p>
          <a:p>
            <a:pPr marL="457200" lvl="0" indent="-396875" algn="l" rtl="0">
              <a:spcBef>
                <a:spcPts val="0"/>
              </a:spcBef>
              <a:spcAft>
                <a:spcPts val="0"/>
              </a:spcAft>
              <a:buSzPts val="2650"/>
              <a:buChar char="●"/>
            </a:pPr>
            <a:r>
              <a:rPr lang="el" sz="2650">
                <a:highlight>
                  <a:srgbClr val="FFFFFF"/>
                </a:highlight>
              </a:rPr>
              <a:t>Ανάπτυξη κοινωνικών και προσωπικών δεξιοτήτων</a:t>
            </a:r>
            <a:endParaRPr sz="2650">
              <a:highlight>
                <a:srgbClr val="FFFFFF"/>
              </a:highlight>
            </a:endParaRPr>
          </a:p>
          <a:p>
            <a:pPr marL="457200" lvl="0" indent="-396875" algn="l" rtl="0">
              <a:spcBef>
                <a:spcPts val="0"/>
              </a:spcBef>
              <a:spcAft>
                <a:spcPts val="0"/>
              </a:spcAft>
              <a:buSzPts val="2650"/>
              <a:buChar char="●"/>
            </a:pPr>
            <a:r>
              <a:rPr lang="el" sz="2650">
                <a:highlight>
                  <a:srgbClr val="FFFFFF"/>
                </a:highlight>
              </a:rPr>
              <a:t>Καλύτερη εκμάθηση για παιδιά με διαφορετικά στυλ μάθησης (Ακουστικό, Οπτικό, Κιναισθητικό)</a:t>
            </a:r>
            <a:endParaRPr sz="2650">
              <a:highlight>
                <a:srgbClr val="FFFFFF"/>
              </a:highlight>
            </a:endParaRPr>
          </a:p>
          <a:p>
            <a:pPr marL="457200" lvl="0" indent="-396875" algn="l" rtl="0">
              <a:spcBef>
                <a:spcPts val="0"/>
              </a:spcBef>
              <a:spcAft>
                <a:spcPts val="0"/>
              </a:spcAft>
              <a:buSzPts val="2650"/>
              <a:buChar char="●"/>
            </a:pPr>
            <a:r>
              <a:rPr lang="el" sz="2650">
                <a:highlight>
                  <a:srgbClr val="FFFFFF"/>
                </a:highlight>
              </a:rPr>
              <a:t>Αύξηση αυτοπεποίθησης</a:t>
            </a:r>
            <a:endParaRPr sz="2650">
              <a:highlight>
                <a:srgbClr val="FFFFFF"/>
              </a:highlight>
            </a:endParaRPr>
          </a:p>
          <a:p>
            <a:pPr marL="457200" lvl="0" indent="-396875" algn="l" rtl="0">
              <a:spcBef>
                <a:spcPts val="0"/>
              </a:spcBef>
              <a:spcAft>
                <a:spcPts val="0"/>
              </a:spcAft>
              <a:buSzPts val="2650"/>
              <a:buChar char="●"/>
            </a:pPr>
            <a:r>
              <a:rPr lang="el" sz="2650">
                <a:highlight>
                  <a:srgbClr val="FFFFFF"/>
                </a:highlight>
              </a:rPr>
              <a:t>Ενίσχυση της μάθησης</a:t>
            </a:r>
            <a:endParaRPr sz="2650">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289050" y="379250"/>
            <a:ext cx="8565900" cy="4472400"/>
          </a:xfrm>
          <a:prstGeom prst="rect">
            <a:avLst/>
          </a:prstGeom>
          <a:ln>
            <a:noFill/>
          </a:ln>
        </p:spPr>
        <p:txBody>
          <a:bodyPr spcFirstLastPara="1" wrap="square" lIns="91425" tIns="91425" rIns="91425" bIns="91425" anchor="ctr" anchorCtr="0">
            <a:normAutofit/>
          </a:bodyPr>
          <a:lstStyle/>
          <a:p>
            <a:pPr marL="0" lvl="0" indent="0" algn="just" rtl="0">
              <a:spcBef>
                <a:spcPts val="0"/>
              </a:spcBef>
              <a:spcAft>
                <a:spcPts val="0"/>
              </a:spcAft>
              <a:buNone/>
            </a:pPr>
            <a:r>
              <a:rPr lang="el" sz="2200">
                <a:highlight>
                  <a:srgbClr val="FFFFFF"/>
                </a:highlight>
              </a:rPr>
              <a:t>Διακρίνουμε τέσσερα (4) στάδια κατά την εισαγωγή του Διαδραστικού Πίνακα στην εκπαιδευτική διαδικασία:</a:t>
            </a:r>
            <a:endParaRPr sz="2200">
              <a:highlight>
                <a:srgbClr val="FFFFFF"/>
              </a:highlight>
            </a:endParaRPr>
          </a:p>
          <a:p>
            <a:pPr marL="0" lvl="0" indent="0" algn="just" rtl="0">
              <a:spcBef>
                <a:spcPts val="0"/>
              </a:spcBef>
              <a:spcAft>
                <a:spcPts val="0"/>
              </a:spcAft>
              <a:buNone/>
            </a:pPr>
            <a:endParaRPr sz="2200">
              <a:highlight>
                <a:srgbClr val="FFFFFF"/>
              </a:highlight>
            </a:endParaRPr>
          </a:p>
          <a:p>
            <a:pPr marL="457200" lvl="0" indent="-354330" algn="just" rtl="0">
              <a:spcBef>
                <a:spcPts val="0"/>
              </a:spcBef>
              <a:spcAft>
                <a:spcPts val="0"/>
              </a:spcAft>
              <a:buSzPct val="100000"/>
              <a:buChar char="●"/>
            </a:pPr>
            <a:r>
              <a:rPr lang="el" sz="2200">
                <a:highlight>
                  <a:srgbClr val="FFFFFF"/>
                </a:highlight>
              </a:rPr>
              <a:t>Υποστηρικτική χρήση οπτικοακουστικού εκπαιδευτικού υλικού.</a:t>
            </a:r>
            <a:endParaRPr sz="2200">
              <a:highlight>
                <a:srgbClr val="FFFFFF"/>
              </a:highlight>
            </a:endParaRPr>
          </a:p>
          <a:p>
            <a:pPr marL="457200" lvl="0" indent="-354330" algn="just" rtl="0">
              <a:spcBef>
                <a:spcPts val="0"/>
              </a:spcBef>
              <a:spcAft>
                <a:spcPts val="0"/>
              </a:spcAft>
              <a:buSzPct val="100000"/>
              <a:buChar char="●"/>
            </a:pPr>
            <a:r>
              <a:rPr lang="el" sz="2200">
                <a:highlight>
                  <a:srgbClr val="FFFFFF"/>
                </a:highlight>
              </a:rPr>
              <a:t>Χρήση διαδραστικών εφαρμογών για τον εμπλουτισμό της διδακτικής πρακτικής.</a:t>
            </a:r>
            <a:endParaRPr sz="2200">
              <a:highlight>
                <a:srgbClr val="FFFFFF"/>
              </a:highlight>
            </a:endParaRPr>
          </a:p>
          <a:p>
            <a:pPr marL="457200" lvl="0" indent="-354330" algn="just" rtl="0">
              <a:spcBef>
                <a:spcPts val="0"/>
              </a:spcBef>
              <a:spcAft>
                <a:spcPts val="0"/>
              </a:spcAft>
              <a:buSzPct val="100000"/>
              <a:buChar char="●"/>
            </a:pPr>
            <a:r>
              <a:rPr lang="el" sz="2200">
                <a:highlight>
                  <a:srgbClr val="FFFFFF"/>
                </a:highlight>
              </a:rPr>
              <a:t>Ενεργός εμπλοκή των μαθητών και μετασχηματισμός της μαθησιακής διαδικασίας.</a:t>
            </a:r>
            <a:endParaRPr sz="2200">
              <a:highlight>
                <a:srgbClr val="FFFFFF"/>
              </a:highlight>
            </a:endParaRPr>
          </a:p>
          <a:p>
            <a:pPr marL="457200" lvl="0" indent="-411480" algn="just" rtl="0">
              <a:spcBef>
                <a:spcPts val="0"/>
              </a:spcBef>
              <a:spcAft>
                <a:spcPts val="0"/>
              </a:spcAft>
              <a:buSzPct val="145454"/>
              <a:buChar char="●"/>
            </a:pPr>
            <a:r>
              <a:rPr lang="el" sz="2200">
                <a:highlight>
                  <a:srgbClr val="FFFFFF"/>
                </a:highlight>
              </a:rPr>
              <a:t>Συνδυασμός με τον ατομικό Μαθητικό Υπολογιστή και μετασχηματισμός του διδακτικού μοντέλου σε ομαδοσυνεργατικό</a:t>
            </a:r>
            <a:r>
              <a:rPr lang="el"/>
              <a:t>.</a:t>
            </a:r>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3"/>
          <p:cNvPicPr preferRelativeResize="0"/>
          <p:nvPr/>
        </p:nvPicPr>
        <p:blipFill>
          <a:blip r:embed="rId3">
            <a:alphaModFix/>
          </a:blip>
          <a:stretch>
            <a:fillRect/>
          </a:stretch>
        </p:blipFill>
        <p:spPr>
          <a:xfrm>
            <a:off x="1399825" y="152400"/>
            <a:ext cx="6431325" cy="4731750"/>
          </a:xfrm>
          <a:prstGeom prst="rect">
            <a:avLst/>
          </a:prstGeom>
          <a:noFill/>
          <a:ln>
            <a:noFill/>
          </a:ln>
        </p:spPr>
      </p:pic>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92" name="Google Shape;192;p24"/>
          <p:cNvPicPr preferRelativeResize="0"/>
          <p:nvPr/>
        </p:nvPicPr>
        <p:blipFill>
          <a:blip r:embed="rId3">
            <a:alphaModFix/>
          </a:blip>
          <a:stretch>
            <a:fillRect/>
          </a:stretch>
        </p:blipFill>
        <p:spPr>
          <a:xfrm>
            <a:off x="847950" y="238850"/>
            <a:ext cx="7500550" cy="4663801"/>
          </a:xfrm>
          <a:prstGeom prst="rect">
            <a:avLst/>
          </a:prstGeom>
          <a:noFill/>
          <a:ln>
            <a:noFill/>
          </a:ln>
        </p:spPr>
      </p:pic>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98" name="Google Shape;198;p25"/>
          <p:cNvPicPr preferRelativeResize="0"/>
          <p:nvPr/>
        </p:nvPicPr>
        <p:blipFill>
          <a:blip r:embed="rId3">
            <a:alphaModFix/>
          </a:blip>
          <a:stretch>
            <a:fillRect/>
          </a:stretch>
        </p:blipFill>
        <p:spPr>
          <a:xfrm>
            <a:off x="215858" y="0"/>
            <a:ext cx="8712286"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l"/>
              <a:t>Δείτε τώρα ένα διδακτικό σενάριο</a:t>
            </a:r>
            <a:endParaRPr/>
          </a:p>
          <a:p>
            <a:pPr marL="0" lvl="0" indent="0" algn="ctr" rtl="0">
              <a:spcBef>
                <a:spcPts val="0"/>
              </a:spcBef>
              <a:spcAft>
                <a:spcPts val="0"/>
              </a:spcAft>
              <a:buNone/>
            </a:pPr>
            <a:r>
              <a:rPr lang="el" u="sng">
                <a:hlinkClick r:id="rId3"/>
              </a:rPr>
              <a:t>ΕΔΩ</a:t>
            </a:r>
            <a:endParaRPr/>
          </a:p>
          <a:p>
            <a:pPr marL="0" lvl="0" indent="0" algn="ctr" rtl="0">
              <a:spcBef>
                <a:spcPts val="0"/>
              </a:spcBef>
              <a:spcAft>
                <a:spcPts val="0"/>
              </a:spcAft>
              <a:buNone/>
            </a:pPr>
            <a:r>
              <a:rPr lang="el" sz="866"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https://eclass03.sch.gr/courses/2840050254/</a:t>
            </a:r>
            <a:endParaRPr sz="866"/>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l"/>
              <a:t>ΔΙΑΔΡΑΣΤΙΚΟΣ ΠΙΝΑΚΑΣ</a:t>
            </a:r>
            <a:endParaRPr/>
          </a:p>
        </p:txBody>
      </p:sp>
      <p:sp>
        <p:nvSpPr>
          <p:cNvPr id="136" name="Google Shape;136;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1700"/>
              <a:t>Ένα χρήσιμο εργαλείο στην τάξη </a:t>
            </a:r>
            <a:endParaRPr sz="1700"/>
          </a:p>
        </p:txBody>
      </p:sp>
      <p:sp>
        <p:nvSpPr>
          <p:cNvPr id="137" name="Google Shape;137;p14"/>
          <p:cNvSpPr txBox="1"/>
          <p:nvPr/>
        </p:nvSpPr>
        <p:spPr>
          <a:xfrm>
            <a:off x="4309750" y="4073725"/>
            <a:ext cx="4632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5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a:t>
            </a:r>
            <a:endParaRPr sz="1500">
              <a:solidFill>
                <a:schemeClr val="accent3"/>
              </a:solidFill>
              <a:latin typeface="Calibri"/>
              <a:ea typeface="Calibri"/>
              <a:cs typeface="Calibri"/>
              <a:sym typeface="Calibri"/>
            </a:endParaRPr>
          </a:p>
        </p:txBody>
      </p:sp>
      <p:pic>
        <p:nvPicPr>
          <p:cNvPr id="138" name="Google Shape;138;p14" descr="CHECK OUT THE 4K REMASTERED VERSION! 😃&#10;https://youtu.be/hmBEPC5wHeo&#10;&#10;This animation took 10 days to render. The music was composed by my dear friend Jason Bundy :)&#10;&#10;Prints are available at: &#10;https://slgrandyart.com/&#10;&#10;Check out my NFTs:&#10;https://crypto.com/nft/profile/slgrandy&#10;&#10;Links to all of my endeavors can be found here: &#10;https://linktr.ee/slgrandy" title="Mandelbulb 3D Exploration of The Depths Europa - 3D Fractal Animation">
            <a:hlinkClick r:id="rId4"/>
          </p:cNvPr>
          <p:cNvPicPr preferRelativeResize="0"/>
          <p:nvPr/>
        </p:nvPicPr>
        <p:blipFill>
          <a:blip r:embed="rId5">
            <a:alphaModFix/>
          </a:blip>
          <a:stretch>
            <a:fillRect/>
          </a:stretch>
        </p:blipFill>
        <p:spPr>
          <a:xfrm>
            <a:off x="35313" y="39725"/>
            <a:ext cx="9073375" cy="50640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l"/>
              <a:t>ΔΙΑΔΡΑΣΤΙΚΟΣ ΠΙΝΑΚΑΣ</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1700"/>
              <a:t>Ένα χρήσιμο εργαλείο στην τάξη </a:t>
            </a:r>
            <a:endParaRPr sz="1700"/>
          </a:p>
        </p:txBody>
      </p:sp>
      <p:sp>
        <p:nvSpPr>
          <p:cNvPr id="130" name="Google Shape;130;p13"/>
          <p:cNvSpPr txBox="1"/>
          <p:nvPr/>
        </p:nvSpPr>
        <p:spPr>
          <a:xfrm>
            <a:off x="4309750" y="4073725"/>
            <a:ext cx="4632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5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a:t>
            </a:r>
            <a:endParaRPr sz="1500">
              <a:solidFill>
                <a:schemeClr val="accent3"/>
              </a:solidFill>
              <a:latin typeface="Calibri"/>
              <a:ea typeface="Calibri"/>
              <a:cs typeface="Calibri"/>
              <a:sym typeface="Calibri"/>
            </a:endParaRPr>
          </a:p>
        </p:txBody>
      </p:sp>
      <p:pic>
        <p:nvPicPr>
          <p:cNvPr id="1026" name="Picture 2" descr="E:\ο_διαδραστικος_πινακας_ταξ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04" y="80823"/>
            <a:ext cx="8910243" cy="500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6575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268059" y="1934855"/>
            <a:ext cx="8228700" cy="1273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l">
                <a:solidFill>
                  <a:schemeClr val="dk2"/>
                </a:solidFill>
                <a:highlight>
                  <a:schemeClr val="dk1"/>
                </a:highlight>
              </a:rPr>
              <a:t>Ο διαδραστικός πίνακας είναι μια μεγάλων διαστάσεων επιφάνεια, συνδεδεμένη με έναν υπολογιστή και ένα προτζέκτορα. Αυτή η επιφάνεια λειτουργεί όπως η οθόνη ενός υπολογιστή, αλλά ανταποκρίνεται στο άγγιγμα με το χέρι, ή στην ειδική πένα.</a:t>
            </a:r>
            <a:endParaRPr>
              <a:solidFill>
                <a:schemeClr val="dk2"/>
              </a:solidFill>
              <a:highlight>
                <a:schemeClr val="dk1"/>
              </a:highlight>
            </a:endParaRPr>
          </a:p>
        </p:txBody>
      </p:sp>
      <p:sp>
        <p:nvSpPr>
          <p:cNvPr id="144" name="Google Shape;144;p15"/>
          <p:cNvSpPr txBox="1"/>
          <p:nvPr/>
        </p:nvSpPr>
        <p:spPr>
          <a:xfrm>
            <a:off x="0" y="2046383"/>
            <a:ext cx="9144000" cy="3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1000"/>
                                        <p:tgtEl>
                                          <p:spTgt spid="143"/>
                                        </p:tgtEl>
                                        <p:attrNameLst>
                                          <p:attrName>ppt_w</p:attrName>
                                        </p:attrNameLst>
                                      </p:cBhvr>
                                      <p:tavLst>
                                        <p:tav tm="0">
                                          <p:val>
                                            <p:strVal val="0"/>
                                          </p:val>
                                        </p:tav>
                                        <p:tav tm="100000">
                                          <p:val>
                                            <p:strVal val="#ppt_w"/>
                                          </p:val>
                                        </p:tav>
                                      </p:tavLst>
                                    </p:anim>
                                    <p:anim calcmode="lin" valueType="num">
                                      <p:cBhvr additive="base">
                                        <p:cTn id="8" dur="1000"/>
                                        <p:tgtEl>
                                          <p:spTgt spid="1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p:nvPr/>
        </p:nvSpPr>
        <p:spPr>
          <a:xfrm>
            <a:off x="182550" y="252093"/>
            <a:ext cx="8778900" cy="44946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l" sz="2000"/>
              <a:t>Οι Διαδραστικοί </a:t>
            </a:r>
            <a:r>
              <a:rPr lang="el" sz="2000">
                <a:highlight>
                  <a:schemeClr val="dk1"/>
                </a:highlight>
              </a:rPr>
              <a:t>Πίνακες βρίσκουν εφαρμογή σε διάφορες περιπτώσεις</a:t>
            </a:r>
            <a:r>
              <a:rPr lang="el" sz="2000"/>
              <a:t>:</a:t>
            </a:r>
            <a:endParaRPr sz="2000"/>
          </a:p>
          <a:p>
            <a:pPr marL="457200" lvl="0" indent="0" algn="l" rtl="0">
              <a:spcBef>
                <a:spcPts val="0"/>
              </a:spcBef>
              <a:spcAft>
                <a:spcPts val="0"/>
              </a:spcAft>
              <a:buNone/>
            </a:pPr>
            <a:endParaRPr sz="2000">
              <a:highlight>
                <a:srgbClr val="FFFFFF"/>
              </a:highlight>
            </a:endParaRPr>
          </a:p>
          <a:p>
            <a:pPr marL="457200" lvl="0" indent="-355600" algn="l" rtl="0">
              <a:spcBef>
                <a:spcPts val="0"/>
              </a:spcBef>
              <a:spcAft>
                <a:spcPts val="0"/>
              </a:spcAft>
              <a:buSzPts val="2000"/>
              <a:buChar char="●"/>
            </a:pPr>
            <a:r>
              <a:rPr lang="el" sz="2000">
                <a:highlight>
                  <a:srgbClr val="FFFFFF"/>
                </a:highlight>
              </a:rPr>
              <a:t>Χρήση οποιουδήποτε λογισμικού υπάρχει εγκαταστημένο στον συνδεδεμένο Ηλεκτρονικό Υπολογιστή, όπως φυλλομετρητές ιστού ή άλλες δημοφιλείς εφαρμογές.</a:t>
            </a:r>
            <a:endParaRPr sz="2000">
              <a:highlight>
                <a:srgbClr val="FFFFFF"/>
              </a:highlight>
            </a:endParaRPr>
          </a:p>
          <a:p>
            <a:pPr marL="457200" lvl="0" indent="-355600" algn="l" rtl="0">
              <a:spcBef>
                <a:spcPts val="0"/>
              </a:spcBef>
              <a:spcAft>
                <a:spcPts val="0"/>
              </a:spcAft>
              <a:buSzPts val="2000"/>
              <a:buChar char="●"/>
            </a:pPr>
            <a:r>
              <a:rPr lang="el" sz="2000">
                <a:highlight>
                  <a:srgbClr val="FFFFFF"/>
                </a:highlight>
              </a:rPr>
              <a:t>Αποθήκευση σημειώσεων που δημιουργούνται επάνω στην επιφάνεια του διαδραστικού πίνακα.</a:t>
            </a:r>
            <a:endParaRPr sz="2000">
              <a:highlight>
                <a:srgbClr val="FFFFFF"/>
              </a:highlight>
            </a:endParaRPr>
          </a:p>
          <a:p>
            <a:pPr marL="457200" lvl="0" indent="-355600" algn="l" rtl="0">
              <a:spcBef>
                <a:spcPts val="0"/>
              </a:spcBef>
              <a:spcAft>
                <a:spcPts val="0"/>
              </a:spcAft>
              <a:buSzPts val="2000"/>
              <a:buChar char="●"/>
            </a:pPr>
            <a:r>
              <a:rPr lang="el" sz="2000">
                <a:highlight>
                  <a:srgbClr val="FFFFFF"/>
                </a:highlight>
              </a:rPr>
              <a:t>Χρήση του περιβάλοντος του Ηλεκτρονικού Υπολογιστή (επιλογή με αφή, σύρσιμο), διαχείρηση επισημάνσεων (σχόλια και σημειώσεις κατά τη χρήση προγραμμάτων, παρουσιάσεων και πολυμεσικού υλικού γενικότερα) και μετατροπής από χειρόγραφο σε τυπογραφικό κείμενο.</a:t>
            </a:r>
            <a:endParaRPr sz="2000">
              <a:highlight>
                <a:srgbClr val="FFFFFF"/>
              </a:highlight>
            </a:endParaRPr>
          </a:p>
          <a:p>
            <a:pPr marL="457200" lvl="0" indent="-355600" algn="l" rtl="0">
              <a:spcBef>
                <a:spcPts val="0"/>
              </a:spcBef>
              <a:spcAft>
                <a:spcPts val="0"/>
              </a:spcAft>
              <a:buSzPts val="2000"/>
              <a:buChar char="●"/>
            </a:pPr>
            <a:r>
              <a:rPr lang="el" sz="2000">
                <a:highlight>
                  <a:srgbClr val="FFFFFF"/>
                </a:highlight>
              </a:rPr>
              <a:t>Απόκρισης Κοινού (Audience Response System) δίνοντας τη δυνατότητα πραγματοποίησης ζωντανών δημοσκοπήσεων ή παιχνιδιών ερωτήσεων με εύκολη καταγραφή των επιλογών των μαθητών.</a:t>
            </a:r>
            <a:endParaRPr sz="2000">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55" name="Google Shape;155;p17"/>
          <p:cNvPicPr preferRelativeResize="0"/>
          <p:nvPr/>
        </p:nvPicPr>
        <p:blipFill>
          <a:blip r:embed="rId3">
            <a:alphaModFix/>
          </a:blip>
          <a:stretch>
            <a:fillRect/>
          </a:stretch>
        </p:blipFill>
        <p:spPr>
          <a:xfrm>
            <a:off x="276802" y="0"/>
            <a:ext cx="8590396" cy="5143500"/>
          </a:xfrm>
          <a:prstGeom prst="rect">
            <a:avLst/>
          </a:prstGeom>
          <a:noFill/>
          <a:ln>
            <a:noFill/>
          </a:ln>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201075" y="1301150"/>
            <a:ext cx="8759400" cy="2539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0" algn="ctr" rtl="0">
              <a:spcBef>
                <a:spcPts val="0"/>
              </a:spcBef>
              <a:spcAft>
                <a:spcPts val="0"/>
              </a:spcAft>
              <a:buNone/>
            </a:pPr>
            <a:r>
              <a:rPr lang="el" sz="1679">
                <a:highlight>
                  <a:schemeClr val="dk1"/>
                </a:highlight>
              </a:rPr>
              <a:t>Ορισμένα από τα θετικά σημεία της χρήσης / αξιοποίησης του:</a:t>
            </a:r>
            <a:endParaRPr sz="1679">
              <a:highlight>
                <a:schemeClr val="dk1"/>
              </a:highlight>
            </a:endParaRPr>
          </a:p>
          <a:p>
            <a:pPr marL="457200" lvl="0" indent="0" algn="ctr" rtl="0">
              <a:spcBef>
                <a:spcPts val="0"/>
              </a:spcBef>
              <a:spcAft>
                <a:spcPts val="0"/>
              </a:spcAft>
              <a:buNone/>
            </a:pP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Ποικιλία αναπαραστάσεων</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Χρήση – διαχείριση πολυμεσικού υλικού -</a:t>
            </a:r>
            <a:r>
              <a:rPr lang="el" sz="1280">
                <a:highlight>
                  <a:schemeClr val="dk1"/>
                </a:highlight>
              </a:rPr>
              <a:t>Οπτικοποίηση </a:t>
            </a:r>
            <a:r>
              <a:rPr lang="el" sz="1679">
                <a:highlight>
                  <a:schemeClr val="dk1"/>
                </a:highlight>
              </a:rPr>
              <a:t>αντικειμένων μάθησης</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Δημιουργία και επαναχρησιμοποίηση εκπαιδευτικού διαδραστικού υλικού</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Προσέλκυση ενδιαφέροντος</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Οικοδόμηση και κατανόηση των εννοιών</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Αυξημένη ανταπόκριση και δυνατότητα αφομοίωσης σύνθετων εννοιών</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Αύξηση ενθουσιασμού και ενδιαφέροντος</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Περισσότερες ευκαιρίες για συμμετοχή και συνεργασία</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Ανάπτυξη κοινωνικών και προσωπικών δεξιοτήτων</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Eκμάθηση για παιδιά διαφορετικά στυλ μάθησης (Ακουστικό, Οπτικό, Κιναισθητικό)</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Αύξηση αυτοπεποίθησης</a:t>
            </a:r>
            <a:endParaRPr sz="1679">
              <a:highlight>
                <a:schemeClr val="dk1"/>
              </a:highlight>
            </a:endParaRPr>
          </a:p>
          <a:p>
            <a:pPr marL="457200" lvl="0" indent="-335280" algn="ctr" rtl="0">
              <a:spcBef>
                <a:spcPts val="0"/>
              </a:spcBef>
              <a:spcAft>
                <a:spcPts val="0"/>
              </a:spcAft>
              <a:buSzPts val="1680"/>
              <a:buChar char="●"/>
            </a:pPr>
            <a:r>
              <a:rPr lang="el" sz="1679">
                <a:highlight>
                  <a:schemeClr val="dk1"/>
                </a:highlight>
              </a:rPr>
              <a:t>Ενίσχυση της μάθησης</a:t>
            </a:r>
            <a:endParaRPr sz="1679">
              <a:highlight>
                <a:schemeClr val="dk1"/>
              </a:highlight>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172625" y="1301150"/>
            <a:ext cx="8732700" cy="2539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l">
                <a:highlight>
                  <a:schemeClr val="dk1"/>
                </a:highlight>
              </a:rPr>
              <a:t>Ορισμένα από τα θετικά σημεία της χρήσης / αξιοποίησης του:</a:t>
            </a:r>
            <a:endParaRPr>
              <a:highlight>
                <a:schemeClr val="dk1"/>
              </a:highlight>
            </a:endParaRPr>
          </a:p>
          <a:p>
            <a:pPr marL="0" lvl="0" indent="0" algn="ctr" rtl="0">
              <a:spcBef>
                <a:spcPts val="0"/>
              </a:spcBef>
              <a:spcAft>
                <a:spcPts val="0"/>
              </a:spcAft>
              <a:buNone/>
            </a:pPr>
            <a:endParaRPr sz="2088">
              <a:highlight>
                <a:schemeClr val="dk1"/>
              </a:highlight>
            </a:endParaRPr>
          </a:p>
          <a:p>
            <a:pPr marL="457200" lvl="0" indent="-411480" algn="l" rtl="0">
              <a:spcBef>
                <a:spcPts val="0"/>
              </a:spcBef>
              <a:spcAft>
                <a:spcPts val="0"/>
              </a:spcAft>
              <a:buSzPct val="100000"/>
              <a:buChar char="●"/>
            </a:pPr>
            <a:r>
              <a:rPr lang="el">
                <a:highlight>
                  <a:schemeClr val="dk1"/>
                </a:highlight>
              </a:rPr>
              <a:t>Ποικιλία αναπαραστάσεων</a:t>
            </a:r>
            <a:endParaRPr>
              <a:highlight>
                <a:schemeClr val="dk1"/>
              </a:highlight>
            </a:endParaRPr>
          </a:p>
          <a:p>
            <a:pPr marL="457200" lvl="0" indent="-411480" algn="l" rtl="0">
              <a:spcBef>
                <a:spcPts val="0"/>
              </a:spcBef>
              <a:spcAft>
                <a:spcPts val="0"/>
              </a:spcAft>
              <a:buSzPct val="100000"/>
              <a:buChar char="●"/>
            </a:pPr>
            <a:r>
              <a:rPr lang="el">
                <a:highlight>
                  <a:schemeClr val="dk1"/>
                </a:highlight>
              </a:rPr>
              <a:t>Χρήση – διαχείριση πολυμεσικού υλικού</a:t>
            </a:r>
            <a:endParaRPr>
              <a:highlight>
                <a:schemeClr val="dk1"/>
              </a:highlight>
            </a:endParaRPr>
          </a:p>
          <a:p>
            <a:pPr marL="457200" lvl="0" indent="-411480" algn="l" rtl="0">
              <a:spcBef>
                <a:spcPts val="0"/>
              </a:spcBef>
              <a:spcAft>
                <a:spcPts val="0"/>
              </a:spcAft>
              <a:buSzPct val="100000"/>
              <a:buChar char="●"/>
            </a:pPr>
            <a:r>
              <a:rPr lang="el">
                <a:highlight>
                  <a:schemeClr val="dk1"/>
                </a:highlight>
              </a:rPr>
              <a:t>Οπτικοποίηση αντικειμένων μάθησης</a:t>
            </a:r>
            <a:endParaRPr>
              <a:highlight>
                <a:schemeClr val="dk1"/>
              </a:highlight>
            </a:endParaRPr>
          </a:p>
          <a:p>
            <a:pPr marL="457200" lvl="0" indent="-411480" algn="l" rtl="0">
              <a:spcBef>
                <a:spcPts val="0"/>
              </a:spcBef>
              <a:spcAft>
                <a:spcPts val="0"/>
              </a:spcAft>
              <a:buSzPct val="100000"/>
              <a:buChar char="●"/>
            </a:pPr>
            <a:r>
              <a:rPr lang="el">
                <a:highlight>
                  <a:schemeClr val="dk1"/>
                </a:highlight>
              </a:rPr>
              <a:t>Δημιουργία και επαναχρησιμοποίηση εκπαιδευτικού διαδραστικού υλικού</a:t>
            </a:r>
            <a:endParaRPr>
              <a:highlight>
                <a:schemeClr val="dk1"/>
              </a:highlight>
            </a:endParaRPr>
          </a:p>
          <a:p>
            <a:pPr marL="457200" lvl="0" indent="-411480" algn="l" rtl="0">
              <a:spcBef>
                <a:spcPts val="0"/>
              </a:spcBef>
              <a:spcAft>
                <a:spcPts val="0"/>
              </a:spcAft>
              <a:buSzPct val="100000"/>
              <a:buChar char="●"/>
            </a:pPr>
            <a:r>
              <a:rPr lang="el">
                <a:highlight>
                  <a:schemeClr val="dk1"/>
                </a:highlight>
              </a:rPr>
              <a:t>Προσέλκυση ενδιαφέροντος</a:t>
            </a:r>
            <a:endParaRPr>
              <a:highlight>
                <a:schemeClr val="dk1"/>
              </a:highlight>
            </a:endParaRPr>
          </a:p>
          <a:p>
            <a:pPr marL="457200" lvl="0" indent="-411480" algn="l" rtl="0">
              <a:spcBef>
                <a:spcPts val="0"/>
              </a:spcBef>
              <a:spcAft>
                <a:spcPts val="0"/>
              </a:spcAft>
              <a:buSzPct val="100000"/>
              <a:buChar char="●"/>
            </a:pPr>
            <a:r>
              <a:rPr lang="el">
                <a:highlight>
                  <a:schemeClr val="dk1"/>
                </a:highlight>
              </a:rPr>
              <a:t>Οικοδόμηση και κατανόηση των εννοιών</a:t>
            </a:r>
            <a:endParaRPr>
              <a:highlight>
                <a:schemeClr val="dk1"/>
              </a:highlight>
            </a:endParaRPr>
          </a:p>
          <a:p>
            <a:pPr marL="45720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71" name="Google Shape;171;p20"/>
          <p:cNvPicPr preferRelativeResize="0"/>
          <p:nvPr/>
        </p:nvPicPr>
        <p:blipFill>
          <a:blip r:embed="rId3">
            <a:alphaModFix/>
          </a:blip>
          <a:stretch>
            <a:fillRect/>
          </a:stretch>
        </p:blipFill>
        <p:spPr>
          <a:xfrm>
            <a:off x="229525" y="197375"/>
            <a:ext cx="8666600" cy="4686776"/>
          </a:xfrm>
          <a:prstGeom prst="rect">
            <a:avLst/>
          </a:prstGeom>
          <a:noFill/>
          <a:ln>
            <a:noFill/>
          </a:ln>
        </p:spPr>
      </p:pic>
    </p:spTree>
  </p:cSld>
  <p:clrMapOvr>
    <a:masterClrMapping/>
  </p:clrMapOvr>
  <p:transition spd="med">
    <p:push/>
  </p:transition>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On-screen Show (16:9)</PresentationFormat>
  <Paragraphs>54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Nunito</vt:lpstr>
      <vt:lpstr>Calibri</vt:lpstr>
      <vt:lpstr>Shift</vt:lpstr>
      <vt:lpstr>ΔΙΑΔΡΑΣΤΙΚΟΣ ΠΙΝΑΚΑΣ</vt:lpstr>
      <vt:lpstr>ΔΙΑΔΡΑΣΤΙΚΟΣ ΠΙΝΑΚΑΣ</vt:lpstr>
      <vt:lpstr>ΔΙΑΔΡΑΣΤΙΚΟΣ ΠΙΝΑΚΑΣ</vt:lpstr>
      <vt:lpstr>Ο διαδραστικός πίνακας είναι μια μεγάλων διαστάσεων επιφάνεια, συνδεδεμένη με έναν υπολογιστή και ένα προτζέκτορα. Αυτή η επιφάνεια λειτουργεί όπως η οθόνη ενός υπολογιστή, αλλά ανταποκρίνεται στο άγγιγμα με το χέρι, ή στην ειδική πένα.</vt:lpstr>
      <vt:lpstr>PowerPoint Presentation</vt:lpstr>
      <vt:lpstr>PowerPoint Presentation</vt:lpstr>
      <vt:lpstr>Ορισμένα από τα θετικά σημεία της χρήσης / αξιοποίησης του:  Ποικιλία αναπαραστάσεων Χρήση – διαχείριση πολυμεσικού υλικού -Οπτικοποίηση αντικειμένων μάθησης Δημιουργία και επαναχρησιμοποίηση εκπαιδευτικού διαδραστικού υλικού Προσέλκυση ενδιαφέροντος Οικοδόμηση και κατανόηση των εννοιών Αυξημένη ανταπόκριση και δυνατότητα αφομοίωσης σύνθετων εννοιών Αύξηση ενθουσιασμού και ενδιαφέροντος Περισσότερες ευκαιρίες για συμμετοχή και συνεργασία Ανάπτυξη κοινωνικών και προσωπικών δεξιοτήτων Eκμάθηση για παιδιά διαφορετικά στυλ μάθησης (Ακουστικό, Οπτικό, Κιναισθητικό) Αύξηση αυτοπεποίθησης Ενίσχυση της μάθησης</vt:lpstr>
      <vt:lpstr>Ορισμένα από τα θετικά σημεία της χρήσης / αξιοποίησης του:  Ποικιλία αναπαραστάσεων Χρήση – διαχείριση πολυμεσικού υλικού Οπτικοποίηση αντικειμένων μάθησης Δημιουργία και επαναχρησιμοποίηση εκπαιδευτικού διαδραστικού υλικού Προσέλκυση ενδιαφέροντος Οικοδόμηση και κατανόηση των εννοιών </vt:lpstr>
      <vt:lpstr>PowerPoint Presentation</vt:lpstr>
      <vt:lpstr>Αυξημένη ανταπόκριση και δυνατότητα αφομοίωσης σύνθετων εννοιών Αύξηση ενθουσιασμού και ενδιαφέροντος Περισσότερες ευκαιρίες συμμετοχής, συνεργασίας Ανάπτυξη κοινωνικών και προσωπικών δεξιοτήτων Καλύτερη εκμάθηση για παιδιά με διαφορετικά στυλ μάθησης (Ακουστικό, Οπτικό, Κιναισθητικό) Αύξηση αυτοπεποίθησης Ενίσχυση της μάθησης</vt:lpstr>
      <vt:lpstr>Διακρίνουμε τέσσερα (4) στάδια κατά την εισαγωγή του Διαδραστικού Πίνακα στην εκπαιδευτική διαδικασία:  Υποστηρικτική χρήση οπτικοακουστικού εκπαιδευτικού υλικού. Χρήση διαδραστικών εφαρμογών για τον εμπλουτισμό της διδακτικής πρακτικής. Ενεργός εμπλοκή των μαθητών και μετασχηματισμός της μαθησιακής διαδικασίας. Συνδυασμός με τον ατομικό Μαθητικό Υπολογιστή και μετασχηματισμός του διδακτικού μοντέλου σε ομαδοσυνεργατικό.</vt:lpstr>
      <vt:lpstr>PowerPoint Presentation</vt:lpstr>
      <vt:lpstr>PowerPoint Presentation</vt:lpstr>
      <vt:lpstr>PowerPoint Presentation</vt:lpstr>
      <vt:lpstr>Δείτε τώρα ένα διδακτικό σενάριο ΕΔΩ https://eclass03.sch.gr/courses/2840050254/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ΔΙΑΔΡΑΣΤΙΚΟΣ ΠΙΝΑΚΑΣ</dc:title>
  <cp:lastModifiedBy>user</cp:lastModifiedBy>
  <cp:revision>1</cp:revision>
  <dcterms:modified xsi:type="dcterms:W3CDTF">2024-02-20T09:57:30Z</dcterms:modified>
</cp:coreProperties>
</file>