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ΕΠΙΤΑΦΙΟΣ ΤΟΥ ΠΕΡΙΚΛΗ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800" dirty="0" smtClean="0"/>
              <a:t>ΚΕΦΑΛΑΙΟ 40</a:t>
            </a:r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305859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4414081"/>
          </a:xfrm>
        </p:spPr>
        <p:txBody>
          <a:bodyPr>
            <a:normAutofit/>
          </a:bodyPr>
          <a:lstStyle/>
          <a:p>
            <a:r>
              <a:rPr lang="el-GR" dirty="0" err="1"/>
              <a:t>Φιλοκαλοῦμέν</a:t>
            </a:r>
            <a:r>
              <a:rPr lang="el-GR" dirty="0"/>
              <a:t>     τε </a:t>
            </a:r>
            <a:r>
              <a:rPr lang="el-GR" dirty="0" err="1"/>
              <a:t>γὰρ</a:t>
            </a:r>
            <a:r>
              <a:rPr lang="el-GR" dirty="0"/>
              <a:t> μετ’ </a:t>
            </a:r>
            <a:r>
              <a:rPr lang="el-GR" dirty="0" err="1"/>
              <a:t>εὐτελείας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φιλοσοφοῦμεν</a:t>
            </a:r>
            <a:r>
              <a:rPr lang="el-GR" dirty="0"/>
              <a:t> </a:t>
            </a:r>
            <a:r>
              <a:rPr lang="el-GR" dirty="0" err="1"/>
              <a:t>ἄνευ</a:t>
            </a:r>
            <a:r>
              <a:rPr lang="el-GR" dirty="0"/>
              <a:t> </a:t>
            </a:r>
            <a:r>
              <a:rPr lang="el-GR" dirty="0" err="1"/>
              <a:t>μαλακίας</a:t>
            </a:r>
            <a:r>
              <a:rPr lang="el-GR" dirty="0"/>
              <a:t>·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err="1"/>
              <a:t>πλούτῳ</a:t>
            </a:r>
            <a:r>
              <a:rPr lang="el-GR" dirty="0"/>
              <a:t> τε </a:t>
            </a:r>
            <a:r>
              <a:rPr lang="el-GR" dirty="0" err="1"/>
              <a:t>ἔργου</a:t>
            </a:r>
            <a:r>
              <a:rPr lang="el-GR" dirty="0"/>
              <a:t> </a:t>
            </a:r>
            <a:r>
              <a:rPr lang="el-GR" dirty="0" err="1"/>
              <a:t>μᾶλλον</a:t>
            </a:r>
            <a:r>
              <a:rPr lang="el-GR" dirty="0"/>
              <a:t> </a:t>
            </a:r>
            <a:r>
              <a:rPr lang="el-GR" dirty="0" err="1"/>
              <a:t>καιρῷ</a:t>
            </a:r>
            <a:r>
              <a:rPr lang="el-GR" dirty="0"/>
              <a:t> ἢ </a:t>
            </a:r>
            <a:r>
              <a:rPr lang="el-GR" dirty="0" err="1"/>
              <a:t>λόγου</a:t>
            </a:r>
            <a:r>
              <a:rPr lang="el-GR" dirty="0"/>
              <a:t> </a:t>
            </a:r>
            <a:r>
              <a:rPr lang="el-GR" dirty="0" err="1"/>
              <a:t>κόμπῳ</a:t>
            </a:r>
            <a:r>
              <a:rPr lang="el-GR" dirty="0"/>
              <a:t> </a:t>
            </a:r>
            <a:r>
              <a:rPr lang="el-GR" dirty="0" err="1" smtClean="0"/>
              <a:t>χρώμεθα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πένεσθαι</a:t>
            </a:r>
            <a:r>
              <a:rPr lang="el-GR" dirty="0"/>
              <a:t> </a:t>
            </a:r>
            <a:r>
              <a:rPr lang="el-GR" dirty="0" err="1"/>
              <a:t>οὐχ</a:t>
            </a:r>
            <a:r>
              <a:rPr lang="el-GR" dirty="0"/>
              <a:t> </a:t>
            </a:r>
            <a:r>
              <a:rPr lang="el-GR" dirty="0" err="1"/>
              <a:t>ὁμολογεῖν</a:t>
            </a:r>
            <a:r>
              <a:rPr lang="el-GR" dirty="0"/>
              <a:t> </a:t>
            </a:r>
            <a:r>
              <a:rPr lang="el-GR" dirty="0" err="1"/>
              <a:t>τινὶ</a:t>
            </a:r>
            <a:r>
              <a:rPr lang="el-GR" dirty="0"/>
              <a:t> </a:t>
            </a:r>
            <a:r>
              <a:rPr lang="el-GR" dirty="0" err="1"/>
              <a:t>αἰσχρόν</a:t>
            </a:r>
            <a:r>
              <a:rPr lang="el-GR" dirty="0"/>
              <a:t>, </a:t>
            </a:r>
            <a:r>
              <a:rPr lang="el-GR" dirty="0" err="1"/>
              <a:t>ἀλλὰ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διαφεύγειν</a:t>
            </a:r>
            <a:r>
              <a:rPr lang="el-GR" dirty="0"/>
              <a:t> </a:t>
            </a:r>
            <a:r>
              <a:rPr lang="el-GR" dirty="0" err="1"/>
              <a:t>ἔργῳ</a:t>
            </a:r>
            <a:r>
              <a:rPr lang="el-GR" dirty="0"/>
              <a:t> </a:t>
            </a:r>
            <a:r>
              <a:rPr lang="el-GR" dirty="0" err="1"/>
              <a:t>αἴσχιον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4414081"/>
          </a:xfrm>
        </p:spPr>
        <p:txBody>
          <a:bodyPr>
            <a:normAutofit/>
          </a:bodyPr>
          <a:lstStyle/>
          <a:p>
            <a:r>
              <a:rPr lang="el-GR" dirty="0"/>
              <a:t>Αγαπούμε το ωραίο στην απλότητα του και καταγινόμαστε με τα γράμματα χωρίς να γινόμαστε μαλθακοί. </a:t>
            </a:r>
            <a:endParaRPr lang="el-GR" dirty="0" smtClean="0"/>
          </a:p>
          <a:p>
            <a:r>
              <a:rPr lang="el-GR" dirty="0"/>
              <a:t>Και χρησιμοποιούμε τα πλούτη μας πιο πολύ για να έχουμε τη δυνατότητα για κάποιο έργο, παρά για </a:t>
            </a:r>
            <a:r>
              <a:rPr lang="el-GR" dirty="0" smtClean="0"/>
              <a:t>κομπορρημοσύνη</a:t>
            </a:r>
          </a:p>
          <a:p>
            <a:r>
              <a:rPr lang="el-GR" dirty="0"/>
              <a:t> και θεωρούμε ότι δεν είναι ντροπή να ομολογεί κανείς τη φτώχεια του, αλλά μεγαλύτερη θεωρούμε πως είναι ντροπή το να μην προσπαθεί να ξεφύγει (απ' αυτή) δουλεύοντας.</a:t>
            </a:r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63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4481814"/>
          </a:xfrm>
        </p:spPr>
        <p:txBody>
          <a:bodyPr>
            <a:normAutofit/>
          </a:bodyPr>
          <a:lstStyle/>
          <a:p>
            <a:r>
              <a:rPr lang="el-GR" dirty="0" err="1"/>
              <a:t>ἔνι</a:t>
            </a:r>
            <a:r>
              <a:rPr lang="el-GR" dirty="0"/>
              <a:t> τε </a:t>
            </a:r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αὐτοῖς</a:t>
            </a:r>
            <a:r>
              <a:rPr lang="el-GR" dirty="0"/>
              <a:t> </a:t>
            </a:r>
            <a:r>
              <a:rPr lang="el-GR" dirty="0" err="1"/>
              <a:t>οἰκείων</a:t>
            </a:r>
            <a:r>
              <a:rPr lang="el-GR" dirty="0"/>
              <a:t> </a:t>
            </a:r>
            <a:r>
              <a:rPr lang="el-GR" dirty="0" err="1"/>
              <a:t>ἅμα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πολιτικῶν</a:t>
            </a:r>
            <a:r>
              <a:rPr lang="el-GR" dirty="0"/>
              <a:t> </a:t>
            </a:r>
            <a:r>
              <a:rPr lang="el-GR" dirty="0" err="1"/>
              <a:t>ἐπιμέλεια</a:t>
            </a:r>
            <a:r>
              <a:rPr lang="el-GR" dirty="0"/>
              <a:t> </a:t>
            </a:r>
            <a:r>
              <a:rPr lang="el-GR" dirty="0" smtClean="0"/>
              <a:t>,</a:t>
            </a:r>
          </a:p>
          <a:p>
            <a:endParaRPr lang="el-GR" dirty="0"/>
          </a:p>
          <a:p>
            <a:r>
              <a:rPr lang="el-GR" dirty="0" smtClean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ἑτέροις</a:t>
            </a:r>
            <a:r>
              <a:rPr lang="el-GR" dirty="0"/>
              <a:t> </a:t>
            </a:r>
            <a:r>
              <a:rPr lang="el-GR" dirty="0" err="1"/>
              <a:t>πρὸς</a:t>
            </a:r>
            <a:r>
              <a:rPr lang="el-GR" dirty="0"/>
              <a:t> </a:t>
            </a:r>
            <a:r>
              <a:rPr lang="el-GR" dirty="0" err="1"/>
              <a:t>ἔργα</a:t>
            </a:r>
            <a:r>
              <a:rPr lang="el-GR" dirty="0"/>
              <a:t> </a:t>
            </a:r>
            <a:r>
              <a:rPr lang="el-GR" dirty="0" err="1"/>
              <a:t>τετραμμένοις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πολιτικὰ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ἐνδεῶς</a:t>
            </a:r>
            <a:r>
              <a:rPr lang="el-GR" dirty="0"/>
              <a:t> </a:t>
            </a:r>
            <a:r>
              <a:rPr lang="el-GR" dirty="0" err="1"/>
              <a:t>γνῶναι</a:t>
            </a:r>
            <a:r>
              <a:rPr lang="el-GR" dirty="0"/>
              <a:t>·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μόνοι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τόν</a:t>
            </a:r>
            <a:r>
              <a:rPr lang="el-GR" dirty="0"/>
              <a:t> τε </a:t>
            </a:r>
            <a:r>
              <a:rPr lang="el-GR" dirty="0" err="1"/>
              <a:t>μηδὲν</a:t>
            </a:r>
            <a:r>
              <a:rPr lang="el-GR" dirty="0"/>
              <a:t> </a:t>
            </a:r>
            <a:r>
              <a:rPr lang="el-GR" dirty="0" err="1"/>
              <a:t>τῶνδε</a:t>
            </a:r>
            <a:r>
              <a:rPr lang="el-GR" dirty="0"/>
              <a:t> </a:t>
            </a:r>
            <a:r>
              <a:rPr lang="el-GR" dirty="0" err="1"/>
              <a:t>μετέχοντα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ἀπράγμονα</a:t>
            </a:r>
            <a:r>
              <a:rPr lang="el-GR" dirty="0"/>
              <a:t>, </a:t>
            </a:r>
            <a:r>
              <a:rPr lang="el-GR" dirty="0" err="1"/>
              <a:t>ἀλλ</a:t>
            </a:r>
            <a:r>
              <a:rPr lang="el-GR" dirty="0"/>
              <a:t>’ </a:t>
            </a:r>
            <a:r>
              <a:rPr lang="el-GR" dirty="0" err="1"/>
              <a:t>ἀχρεῖον</a:t>
            </a:r>
            <a:r>
              <a:rPr lang="el-GR" dirty="0"/>
              <a:t>   </a:t>
            </a:r>
            <a:r>
              <a:rPr lang="el-GR" dirty="0" err="1"/>
              <a:t>νομίζομεν</a:t>
            </a:r>
            <a:r>
              <a:rPr lang="el-GR" dirty="0"/>
              <a:t>, 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4651148"/>
          </a:xfrm>
        </p:spPr>
        <p:txBody>
          <a:bodyPr>
            <a:normAutofit/>
          </a:bodyPr>
          <a:lstStyle/>
          <a:p>
            <a:r>
              <a:rPr lang="el-GR" dirty="0"/>
              <a:t>Και συμβαίνει οι ίδιοι να φροντίζουμε μαζί και για τα ιδιωτικά μας ζητήματα και για τα ζητήματα της πόλης </a:t>
            </a:r>
            <a:endParaRPr lang="el-GR" dirty="0" smtClean="0"/>
          </a:p>
          <a:p>
            <a:r>
              <a:rPr lang="el-GR" dirty="0"/>
              <a:t>και, ενώ ο καθένας μας καταγίνεται με διαφορετική απασχόληση, να γνωρίζουμε σε ικανοποιητικό βαθμό τα πολιτικά πράγματα. </a:t>
            </a:r>
            <a:endParaRPr lang="el-GR" dirty="0" smtClean="0"/>
          </a:p>
          <a:p>
            <a:r>
              <a:rPr lang="el-GR" dirty="0"/>
              <a:t>Γιατί μόνοι εμείς εκείνον που δεν παίρνει μέρος σ' αυτά δεν τον θεωρούμε φιλήσυχο, αλλά άχρηστο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867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αὐτοὶ</a:t>
            </a:r>
            <a:r>
              <a:rPr lang="el-GR" dirty="0"/>
              <a:t> </a:t>
            </a:r>
            <a:r>
              <a:rPr lang="el-GR" dirty="0" err="1"/>
              <a:t>ἤτοι</a:t>
            </a:r>
            <a:r>
              <a:rPr lang="el-GR" dirty="0"/>
              <a:t> </a:t>
            </a:r>
            <a:r>
              <a:rPr lang="el-GR" dirty="0" err="1"/>
              <a:t>κρίνομέν</a:t>
            </a:r>
            <a:r>
              <a:rPr lang="el-GR" dirty="0"/>
              <a:t> </a:t>
            </a:r>
            <a:r>
              <a:rPr lang="el-GR" dirty="0" err="1"/>
              <a:t>γε</a:t>
            </a:r>
            <a:r>
              <a:rPr lang="el-GR" dirty="0"/>
              <a:t> ἢ </a:t>
            </a:r>
            <a:r>
              <a:rPr lang="el-GR" dirty="0" err="1"/>
              <a:t>ἐνθυμούμεθα</a:t>
            </a:r>
            <a:r>
              <a:rPr lang="el-GR" dirty="0"/>
              <a:t> </a:t>
            </a:r>
            <a:r>
              <a:rPr lang="el-GR" dirty="0" err="1"/>
              <a:t>ὀρθῶς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πράγματα</a:t>
            </a:r>
            <a:r>
              <a:rPr lang="el-GR" dirty="0" smtClean="0"/>
              <a:t>,</a:t>
            </a:r>
          </a:p>
          <a:p>
            <a:endParaRPr lang="el-GR" dirty="0"/>
          </a:p>
          <a:p>
            <a:r>
              <a:rPr lang="el-GR" dirty="0" err="1"/>
              <a:t>οὐ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λόγους</a:t>
            </a:r>
            <a:r>
              <a:rPr lang="el-GR" dirty="0"/>
              <a:t> </a:t>
            </a:r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ἔργοις</a:t>
            </a:r>
            <a:r>
              <a:rPr lang="el-GR" dirty="0"/>
              <a:t> </a:t>
            </a:r>
            <a:r>
              <a:rPr lang="el-GR" dirty="0" err="1"/>
              <a:t>βλάβην</a:t>
            </a:r>
            <a:r>
              <a:rPr lang="el-GR" dirty="0"/>
              <a:t> </a:t>
            </a:r>
            <a:r>
              <a:rPr lang="el-GR" dirty="0" err="1"/>
              <a:t>ἡγούμενοι</a:t>
            </a:r>
            <a:r>
              <a:rPr lang="el-GR" dirty="0" smtClean="0"/>
              <a:t>,</a:t>
            </a:r>
          </a:p>
          <a:p>
            <a:endParaRPr lang="el-GR" dirty="0"/>
          </a:p>
          <a:p>
            <a:r>
              <a:rPr lang="el-GR" dirty="0" err="1"/>
              <a:t>ἀλλὰ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προδιδαχθῆναι</a:t>
            </a:r>
            <a:r>
              <a:rPr lang="el-GR" dirty="0"/>
              <a:t> </a:t>
            </a:r>
            <a:r>
              <a:rPr lang="el-GR" dirty="0" err="1"/>
              <a:t>μᾶλλον</a:t>
            </a:r>
            <a:r>
              <a:rPr lang="el-GR" dirty="0"/>
              <a:t> </a:t>
            </a:r>
            <a:r>
              <a:rPr lang="el-GR" dirty="0" err="1"/>
              <a:t>λόγῳ</a:t>
            </a:r>
            <a:r>
              <a:rPr lang="el-GR" dirty="0"/>
              <a:t> </a:t>
            </a:r>
            <a:r>
              <a:rPr lang="el-GR" dirty="0" err="1"/>
              <a:t>πρότερον</a:t>
            </a:r>
            <a:r>
              <a:rPr lang="el-GR" dirty="0"/>
              <a:t> ἢ </a:t>
            </a:r>
            <a:r>
              <a:rPr lang="el-GR" dirty="0" err="1"/>
              <a:t>ἐπὶ</a:t>
            </a:r>
            <a:r>
              <a:rPr lang="el-GR" dirty="0"/>
              <a:t> ἃ </a:t>
            </a:r>
            <a:r>
              <a:rPr lang="el-GR" dirty="0" err="1"/>
              <a:t>δεῖ</a:t>
            </a:r>
            <a:r>
              <a:rPr lang="el-GR" dirty="0"/>
              <a:t> </a:t>
            </a:r>
            <a:r>
              <a:rPr lang="el-GR" dirty="0" err="1"/>
              <a:t>ἔργῳ</a:t>
            </a:r>
            <a:r>
              <a:rPr lang="el-GR" dirty="0"/>
              <a:t> </a:t>
            </a:r>
            <a:r>
              <a:rPr lang="el-GR" dirty="0" err="1"/>
              <a:t>ἐλθεῖν</a:t>
            </a:r>
            <a:r>
              <a:rPr lang="el-GR" dirty="0"/>
              <a:t>. 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4769681"/>
          </a:xfrm>
        </p:spPr>
        <p:txBody>
          <a:bodyPr>
            <a:normAutofit/>
          </a:bodyPr>
          <a:lstStyle/>
          <a:p>
            <a:r>
              <a:rPr lang="el-GR" dirty="0"/>
              <a:t>και οι ίδιοι εμείς είτε διατυπώνουμε ορθές σκέψεις ή μελετούμε σωστά τις υποθέσεις </a:t>
            </a:r>
            <a:r>
              <a:rPr lang="el-GR" dirty="0" smtClean="0"/>
              <a:t>της </a:t>
            </a:r>
            <a:r>
              <a:rPr lang="el-GR" dirty="0"/>
              <a:t>πόλης, </a:t>
            </a:r>
            <a:r>
              <a:rPr lang="el-GR" dirty="0" smtClean="0"/>
              <a:t> </a:t>
            </a:r>
          </a:p>
          <a:p>
            <a:r>
              <a:rPr lang="el-GR" dirty="0"/>
              <a:t>γιατί νομίζουμε ότι οι συζητήσεις δεν βλάπτουν τα έργα,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αλλά </a:t>
            </a:r>
            <a:r>
              <a:rPr lang="el-GR" dirty="0"/>
              <a:t>περισσότερο (βλάπτει) το να μην διαφωτιστούμε εκ των προτέρων με τη συζήτηση, πριν προβούμε σε ενέργειες για όσα πρέπει.</a:t>
            </a:r>
          </a:p>
        </p:txBody>
      </p:sp>
    </p:spTree>
    <p:extLst>
      <p:ext uri="{BB962C8B-B14F-4D97-AF65-F5344CB8AC3E}">
        <p14:creationId xmlns:p14="http://schemas.microsoft.com/office/powerpoint/2010/main" val="79179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/>
              <a:t>διαφερόντως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δὴ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τόδε</a:t>
            </a:r>
            <a:r>
              <a:rPr lang="el-GR" dirty="0"/>
              <a:t> </a:t>
            </a:r>
            <a:r>
              <a:rPr lang="el-GR" dirty="0" err="1" smtClean="0"/>
              <a:t>ἔχομεν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err="1"/>
              <a:t>ὥστε</a:t>
            </a:r>
            <a:r>
              <a:rPr lang="el-GR" dirty="0"/>
              <a:t> </a:t>
            </a:r>
            <a:r>
              <a:rPr lang="el-GR" dirty="0" err="1"/>
              <a:t>τολμᾶν</a:t>
            </a:r>
            <a:r>
              <a:rPr lang="el-GR" dirty="0"/>
              <a:t> τε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αὐτοὶ</a:t>
            </a:r>
            <a:r>
              <a:rPr lang="el-GR" dirty="0"/>
              <a:t> </a:t>
            </a:r>
            <a:r>
              <a:rPr lang="el-GR" dirty="0" err="1"/>
              <a:t>μάλιστα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περὶ</a:t>
            </a:r>
            <a:r>
              <a:rPr lang="el-GR" dirty="0"/>
              <a:t> </a:t>
            </a:r>
            <a:r>
              <a:rPr lang="el-GR" dirty="0" err="1"/>
              <a:t>ὧν</a:t>
            </a:r>
            <a:r>
              <a:rPr lang="el-GR" dirty="0"/>
              <a:t> </a:t>
            </a:r>
            <a:r>
              <a:rPr lang="el-GR" dirty="0" err="1"/>
              <a:t>ἐπιχειρήσομεν</a:t>
            </a:r>
            <a:r>
              <a:rPr lang="el-GR" dirty="0"/>
              <a:t> </a:t>
            </a:r>
            <a:r>
              <a:rPr lang="el-GR" dirty="0" err="1"/>
              <a:t>ἐκλογίζεσθαι</a:t>
            </a:r>
            <a:r>
              <a:rPr lang="el-GR" dirty="0"/>
              <a:t>·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ὃ </a:t>
            </a:r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ἄλλοις</a:t>
            </a:r>
            <a:r>
              <a:rPr lang="el-GR" dirty="0"/>
              <a:t> </a:t>
            </a:r>
            <a:r>
              <a:rPr lang="el-GR" dirty="0" err="1"/>
              <a:t>ἀμαθία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θράσος</a:t>
            </a:r>
            <a:r>
              <a:rPr lang="el-GR" dirty="0"/>
              <a:t>, </a:t>
            </a:r>
            <a:r>
              <a:rPr lang="el-GR" dirty="0" err="1"/>
              <a:t>λογισμὸς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ὄκνον</a:t>
            </a:r>
            <a:r>
              <a:rPr lang="el-GR" dirty="0"/>
              <a:t> </a:t>
            </a:r>
            <a:r>
              <a:rPr lang="el-GR" dirty="0" err="1"/>
              <a:t>φέρει</a:t>
            </a:r>
            <a:r>
              <a:rPr lang="el-GR" dirty="0"/>
              <a:t>. 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Μας διακρίνει κάτι ξεχωριστό και στο σημείο αυτό</a:t>
            </a:r>
            <a:r>
              <a:rPr lang="el-GR" dirty="0" smtClean="0"/>
              <a:t>,</a:t>
            </a:r>
          </a:p>
          <a:p>
            <a:r>
              <a:rPr lang="el-GR" dirty="0" smtClean="0"/>
              <a:t> </a:t>
            </a:r>
            <a:r>
              <a:rPr lang="el-GR" dirty="0"/>
              <a:t>ώστε να τολμούμε να υπολογίζουμε με ακρίβεια τις συνέπειες για όσα σκοπεύουμε να επιχειρήσουμε. </a:t>
            </a:r>
            <a:r>
              <a:rPr lang="el-GR" dirty="0" smtClean="0"/>
              <a:t> </a:t>
            </a:r>
          </a:p>
          <a:p>
            <a:r>
              <a:rPr lang="el-GR" dirty="0"/>
              <a:t>Ενώ αντίθετα στους άλλους η έλλειψη γνώσης φέρνει αλόγιστο θάρρος και η επίγνωση δισταγμό. </a:t>
            </a:r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961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/>
              <a:t>κράτιστοι</a:t>
            </a:r>
            <a:r>
              <a:rPr lang="el-GR" dirty="0"/>
              <a:t> δ’ </a:t>
            </a:r>
            <a:r>
              <a:rPr lang="el-GR" dirty="0" err="1"/>
              <a:t>ἂν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ψυχὴν</a:t>
            </a:r>
            <a:r>
              <a:rPr lang="el-GR" dirty="0"/>
              <a:t> </a:t>
            </a:r>
            <a:r>
              <a:rPr lang="el-GR" dirty="0" err="1"/>
              <a:t>δικαίως</a:t>
            </a:r>
            <a:r>
              <a:rPr lang="el-GR" dirty="0"/>
              <a:t> </a:t>
            </a:r>
            <a:r>
              <a:rPr lang="el-GR" dirty="0" err="1"/>
              <a:t>κριθεῖεν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/>
              <a:t>τά</a:t>
            </a:r>
            <a:r>
              <a:rPr lang="el-GR" dirty="0"/>
              <a:t> τε </a:t>
            </a:r>
            <a:r>
              <a:rPr lang="el-GR" dirty="0" err="1"/>
              <a:t>δεινὰ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ἡδέα</a:t>
            </a:r>
            <a:r>
              <a:rPr lang="el-GR" dirty="0"/>
              <a:t> </a:t>
            </a:r>
            <a:r>
              <a:rPr lang="el-GR" dirty="0" err="1"/>
              <a:t>σαφέστατα</a:t>
            </a:r>
            <a:r>
              <a:rPr lang="el-GR" dirty="0"/>
              <a:t> </a:t>
            </a:r>
            <a:r>
              <a:rPr lang="el-GR" dirty="0" err="1"/>
              <a:t>γιγνώσκοντες</a:t>
            </a:r>
            <a:r>
              <a:rPr lang="el-GR" dirty="0"/>
              <a:t>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διὰ</a:t>
            </a:r>
            <a:r>
              <a:rPr lang="el-GR" dirty="0"/>
              <a:t> </a:t>
            </a:r>
            <a:r>
              <a:rPr lang="el-GR" dirty="0" err="1"/>
              <a:t>ταῦτα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ἀποτρεπόμενοι</a:t>
            </a:r>
            <a:r>
              <a:rPr lang="el-GR" dirty="0"/>
              <a:t> </a:t>
            </a:r>
            <a:r>
              <a:rPr lang="el-GR" dirty="0" err="1"/>
              <a:t>ἐκ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κινδύνων</a:t>
            </a:r>
            <a:r>
              <a:rPr lang="el-GR" dirty="0"/>
              <a:t> 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l-GR" dirty="0"/>
              <a:t>Δίκαια μπορούν να θεωρηθούν πολύ δυνατοί στην ψυχή όσοι, </a:t>
            </a:r>
            <a:endParaRPr lang="el-GR" dirty="0" smtClean="0"/>
          </a:p>
          <a:p>
            <a:r>
              <a:rPr lang="el-GR" dirty="0"/>
              <a:t>παρόλο που γνωρίζουν πολύ καλά και τους κινδύνους του πολέμου και τις απολαύσεις της ειρήνης, </a:t>
            </a:r>
            <a:endParaRPr lang="el-GR" dirty="0" smtClean="0"/>
          </a:p>
          <a:p>
            <a:r>
              <a:rPr lang="el-GR" dirty="0" smtClean="0"/>
              <a:t>εντούτοις </a:t>
            </a:r>
            <a:r>
              <a:rPr lang="el-GR" dirty="0"/>
              <a:t>δεν προσπαθούν ν' αποφύγουν τους κινδύνους.</a:t>
            </a:r>
          </a:p>
        </p:txBody>
      </p:sp>
    </p:spTree>
    <p:extLst>
      <p:ext uri="{BB962C8B-B14F-4D97-AF65-F5344CB8AC3E}">
        <p14:creationId xmlns:p14="http://schemas.microsoft.com/office/powerpoint/2010/main" val="97207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ἐς</a:t>
            </a:r>
            <a:r>
              <a:rPr lang="el-GR" dirty="0"/>
              <a:t> </a:t>
            </a:r>
            <a:r>
              <a:rPr lang="el-GR" dirty="0" err="1"/>
              <a:t>ἀρετὴν</a:t>
            </a:r>
            <a:r>
              <a:rPr lang="el-GR" dirty="0"/>
              <a:t> </a:t>
            </a:r>
            <a:r>
              <a:rPr lang="el-GR" dirty="0" err="1"/>
              <a:t>ἐνηντιώμεθα</a:t>
            </a:r>
            <a:r>
              <a:rPr lang="el-GR" dirty="0"/>
              <a:t> </a:t>
            </a:r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πολλοῖς</a:t>
            </a:r>
            <a:r>
              <a:rPr lang="el-GR" dirty="0" smtClean="0"/>
              <a:t>·</a:t>
            </a:r>
          </a:p>
          <a:p>
            <a:endParaRPr lang="el-GR" dirty="0"/>
          </a:p>
          <a:p>
            <a:r>
              <a:rPr lang="el-GR" dirty="0" smtClean="0"/>
              <a:t> </a:t>
            </a:r>
            <a:r>
              <a:rPr lang="el-GR" dirty="0" err="1"/>
              <a:t>οὐ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πάσχοντες</a:t>
            </a:r>
            <a:r>
              <a:rPr lang="el-GR" dirty="0"/>
              <a:t> </a:t>
            </a:r>
            <a:r>
              <a:rPr lang="el-GR" dirty="0" err="1"/>
              <a:t>εὖ</a:t>
            </a:r>
            <a:r>
              <a:rPr lang="el-GR" dirty="0"/>
              <a:t>, </a:t>
            </a:r>
            <a:r>
              <a:rPr lang="el-GR" dirty="0" err="1"/>
              <a:t>ἀλλὰ</a:t>
            </a:r>
            <a:r>
              <a:rPr lang="el-GR" dirty="0"/>
              <a:t> </a:t>
            </a:r>
            <a:r>
              <a:rPr lang="el-GR" dirty="0" err="1"/>
              <a:t>δρῶντες</a:t>
            </a:r>
            <a:r>
              <a:rPr lang="el-GR" dirty="0"/>
              <a:t> </a:t>
            </a:r>
            <a:r>
              <a:rPr lang="el-GR" dirty="0" err="1"/>
              <a:t>κτώμεθα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φίλους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βεβαιότερος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ὁ </a:t>
            </a:r>
            <a:r>
              <a:rPr lang="el-GR" dirty="0" err="1"/>
              <a:t>δράσας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χάριν</a:t>
            </a:r>
            <a:r>
              <a:rPr lang="el-GR" dirty="0"/>
              <a:t> </a:t>
            </a:r>
            <a:r>
              <a:rPr lang="el-GR" dirty="0" err="1"/>
              <a:t>ὥστε</a:t>
            </a:r>
            <a:r>
              <a:rPr lang="el-GR" dirty="0"/>
              <a:t> </a:t>
            </a:r>
            <a:r>
              <a:rPr lang="el-GR" dirty="0" err="1"/>
              <a:t>ὀφειλομένην</a:t>
            </a:r>
            <a:r>
              <a:rPr lang="el-GR" dirty="0"/>
              <a:t> δι’ </a:t>
            </a:r>
            <a:r>
              <a:rPr lang="el-GR" dirty="0" err="1"/>
              <a:t>εὐνοίας</a:t>
            </a:r>
            <a:r>
              <a:rPr lang="el-GR" dirty="0"/>
              <a:t> ᾧ </a:t>
            </a:r>
            <a:r>
              <a:rPr lang="el-GR" dirty="0" err="1"/>
              <a:t>δέδωκε</a:t>
            </a:r>
            <a:r>
              <a:rPr lang="el-GR" dirty="0"/>
              <a:t> </a:t>
            </a:r>
            <a:r>
              <a:rPr lang="el-GR" dirty="0" err="1"/>
              <a:t>σῴζειν</a:t>
            </a:r>
            <a:r>
              <a:rPr lang="el-GR" dirty="0"/>
              <a:t>· 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Και όσον αφορά την ευεργετική διάθεση, είμαστε αντίθετοι με τον πολύ κόσμο. </a:t>
            </a:r>
            <a:endParaRPr lang="el-GR" dirty="0" smtClean="0"/>
          </a:p>
          <a:p>
            <a:r>
              <a:rPr lang="el-GR" dirty="0"/>
              <a:t>Γιατί αποκτούμε φίλους όχι ευεργετούμενοι, αλλά </a:t>
            </a:r>
            <a:r>
              <a:rPr lang="el-GR" dirty="0" smtClean="0"/>
              <a:t>ευεργετώντας</a:t>
            </a:r>
          </a:p>
          <a:p>
            <a:endParaRPr lang="el-GR" dirty="0"/>
          </a:p>
          <a:p>
            <a:r>
              <a:rPr lang="el-GR" dirty="0"/>
              <a:t>Γιατί ο ευεργέτης είναι πιο σταθερός φίλος, εφόσον επιδιώκει να παραμένει </a:t>
            </a:r>
            <a:r>
              <a:rPr lang="el-GR" dirty="0" smtClean="0"/>
              <a:t>η ευγνωμοσύνη </a:t>
            </a:r>
            <a:r>
              <a:rPr lang="el-GR" dirty="0"/>
              <a:t>του ευεργετημένου, με τη συμπάθεια που δείχνει σ' αυτόν.  </a:t>
            </a:r>
          </a:p>
        </p:txBody>
      </p:sp>
    </p:spTree>
    <p:extLst>
      <p:ext uri="{BB962C8B-B14F-4D97-AF65-F5344CB8AC3E}">
        <p14:creationId xmlns:p14="http://schemas.microsoft.com/office/powerpoint/2010/main" val="42242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ὁ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ἀντοφείλων</a:t>
            </a:r>
            <a:r>
              <a:rPr lang="el-GR" dirty="0"/>
              <a:t> </a:t>
            </a:r>
            <a:r>
              <a:rPr lang="el-GR" dirty="0" err="1"/>
              <a:t>ἀμβλύτερος</a:t>
            </a:r>
            <a:r>
              <a:rPr lang="el-GR" dirty="0"/>
              <a:t>, </a:t>
            </a:r>
            <a:r>
              <a:rPr lang="el-GR" dirty="0" err="1"/>
              <a:t>εἰδὼς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ἐς</a:t>
            </a:r>
            <a:r>
              <a:rPr lang="el-GR" dirty="0"/>
              <a:t> </a:t>
            </a:r>
            <a:r>
              <a:rPr lang="el-GR" dirty="0" err="1" smtClean="0"/>
              <a:t>χάριν</a:t>
            </a:r>
            <a:r>
              <a:rPr lang="el-GR" dirty="0" smtClean="0"/>
              <a:t>,</a:t>
            </a:r>
          </a:p>
          <a:p>
            <a:endParaRPr lang="el-GR" dirty="0"/>
          </a:p>
          <a:p>
            <a:r>
              <a:rPr lang="el-GR" dirty="0" err="1"/>
              <a:t>ἀλλ</a:t>
            </a:r>
            <a:r>
              <a:rPr lang="el-GR" dirty="0"/>
              <a:t>’ </a:t>
            </a:r>
            <a:r>
              <a:rPr lang="el-GR" dirty="0" err="1"/>
              <a:t>ἐς</a:t>
            </a:r>
            <a:r>
              <a:rPr lang="el-GR" dirty="0"/>
              <a:t> </a:t>
            </a:r>
            <a:r>
              <a:rPr lang="el-GR" dirty="0" err="1"/>
              <a:t>ὀφείλημα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ἀρετὴν</a:t>
            </a:r>
            <a:r>
              <a:rPr lang="el-GR" dirty="0"/>
              <a:t> </a:t>
            </a:r>
            <a:r>
              <a:rPr lang="el-GR" dirty="0" err="1"/>
              <a:t>ἀποδώσων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μόνοι</a:t>
            </a:r>
            <a:r>
              <a:rPr lang="el-GR" dirty="0"/>
              <a:t> </a:t>
            </a:r>
            <a:r>
              <a:rPr lang="el-GR" dirty="0" err="1"/>
              <a:t>οὐ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ξυμφέροντος</a:t>
            </a:r>
            <a:r>
              <a:rPr lang="el-GR" dirty="0"/>
              <a:t> </a:t>
            </a:r>
            <a:r>
              <a:rPr lang="el-GR" dirty="0" err="1"/>
              <a:t>μᾶλλον</a:t>
            </a:r>
            <a:r>
              <a:rPr lang="el-GR" dirty="0"/>
              <a:t> </a:t>
            </a:r>
            <a:r>
              <a:rPr lang="el-GR" dirty="0" err="1"/>
              <a:t>λογισμῷ</a:t>
            </a:r>
            <a:r>
              <a:rPr lang="el-GR" dirty="0"/>
              <a:t> ἢ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ἐλευθερίας</a:t>
            </a:r>
            <a:r>
              <a:rPr lang="el-GR" dirty="0"/>
              <a:t> </a:t>
            </a:r>
            <a:r>
              <a:rPr lang="el-GR" dirty="0" err="1"/>
              <a:t>τῷ</a:t>
            </a:r>
            <a:r>
              <a:rPr lang="el-GR" dirty="0"/>
              <a:t> </a:t>
            </a:r>
            <a:r>
              <a:rPr lang="el-GR" dirty="0" err="1"/>
              <a:t>πιστῷ</a:t>
            </a:r>
            <a:r>
              <a:rPr lang="el-GR" dirty="0"/>
              <a:t> </a:t>
            </a:r>
            <a:r>
              <a:rPr lang="el-GR" dirty="0" err="1"/>
              <a:t>ἀδεῶς</a:t>
            </a:r>
            <a:r>
              <a:rPr lang="el-GR" dirty="0"/>
              <a:t> </a:t>
            </a:r>
            <a:r>
              <a:rPr lang="el-GR" dirty="0" err="1"/>
              <a:t>τινὰ</a:t>
            </a:r>
            <a:r>
              <a:rPr lang="el-GR" dirty="0"/>
              <a:t> </a:t>
            </a:r>
            <a:r>
              <a:rPr lang="el-GR" dirty="0" err="1"/>
              <a:t>ὠφελοῦμεν</a:t>
            </a:r>
            <a:r>
              <a:rPr lang="el-GR" dirty="0"/>
              <a:t>. 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4662437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Ο ευεργετημένος αντίθετα, είναι πιο απρόθυμος</a:t>
            </a:r>
            <a:r>
              <a:rPr lang="el-GR" dirty="0" smtClean="0"/>
              <a:t>,</a:t>
            </a:r>
          </a:p>
          <a:p>
            <a:endParaRPr lang="el-GR" dirty="0"/>
          </a:p>
          <a:p>
            <a:r>
              <a:rPr lang="el-GR" dirty="0" smtClean="0"/>
              <a:t> </a:t>
            </a:r>
            <a:r>
              <a:rPr lang="el-GR" dirty="0"/>
              <a:t>γιατί ξέρει ότι θα ανταποδώσει την ευγνωμοσύνη σαν εξόφληση χρέους και όχι για να του χρωστούν ευγνωμοσύνη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/>
              <a:t>Και μόνοι εμείς κάνουμε το καλό σε κάποιον, χωρίς να μας νοιάζει, όχι τόσο από υπολογισμό του συμφέροντός μας, όσο από φιλελεύθερο φρόνημα.</a:t>
            </a:r>
          </a:p>
        </p:txBody>
      </p:sp>
    </p:spTree>
    <p:extLst>
      <p:ext uri="{BB962C8B-B14F-4D97-AF65-F5344CB8AC3E}">
        <p14:creationId xmlns:p14="http://schemas.microsoft.com/office/powerpoint/2010/main" val="371051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22</TotalTime>
  <Words>585</Words>
  <Application>Microsoft Office PowerPoint</Application>
  <PresentationFormat>Ευρεία οθόνη</PresentationFormat>
  <Paragraphs>62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Bookman Old Style</vt:lpstr>
      <vt:lpstr>Rockwell</vt:lpstr>
      <vt:lpstr>Damask</vt:lpstr>
      <vt:lpstr>ΕΠΙΤΑΦΙΟΣ ΤΟΥ ΠΕΡΙΚΛΗ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ΕΠΙΤΑΦΙΟΣ ΤΟΥ ΠΕΡΙΚΛΗ</dc:title>
  <dc:creator>k louta</dc:creator>
  <cp:lastModifiedBy>k louta</cp:lastModifiedBy>
  <cp:revision>4</cp:revision>
  <dcterms:created xsi:type="dcterms:W3CDTF">2024-09-29T17:51:36Z</dcterms:created>
  <dcterms:modified xsi:type="dcterms:W3CDTF">2024-09-29T18:14:31Z</dcterms:modified>
</cp:coreProperties>
</file>