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6" y="4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923F103-BC34-4FE4-A40E-EDDEECFDA5D0}" type="datetimeFigureOut">
              <a:rPr lang="en-US" dirty="0"/>
              <a:pPr/>
              <a:t>9/29/2024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Πανοραμική 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 smtClean="0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1CC3-2375-41D4-9E03-427CAF2A4C1A}" type="datetimeFigureOut">
              <a:rPr lang="en-US" dirty="0"/>
              <a:t>9/29/2024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Τίτλος και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868-8199-4C2C-A5B1-63AEE139F88E}" type="datetimeFigureOut">
              <a:rPr lang="en-US" dirty="0"/>
              <a:t>9/29/2024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Εισαγωγικά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FF7F-6988-44CC-821B-644E70CD2F73}" type="datetimeFigureOut">
              <a:rPr lang="en-US" dirty="0"/>
              <a:t>9/29/2024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Κάρτα ονόματ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dirty="0"/>
              <a:t>9/29/2024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στήλε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6839-B9D8-4651-8783-F325ECE74E65}" type="datetimeFigureOut">
              <a:rPr lang="en-US" dirty="0"/>
              <a:t>9/29/2024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Στήλη 3 εικόνω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 smtClean="0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 smtClean="0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 smtClean="0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4F64-32F6-45C5-931F-ADC1662401D0}" type="datetimeFigureOut">
              <a:rPr lang="en-US" dirty="0"/>
              <a:t>9/29/2024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3086D93-FCAC-47E0-A2EE-787E62CA814C}" type="datetimeFigureOut">
              <a:rPr lang="en-US" dirty="0"/>
              <a:t>9/29/2024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DA879A6-0FD0-4734-A311-86BFCA472E6E}" type="datetimeFigureOut">
              <a:rPr lang="en-US" dirty="0"/>
              <a:t>9/29/2024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dirty="0"/>
              <a:t>9/29/2024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dirty="0"/>
              <a:t>9/29/2024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dirty="0"/>
              <a:t>9/29/2024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dirty="0"/>
              <a:t>9/29/2024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dirty="0"/>
              <a:t>9/29/2024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dirty="0"/>
              <a:t>9/29/2024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dirty="0"/>
              <a:t>9/29/2024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l-GR" smtClean="0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dirty="0"/>
              <a:t>9/29/2024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69000">
              <a:schemeClr val="accent2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BE451C3-0FF4-47C4-B829-773ADF60F88C}" type="datetimeFigureOut">
              <a:rPr lang="en-US" dirty="0"/>
              <a:t>9/29/2024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72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ΕΠΙΤΑΦΙΟ ΤΟΥ ΠΕΡΙΚΛΗ</a:t>
            </a:r>
            <a:endParaRPr lang="el-GR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l-GR" sz="4400" dirty="0" smtClean="0"/>
              <a:t>ΚΕΦΑΛΑΙΟ 41</a:t>
            </a:r>
            <a:endParaRPr lang="el-GR" sz="4400" dirty="0"/>
          </a:p>
        </p:txBody>
      </p:sp>
    </p:spTree>
    <p:extLst>
      <p:ext uri="{BB962C8B-B14F-4D97-AF65-F5344CB8AC3E}">
        <p14:creationId xmlns:p14="http://schemas.microsoft.com/office/powerpoint/2010/main" val="20545932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l-GR" dirty="0" err="1"/>
              <a:t>Ξυνελών</a:t>
            </a:r>
            <a:r>
              <a:rPr lang="el-GR" dirty="0"/>
              <a:t>   τε </a:t>
            </a:r>
            <a:r>
              <a:rPr lang="el-GR" dirty="0" err="1"/>
              <a:t>λέγω</a:t>
            </a:r>
            <a:r>
              <a:rPr lang="el-GR" dirty="0"/>
              <a:t> </a:t>
            </a:r>
            <a:r>
              <a:rPr lang="el-GR" dirty="0" err="1"/>
              <a:t>τήν</a:t>
            </a:r>
            <a:r>
              <a:rPr lang="el-GR" dirty="0"/>
              <a:t> τε </a:t>
            </a:r>
            <a:r>
              <a:rPr lang="el-GR" dirty="0" err="1"/>
              <a:t>πᾶσαν</a:t>
            </a:r>
            <a:r>
              <a:rPr lang="el-GR" dirty="0"/>
              <a:t> </a:t>
            </a:r>
            <a:r>
              <a:rPr lang="el-GR" dirty="0" err="1"/>
              <a:t>πόλιν</a:t>
            </a:r>
            <a:r>
              <a:rPr lang="el-GR" dirty="0"/>
              <a:t> </a:t>
            </a:r>
            <a:r>
              <a:rPr lang="el-GR" dirty="0" err="1"/>
              <a:t>τῆς</a:t>
            </a:r>
            <a:r>
              <a:rPr lang="el-GR" dirty="0"/>
              <a:t> </a:t>
            </a:r>
            <a:r>
              <a:rPr lang="el-GR" dirty="0" err="1"/>
              <a:t>Ἑλλάδος</a:t>
            </a:r>
            <a:r>
              <a:rPr lang="el-GR" dirty="0"/>
              <a:t> </a:t>
            </a:r>
            <a:r>
              <a:rPr lang="el-GR" dirty="0" err="1"/>
              <a:t>παίδευσιν</a:t>
            </a:r>
            <a:r>
              <a:rPr lang="el-GR" dirty="0"/>
              <a:t>   </a:t>
            </a:r>
            <a:r>
              <a:rPr lang="el-GR" dirty="0" err="1"/>
              <a:t>εἶναι</a:t>
            </a:r>
            <a:r>
              <a:rPr lang="el-GR" dirty="0"/>
              <a:t> </a:t>
            </a:r>
            <a:endParaRPr lang="el-GR" dirty="0" smtClean="0"/>
          </a:p>
          <a:p>
            <a:endParaRPr lang="el-GR" dirty="0"/>
          </a:p>
          <a:p>
            <a:r>
              <a:rPr lang="el-GR" dirty="0" err="1"/>
              <a:t>καὶ</a:t>
            </a:r>
            <a:r>
              <a:rPr lang="el-GR" dirty="0"/>
              <a:t> καθ’ </a:t>
            </a:r>
            <a:r>
              <a:rPr lang="el-GR" dirty="0" err="1"/>
              <a:t>ἕκαστον</a:t>
            </a:r>
            <a:r>
              <a:rPr lang="el-GR" dirty="0"/>
              <a:t> </a:t>
            </a:r>
            <a:r>
              <a:rPr lang="el-GR" dirty="0" err="1"/>
              <a:t>δοκεῖν</a:t>
            </a:r>
            <a:r>
              <a:rPr lang="el-GR" dirty="0"/>
              <a:t> </a:t>
            </a:r>
            <a:r>
              <a:rPr lang="el-GR" dirty="0" err="1"/>
              <a:t>ἄν</a:t>
            </a:r>
            <a:r>
              <a:rPr lang="el-GR" dirty="0"/>
              <a:t> μοι </a:t>
            </a:r>
            <a:r>
              <a:rPr lang="el-GR" dirty="0" err="1"/>
              <a:t>τὸν</a:t>
            </a:r>
            <a:r>
              <a:rPr lang="el-GR" dirty="0"/>
              <a:t> </a:t>
            </a:r>
            <a:r>
              <a:rPr lang="el-GR" dirty="0" err="1"/>
              <a:t>αὐτὸν</a:t>
            </a:r>
            <a:r>
              <a:rPr lang="el-GR" dirty="0"/>
              <a:t> </a:t>
            </a:r>
            <a:r>
              <a:rPr lang="el-GR" dirty="0" err="1"/>
              <a:t>ἄνδρα</a:t>
            </a:r>
            <a:r>
              <a:rPr lang="el-GR" dirty="0"/>
              <a:t> παρ’ </a:t>
            </a:r>
            <a:r>
              <a:rPr lang="el-GR" dirty="0" err="1"/>
              <a:t>ἡμῶν</a:t>
            </a:r>
            <a:r>
              <a:rPr lang="el-GR" dirty="0"/>
              <a:t> </a:t>
            </a:r>
            <a:r>
              <a:rPr lang="el-GR" dirty="0" err="1"/>
              <a:t>ἐπὶ</a:t>
            </a:r>
            <a:r>
              <a:rPr lang="el-GR" dirty="0"/>
              <a:t> </a:t>
            </a:r>
            <a:r>
              <a:rPr lang="el-GR" dirty="0" err="1"/>
              <a:t>πλεῖστ</a:t>
            </a:r>
            <a:r>
              <a:rPr lang="el-GR" dirty="0"/>
              <a:t>’ </a:t>
            </a:r>
            <a:r>
              <a:rPr lang="el-GR" dirty="0" err="1"/>
              <a:t>ἂν</a:t>
            </a:r>
            <a:r>
              <a:rPr lang="el-GR" dirty="0"/>
              <a:t> </a:t>
            </a:r>
            <a:r>
              <a:rPr lang="el-GR" dirty="0" err="1"/>
              <a:t>εἴδη</a:t>
            </a:r>
            <a:r>
              <a:rPr lang="el-GR" dirty="0"/>
              <a:t> </a:t>
            </a:r>
            <a:r>
              <a:rPr lang="el-GR" dirty="0" err="1" smtClean="0"/>
              <a:t>καὶ</a:t>
            </a:r>
            <a:r>
              <a:rPr lang="el-GR" dirty="0" smtClean="0"/>
              <a:t> </a:t>
            </a:r>
            <a:r>
              <a:rPr lang="el-GR" dirty="0" err="1"/>
              <a:t>μετὰ</a:t>
            </a:r>
            <a:r>
              <a:rPr lang="el-GR" dirty="0"/>
              <a:t> </a:t>
            </a:r>
            <a:r>
              <a:rPr lang="el-GR" dirty="0" err="1"/>
              <a:t>χαρίτων</a:t>
            </a:r>
            <a:r>
              <a:rPr lang="el-GR" dirty="0"/>
              <a:t> </a:t>
            </a:r>
            <a:r>
              <a:rPr lang="el-GR" dirty="0" err="1"/>
              <a:t>μάλιστ</a:t>
            </a:r>
            <a:r>
              <a:rPr lang="el-GR" dirty="0"/>
              <a:t>’ </a:t>
            </a:r>
            <a:r>
              <a:rPr lang="el-GR" dirty="0" err="1"/>
              <a:t>ἂν</a:t>
            </a:r>
            <a:r>
              <a:rPr lang="el-GR" dirty="0"/>
              <a:t>  </a:t>
            </a:r>
            <a:r>
              <a:rPr lang="el-GR" dirty="0" err="1"/>
              <a:t>εὐτραπέλως</a:t>
            </a:r>
            <a:r>
              <a:rPr lang="el-GR" dirty="0"/>
              <a:t> </a:t>
            </a:r>
            <a:r>
              <a:rPr lang="el-GR" dirty="0" err="1"/>
              <a:t>τὸ</a:t>
            </a:r>
            <a:r>
              <a:rPr lang="el-GR" dirty="0"/>
              <a:t> </a:t>
            </a:r>
            <a:r>
              <a:rPr lang="el-GR" dirty="0" err="1"/>
              <a:t>σῶμα</a:t>
            </a:r>
            <a:r>
              <a:rPr lang="el-GR" dirty="0"/>
              <a:t> </a:t>
            </a:r>
            <a:r>
              <a:rPr lang="el-GR" dirty="0" err="1"/>
              <a:t>αὔταρκες</a:t>
            </a:r>
            <a:r>
              <a:rPr lang="el-GR" dirty="0"/>
              <a:t> </a:t>
            </a:r>
            <a:r>
              <a:rPr lang="el-GR" dirty="0" err="1"/>
              <a:t>παρέχεσθαι</a:t>
            </a:r>
            <a:r>
              <a:rPr lang="el-GR" dirty="0"/>
              <a:t>.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l-GR" dirty="0"/>
              <a:t>Συνοψίζοντας λέω ότι η πόλη μας σε όλες τις εκδηλώσεις της είναι σχολείο της </a:t>
            </a:r>
            <a:r>
              <a:rPr lang="el-GR" dirty="0" smtClean="0"/>
              <a:t>Ελλάδας</a:t>
            </a:r>
          </a:p>
          <a:p>
            <a:r>
              <a:rPr lang="el-GR" dirty="0" smtClean="0"/>
              <a:t> </a:t>
            </a:r>
            <a:r>
              <a:rPr lang="el-GR" dirty="0"/>
              <a:t>και ατομικά ο καθένας από μας μου φαίνεται ότι θα μπορούσε να παρουσιάσει τον εαυτό του αυτοδύναμο σε πάρα πολλές δραστηριότητες με χάρη και επιδεξιότητα.</a:t>
            </a:r>
          </a:p>
        </p:txBody>
      </p:sp>
    </p:spTree>
    <p:extLst>
      <p:ext uri="{BB962C8B-B14F-4D97-AF65-F5344CB8AC3E}">
        <p14:creationId xmlns:p14="http://schemas.microsoft.com/office/powerpoint/2010/main" val="33286687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l-GR" dirty="0" err="1"/>
              <a:t>καὶ</a:t>
            </a:r>
            <a:r>
              <a:rPr lang="el-GR" dirty="0"/>
              <a:t> </a:t>
            </a:r>
            <a:r>
              <a:rPr lang="el-GR" dirty="0" err="1"/>
              <a:t>ὡς</a:t>
            </a:r>
            <a:r>
              <a:rPr lang="el-GR" dirty="0"/>
              <a:t> </a:t>
            </a:r>
            <a:r>
              <a:rPr lang="el-GR" dirty="0" err="1"/>
              <a:t>οὐ</a:t>
            </a:r>
            <a:r>
              <a:rPr lang="el-GR" dirty="0"/>
              <a:t> </a:t>
            </a:r>
            <a:r>
              <a:rPr lang="el-GR" dirty="0" err="1"/>
              <a:t>λόγων</a:t>
            </a:r>
            <a:r>
              <a:rPr lang="el-GR" dirty="0"/>
              <a:t> </a:t>
            </a:r>
            <a:r>
              <a:rPr lang="el-GR" dirty="0" err="1"/>
              <a:t>ἐν</a:t>
            </a:r>
            <a:r>
              <a:rPr lang="el-GR" dirty="0"/>
              <a:t> </a:t>
            </a:r>
            <a:r>
              <a:rPr lang="el-GR" dirty="0" err="1"/>
              <a:t>τῷ</a:t>
            </a:r>
            <a:r>
              <a:rPr lang="el-GR" dirty="0"/>
              <a:t> </a:t>
            </a:r>
            <a:r>
              <a:rPr lang="el-GR" dirty="0" err="1"/>
              <a:t>παρόντι</a:t>
            </a:r>
            <a:r>
              <a:rPr lang="el-GR" dirty="0"/>
              <a:t> </a:t>
            </a:r>
            <a:r>
              <a:rPr lang="el-GR" dirty="0" err="1"/>
              <a:t>κόμπος</a:t>
            </a:r>
            <a:r>
              <a:rPr lang="el-GR" dirty="0"/>
              <a:t> </a:t>
            </a:r>
            <a:r>
              <a:rPr lang="el-GR" dirty="0" err="1"/>
              <a:t>τάδε</a:t>
            </a:r>
            <a:r>
              <a:rPr lang="el-GR" dirty="0"/>
              <a:t> </a:t>
            </a:r>
            <a:r>
              <a:rPr lang="el-GR" dirty="0" err="1"/>
              <a:t>μᾶλλον</a:t>
            </a:r>
            <a:r>
              <a:rPr lang="el-GR" dirty="0"/>
              <a:t> ἢ </a:t>
            </a:r>
            <a:r>
              <a:rPr lang="el-GR" dirty="0" err="1"/>
              <a:t>ἔργων</a:t>
            </a:r>
            <a:r>
              <a:rPr lang="el-GR" dirty="0"/>
              <a:t> </a:t>
            </a:r>
            <a:r>
              <a:rPr lang="el-GR" dirty="0" err="1"/>
              <a:t>ἐστὶν</a:t>
            </a:r>
            <a:r>
              <a:rPr lang="el-GR" dirty="0"/>
              <a:t> </a:t>
            </a:r>
            <a:r>
              <a:rPr lang="el-GR" dirty="0" err="1" smtClean="0"/>
              <a:t>ἀλήθεια</a:t>
            </a:r>
            <a:endParaRPr lang="el-GR" dirty="0" smtClean="0"/>
          </a:p>
          <a:p>
            <a:endParaRPr lang="el-GR" dirty="0"/>
          </a:p>
          <a:p>
            <a:r>
              <a:rPr lang="el-GR" dirty="0" err="1"/>
              <a:t>αὐτὴ</a:t>
            </a:r>
            <a:r>
              <a:rPr lang="el-GR" dirty="0"/>
              <a:t> ἡ </a:t>
            </a:r>
            <a:r>
              <a:rPr lang="el-GR" dirty="0" err="1"/>
              <a:t>δύναμις</a:t>
            </a:r>
            <a:r>
              <a:rPr lang="el-GR" dirty="0"/>
              <a:t> </a:t>
            </a:r>
            <a:r>
              <a:rPr lang="el-GR" dirty="0" err="1"/>
              <a:t>τῆς</a:t>
            </a:r>
            <a:r>
              <a:rPr lang="el-GR" dirty="0"/>
              <a:t> </a:t>
            </a:r>
            <a:r>
              <a:rPr lang="el-GR" dirty="0" err="1"/>
              <a:t>πόλεως</a:t>
            </a:r>
            <a:r>
              <a:rPr lang="el-GR" dirty="0"/>
              <a:t>,  </a:t>
            </a:r>
            <a:r>
              <a:rPr lang="el-GR" dirty="0" err="1"/>
              <a:t>ἣν</a:t>
            </a:r>
            <a:r>
              <a:rPr lang="el-GR" dirty="0"/>
              <a:t> </a:t>
            </a:r>
            <a:r>
              <a:rPr lang="el-GR" dirty="0" err="1"/>
              <a:t>ἀπὸ</a:t>
            </a:r>
            <a:r>
              <a:rPr lang="el-GR" dirty="0"/>
              <a:t> </a:t>
            </a:r>
            <a:r>
              <a:rPr lang="el-GR" dirty="0" err="1"/>
              <a:t>τῶνδε</a:t>
            </a:r>
            <a:r>
              <a:rPr lang="el-GR" dirty="0"/>
              <a:t> </a:t>
            </a:r>
            <a:r>
              <a:rPr lang="el-GR" dirty="0" err="1"/>
              <a:t>τῶν</a:t>
            </a:r>
            <a:r>
              <a:rPr lang="el-GR" dirty="0"/>
              <a:t> </a:t>
            </a:r>
            <a:r>
              <a:rPr lang="el-GR" dirty="0" err="1"/>
              <a:t>τρόπων</a:t>
            </a:r>
            <a:r>
              <a:rPr lang="el-GR" dirty="0"/>
              <a:t> </a:t>
            </a:r>
            <a:r>
              <a:rPr lang="el-GR" dirty="0" err="1"/>
              <a:t>ἐκτησάμεθα</a:t>
            </a:r>
            <a:r>
              <a:rPr lang="el-GR" dirty="0"/>
              <a:t>, </a:t>
            </a:r>
            <a:r>
              <a:rPr lang="el-GR" dirty="0" err="1"/>
              <a:t>σημαίνει</a:t>
            </a:r>
            <a:r>
              <a:rPr lang="el-GR" dirty="0"/>
              <a:t>.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l-GR" dirty="0"/>
              <a:t>Και ότι αυτά δεν είναι καυχησιές για την περίσταση, αλλά η πραγματική αλήθεια, </a:t>
            </a:r>
            <a:endParaRPr lang="el-GR" dirty="0" smtClean="0"/>
          </a:p>
          <a:p>
            <a:r>
              <a:rPr lang="el-GR" dirty="0" smtClean="0"/>
              <a:t>το </a:t>
            </a:r>
            <a:r>
              <a:rPr lang="el-GR" dirty="0"/>
              <a:t>φανερώνει η ίδια η δύναμη της πόλης, που την αποκτήσαμε μ' αυτούς τους τρόπους ζωής.</a:t>
            </a:r>
          </a:p>
        </p:txBody>
      </p:sp>
    </p:spTree>
    <p:extLst>
      <p:ext uri="{BB962C8B-B14F-4D97-AF65-F5344CB8AC3E}">
        <p14:creationId xmlns:p14="http://schemas.microsoft.com/office/powerpoint/2010/main" val="24299305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l-GR" dirty="0" err="1"/>
              <a:t>μόνη</a:t>
            </a:r>
            <a:r>
              <a:rPr lang="el-GR" dirty="0"/>
              <a:t> </a:t>
            </a:r>
            <a:r>
              <a:rPr lang="el-GR" dirty="0" err="1"/>
              <a:t>γὰρ</a:t>
            </a:r>
            <a:r>
              <a:rPr lang="el-GR" dirty="0"/>
              <a:t> </a:t>
            </a:r>
            <a:r>
              <a:rPr lang="el-GR" dirty="0" err="1"/>
              <a:t>τῶν</a:t>
            </a:r>
            <a:r>
              <a:rPr lang="el-GR" dirty="0"/>
              <a:t> </a:t>
            </a:r>
            <a:r>
              <a:rPr lang="el-GR" dirty="0" err="1"/>
              <a:t>νῦν</a:t>
            </a:r>
            <a:r>
              <a:rPr lang="el-GR" dirty="0"/>
              <a:t> </a:t>
            </a:r>
            <a:r>
              <a:rPr lang="el-GR" dirty="0" err="1"/>
              <a:t>ἀκοῆς</a:t>
            </a:r>
            <a:r>
              <a:rPr lang="el-GR" dirty="0"/>
              <a:t> </a:t>
            </a:r>
            <a:r>
              <a:rPr lang="el-GR" dirty="0" err="1"/>
              <a:t>κρείσσων</a:t>
            </a:r>
            <a:r>
              <a:rPr lang="el-GR" dirty="0"/>
              <a:t> </a:t>
            </a:r>
            <a:r>
              <a:rPr lang="el-GR" dirty="0" err="1"/>
              <a:t>ἐς</a:t>
            </a:r>
            <a:r>
              <a:rPr lang="el-GR" dirty="0"/>
              <a:t> </a:t>
            </a:r>
            <a:r>
              <a:rPr lang="el-GR" dirty="0" err="1"/>
              <a:t>πεῖραν</a:t>
            </a:r>
            <a:r>
              <a:rPr lang="el-GR" dirty="0"/>
              <a:t> </a:t>
            </a:r>
            <a:r>
              <a:rPr lang="el-GR" dirty="0" err="1"/>
              <a:t>ἔρχεται</a:t>
            </a:r>
            <a:r>
              <a:rPr lang="el-GR" dirty="0" smtClean="0"/>
              <a:t>,</a:t>
            </a:r>
          </a:p>
          <a:p>
            <a:endParaRPr lang="el-GR" dirty="0"/>
          </a:p>
          <a:p>
            <a:r>
              <a:rPr lang="el-GR" dirty="0" err="1" smtClean="0"/>
              <a:t>καὶ</a:t>
            </a:r>
            <a:r>
              <a:rPr lang="el-GR" dirty="0" smtClean="0"/>
              <a:t> </a:t>
            </a:r>
            <a:r>
              <a:rPr lang="el-GR" dirty="0" err="1"/>
              <a:t>μόνη</a:t>
            </a:r>
            <a:r>
              <a:rPr lang="el-GR" dirty="0"/>
              <a:t> </a:t>
            </a:r>
            <a:r>
              <a:rPr lang="el-GR" dirty="0" err="1"/>
              <a:t>οὔτε</a:t>
            </a:r>
            <a:r>
              <a:rPr lang="el-GR" dirty="0"/>
              <a:t> </a:t>
            </a:r>
            <a:r>
              <a:rPr lang="el-GR" dirty="0" err="1"/>
              <a:t>τῷ</a:t>
            </a:r>
            <a:r>
              <a:rPr lang="el-GR" dirty="0"/>
              <a:t> </a:t>
            </a:r>
            <a:r>
              <a:rPr lang="el-GR" dirty="0" err="1"/>
              <a:t>πολεμίῳ</a:t>
            </a:r>
            <a:r>
              <a:rPr lang="el-GR" dirty="0"/>
              <a:t> </a:t>
            </a:r>
            <a:r>
              <a:rPr lang="el-GR" dirty="0" err="1"/>
              <a:t>ἐπελθόντι</a:t>
            </a:r>
            <a:r>
              <a:rPr lang="el-GR" dirty="0"/>
              <a:t> </a:t>
            </a:r>
            <a:r>
              <a:rPr lang="el-GR" dirty="0" err="1"/>
              <a:t>ἀγανάκτησιν</a:t>
            </a:r>
            <a:r>
              <a:rPr lang="el-GR" dirty="0"/>
              <a:t> </a:t>
            </a:r>
            <a:r>
              <a:rPr lang="el-GR" dirty="0" err="1"/>
              <a:t>ἔχει</a:t>
            </a:r>
            <a:r>
              <a:rPr lang="el-GR" dirty="0"/>
              <a:t> </a:t>
            </a:r>
            <a:r>
              <a:rPr lang="el-GR" dirty="0" err="1"/>
              <a:t>ὑφ</a:t>
            </a:r>
            <a:r>
              <a:rPr lang="el-GR" dirty="0"/>
              <a:t>’ </a:t>
            </a:r>
            <a:r>
              <a:rPr lang="el-GR" dirty="0" err="1"/>
              <a:t>οἵων</a:t>
            </a:r>
            <a:r>
              <a:rPr lang="el-GR" dirty="0"/>
              <a:t> </a:t>
            </a:r>
            <a:r>
              <a:rPr lang="el-GR" dirty="0" err="1"/>
              <a:t>κακοπαθεῖ</a:t>
            </a:r>
            <a:r>
              <a:rPr lang="el-GR" dirty="0"/>
              <a:t> </a:t>
            </a:r>
            <a:endParaRPr lang="el-GR" dirty="0" smtClean="0"/>
          </a:p>
          <a:p>
            <a:endParaRPr lang="el-GR" dirty="0"/>
          </a:p>
          <a:p>
            <a:r>
              <a:rPr lang="el-GR" dirty="0" err="1"/>
              <a:t>οὔτε</a:t>
            </a:r>
            <a:r>
              <a:rPr lang="el-GR" dirty="0"/>
              <a:t> </a:t>
            </a:r>
            <a:r>
              <a:rPr lang="el-GR" dirty="0" err="1"/>
              <a:t>τῷ</a:t>
            </a:r>
            <a:r>
              <a:rPr lang="el-GR" dirty="0"/>
              <a:t> </a:t>
            </a:r>
            <a:r>
              <a:rPr lang="el-GR" dirty="0" err="1"/>
              <a:t>ὑπηκόῳ</a:t>
            </a:r>
            <a:r>
              <a:rPr lang="el-GR" dirty="0"/>
              <a:t> </a:t>
            </a:r>
            <a:r>
              <a:rPr lang="el-GR" dirty="0" err="1"/>
              <a:t>κατάμεμψιν</a:t>
            </a:r>
            <a:r>
              <a:rPr lang="el-GR" dirty="0"/>
              <a:t> </a:t>
            </a:r>
            <a:r>
              <a:rPr lang="el-GR" dirty="0" err="1"/>
              <a:t>ὡς</a:t>
            </a:r>
            <a:r>
              <a:rPr lang="el-GR" dirty="0"/>
              <a:t> </a:t>
            </a:r>
            <a:r>
              <a:rPr lang="el-GR" dirty="0" err="1"/>
              <a:t>οὐχ</a:t>
            </a:r>
            <a:r>
              <a:rPr lang="el-GR" dirty="0"/>
              <a:t> </a:t>
            </a:r>
            <a:r>
              <a:rPr lang="el-GR" dirty="0" err="1"/>
              <a:t>ὑπ</a:t>
            </a:r>
            <a:r>
              <a:rPr lang="el-GR" dirty="0"/>
              <a:t>’ </a:t>
            </a:r>
            <a:r>
              <a:rPr lang="el-GR" dirty="0" err="1"/>
              <a:t>ἀξίων</a:t>
            </a:r>
            <a:r>
              <a:rPr lang="el-GR" dirty="0"/>
              <a:t> </a:t>
            </a:r>
            <a:r>
              <a:rPr lang="el-GR" dirty="0" err="1"/>
              <a:t>ἄρχεται</a:t>
            </a:r>
            <a:r>
              <a:rPr lang="el-GR" dirty="0"/>
              <a:t>.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l-GR" dirty="0"/>
              <a:t>Γιατί είναι η μόνη από τις τωρινές (πόλεις) που βγαίνει από τη δοκιμασία ανώτερη απ' τη φήμη </a:t>
            </a:r>
            <a:r>
              <a:rPr lang="el-GR" dirty="0" smtClean="0"/>
              <a:t>της</a:t>
            </a:r>
          </a:p>
          <a:p>
            <a:r>
              <a:rPr lang="el-GR" dirty="0" smtClean="0"/>
              <a:t> </a:t>
            </a:r>
            <a:r>
              <a:rPr lang="el-GR" dirty="0"/>
              <a:t>και η μόνη που δε δίνει ούτε στον εχθρό, που </a:t>
            </a:r>
            <a:r>
              <a:rPr lang="el-GR" dirty="0" smtClean="0"/>
              <a:t>της </a:t>
            </a:r>
            <a:r>
              <a:rPr lang="el-GR" dirty="0"/>
              <a:t>επιτίθεται, το δικαίωμα να αγανακτήσει από τι εχθρούς νικιέται, </a:t>
            </a:r>
            <a:endParaRPr lang="el-GR" dirty="0" smtClean="0"/>
          </a:p>
          <a:p>
            <a:r>
              <a:rPr lang="el-GR" dirty="0" smtClean="0"/>
              <a:t>ούτε </a:t>
            </a:r>
            <a:r>
              <a:rPr lang="el-GR" dirty="0"/>
              <a:t>στους συμμάχους, ότι τους εξουσιάζουν ανάξιοι, να παραπονεθούν.</a:t>
            </a:r>
          </a:p>
        </p:txBody>
      </p:sp>
    </p:spTree>
    <p:extLst>
      <p:ext uri="{BB962C8B-B14F-4D97-AF65-F5344CB8AC3E}">
        <p14:creationId xmlns:p14="http://schemas.microsoft.com/office/powerpoint/2010/main" val="23434059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 err="1"/>
              <a:t>μετὰ</a:t>
            </a:r>
            <a:r>
              <a:rPr lang="el-GR" dirty="0"/>
              <a:t> </a:t>
            </a:r>
            <a:r>
              <a:rPr lang="el-GR" dirty="0" err="1"/>
              <a:t>μεγάλων</a:t>
            </a:r>
            <a:r>
              <a:rPr lang="el-GR" dirty="0"/>
              <a:t> </a:t>
            </a:r>
            <a:r>
              <a:rPr lang="el-GR" dirty="0" err="1"/>
              <a:t>δὲ</a:t>
            </a:r>
            <a:r>
              <a:rPr lang="el-GR" dirty="0"/>
              <a:t> </a:t>
            </a:r>
            <a:r>
              <a:rPr lang="el-GR" dirty="0" err="1"/>
              <a:t>σημείων</a:t>
            </a:r>
            <a:r>
              <a:rPr lang="el-GR" dirty="0"/>
              <a:t> </a:t>
            </a:r>
            <a:r>
              <a:rPr lang="el-GR" dirty="0" err="1"/>
              <a:t>καὶ</a:t>
            </a:r>
            <a:r>
              <a:rPr lang="el-GR" dirty="0"/>
              <a:t> </a:t>
            </a:r>
            <a:r>
              <a:rPr lang="el-GR" dirty="0" err="1"/>
              <a:t>οὐ</a:t>
            </a:r>
            <a:r>
              <a:rPr lang="el-GR" dirty="0"/>
              <a:t> </a:t>
            </a:r>
            <a:r>
              <a:rPr lang="el-GR" dirty="0" err="1"/>
              <a:t>δή</a:t>
            </a:r>
            <a:r>
              <a:rPr lang="el-GR" dirty="0"/>
              <a:t> τοι </a:t>
            </a:r>
            <a:r>
              <a:rPr lang="el-GR" dirty="0" err="1"/>
              <a:t>ἀμάρτυρόν</a:t>
            </a:r>
            <a:r>
              <a:rPr lang="el-GR" dirty="0"/>
              <a:t> </a:t>
            </a:r>
            <a:r>
              <a:rPr lang="el-GR" dirty="0" err="1"/>
              <a:t>γε</a:t>
            </a:r>
            <a:r>
              <a:rPr lang="el-GR" dirty="0"/>
              <a:t> </a:t>
            </a:r>
            <a:r>
              <a:rPr lang="el-GR" dirty="0" err="1"/>
              <a:t>τὴν</a:t>
            </a:r>
            <a:r>
              <a:rPr lang="el-GR" dirty="0"/>
              <a:t> </a:t>
            </a:r>
            <a:r>
              <a:rPr lang="el-GR" dirty="0" err="1"/>
              <a:t>δύναμιν</a:t>
            </a:r>
            <a:r>
              <a:rPr lang="el-GR" dirty="0"/>
              <a:t> </a:t>
            </a:r>
            <a:r>
              <a:rPr lang="el-GR" dirty="0" err="1"/>
              <a:t>παρασχόμενοι</a:t>
            </a:r>
            <a:r>
              <a:rPr lang="el-GR" dirty="0"/>
              <a:t> </a:t>
            </a:r>
            <a:r>
              <a:rPr lang="el-GR" dirty="0" err="1"/>
              <a:t>τοῖς</a:t>
            </a:r>
            <a:r>
              <a:rPr lang="el-GR" dirty="0"/>
              <a:t> τε </a:t>
            </a:r>
            <a:r>
              <a:rPr lang="el-GR" dirty="0" err="1"/>
              <a:t>νῦν</a:t>
            </a:r>
            <a:r>
              <a:rPr lang="el-GR" dirty="0"/>
              <a:t> </a:t>
            </a:r>
            <a:r>
              <a:rPr lang="el-GR" dirty="0" err="1"/>
              <a:t>καὶ</a:t>
            </a:r>
            <a:r>
              <a:rPr lang="el-GR" dirty="0"/>
              <a:t> </a:t>
            </a:r>
            <a:r>
              <a:rPr lang="el-GR" dirty="0" err="1"/>
              <a:t>τοῖς</a:t>
            </a:r>
            <a:r>
              <a:rPr lang="el-GR" dirty="0"/>
              <a:t> </a:t>
            </a:r>
            <a:r>
              <a:rPr lang="el-GR" dirty="0" err="1"/>
              <a:t>ἔπειτα</a:t>
            </a:r>
            <a:r>
              <a:rPr lang="el-GR" dirty="0"/>
              <a:t> </a:t>
            </a:r>
            <a:r>
              <a:rPr lang="el-GR" dirty="0" err="1"/>
              <a:t>θαυμασθησόμεθα</a:t>
            </a:r>
            <a:r>
              <a:rPr lang="el-GR" dirty="0"/>
              <a:t>, </a:t>
            </a:r>
            <a:endParaRPr lang="el-GR" dirty="0" smtClean="0"/>
          </a:p>
          <a:p>
            <a:endParaRPr lang="el-GR" dirty="0"/>
          </a:p>
          <a:p>
            <a:r>
              <a:rPr lang="el-GR" dirty="0" err="1"/>
              <a:t>καὶ</a:t>
            </a:r>
            <a:r>
              <a:rPr lang="el-GR" dirty="0"/>
              <a:t> </a:t>
            </a:r>
            <a:r>
              <a:rPr lang="el-GR" dirty="0" err="1"/>
              <a:t>οὐδὲν</a:t>
            </a:r>
            <a:r>
              <a:rPr lang="el-GR" dirty="0"/>
              <a:t> </a:t>
            </a:r>
            <a:r>
              <a:rPr lang="el-GR" dirty="0" err="1"/>
              <a:t>προσδεόμενοι</a:t>
            </a:r>
            <a:r>
              <a:rPr lang="el-GR" dirty="0"/>
              <a:t> </a:t>
            </a:r>
            <a:r>
              <a:rPr lang="el-GR" dirty="0" err="1"/>
              <a:t>οὔτε</a:t>
            </a:r>
            <a:r>
              <a:rPr lang="el-GR" dirty="0"/>
              <a:t> </a:t>
            </a:r>
            <a:r>
              <a:rPr lang="el-GR" dirty="0" err="1"/>
              <a:t>Ὁμήρου</a:t>
            </a:r>
            <a:r>
              <a:rPr lang="el-GR" dirty="0"/>
              <a:t> </a:t>
            </a:r>
            <a:r>
              <a:rPr lang="el-GR" dirty="0" err="1"/>
              <a:t>ἐπαινέτου</a:t>
            </a:r>
            <a:r>
              <a:rPr lang="el-GR" dirty="0"/>
              <a:t> </a:t>
            </a:r>
            <a:r>
              <a:rPr lang="el-GR" dirty="0" err="1"/>
              <a:t>οὔτε</a:t>
            </a:r>
            <a:r>
              <a:rPr lang="el-GR" dirty="0"/>
              <a:t> </a:t>
            </a:r>
            <a:r>
              <a:rPr lang="el-GR" dirty="0" err="1"/>
              <a:t>ὅστις</a:t>
            </a:r>
            <a:r>
              <a:rPr lang="el-GR" dirty="0"/>
              <a:t> </a:t>
            </a:r>
            <a:r>
              <a:rPr lang="el-GR" dirty="0" err="1"/>
              <a:t>ἔπεσι</a:t>
            </a:r>
            <a:r>
              <a:rPr lang="el-GR" dirty="0"/>
              <a:t> </a:t>
            </a:r>
            <a:r>
              <a:rPr lang="el-GR" dirty="0" err="1"/>
              <a:t>μὲν</a:t>
            </a:r>
            <a:r>
              <a:rPr lang="el-GR" dirty="0"/>
              <a:t> </a:t>
            </a:r>
            <a:r>
              <a:rPr lang="el-GR" dirty="0" err="1"/>
              <a:t>τὸ</a:t>
            </a:r>
            <a:r>
              <a:rPr lang="el-GR" dirty="0"/>
              <a:t> </a:t>
            </a:r>
            <a:r>
              <a:rPr lang="el-GR" dirty="0" err="1"/>
              <a:t>αὐτίκα</a:t>
            </a:r>
            <a:r>
              <a:rPr lang="el-GR" dirty="0"/>
              <a:t> </a:t>
            </a:r>
            <a:r>
              <a:rPr lang="el-GR" dirty="0" err="1"/>
              <a:t>τέρψει</a:t>
            </a:r>
            <a:r>
              <a:rPr lang="el-GR" dirty="0"/>
              <a:t>, </a:t>
            </a:r>
            <a:endParaRPr lang="el-GR" dirty="0" smtClean="0"/>
          </a:p>
          <a:p>
            <a:endParaRPr lang="el-GR" dirty="0"/>
          </a:p>
          <a:p>
            <a:r>
              <a:rPr lang="el-GR" dirty="0" err="1"/>
              <a:t>τῶν</a:t>
            </a:r>
            <a:r>
              <a:rPr lang="el-GR" dirty="0"/>
              <a:t> δ’ </a:t>
            </a:r>
            <a:r>
              <a:rPr lang="el-GR" dirty="0" err="1"/>
              <a:t>ἔργων</a:t>
            </a:r>
            <a:r>
              <a:rPr lang="el-GR" dirty="0"/>
              <a:t> </a:t>
            </a:r>
            <a:r>
              <a:rPr lang="el-GR" dirty="0" err="1"/>
              <a:t>τὴν</a:t>
            </a:r>
            <a:r>
              <a:rPr lang="el-GR" dirty="0"/>
              <a:t> </a:t>
            </a:r>
            <a:r>
              <a:rPr lang="el-GR" dirty="0" err="1"/>
              <a:t>ὑπόνοιαν</a:t>
            </a:r>
            <a:r>
              <a:rPr lang="el-GR" dirty="0"/>
              <a:t> ἡ </a:t>
            </a:r>
            <a:r>
              <a:rPr lang="el-GR" dirty="0" err="1"/>
              <a:t>ἀλήθεια</a:t>
            </a:r>
            <a:r>
              <a:rPr lang="el-GR" dirty="0"/>
              <a:t> </a:t>
            </a:r>
            <a:r>
              <a:rPr lang="el-GR" dirty="0" err="1"/>
              <a:t>βλάψει</a:t>
            </a:r>
            <a:r>
              <a:rPr lang="el-GR" dirty="0"/>
              <a:t>, 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4254500"/>
          </a:xfrm>
        </p:spPr>
        <p:txBody>
          <a:bodyPr>
            <a:normAutofit lnSpcReduction="10000"/>
          </a:bodyPr>
          <a:lstStyle/>
          <a:p>
            <a:r>
              <a:rPr lang="el-GR" dirty="0"/>
              <a:t>Αφού παρουσιάσαμε τη δύναμη μας με απτές αποδείξεις και βέβαια όχι χωρίς μάρτυρες, θα προκαλούμε τον θαυμασμό στους σύγχρονους και τους μεταγενέστερους, </a:t>
            </a:r>
            <a:endParaRPr lang="el-GR" dirty="0" smtClean="0"/>
          </a:p>
          <a:p>
            <a:r>
              <a:rPr lang="el-GR" dirty="0" smtClean="0"/>
              <a:t>χωρίς </a:t>
            </a:r>
            <a:r>
              <a:rPr lang="el-GR" dirty="0"/>
              <a:t>να έχουμε ανάγκη ούτε από Όμηρο για να μας επαινέσει, ούτε από άλλον που με τα λόγια του θα δώσει μια πρόσκαιρη </a:t>
            </a:r>
            <a:r>
              <a:rPr lang="el-GR" dirty="0" smtClean="0"/>
              <a:t>χαρά</a:t>
            </a:r>
          </a:p>
          <a:p>
            <a:r>
              <a:rPr lang="el-GR" dirty="0"/>
              <a:t>όμως την ιδέα που θα σχηματιστεί για τα έργα μας (αργότερα) θα την ζημιώσει η πραγματική αλήθεια (και θα προκαλούμε θαυμασμό) </a:t>
            </a:r>
          </a:p>
        </p:txBody>
      </p:sp>
    </p:spTree>
    <p:extLst>
      <p:ext uri="{BB962C8B-B14F-4D97-AF65-F5344CB8AC3E}">
        <p14:creationId xmlns:p14="http://schemas.microsoft.com/office/powerpoint/2010/main" val="269831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l-GR" dirty="0" smtClean="0"/>
              <a:t> </a:t>
            </a:r>
            <a:r>
              <a:rPr lang="el-GR" dirty="0" err="1"/>
              <a:t>ἀλλὰ</a:t>
            </a:r>
            <a:r>
              <a:rPr lang="el-GR" dirty="0"/>
              <a:t> </a:t>
            </a:r>
            <a:r>
              <a:rPr lang="el-GR" dirty="0" err="1"/>
              <a:t>πᾶσαν</a:t>
            </a:r>
            <a:r>
              <a:rPr lang="el-GR" dirty="0"/>
              <a:t> </a:t>
            </a:r>
            <a:r>
              <a:rPr lang="el-GR" dirty="0" err="1"/>
              <a:t>μὲν</a:t>
            </a:r>
            <a:r>
              <a:rPr lang="el-GR" dirty="0"/>
              <a:t> </a:t>
            </a:r>
            <a:r>
              <a:rPr lang="el-GR" dirty="0" err="1"/>
              <a:t>θάλασσαν</a:t>
            </a:r>
            <a:r>
              <a:rPr lang="el-GR" dirty="0"/>
              <a:t> </a:t>
            </a:r>
            <a:r>
              <a:rPr lang="el-GR" dirty="0" err="1"/>
              <a:t>καὶ</a:t>
            </a:r>
            <a:r>
              <a:rPr lang="el-GR" dirty="0"/>
              <a:t> </a:t>
            </a:r>
            <a:r>
              <a:rPr lang="el-GR" dirty="0" err="1"/>
              <a:t>γῆν</a:t>
            </a:r>
            <a:r>
              <a:rPr lang="el-GR" dirty="0"/>
              <a:t> </a:t>
            </a:r>
            <a:r>
              <a:rPr lang="el-GR" dirty="0" err="1"/>
              <a:t>ἐσβατὸν</a:t>
            </a:r>
            <a:r>
              <a:rPr lang="el-GR" dirty="0"/>
              <a:t> </a:t>
            </a:r>
            <a:r>
              <a:rPr lang="el-GR" dirty="0" err="1"/>
              <a:t>τῇ</a:t>
            </a:r>
            <a:r>
              <a:rPr lang="el-GR" dirty="0"/>
              <a:t> </a:t>
            </a:r>
            <a:r>
              <a:rPr lang="el-GR" dirty="0" err="1"/>
              <a:t>ἡμετέρᾳ</a:t>
            </a:r>
            <a:r>
              <a:rPr lang="el-GR" dirty="0"/>
              <a:t> </a:t>
            </a:r>
            <a:r>
              <a:rPr lang="el-GR" dirty="0" err="1"/>
              <a:t>τόλμῃ</a:t>
            </a:r>
            <a:r>
              <a:rPr lang="el-GR" dirty="0"/>
              <a:t> </a:t>
            </a:r>
            <a:r>
              <a:rPr lang="el-GR" dirty="0" err="1"/>
              <a:t>καταναγκάσαντες</a:t>
            </a:r>
            <a:r>
              <a:rPr lang="el-GR" dirty="0"/>
              <a:t> </a:t>
            </a:r>
            <a:r>
              <a:rPr lang="el-GR" dirty="0" err="1"/>
              <a:t>γενέσθαι</a:t>
            </a:r>
            <a:r>
              <a:rPr lang="el-GR" dirty="0"/>
              <a:t>, </a:t>
            </a:r>
            <a:endParaRPr lang="el-GR" dirty="0" smtClean="0"/>
          </a:p>
          <a:p>
            <a:endParaRPr lang="el-GR" dirty="0"/>
          </a:p>
          <a:p>
            <a:endParaRPr lang="el-GR" dirty="0" smtClean="0"/>
          </a:p>
          <a:p>
            <a:r>
              <a:rPr lang="el-GR" dirty="0" err="1"/>
              <a:t>πανταχοῦ</a:t>
            </a:r>
            <a:r>
              <a:rPr lang="el-GR" dirty="0"/>
              <a:t> </a:t>
            </a:r>
            <a:r>
              <a:rPr lang="el-GR" dirty="0" err="1"/>
              <a:t>δὲ</a:t>
            </a:r>
            <a:r>
              <a:rPr lang="el-GR" dirty="0"/>
              <a:t> </a:t>
            </a:r>
            <a:r>
              <a:rPr lang="el-GR" dirty="0" err="1"/>
              <a:t>μνημεῖα</a:t>
            </a:r>
            <a:r>
              <a:rPr lang="el-GR" dirty="0"/>
              <a:t> </a:t>
            </a:r>
            <a:r>
              <a:rPr lang="el-GR" dirty="0" err="1"/>
              <a:t>κακῶν</a:t>
            </a:r>
            <a:r>
              <a:rPr lang="el-GR" dirty="0"/>
              <a:t> τε </a:t>
            </a:r>
            <a:r>
              <a:rPr lang="el-GR" dirty="0" err="1"/>
              <a:t>κἀγαθῶν</a:t>
            </a:r>
            <a:r>
              <a:rPr lang="el-GR" dirty="0"/>
              <a:t>   </a:t>
            </a:r>
            <a:r>
              <a:rPr lang="el-GR" dirty="0" err="1"/>
              <a:t>ἀίδια</a:t>
            </a:r>
            <a:r>
              <a:rPr lang="el-GR" dirty="0"/>
              <a:t> </a:t>
            </a:r>
            <a:r>
              <a:rPr lang="el-GR" dirty="0" err="1"/>
              <a:t>ξυγκατοικίσαντες</a:t>
            </a:r>
            <a:r>
              <a:rPr lang="el-GR" dirty="0"/>
              <a:t>.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l-GR" dirty="0"/>
              <a:t>γιατί αναγκάσαμε κάθε θάλασσα και στεριά να γίνει πέρασμα στην τόλμη μας </a:t>
            </a:r>
            <a:endParaRPr lang="el-GR" dirty="0" smtClean="0"/>
          </a:p>
          <a:p>
            <a:endParaRPr lang="el-GR" dirty="0"/>
          </a:p>
          <a:p>
            <a:endParaRPr lang="el-GR" dirty="0" smtClean="0"/>
          </a:p>
          <a:p>
            <a:r>
              <a:rPr lang="el-GR" dirty="0" smtClean="0"/>
              <a:t>και </a:t>
            </a:r>
            <a:r>
              <a:rPr lang="el-GR" dirty="0"/>
              <a:t>παντού ιδρύσαμε αιώνια μνημεία και για τις συμφορές και για τις νίκες μας.</a:t>
            </a:r>
          </a:p>
        </p:txBody>
      </p:sp>
    </p:spTree>
    <p:extLst>
      <p:ext uri="{BB962C8B-B14F-4D97-AF65-F5344CB8AC3E}">
        <p14:creationId xmlns:p14="http://schemas.microsoft.com/office/powerpoint/2010/main" val="622531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l-GR" dirty="0" err="1"/>
              <a:t>περὶ</a:t>
            </a:r>
            <a:r>
              <a:rPr lang="el-GR" dirty="0"/>
              <a:t> </a:t>
            </a:r>
            <a:r>
              <a:rPr lang="el-GR" dirty="0" err="1"/>
              <a:t>τοιαύτης</a:t>
            </a:r>
            <a:r>
              <a:rPr lang="el-GR" dirty="0"/>
              <a:t> </a:t>
            </a:r>
            <a:r>
              <a:rPr lang="el-GR" dirty="0" err="1"/>
              <a:t>οὖν</a:t>
            </a:r>
            <a:r>
              <a:rPr lang="el-GR" dirty="0"/>
              <a:t> </a:t>
            </a:r>
            <a:r>
              <a:rPr lang="el-GR" dirty="0" err="1"/>
              <a:t>πόλεως</a:t>
            </a:r>
            <a:r>
              <a:rPr lang="el-GR" dirty="0"/>
              <a:t>  </a:t>
            </a:r>
            <a:r>
              <a:rPr lang="el-GR" dirty="0" err="1"/>
              <a:t>οἵδε</a:t>
            </a:r>
            <a:r>
              <a:rPr lang="el-GR" dirty="0"/>
              <a:t> τε </a:t>
            </a:r>
            <a:r>
              <a:rPr lang="el-GR" dirty="0" err="1"/>
              <a:t>γενναίως</a:t>
            </a:r>
            <a:r>
              <a:rPr lang="el-GR" dirty="0"/>
              <a:t> </a:t>
            </a:r>
            <a:r>
              <a:rPr lang="el-GR" dirty="0" err="1"/>
              <a:t>δικαιοῦντες</a:t>
            </a:r>
            <a:r>
              <a:rPr lang="el-GR" dirty="0"/>
              <a:t> </a:t>
            </a:r>
            <a:r>
              <a:rPr lang="el-GR" dirty="0" err="1"/>
              <a:t>μὴ</a:t>
            </a:r>
            <a:r>
              <a:rPr lang="el-GR" dirty="0"/>
              <a:t> </a:t>
            </a:r>
            <a:r>
              <a:rPr lang="el-GR" dirty="0" err="1"/>
              <a:t>ἀφαιρεθῆναι</a:t>
            </a:r>
            <a:r>
              <a:rPr lang="el-GR" dirty="0"/>
              <a:t> </a:t>
            </a:r>
            <a:r>
              <a:rPr lang="el-GR" dirty="0" err="1"/>
              <a:t>αὐτὴν</a:t>
            </a:r>
            <a:r>
              <a:rPr lang="el-GR" dirty="0"/>
              <a:t> </a:t>
            </a:r>
            <a:r>
              <a:rPr lang="el-GR" dirty="0" err="1"/>
              <a:t>μαχόμενοι</a:t>
            </a:r>
            <a:r>
              <a:rPr lang="el-GR" dirty="0"/>
              <a:t> </a:t>
            </a:r>
            <a:r>
              <a:rPr lang="el-GR" dirty="0" err="1"/>
              <a:t>ἐτελεύτησαν</a:t>
            </a:r>
            <a:r>
              <a:rPr lang="el-GR" dirty="0"/>
              <a:t>, </a:t>
            </a:r>
            <a:endParaRPr lang="el-GR" dirty="0" smtClean="0"/>
          </a:p>
          <a:p>
            <a:endParaRPr lang="el-GR" dirty="0"/>
          </a:p>
          <a:p>
            <a:endParaRPr lang="el-GR" dirty="0" smtClean="0"/>
          </a:p>
          <a:p>
            <a:r>
              <a:rPr lang="el-GR" dirty="0" err="1"/>
              <a:t>καὶ</a:t>
            </a:r>
            <a:r>
              <a:rPr lang="el-GR" dirty="0"/>
              <a:t> </a:t>
            </a:r>
            <a:r>
              <a:rPr lang="el-GR" dirty="0" err="1"/>
              <a:t>τῶν</a:t>
            </a:r>
            <a:r>
              <a:rPr lang="el-GR" dirty="0"/>
              <a:t> </a:t>
            </a:r>
            <a:r>
              <a:rPr lang="el-GR" dirty="0" err="1"/>
              <a:t>λειπομένων</a:t>
            </a:r>
            <a:r>
              <a:rPr lang="el-GR" dirty="0"/>
              <a:t> </a:t>
            </a:r>
            <a:r>
              <a:rPr lang="el-GR" dirty="0" err="1"/>
              <a:t>πάντα</a:t>
            </a:r>
            <a:r>
              <a:rPr lang="el-GR" dirty="0"/>
              <a:t> </a:t>
            </a:r>
            <a:r>
              <a:rPr lang="el-GR" dirty="0" err="1"/>
              <a:t>τινὰ</a:t>
            </a:r>
            <a:r>
              <a:rPr lang="el-GR" dirty="0"/>
              <a:t> </a:t>
            </a:r>
            <a:r>
              <a:rPr lang="el-GR" dirty="0" err="1"/>
              <a:t>εἰκὸς</a:t>
            </a:r>
            <a:r>
              <a:rPr lang="el-GR" dirty="0"/>
              <a:t> </a:t>
            </a:r>
            <a:r>
              <a:rPr lang="el-GR" dirty="0" err="1"/>
              <a:t>ἐθέλειν</a:t>
            </a:r>
            <a:r>
              <a:rPr lang="el-GR" dirty="0"/>
              <a:t> </a:t>
            </a:r>
            <a:r>
              <a:rPr lang="el-GR" dirty="0" err="1"/>
              <a:t>ὑπὲρ</a:t>
            </a:r>
            <a:r>
              <a:rPr lang="el-GR" dirty="0"/>
              <a:t> </a:t>
            </a:r>
            <a:r>
              <a:rPr lang="el-GR" dirty="0" err="1"/>
              <a:t>αὐτῆς</a:t>
            </a:r>
            <a:r>
              <a:rPr lang="el-GR" dirty="0"/>
              <a:t> </a:t>
            </a:r>
            <a:r>
              <a:rPr lang="el-GR" dirty="0" err="1"/>
              <a:t>κάμνειν</a:t>
            </a:r>
            <a:r>
              <a:rPr lang="el-GR" dirty="0"/>
              <a:t>.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l-GR" dirty="0"/>
              <a:t>Για μια τέτοια λοιπόν πόλη αυτοί εδώ, αφού πολέμησαν γενναία, βρήκαν τον θάνατο πιστεύοντας πως ήταν καθήκον τους να μη χαθεί αυτή, </a:t>
            </a:r>
            <a:endParaRPr lang="el-GR" dirty="0" smtClean="0"/>
          </a:p>
          <a:p>
            <a:endParaRPr lang="el-GR" dirty="0"/>
          </a:p>
          <a:p>
            <a:r>
              <a:rPr lang="el-GR" dirty="0" smtClean="0"/>
              <a:t>και </a:t>
            </a:r>
            <a:r>
              <a:rPr lang="el-GR" dirty="0"/>
              <a:t>είναι φυσικό ο καθένας απ' αυτούς που μένουν στη ζωή να μοχθεί με προθυμία, για χάρη της.</a:t>
            </a:r>
          </a:p>
        </p:txBody>
      </p:sp>
    </p:spTree>
    <p:extLst>
      <p:ext uri="{BB962C8B-B14F-4D97-AF65-F5344CB8AC3E}">
        <p14:creationId xmlns:p14="http://schemas.microsoft.com/office/powerpoint/2010/main" val="19220318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Αίθουσα συσκέψεων &quot;Ιόν&quot;">
  <a:themeElements>
    <a:clrScheme name="Βιολετί">
      <a:dk1>
        <a:sysClr val="windowText" lastClr="000000"/>
      </a:dk1>
      <a:lt1>
        <a:sysClr val="window" lastClr="FFFFFF"/>
      </a:lt1>
      <a:dk2>
        <a:srgbClr val="373545"/>
      </a:dk2>
      <a:lt2>
        <a:srgbClr val="DCD8DC"/>
      </a:lt2>
      <a:accent1>
        <a:srgbClr val="AD84C6"/>
      </a:accent1>
      <a:accent2>
        <a:srgbClr val="8784C7"/>
      </a:accent2>
      <a:accent3>
        <a:srgbClr val="5D739A"/>
      </a:accent3>
      <a:accent4>
        <a:srgbClr val="6997AF"/>
      </a:accent4>
      <a:accent5>
        <a:srgbClr val="84ACB6"/>
      </a:accent5>
      <a:accent6>
        <a:srgbClr val="6F8183"/>
      </a:accent6>
      <a:hlink>
        <a:srgbClr val="69A020"/>
      </a:hlink>
      <a:folHlink>
        <a:srgbClr val="8C8C8C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TM02900722[[fn=Ion Boardroom]]</Template>
  <TotalTime>25</TotalTime>
  <Words>481</Words>
  <Application>Microsoft Office PowerPoint</Application>
  <PresentationFormat>Ευρεία οθόνη</PresentationFormat>
  <Paragraphs>43</Paragraphs>
  <Slides>7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7</vt:i4>
      </vt:variant>
    </vt:vector>
  </HeadingPairs>
  <TitlesOfParts>
    <vt:vector size="11" baseType="lpstr">
      <vt:lpstr>Arial</vt:lpstr>
      <vt:lpstr>Century Gothic</vt:lpstr>
      <vt:lpstr>Wingdings 3</vt:lpstr>
      <vt:lpstr>Αίθουσα συσκέψεων "Ιόν"</vt:lpstr>
      <vt:lpstr>ΕΠΙΤΑΦΙΟ ΤΟΥ ΠΕΡΙΚΛΗ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ΕΠΙΤΑΦΙΟ ΤΟΥ ΠΕΡΙΚΛΗ</dc:title>
  <dc:creator>k louta</dc:creator>
  <cp:lastModifiedBy>k louta</cp:lastModifiedBy>
  <cp:revision>4</cp:revision>
  <dcterms:created xsi:type="dcterms:W3CDTF">2024-09-29T18:14:53Z</dcterms:created>
  <dcterms:modified xsi:type="dcterms:W3CDTF">2024-09-29T18:40:39Z</dcterms:modified>
</cp:coreProperties>
</file>