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D5E00D6-ACEA-425E-AC4A-3038501A46FD}" type="datetimeFigureOut">
              <a:rPr lang="el-GR" smtClean="0"/>
              <a:t>26/9/2023</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3DC8149-8D52-411F-A771-E4869901C50F}" type="slidenum">
              <a:rPr lang="el-GR" smtClean="0"/>
              <a:t>‹#›</a:t>
            </a:fld>
            <a:endParaRPr lang="el-GR"/>
          </a:p>
        </p:txBody>
      </p:sp>
    </p:spTree>
    <p:extLst>
      <p:ext uri="{BB962C8B-B14F-4D97-AF65-F5344CB8AC3E}">
        <p14:creationId xmlns:p14="http://schemas.microsoft.com/office/powerpoint/2010/main" val="27415308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D5E00D6-ACEA-425E-AC4A-3038501A46FD}" type="datetimeFigureOut">
              <a:rPr lang="el-GR" smtClean="0"/>
              <a:t>26/9/2023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88434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D5E00D6-ACEA-425E-AC4A-3038501A46FD}" type="datetimeFigureOut">
              <a:rPr lang="el-GR" smtClean="0"/>
              <a:t>26/9/2023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385793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D5E00D6-ACEA-425E-AC4A-3038501A46FD}" type="datetimeFigureOut">
              <a:rPr lang="el-GR" smtClean="0"/>
              <a:t>26/9/2023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393013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D5E00D6-ACEA-425E-AC4A-3038501A46FD}" type="datetimeFigureOut">
              <a:rPr lang="el-GR" smtClean="0"/>
              <a:t>26/9/2023</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21029635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D5E00D6-ACEA-425E-AC4A-3038501A46FD}" type="datetimeFigureOut">
              <a:rPr lang="el-GR" smtClean="0"/>
              <a:t>26/9/2023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224104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D5E00D6-ACEA-425E-AC4A-3038501A46FD}" type="datetimeFigureOut">
              <a:rPr lang="el-GR" smtClean="0"/>
              <a:t>26/9/2023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365769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D5E00D6-ACEA-425E-AC4A-3038501A46FD}" type="datetimeFigureOut">
              <a:rPr lang="el-GR" smtClean="0"/>
              <a:t>26/9/2023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52945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E00D6-ACEA-425E-AC4A-3038501A46FD}" type="datetimeFigureOut">
              <a:rPr lang="el-GR" smtClean="0"/>
              <a:t>26/9/2023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3DC8149-8D52-411F-A771-E4869901C50F}" type="slidenum">
              <a:rPr lang="el-GR" smtClean="0"/>
              <a:t>‹#›</a:t>
            </a:fld>
            <a:endParaRPr lang="el-GR"/>
          </a:p>
        </p:txBody>
      </p:sp>
    </p:spTree>
    <p:extLst>
      <p:ext uri="{BB962C8B-B14F-4D97-AF65-F5344CB8AC3E}">
        <p14:creationId xmlns:p14="http://schemas.microsoft.com/office/powerpoint/2010/main" val="105194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smtClean="0"/>
              <a:t>Στυλ κύριου τίτλου</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9D5E00D6-ACEA-425E-AC4A-3038501A46FD}" type="datetimeFigureOut">
              <a:rPr lang="el-GR" smtClean="0"/>
              <a:t>26/9/2023</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3DC8149-8D52-411F-A771-E4869901C50F}"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474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D5E00D6-ACEA-425E-AC4A-3038501A46FD}" type="datetimeFigureOut">
              <a:rPr lang="el-GR" smtClean="0"/>
              <a:t>26/9/2023</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3DC8149-8D52-411F-A771-E4869901C50F}"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987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D5E00D6-ACEA-425E-AC4A-3038501A46FD}" type="datetimeFigureOut">
              <a:rPr lang="el-GR" smtClean="0"/>
              <a:t>26/9/2023</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3DC8149-8D52-411F-A771-E4869901C50F}" type="slidenum">
              <a:rPr lang="el-GR" smtClean="0"/>
              <a:t>‹#›</a:t>
            </a:fld>
            <a:endParaRPr lang="el-GR"/>
          </a:p>
        </p:txBody>
      </p:sp>
    </p:spTree>
    <p:extLst>
      <p:ext uri="{BB962C8B-B14F-4D97-AF65-F5344CB8AC3E}">
        <p14:creationId xmlns:p14="http://schemas.microsoft.com/office/powerpoint/2010/main" val="1119217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4</a:t>
            </a:r>
            <a:r>
              <a:rPr lang="el-GR" sz="3600" dirty="0"/>
              <a:t>. ΕΘΝΙΚΑ ΚΙΝΗΜΑΤΑ ΣΤΗ ΝΟΤΙΟΑΝΑΤΟΛΙΚΗ ΕΥΡΩΠΗ</a:t>
            </a:r>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49138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γεωγραφικός χώρος και τα ιστοριογραφικά στερεότυπα</a:t>
            </a:r>
          </a:p>
        </p:txBody>
      </p:sp>
      <p:sp>
        <p:nvSpPr>
          <p:cNvPr id="3" name="Θέση περιεχομένου 2"/>
          <p:cNvSpPr>
            <a:spLocks noGrp="1"/>
          </p:cNvSpPr>
          <p:nvPr>
            <p:ph idx="1"/>
          </p:nvPr>
        </p:nvSpPr>
        <p:spPr/>
        <p:txBody>
          <a:bodyPr>
            <a:normAutofit/>
          </a:bodyPr>
          <a:lstStyle/>
          <a:p>
            <a:pPr algn="just"/>
            <a:r>
              <a:rPr lang="el-GR" sz="2800" b="1" dirty="0" smtClean="0"/>
              <a:t>Στερεοτυπική αντιμετώπιση </a:t>
            </a:r>
            <a:r>
              <a:rPr lang="el-GR" sz="2800" b="1" dirty="0"/>
              <a:t>των </a:t>
            </a:r>
            <a:r>
              <a:rPr lang="el-GR" sz="2800" b="1" dirty="0" smtClean="0"/>
              <a:t>Βαλκανίων </a:t>
            </a:r>
            <a:r>
              <a:rPr lang="el-GR" sz="1600" i="1" dirty="0" smtClean="0"/>
              <a:t>(</a:t>
            </a:r>
            <a:r>
              <a:rPr lang="el-GR" sz="1600" i="1" dirty="0"/>
              <a:t>Τουρκικής προέλευσης γεωγραφική ονομασία της Χερσονήσου του Αίμου, που στη συνέχεια χρησιμοποιήθηκε για να δηλώσει ολόκληρη τη Νοτιοανατολική Ευρώπη, από την οροσειρά των Καρπαθίων και τις </a:t>
            </a:r>
            <a:r>
              <a:rPr lang="el-GR" sz="1600" i="1" dirty="0" err="1"/>
              <a:t>Τρανσυλβανικές</a:t>
            </a:r>
            <a:r>
              <a:rPr lang="el-GR" sz="1600" i="1" dirty="0"/>
              <a:t> Ά</a:t>
            </a:r>
            <a:r>
              <a:rPr lang="el-GR" sz="1600" i="1" dirty="0" smtClean="0"/>
              <a:t>λπεις </a:t>
            </a:r>
            <a:r>
              <a:rPr lang="el-GR" sz="1600" i="1" dirty="0"/>
              <a:t>μέχρι τη </a:t>
            </a:r>
            <a:r>
              <a:rPr lang="el-GR" sz="1600" i="1" dirty="0" smtClean="0"/>
              <a:t>Μεσόγειο</a:t>
            </a:r>
            <a:r>
              <a:rPr lang="el-GR" sz="1600" dirty="0" smtClean="0"/>
              <a:t>)</a:t>
            </a:r>
            <a:r>
              <a:rPr lang="el-GR" sz="2800" dirty="0" smtClean="0"/>
              <a:t>:θεωρήθηκε περιοχή </a:t>
            </a:r>
            <a:r>
              <a:rPr lang="el-GR" sz="2800" dirty="0"/>
              <a:t>αστάθειας και </a:t>
            </a:r>
            <a:r>
              <a:rPr lang="el-GR" sz="2800" dirty="0" smtClean="0"/>
              <a:t>συγκρούσεων με   λαούς διαφορετικούς από τους Ευρωπαίους  και με ροπ</a:t>
            </a:r>
            <a:r>
              <a:rPr lang="el-GR" sz="2800" dirty="0"/>
              <a:t>ή</a:t>
            </a:r>
            <a:r>
              <a:rPr lang="el-GR" sz="2800" dirty="0" smtClean="0"/>
              <a:t> προς </a:t>
            </a:r>
            <a:r>
              <a:rPr lang="el-GR" sz="2800" dirty="0"/>
              <a:t>εξάρσεις </a:t>
            </a:r>
            <a:r>
              <a:rPr lang="el-GR" sz="2800" dirty="0" err="1" smtClean="0"/>
              <a:t>εθνοφυλετικού</a:t>
            </a:r>
            <a:r>
              <a:rPr lang="el-GR" sz="2800" dirty="0" smtClean="0"/>
              <a:t> χαρακτήρα. </a:t>
            </a:r>
          </a:p>
        </p:txBody>
      </p:sp>
    </p:spTree>
    <p:extLst>
      <p:ext uri="{BB962C8B-B14F-4D97-AF65-F5344CB8AC3E}">
        <p14:creationId xmlns:p14="http://schemas.microsoft.com/office/powerpoint/2010/main" val="366660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Θ</a:t>
            </a:r>
            <a:r>
              <a:rPr lang="el-GR" dirty="0" smtClean="0"/>
              <a:t>ρησκευτικές </a:t>
            </a:r>
            <a:r>
              <a:rPr lang="el-GR" dirty="0"/>
              <a:t>και οι εθνικές συγκρούσεις </a:t>
            </a:r>
            <a:r>
              <a:rPr lang="el-GR" dirty="0" smtClean="0"/>
              <a:t>σημάδεψαν  και την Ευρώπη.</a:t>
            </a:r>
          </a:p>
          <a:p>
            <a:r>
              <a:rPr lang="el-GR" dirty="0"/>
              <a:t>Ε</a:t>
            </a:r>
            <a:r>
              <a:rPr lang="el-GR" dirty="0" smtClean="0"/>
              <a:t>θνοκαθάρσεις</a:t>
            </a:r>
            <a:r>
              <a:rPr lang="el-GR" dirty="0"/>
              <a:t>* βίαιες και ριζικές συνέβησαν στη Δυτική και την Κεντρική Ευρώπη </a:t>
            </a:r>
            <a:r>
              <a:rPr lang="el-GR" dirty="0" smtClean="0"/>
              <a:t>ενώ </a:t>
            </a:r>
            <a:r>
              <a:rPr lang="el-GR" dirty="0"/>
              <a:t>στην Κεντρική </a:t>
            </a:r>
            <a:r>
              <a:rPr lang="el-GR" dirty="0" smtClean="0"/>
              <a:t>και </a:t>
            </a:r>
            <a:r>
              <a:rPr lang="el-GR" dirty="0"/>
              <a:t>κατά τον 20ό αιώνα</a:t>
            </a:r>
            <a:r>
              <a:rPr lang="el-GR" dirty="0" smtClean="0"/>
              <a:t>.</a:t>
            </a:r>
          </a:p>
          <a:p>
            <a:r>
              <a:rPr lang="el-GR" dirty="0"/>
              <a:t>Το εθνικό κίνημα των </a:t>
            </a:r>
            <a:r>
              <a:rPr lang="el-GR" dirty="0" smtClean="0"/>
              <a:t>Ελλήνων, </a:t>
            </a:r>
            <a:r>
              <a:rPr lang="el-GR" dirty="0"/>
              <a:t>υπήρξε πρότυπο και για τους άλλους λαούς της Νοτιοανατολικής Ευρώπης. </a:t>
            </a:r>
            <a:endParaRPr lang="el-GR" dirty="0" smtClean="0"/>
          </a:p>
          <a:p>
            <a:r>
              <a:rPr lang="el-GR" dirty="0"/>
              <a:t>Τ</a:t>
            </a:r>
            <a:r>
              <a:rPr lang="el-GR" dirty="0" smtClean="0"/>
              <a:t>α </a:t>
            </a:r>
            <a:r>
              <a:rPr lang="el-GR" dirty="0"/>
              <a:t>εθνικά κινήματα των </a:t>
            </a:r>
            <a:r>
              <a:rPr lang="el-GR" dirty="0" smtClean="0"/>
              <a:t> Βαλκανίων στηρίχτηκαν </a:t>
            </a:r>
            <a:r>
              <a:rPr lang="el-GR" dirty="0"/>
              <a:t>στην αναζήτηση ανάλογων καταβολών</a:t>
            </a:r>
            <a:r>
              <a:rPr lang="el-GR" dirty="0" smtClean="0"/>
              <a:t>,</a:t>
            </a:r>
          </a:p>
          <a:p>
            <a:r>
              <a:rPr lang="el-GR" dirty="0" smtClean="0"/>
              <a:t> Έπλασαν </a:t>
            </a:r>
            <a:r>
              <a:rPr lang="el-GR" dirty="0"/>
              <a:t>το ιστορικό τους παρελθόν </a:t>
            </a:r>
            <a:endParaRPr lang="el-GR" dirty="0" smtClean="0"/>
          </a:p>
          <a:p>
            <a:r>
              <a:rPr lang="el-GR" dirty="0"/>
              <a:t>Π</a:t>
            </a:r>
            <a:r>
              <a:rPr lang="el-GR" dirty="0" smtClean="0"/>
              <a:t>ρόβαλαν </a:t>
            </a:r>
            <a:r>
              <a:rPr lang="el-GR" dirty="0"/>
              <a:t>το όραμά τους για το μέλλον, </a:t>
            </a:r>
            <a:endParaRPr lang="el-GR" dirty="0" smtClean="0"/>
          </a:p>
          <a:p>
            <a:r>
              <a:rPr lang="el-GR" dirty="0"/>
              <a:t>Α</a:t>
            </a:r>
            <a:r>
              <a:rPr lang="el-GR" dirty="0" smtClean="0"/>
              <a:t>ναζήτησαν </a:t>
            </a:r>
            <a:r>
              <a:rPr lang="el-GR" dirty="0"/>
              <a:t>και όρισαν την ταυτότητά τους, τους «άλλους» και τους αντιπάλους.</a:t>
            </a:r>
          </a:p>
        </p:txBody>
      </p:sp>
    </p:spTree>
    <p:extLst>
      <p:ext uri="{BB962C8B-B14F-4D97-AF65-F5344CB8AC3E}">
        <p14:creationId xmlns:p14="http://schemas.microsoft.com/office/powerpoint/2010/main" val="231419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493950" y="1171978"/>
            <a:ext cx="9066726" cy="4863698"/>
          </a:xfrm>
          <a:prstGeom prst="rect">
            <a:avLst/>
          </a:prstGeom>
        </p:spPr>
      </p:pic>
    </p:spTree>
    <p:extLst>
      <p:ext uri="{BB962C8B-B14F-4D97-AF65-F5344CB8AC3E}">
        <p14:creationId xmlns:p14="http://schemas.microsoft.com/office/powerpoint/2010/main" val="157264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799" y="500926"/>
            <a:ext cx="10058400" cy="1371600"/>
          </a:xfrm>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648496" y="1700012"/>
            <a:ext cx="8603087" cy="4610636"/>
          </a:xfrm>
          <a:prstGeom prst="rect">
            <a:avLst/>
          </a:prstGeom>
        </p:spPr>
      </p:pic>
    </p:spTree>
    <p:extLst>
      <p:ext uri="{BB962C8B-B14F-4D97-AF65-F5344CB8AC3E}">
        <p14:creationId xmlns:p14="http://schemas.microsoft.com/office/powerpoint/2010/main" val="274692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642594"/>
            <a:ext cx="10058400" cy="812719"/>
          </a:xfrm>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2601532" y="1197735"/>
            <a:ext cx="6761409" cy="5190187"/>
          </a:xfrm>
          <a:prstGeom prst="rect">
            <a:avLst/>
          </a:prstGeom>
        </p:spPr>
      </p:pic>
    </p:spTree>
    <p:extLst>
      <p:ext uri="{BB962C8B-B14F-4D97-AF65-F5344CB8AC3E}">
        <p14:creationId xmlns:p14="http://schemas.microsoft.com/office/powerpoint/2010/main" val="181111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οικονομία στα Βαλκάνια κατά το δεύτερο μισό του 19ου αιώνα</a:t>
            </a:r>
          </a:p>
        </p:txBody>
      </p:sp>
      <p:sp>
        <p:nvSpPr>
          <p:cNvPr id="3" name="Θέση περιεχομένου 2"/>
          <p:cNvSpPr>
            <a:spLocks noGrp="1"/>
          </p:cNvSpPr>
          <p:nvPr>
            <p:ph idx="1"/>
          </p:nvPr>
        </p:nvSpPr>
        <p:spPr/>
        <p:txBody>
          <a:bodyPr>
            <a:normAutofit lnSpcReduction="10000"/>
          </a:bodyPr>
          <a:lstStyle/>
          <a:p>
            <a:r>
              <a:rPr lang="el-GR" dirty="0"/>
              <a:t>«Σε γενικές γραμμές το δεύτερο μισό του 19ου αιώνα υπήρξε ειρηνικό για την Ευρώπη και επέτρεψε σε όλες τις χώρες να αναπτυχθούν. Οι Βαλκάνιοι, παρά τις προόδους που σημείωσαν στη δημιουργία κρατικών θεσμών, έχαναν έδαφος έναντι της δυτικής Ευρώπης στον οικονομικό εκσυγχρονισμό. Ο αγροτικός τομέας εξακολουθούσε να απασχολεί το 80% περίπου του εργατικού δυναμικού και η βιομηχανική δραστηριότητα περιοριζόταν στον τομέα των τροφίμων, καθώς και της κατασκευής δρόμων και σιδηροδρόμων. Τα κρατικά έργα υποδομής εξάλλου ανάγκασαν τις περισσότερες βαλκανικές χώρες να καταφύγουν στον εξωτερικό δανεισμό, με αποτέλεσμα την υπερχρέωση και την αδυναμία καταβολής των </a:t>
            </a:r>
            <a:r>
              <a:rPr lang="el-GR" dirty="0" err="1"/>
              <a:t>τοκοχρεωλυσίων</a:t>
            </a:r>
            <a:r>
              <a:rPr lang="el-GR" dirty="0"/>
              <a:t>. Η πτώχευση οδήγησε στην επιβολή διεθνούς οικονομικού ελέγχου και τη διαχείριση τομέων της οικονομίας από ξένους δανειστές».</a:t>
            </a:r>
          </a:p>
          <a:p>
            <a:endParaRPr lang="el-GR" dirty="0"/>
          </a:p>
          <a:p>
            <a:r>
              <a:rPr lang="el-GR" dirty="0"/>
              <a:t>Θ. Βερέμης, Βαλκάνια από τον 19ο ως τον 21ο αιώνα. Δόμηση και αποδόμηση κρατών, Πατάκης, Αθήνα 2004, σ. </a:t>
            </a:r>
            <a:r>
              <a:rPr lang="el-GR"/>
              <a:t>35.</a:t>
            </a:r>
          </a:p>
        </p:txBody>
      </p:sp>
    </p:spTree>
    <p:extLst>
      <p:ext uri="{BB962C8B-B14F-4D97-AF65-F5344CB8AC3E}">
        <p14:creationId xmlns:p14="http://schemas.microsoft.com/office/powerpoint/2010/main" val="3767400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Σαπούνι</Template>
  <TotalTime>32</TotalTime>
  <Words>321</Words>
  <Application>Microsoft Office PowerPoint</Application>
  <PresentationFormat>Ευρεία οθόνη</PresentationFormat>
  <Paragraphs>14</Paragraphs>
  <Slides>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vt:i4>
      </vt:variant>
    </vt:vector>
  </HeadingPairs>
  <TitlesOfParts>
    <vt:vector size="10" baseType="lpstr">
      <vt:lpstr>Century Gothic</vt:lpstr>
      <vt:lpstr>Garamond</vt:lpstr>
      <vt:lpstr>Savon</vt:lpstr>
      <vt:lpstr>4. ΕΘΝΙΚΑ ΚΙΝΗΜΑΤΑ ΣΤΗ ΝΟΤΙΟΑΝΑΤΟΛΙΚΗ ΕΥΡΩΠΗ</vt:lpstr>
      <vt:lpstr>Ο γεωγραφικός χώρος και τα ιστοριογραφικά στερεότυπα</vt:lpstr>
      <vt:lpstr>Παρουσίαση του PowerPoint</vt:lpstr>
      <vt:lpstr>Παρουσίαση του PowerPoint</vt:lpstr>
      <vt:lpstr>Παρουσίαση του PowerPoint</vt:lpstr>
      <vt:lpstr>Παρουσίαση του PowerPoint</vt:lpstr>
      <vt:lpstr>Η οικονομία στα Βαλκάνια κατά το δεύτερο μισό του 19ου αιώνα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ΕΘΝΙΚΑ ΚΙΝΗΜΑΤΑ ΣΤΗ ΝΟΤΙΟΑΝΑΤΟΛΙΚΗ ΕΥΡΩΠΗ</dc:title>
  <dc:creator>k louta</dc:creator>
  <cp:lastModifiedBy>k louta</cp:lastModifiedBy>
  <cp:revision>3</cp:revision>
  <dcterms:created xsi:type="dcterms:W3CDTF">2023-09-21T18:09:55Z</dcterms:created>
  <dcterms:modified xsi:type="dcterms:W3CDTF">2023-09-26T19:06:31Z</dcterms:modified>
</cp:coreProperties>
</file>