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Lst>
  <p:sldIdLst>
    <p:sldId id="256" r:id="rId19"/>
    <p:sldId id="266" r:id="rId20"/>
    <p:sldId id="267" r:id="rId21"/>
    <p:sldId id="265" r:id="rId22"/>
    <p:sldId id="271" r:id="rId23"/>
    <p:sldId id="272" r:id="rId24"/>
    <p:sldId id="270" r:id="rId25"/>
    <p:sldId id="257" r:id="rId26"/>
    <p:sldId id="258" r:id="rId27"/>
    <p:sldId id="284" r:id="rId28"/>
    <p:sldId id="285" r:id="rId29"/>
    <p:sldId id="286" r:id="rId30"/>
    <p:sldId id="287" r:id="rId31"/>
    <p:sldId id="288" r:id="rId32"/>
    <p:sldId id="259" r:id="rId33"/>
    <p:sldId id="269" r:id="rId34"/>
    <p:sldId id="260" r:id="rId35"/>
    <p:sldId id="261" r:id="rId36"/>
    <p:sldId id="273" r:id="rId37"/>
    <p:sldId id="277" r:id="rId38"/>
    <p:sldId id="268" r:id="rId39"/>
    <p:sldId id="275" r:id="rId40"/>
    <p:sldId id="262" r:id="rId41"/>
    <p:sldId id="283" r:id="rId42"/>
    <p:sldId id="263" r:id="rId43"/>
    <p:sldId id="274" r:id="rId44"/>
    <p:sldId id="264" r:id="rId45"/>
    <p:sldId id="276" r:id="rId46"/>
    <p:sldId id="279" r:id="rId47"/>
    <p:sldId id="278" r:id="rId48"/>
    <p:sldId id="281" r:id="rId49"/>
    <p:sldId id="289" r:id="rId50"/>
    <p:sldId id="290" r:id="rId51"/>
    <p:sldId id="291" r:id="rId52"/>
    <p:sldId id="292" r:id="rId5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0692151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187189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84851611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846161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77542606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34158542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457683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8260437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5142378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9895360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68854973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05834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18420619"/>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8541773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502533908"/>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7228782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410907125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37124889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843698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8648591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4392240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8665039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0586645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1297472419"/>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5293672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8818324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4189777375"/>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8597287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67478697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36358981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41827677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734355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3319882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43772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835686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169389768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3388900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84615231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881482337"/>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8603227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3559285547"/>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26510515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5973865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113494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437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15004500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6346081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184337709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3949092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368845736"/>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1056080834"/>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16851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3002737421"/>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3537251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19718451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64401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25851373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5623622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2103154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601174253"/>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8883339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21776484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3007414160"/>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6006488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1124481625"/>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693490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80105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4281652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4259653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7510846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7127784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378456040"/>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574510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65132268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208489882"/>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384343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612502559"/>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397469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8395436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5055408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6849797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3587152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3992355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094239251"/>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40383051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530700694"/>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875919790"/>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9121594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7249459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2860869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6872443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6974409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5404268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28037185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7652717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194492496"/>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9423791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580165780"/>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114837883"/>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32890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8339025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00971887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42933693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3934274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5120556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31203718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1311977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1525584457"/>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254313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6581032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57287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16249714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10213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6576959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303051080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39027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349524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77242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58118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91943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93899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345470214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711245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76115238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91060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81587378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08167774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747869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73905040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6577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018237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46429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391804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4073015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008806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3901896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186821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56370508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49312398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273518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404486338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2065867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3471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965229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634169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3534264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68206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3962458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012348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79939059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59267662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029874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193293571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06529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717519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782359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12774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853670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630215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17172677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65168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05479648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96489760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9194757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20042331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346630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671422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685910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172406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2322172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655677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17607336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803461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465884745"/>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58022569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5515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098199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71356690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511077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612014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977496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3733786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518138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47538765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2902799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123518343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14CDBF7-50E1-4A17-8A59-3F3CBF1C9E14}" type="datetimeFigureOut">
              <a:rPr lang="el-GR" smtClean="0"/>
              <a:pPr/>
              <a:t>2/10/2023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10A98B72-3F84-4624-B89F-AD21EF509B24}"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213718124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8587557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7048743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180407593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648405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10A98B72-3F84-4624-B89F-AD21EF509B24}"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2530782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42480952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10A98B72-3F84-4624-B89F-AD21EF509B24}"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23928590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10A98B72-3F84-4624-B89F-AD21EF509B24}"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5922563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D14CDBF7-50E1-4A17-8A59-3F3CBF1C9E14}" type="datetimeFigureOut">
              <a:rPr lang="el-GR" smtClean="0">
                <a:solidFill>
                  <a:srgbClr val="775F55"/>
                </a:solidFill>
              </a:rPr>
              <a:pPr/>
              <a:t>2/10/2023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10A98B72-3F84-4624-B89F-AD21EF509B24}"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148463033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8520209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10A98B72-3F84-4624-B89F-AD21EF509B24}" type="slidenum">
              <a:rPr lang="el-GR" smtClean="0"/>
              <a:pPr/>
              <a:t>‹#›</a:t>
            </a:fld>
            <a:endParaRPr lang="el-GR"/>
          </a:p>
        </p:txBody>
      </p:sp>
    </p:spTree>
    <p:extLst>
      <p:ext uri="{BB962C8B-B14F-4D97-AF65-F5344CB8AC3E}">
        <p14:creationId xmlns:p14="http://schemas.microsoft.com/office/powerpoint/2010/main" val="33403823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427800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504830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5808262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44190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84768157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1189846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65589425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11113869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1206061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4270657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151519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213646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94234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41691588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70949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20451531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42917003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14CDBF7-50E1-4A17-8A59-3F3CBF1C9E14}" type="datetimeFigureOut">
              <a:rPr lang="el-GR" smtClean="0">
                <a:solidFill>
                  <a:srgbClr val="775F55"/>
                </a:solidFill>
              </a:rPr>
              <a:pPr/>
              <a:t>2/10/2023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98B72-3F84-4624-B89F-AD21EF509B24}" type="slidenum">
              <a:rPr lang="el-GR" smtClean="0"/>
              <a:pPr/>
              <a:t>‹#›</a:t>
            </a:fld>
            <a:endParaRPr lang="el-GR"/>
          </a:p>
        </p:txBody>
      </p:sp>
    </p:spTree>
    <p:extLst>
      <p:ext uri="{BB962C8B-B14F-4D97-AF65-F5344CB8AC3E}">
        <p14:creationId xmlns:p14="http://schemas.microsoft.com/office/powerpoint/2010/main" val="38633172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8" Type="http://schemas.openxmlformats.org/officeDocument/2006/relationships/hyperlink" Target="http://el.wikipedia.org/wiki/%CE%A4%CE%BF%CF%8D%CF%84%CF%83%CE%B9" TargetMode="External"/><Relationship Id="rId13" Type="http://schemas.openxmlformats.org/officeDocument/2006/relationships/hyperlink" Target="http://el.wikipedia.org/wiki/%CE%9F%CE%97%CE%95" TargetMode="External"/><Relationship Id="rId3" Type="http://schemas.openxmlformats.org/officeDocument/2006/relationships/hyperlink" Target="http://el.wikipedia.org/wiki/15%CE%BF%CF%82_%CE%B1%CE%B9%CF%8E%CE%BD%CE%B1%CF%82" TargetMode="External"/><Relationship Id="rId7" Type="http://schemas.openxmlformats.org/officeDocument/2006/relationships/hyperlink" Target="http://el.wikipedia.org/wiki/1962" TargetMode="External"/><Relationship Id="rId12" Type="http://schemas.openxmlformats.org/officeDocument/2006/relationships/hyperlink" Target="http://el.wikipedia.org/wiki/%CE%93%CE%B5%CE%BD%CE%BF%CE%BA%CF%84%CE%BF%CE%BD%CE%AF%CE%B1_%CF%84%CE%B7%CF%82_%CE%A1%CE%BF%CF%85%CE%AC%CE%BD%CF%84%CE%B1" TargetMode="External"/><Relationship Id="rId2" Type="http://schemas.openxmlformats.org/officeDocument/2006/relationships/hyperlink" Target="http://el.wikipedia.org/wiki/14%CE%BF%CF%82_%CE%B1%CE%B9%CF%8E%CE%BD%CE%B1%CF%82" TargetMode="External"/><Relationship Id="rId1" Type="http://schemas.openxmlformats.org/officeDocument/2006/relationships/slideLayout" Target="../slideLayouts/slideLayout90.xml"/><Relationship Id="rId6" Type="http://schemas.openxmlformats.org/officeDocument/2006/relationships/hyperlink" Target="http://el.wikipedia.org/wiki/%CE%92%CE%AD%CE%BB%CE%B3%CE%B9%CE%BF" TargetMode="External"/><Relationship Id="rId11" Type="http://schemas.openxmlformats.org/officeDocument/2006/relationships/hyperlink" Target="http://el.wikipedia.org/wiki/1994" TargetMode="External"/><Relationship Id="rId5" Type="http://schemas.openxmlformats.org/officeDocument/2006/relationships/hyperlink" Target="http://el.wikipedia.org/wiki/%CE%93%CE%B5%CF%81%CE%BC%CE%B1%CE%BD%CE%AF%CE%B1" TargetMode="External"/><Relationship Id="rId10" Type="http://schemas.openxmlformats.org/officeDocument/2006/relationships/hyperlink" Target="http://el.wikipedia.org/wiki/1959" TargetMode="External"/><Relationship Id="rId4" Type="http://schemas.openxmlformats.org/officeDocument/2006/relationships/hyperlink" Target="http://el.wikipedia.org/wiki/1890" TargetMode="External"/><Relationship Id="rId9" Type="http://schemas.openxmlformats.org/officeDocument/2006/relationships/hyperlink" Target="http://el.wikipedia.org/wiki/%CE%A7%CE%BF%CF%8D%CF%84%CE%BF%CF%85" TargetMode="External"/><Relationship Id="rId14" Type="http://schemas.openxmlformats.org/officeDocument/2006/relationships/hyperlink" Target="http://el.wikipedia.org/wiki/%CE%93%CE%B5%CE%BD%CE%BF%CE%BA%CF%84%CE%BF%CE%BD%CE%AF%CE%B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ΚΕΦΑΛΑΙΟ Β‘</a:t>
            </a:r>
            <a:br>
              <a:rPr lang="el-GR" dirty="0" smtClean="0"/>
            </a:br>
            <a:r>
              <a:rPr lang="el-GR" dirty="0" smtClean="0"/>
              <a:t>ΑΠΟ ΤΟΝ 19 ΣΤΟΝ 20 ΑΙΩΝΑ (1871-1914)</a:t>
            </a:r>
            <a:endParaRPr lang="el-GR" dirty="0"/>
          </a:p>
        </p:txBody>
      </p:sp>
      <p:sp>
        <p:nvSpPr>
          <p:cNvPr id="3" name="Υπότιτλος 2"/>
          <p:cNvSpPr>
            <a:spLocks noGrp="1"/>
          </p:cNvSpPr>
          <p:nvPr>
            <p:ph type="subTitle" idx="1"/>
          </p:nvPr>
        </p:nvSpPr>
        <p:spPr/>
        <p:txBody>
          <a:bodyPr/>
          <a:lstStyle/>
          <a:p>
            <a:r>
              <a:rPr lang="el-GR" dirty="0" smtClean="0"/>
              <a:t>1. Η ΑΚΜΗ ΤΗΣ ΕΥΡΩΠΑΪΚΗΣ ΑΠΟΙΚΙΟΚΡΑΤΙΑΣ</a:t>
            </a:r>
            <a:endParaRPr lang="el-GR" dirty="0"/>
          </a:p>
        </p:txBody>
      </p:sp>
    </p:spTree>
    <p:extLst>
      <p:ext uri="{BB962C8B-B14F-4D97-AF65-F5344CB8AC3E}">
        <p14:creationId xmlns:p14="http://schemas.microsoft.com/office/powerpoint/2010/main" val="299539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202" name="Picture 10" descr="C:\Users\Αργύρης\Pictures\καιτη\africa_languages.jpg"/>
          <p:cNvPicPr>
            <a:picLocks noGrp="1" noChangeAspect="1" noChangeArrowheads="1"/>
          </p:cNvPicPr>
          <p:nvPr>
            <p:ph sz="quarter" idx="1"/>
          </p:nvPr>
        </p:nvPicPr>
        <p:blipFill>
          <a:blip r:embed="rId2" cstate="print"/>
          <a:srcRect/>
          <a:stretch>
            <a:fillRect/>
          </a:stretch>
        </p:blipFill>
        <p:spPr bwMode="auto">
          <a:xfrm>
            <a:off x="2855640" y="487806"/>
            <a:ext cx="5832648" cy="6075676"/>
          </a:xfrm>
          <a:prstGeom prst="rect">
            <a:avLst/>
          </a:prstGeom>
          <a:noFill/>
        </p:spPr>
      </p:pic>
    </p:spTree>
    <p:extLst>
      <p:ext uri="{BB962C8B-B14F-4D97-AF65-F5344CB8AC3E}">
        <p14:creationId xmlns:p14="http://schemas.microsoft.com/office/powerpoint/2010/main" val="61759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2290" name="Picture 2" descr="C:\Users\Αργύρης\Pictures\καιτη\figure06_34.jpg"/>
          <p:cNvPicPr>
            <a:picLocks noGrp="1" noChangeAspect="1" noChangeArrowheads="1"/>
          </p:cNvPicPr>
          <p:nvPr>
            <p:ph sz="quarter" idx="1"/>
          </p:nvPr>
        </p:nvPicPr>
        <p:blipFill>
          <a:blip r:embed="rId2" cstate="print"/>
          <a:srcRect/>
          <a:stretch>
            <a:fillRect/>
          </a:stretch>
        </p:blipFill>
        <p:spPr bwMode="auto">
          <a:xfrm>
            <a:off x="1955409" y="260649"/>
            <a:ext cx="8131125" cy="6386749"/>
          </a:xfrm>
          <a:prstGeom prst="rect">
            <a:avLst/>
          </a:prstGeom>
          <a:noFill/>
        </p:spPr>
      </p:pic>
    </p:spTree>
    <p:extLst>
      <p:ext uri="{BB962C8B-B14F-4D97-AF65-F5344CB8AC3E}">
        <p14:creationId xmlns:p14="http://schemas.microsoft.com/office/powerpoint/2010/main" val="258874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ΑΠΟΙΚΙΕΣ  1900</a:t>
            </a:r>
            <a:endParaRPr lang="el-GR" dirty="0"/>
          </a:p>
        </p:txBody>
      </p:sp>
      <p:pic>
        <p:nvPicPr>
          <p:cNvPr id="21506" name="Picture 2" descr="C:\Users\Αργύρης\Pictures\καιτη\αποικιες  1900.jpg"/>
          <p:cNvPicPr>
            <a:picLocks noGrp="1" noChangeAspect="1" noChangeArrowheads="1"/>
          </p:cNvPicPr>
          <p:nvPr>
            <p:ph sz="quarter" idx="1"/>
          </p:nvPr>
        </p:nvPicPr>
        <p:blipFill>
          <a:blip r:embed="rId2" cstate="print"/>
          <a:stretch>
            <a:fillRect/>
          </a:stretch>
        </p:blipFill>
        <p:spPr bwMode="auto">
          <a:xfrm>
            <a:off x="1167617" y="1249211"/>
            <a:ext cx="9397219" cy="5489214"/>
          </a:xfrm>
          <a:prstGeom prst="rect">
            <a:avLst/>
          </a:prstGeom>
          <a:noFill/>
        </p:spPr>
      </p:pic>
    </p:spTree>
    <p:extLst>
      <p:ext uri="{BB962C8B-B14F-4D97-AF65-F5344CB8AC3E}">
        <p14:creationId xmlns:p14="http://schemas.microsoft.com/office/powerpoint/2010/main" val="363773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1914</a:t>
            </a:r>
            <a:endParaRPr lang="el-GR" dirty="0"/>
          </a:p>
        </p:txBody>
      </p:sp>
      <p:pic>
        <p:nvPicPr>
          <p:cNvPr id="23554" name="Picture 2" descr="C:\Users\Αργύρης\Pictures\καιτη\WorldColonialHOldings1914.gif"/>
          <p:cNvPicPr>
            <a:picLocks noGrp="1" noChangeAspect="1" noChangeArrowheads="1"/>
          </p:cNvPicPr>
          <p:nvPr>
            <p:ph sz="quarter" idx="1"/>
          </p:nvPr>
        </p:nvPicPr>
        <p:blipFill>
          <a:blip r:embed="rId2" cstate="print"/>
          <a:srcRect/>
          <a:stretch>
            <a:fillRect/>
          </a:stretch>
        </p:blipFill>
        <p:spPr bwMode="auto">
          <a:xfrm>
            <a:off x="1758463" y="1409721"/>
            <a:ext cx="8806374" cy="5448279"/>
          </a:xfrm>
          <a:prstGeom prst="rect">
            <a:avLst/>
          </a:prstGeom>
          <a:noFill/>
        </p:spPr>
      </p:pic>
    </p:spTree>
    <p:extLst>
      <p:ext uri="{BB962C8B-B14F-4D97-AF65-F5344CB8AC3E}">
        <p14:creationId xmlns:p14="http://schemas.microsoft.com/office/powerpoint/2010/main" val="204374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Αργύρης\Pictures\καιτη\Colonization_1945.png"/>
          <p:cNvPicPr>
            <a:picLocks noGrp="1" noChangeAspect="1" noChangeArrowheads="1"/>
          </p:cNvPicPr>
          <p:nvPr>
            <p:ph sz="quarter" idx="1"/>
          </p:nvPr>
        </p:nvPicPr>
        <p:blipFill>
          <a:blip r:embed="rId2" cstate="print"/>
          <a:stretch>
            <a:fillRect/>
          </a:stretch>
        </p:blipFill>
        <p:spPr bwMode="auto">
          <a:xfrm>
            <a:off x="2136775" y="2039384"/>
            <a:ext cx="8153400" cy="3617433"/>
          </a:xfrm>
          <a:prstGeom prst="rect">
            <a:avLst/>
          </a:prstGeom>
          <a:noFill/>
        </p:spPr>
      </p:pic>
    </p:spTree>
    <p:extLst>
      <p:ext uri="{BB962C8B-B14F-4D97-AF65-F5344CB8AC3E}">
        <p14:creationId xmlns:p14="http://schemas.microsoft.com/office/powerpoint/2010/main" val="427616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Αποικιοκρατία και ιμπεριαλισμός. </a:t>
            </a:r>
            <a:endParaRPr lang="el-GR" dirty="0"/>
          </a:p>
        </p:txBody>
      </p:sp>
      <p:sp>
        <p:nvSpPr>
          <p:cNvPr id="3" name="Θέση περιεχομένου 2"/>
          <p:cNvSpPr>
            <a:spLocks noGrp="1"/>
          </p:cNvSpPr>
          <p:nvPr>
            <p:ph sz="quarter" idx="1"/>
          </p:nvPr>
        </p:nvSpPr>
        <p:spPr/>
        <p:txBody>
          <a:bodyPr>
            <a:normAutofit fontScale="92500"/>
          </a:bodyPr>
          <a:lstStyle/>
          <a:p>
            <a:r>
              <a:rPr lang="el-GR" dirty="0" smtClean="0"/>
              <a:t>Η νέα αποικιοκρατία, </a:t>
            </a:r>
            <a:r>
              <a:rPr lang="el-GR" b="1" dirty="0" smtClean="0">
                <a:solidFill>
                  <a:srgbClr val="FF0000"/>
                </a:solidFill>
              </a:rPr>
              <a:t>ιμπεριαλισμός</a:t>
            </a:r>
            <a:r>
              <a:rPr lang="el-GR" dirty="0" smtClean="0"/>
              <a:t> διέφερε από τις προγενέστερες: οι νέες αποικίες δε δημιουργήθηκαν από το δημογραφικό πλεόνασμα ή από ανεπιθύμητες θρησκευτικές ή άλλες ομάδες του πληθυσμού της Ευρώπης,</a:t>
            </a:r>
          </a:p>
          <a:p>
            <a:r>
              <a:rPr lang="el-GR" dirty="0" smtClean="0"/>
              <a:t> δεν ανέπτυξαν τους θεσμούς των μητροπόλεων της γηραιάς ηπείρου.</a:t>
            </a:r>
          </a:p>
          <a:p>
            <a:r>
              <a:rPr lang="el-GR" dirty="0" smtClean="0"/>
              <a:t>εγκαθιδρύθηκαν από χώρες της Ευρώπης και από τις ΗΠΑ σε υπανάπτυκτες οικονομικά και ανίσχυρες στρατιωτικά περιοχές του κόσμου, ιδίως στην Αφρική, την Ασία και τον Ειρηνικό Ωκεανό, με τη χρήση βίας, για να εξυπηρετήσουν κυρίως οικονομικά και στρατηγικά συμφέροντά τους.</a:t>
            </a:r>
            <a:endParaRPr lang="el-GR" dirty="0"/>
          </a:p>
        </p:txBody>
      </p:sp>
    </p:spTree>
    <p:extLst>
      <p:ext uri="{BB962C8B-B14F-4D97-AF65-F5344CB8AC3E}">
        <p14:creationId xmlns:p14="http://schemas.microsoft.com/office/powerpoint/2010/main" val="340369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ΙΜΠΕΡΙΑΛΙΣΜΟΣ   </a:t>
            </a:r>
            <a:endParaRPr lang="el-GR" dirty="0"/>
          </a:p>
        </p:txBody>
      </p:sp>
      <p:pic>
        <p:nvPicPr>
          <p:cNvPr id="24578" name="Picture 2" descr="C:\Users\Αργύρης\Pictures\καιτη\ιμπεριαλισμός.jpg"/>
          <p:cNvPicPr>
            <a:picLocks noGrp="1" noChangeAspect="1" noChangeArrowheads="1"/>
          </p:cNvPicPr>
          <p:nvPr>
            <p:ph sz="quarter" idx="1"/>
          </p:nvPr>
        </p:nvPicPr>
        <p:blipFill>
          <a:blip r:embed="rId2" cstate="print"/>
          <a:srcRect/>
          <a:stretch>
            <a:fillRect/>
          </a:stretch>
        </p:blipFill>
        <p:spPr bwMode="auto">
          <a:xfrm>
            <a:off x="4223793" y="1321635"/>
            <a:ext cx="3600399" cy="4887588"/>
          </a:xfrm>
          <a:prstGeom prst="rect">
            <a:avLst/>
          </a:prstGeom>
          <a:noFill/>
        </p:spPr>
      </p:pic>
    </p:spTree>
    <p:extLst>
      <p:ext uri="{BB962C8B-B14F-4D97-AF65-F5344CB8AC3E}">
        <p14:creationId xmlns:p14="http://schemas.microsoft.com/office/powerpoint/2010/main" val="172327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Αποικιοκρατία και εθνικισμός.</a:t>
            </a:r>
            <a:endParaRPr lang="el-GR" dirty="0"/>
          </a:p>
        </p:txBody>
      </p:sp>
      <p:sp>
        <p:nvSpPr>
          <p:cNvPr id="3" name="Θέση περιεχομένου 2"/>
          <p:cNvSpPr>
            <a:spLocks noGrp="1"/>
          </p:cNvSpPr>
          <p:nvPr>
            <p:ph sz="quarter" idx="1"/>
          </p:nvPr>
        </p:nvSpPr>
        <p:spPr/>
        <p:txBody>
          <a:bodyPr>
            <a:normAutofit lnSpcReduction="10000"/>
          </a:bodyPr>
          <a:lstStyle/>
          <a:p>
            <a:r>
              <a:rPr lang="el-GR" dirty="0" smtClean="0"/>
              <a:t>Η απόκτηση αποικιών σε υπανάπτυκτες και εν πολλοίς άγνωστες περιοχές του κόσμου υπήρξε εθνική επιδίωξη, που απέκτησε λαϊκή υποστήριξη.</a:t>
            </a:r>
          </a:p>
          <a:p>
            <a:r>
              <a:rPr lang="el-GR" dirty="0" smtClean="0"/>
              <a:t> Οι αποικίες στην  Αφρική και την Ασία θεωρούνταν επιβράβευση των δυνατοτήτων και της ισχύος μιας χώρας της Ευρώπης .</a:t>
            </a:r>
          </a:p>
          <a:p>
            <a:r>
              <a:rPr lang="el-GR" dirty="0" smtClean="0"/>
              <a:t>Η αποικιοκρατία ήταν άρρηκτα συνδεδεμένη με τον εθνικισμό, ενώ στον πυρήνα της υπήρχε το στοιχείο του μεσσιανισμού* </a:t>
            </a:r>
            <a:r>
              <a:rPr lang="el-GR" i="1" dirty="0" smtClean="0"/>
              <a:t>(Η εναπόθεση των ελπίδων για διέξοδο από μια κρίση στη σωτήρια δράση υποτιθέμενων χαρισματικών προσωπικοτήτων)</a:t>
            </a:r>
            <a:r>
              <a:rPr lang="el-GR" dirty="0" smtClean="0"/>
              <a:t>και της εθνικής αποστολής.</a:t>
            </a:r>
            <a:endParaRPr lang="el-GR" dirty="0"/>
          </a:p>
        </p:txBody>
      </p:sp>
    </p:spTree>
    <p:extLst>
      <p:ext uri="{BB962C8B-B14F-4D97-AF65-F5344CB8AC3E}">
        <p14:creationId xmlns:p14="http://schemas.microsoft.com/office/powerpoint/2010/main" val="202071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r>
              <a:rPr lang="el-GR" dirty="0" smtClean="0"/>
              <a:t>Οι Βρετανοί                        «χρέος του λευκού ανθρώπου» (the </a:t>
            </a:r>
            <a:r>
              <a:rPr lang="el-GR" dirty="0" err="1" smtClean="0"/>
              <a:t>white</a:t>
            </a:r>
            <a:r>
              <a:rPr lang="el-GR" dirty="0" smtClean="0"/>
              <a:t> </a:t>
            </a:r>
            <a:r>
              <a:rPr lang="el-GR" dirty="0" err="1" smtClean="0"/>
              <a:t>man's</a:t>
            </a:r>
            <a:r>
              <a:rPr lang="el-GR" dirty="0" smtClean="0"/>
              <a:t> </a:t>
            </a:r>
            <a:r>
              <a:rPr lang="el-GR" dirty="0" err="1" smtClean="0"/>
              <a:t>burden</a:t>
            </a:r>
            <a:r>
              <a:rPr lang="el-GR" dirty="0" smtClean="0"/>
              <a:t>)</a:t>
            </a:r>
          </a:p>
          <a:p>
            <a:r>
              <a:rPr lang="el-GR" dirty="0" smtClean="0"/>
              <a:t> Γάλλοι                   «πολιτιστική τους αποστολή»(</a:t>
            </a:r>
            <a:r>
              <a:rPr lang="el-GR" dirty="0" err="1" smtClean="0"/>
              <a:t>mission</a:t>
            </a:r>
            <a:r>
              <a:rPr lang="el-GR" dirty="0" smtClean="0"/>
              <a:t> </a:t>
            </a:r>
            <a:r>
              <a:rPr lang="el-GR" dirty="0" err="1" smtClean="0"/>
              <a:t>civilisatrice</a:t>
            </a:r>
            <a:r>
              <a:rPr lang="el-GR" dirty="0" smtClean="0"/>
              <a:t>).</a:t>
            </a:r>
          </a:p>
          <a:p>
            <a:r>
              <a:rPr lang="el-GR" dirty="0" smtClean="0"/>
              <a:t> Ακολούθησαν οι Γερμανοί , οι Βέλγοι </a:t>
            </a:r>
          </a:p>
          <a:p>
            <a:r>
              <a:rPr lang="el-GR" dirty="0" smtClean="0"/>
              <a:t>Στοιχεία της ίδιας εθνικής έξαρσης διακρίνονται, και στο όραμα της Ελλάδας από την οποία ανέμεναν να «φωτίσει» ως φωτοβόλος «φάρος» και να απελευθερώσει την «καθ' ημάς Ανατολή».</a:t>
            </a:r>
            <a:endParaRPr lang="el-GR" dirty="0"/>
          </a:p>
        </p:txBody>
      </p:sp>
      <p:sp>
        <p:nvSpPr>
          <p:cNvPr id="6" name="Δεξιό βέλος 5"/>
          <p:cNvSpPr/>
          <p:nvPr/>
        </p:nvSpPr>
        <p:spPr>
          <a:xfrm>
            <a:off x="3784209" y="17130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2546252" y="26611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5793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ΧΡΕΟΣ  ΤΟΥ  ΛΕΥΚΟΥ  ΑΝΘΡΩΠΟΥ</a:t>
            </a:r>
            <a:endParaRPr lang="el-GR" dirty="0"/>
          </a:p>
        </p:txBody>
      </p:sp>
      <p:pic>
        <p:nvPicPr>
          <p:cNvPr id="1026" name="Picture 2" descr="C:\Users\Αργύρης\Pictures\καιτη\350px-White_mans_burden_the_journal_detroit.JPG"/>
          <p:cNvPicPr>
            <a:picLocks noGrp="1" noChangeAspect="1" noChangeArrowheads="1"/>
          </p:cNvPicPr>
          <p:nvPr>
            <p:ph sz="quarter" idx="1"/>
          </p:nvPr>
        </p:nvPicPr>
        <p:blipFill>
          <a:blip r:embed="rId2" cstate="print"/>
          <a:srcRect/>
          <a:stretch>
            <a:fillRect/>
          </a:stretch>
        </p:blipFill>
        <p:spPr bwMode="auto">
          <a:xfrm>
            <a:off x="2279576" y="1355247"/>
            <a:ext cx="7128792" cy="4684634"/>
          </a:xfrm>
          <a:prstGeom prst="rect">
            <a:avLst/>
          </a:prstGeom>
          <a:noFill/>
        </p:spPr>
      </p:pic>
    </p:spTree>
    <p:extLst>
      <p:ext uri="{BB962C8B-B14F-4D97-AF65-F5344CB8AC3E}">
        <p14:creationId xmlns:p14="http://schemas.microsoft.com/office/powerpoint/2010/main" val="55116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ΑΙΤΙΑ ΤΗΣ ΑΠΟΙΚΙΟΚΡΑΤΙΑΣ</a:t>
            </a:r>
            <a:endParaRPr lang="el-GR" dirty="0"/>
          </a:p>
        </p:txBody>
      </p:sp>
      <p:sp>
        <p:nvSpPr>
          <p:cNvPr id="3" name="2 - Θέση περιεχομένου"/>
          <p:cNvSpPr>
            <a:spLocks noGrp="1"/>
          </p:cNvSpPr>
          <p:nvPr>
            <p:ph sz="quarter" idx="1"/>
          </p:nvPr>
        </p:nvSpPr>
        <p:spPr/>
        <p:txBody>
          <a:bodyPr>
            <a:normAutofit/>
          </a:bodyPr>
          <a:lstStyle/>
          <a:p>
            <a:r>
              <a:rPr lang="el-GR" b="1" dirty="0" smtClean="0"/>
              <a:t>Κατά τα μέσα του 19ου αιώνα, η εξάπλωση του βιομηχανικού καπιταλισμού στο μεγαλύτερο μέρος της Ευρώπης έχει δημιουργήσει μια ταχύτατα αυξανόμενη ζήτηση για τα πρωτογενή προϊόντα</a:t>
            </a:r>
            <a:r>
              <a:rPr lang="el-GR" dirty="0" smtClean="0"/>
              <a:t>, καθώς και νέες αγορές και καταστήματα για την επένδυση του πλεονάζοντος κεφαλαίου. Η οικονομική κατάρρευση του 1873 και η εν συνεχεία παγκόσμια ύφεση είχε εντείνει τον ανταγωνισμό μεταξύ των Ευρωπαίων καπιταλιστών.</a:t>
            </a:r>
            <a:endParaRPr lang="el-GR" dirty="0"/>
          </a:p>
        </p:txBody>
      </p:sp>
    </p:spTree>
    <p:extLst>
      <p:ext uri="{BB962C8B-B14F-4D97-AF65-F5344CB8AC3E}">
        <p14:creationId xmlns:p14="http://schemas.microsoft.com/office/powerpoint/2010/main" val="141747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3314" name="Picture 2" descr="C:\Users\Αργύρης\Pictures\καιτη\images (8).jpg"/>
          <p:cNvPicPr>
            <a:picLocks noGrp="1" noChangeAspect="1" noChangeArrowheads="1"/>
          </p:cNvPicPr>
          <p:nvPr>
            <p:ph sz="quarter" idx="1"/>
          </p:nvPr>
        </p:nvPicPr>
        <p:blipFill>
          <a:blip r:embed="rId2" cstate="print"/>
          <a:srcRect/>
          <a:stretch>
            <a:fillRect/>
          </a:stretch>
        </p:blipFill>
        <p:spPr bwMode="auto">
          <a:xfrm>
            <a:off x="3777676" y="818165"/>
            <a:ext cx="4032448" cy="5624203"/>
          </a:xfrm>
          <a:prstGeom prst="rect">
            <a:avLst/>
          </a:prstGeom>
          <a:noFill/>
        </p:spPr>
      </p:pic>
    </p:spTree>
    <p:extLst>
      <p:ext uri="{BB962C8B-B14F-4D97-AF65-F5344CB8AC3E}">
        <p14:creationId xmlns:p14="http://schemas.microsoft.com/office/powerpoint/2010/main" val="345109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endParaRPr lang="el-GR" dirty="0"/>
          </a:p>
        </p:txBody>
      </p:sp>
      <p:pic>
        <p:nvPicPr>
          <p:cNvPr id="4" name="Picture 2" descr="C:\Users\Αργύρης\Pictures\καιτη\images (9).jpg"/>
          <p:cNvPicPr>
            <a:picLocks noChangeAspect="1" noChangeArrowheads="1"/>
          </p:cNvPicPr>
          <p:nvPr/>
        </p:nvPicPr>
        <p:blipFill>
          <a:blip r:embed="rId2" cstate="print"/>
          <a:srcRect/>
          <a:stretch>
            <a:fillRect/>
          </a:stretch>
        </p:blipFill>
        <p:spPr bwMode="auto">
          <a:xfrm>
            <a:off x="1955281" y="1430186"/>
            <a:ext cx="7068570" cy="4746777"/>
          </a:xfrm>
          <a:prstGeom prst="rect">
            <a:avLst/>
          </a:prstGeom>
          <a:noFill/>
        </p:spPr>
      </p:pic>
    </p:spTree>
    <p:extLst>
      <p:ext uri="{BB962C8B-B14F-4D97-AF65-F5344CB8AC3E}">
        <p14:creationId xmlns:p14="http://schemas.microsoft.com/office/powerpoint/2010/main" val="398648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6386" name="Picture 2" descr="C:\Users\Αργύρης\Pictures\καιτη\M0fa1f57e46b179419012d2bf9d16be0c.png"/>
          <p:cNvPicPr>
            <a:picLocks noGrp="1" noChangeAspect="1" noChangeArrowheads="1"/>
          </p:cNvPicPr>
          <p:nvPr>
            <p:ph sz="quarter" idx="1"/>
          </p:nvPr>
        </p:nvPicPr>
        <p:blipFill>
          <a:blip r:embed="rId2" cstate="print"/>
          <a:stretch>
            <a:fillRect/>
          </a:stretch>
        </p:blipFill>
        <p:spPr bwMode="auto">
          <a:xfrm>
            <a:off x="2067950" y="1772528"/>
            <a:ext cx="7272997" cy="4262511"/>
          </a:xfrm>
          <a:prstGeom prst="rect">
            <a:avLst/>
          </a:prstGeom>
          <a:noFill/>
        </p:spPr>
      </p:pic>
    </p:spTree>
    <p:extLst>
      <p:ext uri="{BB962C8B-B14F-4D97-AF65-F5344CB8AC3E}">
        <p14:creationId xmlns:p14="http://schemas.microsoft.com/office/powerpoint/2010/main" val="30808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fontScale="92500" lnSpcReduction="10000"/>
          </a:bodyPr>
          <a:lstStyle/>
          <a:p>
            <a:r>
              <a:rPr lang="el-GR" b="1" dirty="0" smtClean="0"/>
              <a:t>Η Βρετανία  </a:t>
            </a:r>
            <a:r>
              <a:rPr lang="el-GR" dirty="0" smtClean="0"/>
              <a:t>κατέκτησε στην Αφρική: την Αίγυπτο και το Σουδάν, τη Νότια Αφρική. </a:t>
            </a:r>
          </a:p>
          <a:p>
            <a:r>
              <a:rPr lang="el-GR" dirty="0" smtClean="0"/>
              <a:t>Στην  Ασία την Ινδία και το Πακιστάν</a:t>
            </a:r>
          </a:p>
          <a:p>
            <a:r>
              <a:rPr lang="el-GR" dirty="0" smtClean="0"/>
              <a:t> Ο Καναδάς και η Αυστραλία αυτοδιοικούμενες αποικίες παρέμειναν τμήματα της Βρετανικής Αυτοκρατορίας. </a:t>
            </a:r>
          </a:p>
          <a:p>
            <a:r>
              <a:rPr lang="el-GR" b="1" dirty="0" smtClean="0"/>
              <a:t>Η Γαλλία </a:t>
            </a:r>
            <a:r>
              <a:rPr lang="el-GR" dirty="0" smtClean="0"/>
              <a:t>κατέλαβε τη βορειοδυτική Αφρική,</a:t>
            </a:r>
          </a:p>
          <a:p>
            <a:r>
              <a:rPr lang="el-GR" b="1" dirty="0"/>
              <a:t>Η</a:t>
            </a:r>
            <a:r>
              <a:rPr lang="el-GR" b="1" dirty="0" smtClean="0"/>
              <a:t> Γερμανία, το Βέλγιο και η Ιταλία </a:t>
            </a:r>
            <a:r>
              <a:rPr lang="el-GR" dirty="0" smtClean="0"/>
              <a:t>καταλαμβάνουν περιοχές στην κεντρική Αφρική. </a:t>
            </a:r>
          </a:p>
          <a:p>
            <a:r>
              <a:rPr lang="el-GR" b="1" dirty="0" smtClean="0"/>
              <a:t>οι ΗΠΑ και η Ιαπωνία </a:t>
            </a:r>
            <a:r>
              <a:rPr lang="el-GR" dirty="0" smtClean="0"/>
              <a:t>καταλαμβάνουν περιοχές  στην ανατολική Ασία. </a:t>
            </a:r>
          </a:p>
          <a:p>
            <a:r>
              <a:rPr lang="el-GR" b="1" dirty="0" smtClean="0"/>
              <a:t>Η Ρωσία </a:t>
            </a:r>
            <a:r>
              <a:rPr lang="el-GR" dirty="0" smtClean="0"/>
              <a:t>εξαπλώθηκε στον Καύκασο, στην κεντρική Ασία και στη Σιβηρία.</a:t>
            </a:r>
            <a:endParaRPr lang="el-GR" dirty="0"/>
          </a:p>
        </p:txBody>
      </p:sp>
    </p:spTree>
    <p:extLst>
      <p:ext uri="{BB962C8B-B14F-4D97-AF65-F5344CB8AC3E}">
        <p14:creationId xmlns:p14="http://schemas.microsoft.com/office/powerpoint/2010/main" val="64556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smtClean="0"/>
              <a:t>Οι Γάλλοι, που είχαν τον έλεγχο σχεδόν όλου του </a:t>
            </a:r>
            <a:r>
              <a:rPr lang="el-GR" dirty="0" err="1" smtClean="0"/>
              <a:t>Maghreb</a:t>
            </a:r>
            <a:r>
              <a:rPr lang="el-GR" dirty="0" smtClean="0"/>
              <a:t> και της Δυτικής Αφρικής, ονειρεύονταν μια αυτοκρατορία που θα εκτεινόταν σε ολόκληρη την ήπειρο, από τον Ατλαντικό έως τον Ινδικό ωκεανό. Οι Βρετανοί, αντιθέτως, μιλούσαν για μία αυτοκρατορία απ’ το βορρά ως το νότο, «από το Κάιρο ως το Ακρωτήρι»,  που θα συνέδεε τις υπάρχουσες κτήσεις στην Αίγυπτο, την Ανατολική Αφρική και τη Νότια Αφρική. Αλλά οι Γερμανοί άρπαξαν την Τανζανία και έκοψαν το δρόμο και στους δύο.</a:t>
            </a:r>
            <a:endParaRPr lang="el-GR" dirty="0"/>
          </a:p>
        </p:txBody>
      </p:sp>
    </p:spTree>
    <p:extLst>
      <p:ext uri="{BB962C8B-B14F-4D97-AF65-F5344CB8AC3E}">
        <p14:creationId xmlns:p14="http://schemas.microsoft.com/office/powerpoint/2010/main" val="395642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επιβολή της Δύσης στον υπόλοιπο κόσμο</a:t>
            </a:r>
            <a:endParaRPr lang="el-GR" dirty="0"/>
          </a:p>
        </p:txBody>
      </p:sp>
      <p:sp>
        <p:nvSpPr>
          <p:cNvPr id="3" name="Θέση περιεχομένου 2"/>
          <p:cNvSpPr>
            <a:spLocks noGrp="1"/>
          </p:cNvSpPr>
          <p:nvPr>
            <p:ph sz="quarter" idx="1"/>
          </p:nvPr>
        </p:nvSpPr>
        <p:spPr/>
        <p:txBody>
          <a:bodyPr>
            <a:normAutofit/>
          </a:bodyPr>
          <a:lstStyle/>
          <a:p>
            <a:r>
              <a:rPr lang="el-GR" dirty="0" smtClean="0"/>
              <a:t>Οι δυτικοί αποικιοκράτες δημιούργησαν θεσμούς διακυβέρνησης και εθνικές ενότητες στη θέση των κατακερματισμένων γλωσσικά και θρησκευτικά ανθρώπινων συνόλων. </a:t>
            </a:r>
          </a:p>
          <a:p>
            <a:r>
              <a:rPr lang="el-GR" dirty="0" smtClean="0"/>
              <a:t>Σε πολλές περιοχές της Αφρικής σχηματίστηκαν αποικίες χωρίς άλλον συνεκτικό δεσμό εκτός από τις αρχές των αποικιοκρατών.</a:t>
            </a:r>
          </a:p>
          <a:p>
            <a:r>
              <a:rPr lang="el-GR" dirty="0" smtClean="0"/>
              <a:t> Οι αποικίες αυτές αποτέλεσαν κατά τον 20ό αιώνα, όταν απέκτησαν την ανεξαρτησία τους, προβληματικά εθνικά κράτη χωρίς συνοχή, στα οποία εκδηλώθηκαν σκληροί εμφύλιοι πόλεμοι.</a:t>
            </a:r>
            <a:endParaRPr lang="el-GR" dirty="0"/>
          </a:p>
        </p:txBody>
      </p:sp>
    </p:spTree>
    <p:extLst>
      <p:ext uri="{BB962C8B-B14F-4D97-AF65-F5344CB8AC3E}">
        <p14:creationId xmlns:p14="http://schemas.microsoft.com/office/powerpoint/2010/main" val="295822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pPr marL="320040" lvl="0" indent="-320040">
              <a:lnSpc>
                <a:spcPct val="100000"/>
              </a:lnSpc>
              <a:spcBef>
                <a:spcPts val="700"/>
              </a:spcBef>
              <a:buClr>
                <a:srgbClr val="DD8047"/>
              </a:buClr>
              <a:buSzPct val="60000"/>
              <a:buFont typeface="Wingdings"/>
              <a:buChar char=""/>
            </a:pPr>
            <a:r>
              <a:rPr lang="el-GR" sz="1800" dirty="0">
                <a:solidFill>
                  <a:prstClr val="black"/>
                </a:solidFill>
                <a:latin typeface="Calibri" panose="020F0502020204030204" pitchFamily="34" charset="0"/>
              </a:rPr>
              <a:t>Η  αποικιακή ιδεολογία </a:t>
            </a:r>
            <a:r>
              <a:rPr lang="el-GR" sz="1800" dirty="0" smtClean="0">
                <a:solidFill>
                  <a:prstClr val="black"/>
                </a:solidFill>
                <a:latin typeface="Calibri" panose="020F0502020204030204" pitchFamily="34" charset="0"/>
              </a:rPr>
              <a:t>τους ( των Γάλλων) </a:t>
            </a:r>
            <a:r>
              <a:rPr lang="el-GR" sz="1800" dirty="0">
                <a:solidFill>
                  <a:prstClr val="black"/>
                </a:solidFill>
                <a:latin typeface="Calibri" panose="020F0502020204030204" pitchFamily="34" charset="0"/>
              </a:rPr>
              <a:t>ισχυρίστηκαν ρητά ότι βασιζόταν σε μια  "εκπολιτιστική αποστολή" να σηκώσει  τους  αμαθείς "ιθαγενείς" έξω από την καθυστέρηση στη νέα κατάσταση των πολιτισμένων  Γάλλων- Αφρικανών. Για να επιτευχθεί αυτό, η γαλλική χρησιμοποίησε την πολιτική της αφομοίωσης, σύμφωνα με την οποία, μέσα  από  τον εκπολιτισμό και την εκπαίδευση και την εκπλήρωση ορισμένων τυπικών προϋποθέσεων, ορισμένοι «ιθαγενείς» θα  εξελιχθούν και θα  γίνουν  πολιτισμένοι </a:t>
            </a:r>
            <a:r>
              <a:rPr lang="el-GR" sz="1800" dirty="0" err="1">
                <a:solidFill>
                  <a:prstClr val="black"/>
                </a:solidFill>
                <a:latin typeface="Calibri" panose="020F0502020204030204" pitchFamily="34" charset="0"/>
              </a:rPr>
              <a:t>Γαλλο</a:t>
            </a:r>
            <a:r>
              <a:rPr lang="el-GR" sz="1800" dirty="0">
                <a:solidFill>
                  <a:prstClr val="black"/>
                </a:solidFill>
                <a:latin typeface="Calibri" panose="020F0502020204030204" pitchFamily="34" charset="0"/>
              </a:rPr>
              <a:t>-Αφρικανοί. Στην πράξη, οι αυστηρές προϋποθέσεις για την ιθαγένεια κατέστησαν σχεδόν αδύνατο για τους περισσότερους Αφρικανούς να γίνουν Γάλλοι πολίτες. Για παράδειγμα, οι εν δυνάμει πολίτες έπρεπε να μιλούν άπταιστα Γαλλικά, να έχουν υπηρετήσει τη Γαλλία  αξιέπαινα, να έχουν κερδίσει ένα βραβείο, και ούτω καθεξής. Αν κέρδιζαν  τη γαλλική υπηκοότητα, θα   είχαν γαλλικά δικαιώματα και θα μπορούσαν να δικαστούν μόνο από τα γαλλικά δικαστήρια, όχι κάτω από </a:t>
            </a:r>
            <a:r>
              <a:rPr lang="el-GR" sz="1800" dirty="0" err="1">
                <a:solidFill>
                  <a:prstClr val="black"/>
                </a:solidFill>
                <a:latin typeface="Calibri" panose="020F0502020204030204" pitchFamily="34" charset="0"/>
              </a:rPr>
              <a:t>indigénat</a:t>
            </a:r>
            <a:r>
              <a:rPr lang="el-GR" sz="1800" dirty="0">
                <a:solidFill>
                  <a:prstClr val="black"/>
                </a:solidFill>
                <a:latin typeface="Calibri" panose="020F0502020204030204" pitchFamily="34" charset="0"/>
              </a:rPr>
              <a:t>,. ………….Ωστόσο, δεδομένου ότι η Γαλλία δεν θα παρείχε το εκπαιδευτικό σύστημα να εκπαιδεύσει όλους τους αποίκους υπηκόους της να μιλούν γαλλικά και δεν θα θέσπιζε διοικητικά και κοινωνικά συστήματα,  για  αξιοποιήσει  όλους  τους  πολίτες  της  η  αφομοίωση  ήταν περισσότερο μια ιμπεριαλιστική πολιτική και ιδεολογική στάση από ένα σοβαρό πολιτικό στόχο.</a:t>
            </a:r>
          </a:p>
          <a:p>
            <a:endParaRPr lang="el-GR" dirty="0"/>
          </a:p>
        </p:txBody>
      </p:sp>
    </p:spTree>
    <p:extLst>
      <p:ext uri="{BB962C8B-B14F-4D97-AF65-F5344CB8AC3E}">
        <p14:creationId xmlns:p14="http://schemas.microsoft.com/office/powerpoint/2010/main" val="221536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fontScale="92500" lnSpcReduction="20000"/>
          </a:bodyPr>
          <a:lstStyle/>
          <a:p>
            <a:r>
              <a:rPr lang="el-GR" dirty="0" smtClean="0"/>
              <a:t>Ο Ευρωπαίοι προσπάθησαν να ενσωματώσουν στον πολιτισμό τους  λαούς με κοινωνική οργάνωση και πολιτισμούς διαφορετικούς από τον δυτικό, </a:t>
            </a:r>
          </a:p>
          <a:p>
            <a:r>
              <a:rPr lang="el-GR" dirty="0" smtClean="0"/>
              <a:t>να τους «</a:t>
            </a:r>
            <a:r>
              <a:rPr lang="el-GR" dirty="0" smtClean="0"/>
              <a:t>προικοδοτήσουν</a:t>
            </a:r>
            <a:r>
              <a:rPr lang="el-GR" dirty="0" smtClean="0"/>
              <a:t>» με θεσμούς ανάλογους προς τους δικούς του. </a:t>
            </a:r>
          </a:p>
          <a:p>
            <a:r>
              <a:rPr lang="el-GR" dirty="0" smtClean="0"/>
              <a:t> </a:t>
            </a:r>
            <a:r>
              <a:rPr lang="el-GR" dirty="0"/>
              <a:t>Ο</a:t>
            </a:r>
            <a:r>
              <a:rPr lang="el-GR" dirty="0" smtClean="0"/>
              <a:t>ι πρώτες ύλες και οι παραγωγικές δυνατότητες των αποικιών προσαρμόστηκαν για να εξυπηρετούν παραγωγικές ανάγκες των μητροπολιτικών χωρών. </a:t>
            </a:r>
          </a:p>
          <a:p>
            <a:r>
              <a:rPr lang="el-GR" dirty="0" smtClean="0"/>
              <a:t>Σε πολλές αποικίες εξάρθρωσαν  παραδοσιακές κοινωνικές δομές χωρίς να δημιουργήσει στη θέση τους βιώσιμους δυτικούς θεσμούς </a:t>
            </a:r>
          </a:p>
          <a:p>
            <a:r>
              <a:rPr lang="el-GR" dirty="0" smtClean="0"/>
              <a:t>κατόρθωσαν να εξαλείψουν θανατηφόρες επιδημίες, τη δουλεία και άλλες ενδημικές μάστιγες.</a:t>
            </a:r>
            <a:endParaRPr lang="el-GR" dirty="0"/>
          </a:p>
        </p:txBody>
      </p:sp>
    </p:spTree>
    <p:extLst>
      <p:ext uri="{BB962C8B-B14F-4D97-AF65-F5344CB8AC3E}">
        <p14:creationId xmlns:p14="http://schemas.microsoft.com/office/powerpoint/2010/main" val="240260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r>
              <a:rPr lang="el-GR" dirty="0"/>
              <a:t>Μεταξύ του 1885 και του 1908, στο </a:t>
            </a:r>
            <a:r>
              <a:rPr lang="el-GR" dirty="0" err="1"/>
              <a:t>βελγοκρατούμενο</a:t>
            </a:r>
            <a:r>
              <a:rPr lang="el-GR" dirty="0"/>
              <a:t> Κονγκό, εκατομμύρια, ίσως και το ήμισυ του πληθυσμού, έχασαν την ζωή τους εξαιτίας του πολέμου, της πείνας και των ασθενειών, τη στιγμή που ολόκληρη η επικράτεια είχε μετατραπεί σε ένα απέραντο στρατόπεδο καταναγκαστικής εργασίας. Οι ντόπιοι εργάτες που δεν συμπλήρωναν τα νούμερα στην συλλογή καουτσούκ βρέθηκαν με κομμένα </a:t>
            </a:r>
            <a:r>
              <a:rPr lang="el-GR" dirty="0" smtClean="0"/>
              <a:t>χέρια.</a:t>
            </a:r>
            <a:endParaRPr lang="el-GR" dirty="0"/>
          </a:p>
        </p:txBody>
      </p:sp>
    </p:spTree>
    <p:extLst>
      <p:ext uri="{BB962C8B-B14F-4D97-AF65-F5344CB8AC3E}">
        <p14:creationId xmlns:p14="http://schemas.microsoft.com/office/powerpoint/2010/main" val="90131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pPr algn="just"/>
            <a:r>
              <a:rPr lang="el-GR" b="1" dirty="0">
                <a:solidFill>
                  <a:prstClr val="black"/>
                </a:solidFill>
              </a:rPr>
              <a:t>Όταν το 1906 αγρότες εξεγέρθηκαν, ο σερ </a:t>
            </a:r>
            <a:r>
              <a:rPr lang="el-GR" b="1" dirty="0" err="1">
                <a:solidFill>
                  <a:prstClr val="black"/>
                </a:solidFill>
              </a:rPr>
              <a:t>Frederick</a:t>
            </a:r>
            <a:r>
              <a:rPr lang="el-GR" b="1" dirty="0">
                <a:solidFill>
                  <a:prstClr val="black"/>
                </a:solidFill>
              </a:rPr>
              <a:t> </a:t>
            </a:r>
            <a:r>
              <a:rPr lang="el-GR" b="1" dirty="0" err="1">
                <a:solidFill>
                  <a:prstClr val="black"/>
                </a:solidFill>
              </a:rPr>
              <a:t>Lugard</a:t>
            </a:r>
            <a:r>
              <a:rPr lang="el-GR" b="1" dirty="0">
                <a:solidFill>
                  <a:prstClr val="black"/>
                </a:solidFill>
              </a:rPr>
              <a:t>, Βρετανός Ύπατος Αρμοστής για την Προστασία της Βόρειας Νιγηρίας, επέλεξε να τους αφανίσει. </a:t>
            </a:r>
            <a:r>
              <a:rPr lang="el-GR" dirty="0">
                <a:solidFill>
                  <a:prstClr val="black"/>
                </a:solidFill>
              </a:rPr>
              <a:t>Οι στρατιώτες του με τουφέκια σκότωσαν περίπου 2000 </a:t>
            </a:r>
            <a:r>
              <a:rPr lang="el-GR" dirty="0" err="1">
                <a:solidFill>
                  <a:prstClr val="black"/>
                </a:solidFill>
              </a:rPr>
              <a:t>αφρικανούς</a:t>
            </a:r>
            <a:r>
              <a:rPr lang="el-GR" dirty="0">
                <a:solidFill>
                  <a:prstClr val="black"/>
                </a:solidFill>
              </a:rPr>
              <a:t> χωρικούς, οπλισμένους με τσεκούρια και τσάπες. Οι φυλακισμένοι εκτελέστηκαν, τα κεφάλια τους κόπηκαν και τοποθετήθηκαν σε πασσάλους. Το χωριό των ανταρτών καταστράφηκε ολοσχερώς.</a:t>
            </a:r>
            <a:br>
              <a:rPr lang="el-GR" dirty="0">
                <a:solidFill>
                  <a:prstClr val="black"/>
                </a:solidFill>
              </a:rPr>
            </a:br>
            <a:endParaRPr lang="el-GR" dirty="0"/>
          </a:p>
        </p:txBody>
      </p:sp>
    </p:spTree>
    <p:extLst>
      <p:ext uri="{BB962C8B-B14F-4D97-AF65-F5344CB8AC3E}">
        <p14:creationId xmlns:p14="http://schemas.microsoft.com/office/powerpoint/2010/main" val="238666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sz="3300" dirty="0" smtClean="0"/>
              <a:t>Κατά συνέπεια, μεταξύ 1879 και 1913, σχεδόν το σύνολο της Αφρικής ήταν σκαλισμένο σε αποικίες από τις ευρωπαϊκές δυνάμεις. Η αρπαγή της γης έγινε γνωστή ως «η μάχη για την Αφρική».</a:t>
            </a:r>
          </a:p>
          <a:p>
            <a:pPr lvl="0">
              <a:buClr>
                <a:srgbClr val="DD8047"/>
              </a:buClr>
            </a:pPr>
            <a:r>
              <a:rPr lang="el-GR" sz="3300" b="1" dirty="0">
                <a:solidFill>
                  <a:prstClr val="black"/>
                </a:solidFill>
              </a:rPr>
              <a:t>Η Αφρική παρείχε χρυσό, διαμάντια, χαλκό, κασσίτερο, καουτσούκ, βαμβάκι, φοινικέλαιο, κακάο, τσάι, και πάρα πολλά άλλα στις αναπτυσσόμενες βιομηχανίες και πόλεις της Ευρώπης.</a:t>
            </a:r>
            <a:r>
              <a:rPr lang="el-GR" sz="3300" dirty="0">
                <a:solidFill>
                  <a:prstClr val="black"/>
                </a:solidFill>
              </a:rPr>
              <a:t> Οι κάτοικοι της ηπείρου, συμπεριλαμβανομένου του αυξημένου αριθμού των λευκών εποίκων, παρείχαν αγορές για τους Ευρωπαίους κατασκευαστές. Τα αποικιακά έργα υποδομής, όπως η κατασκευή σιδηρόδρομων, έκαναν πλούσιους τους Ευρωπαίους βιομηχάνους και τους ομολογιούχους.</a:t>
            </a:r>
            <a:br>
              <a:rPr lang="el-GR" sz="3300" dirty="0">
                <a:solidFill>
                  <a:prstClr val="black"/>
                </a:solidFill>
              </a:rPr>
            </a:br>
            <a:r>
              <a:rPr lang="el-GR" sz="3300" dirty="0">
                <a:solidFill>
                  <a:prstClr val="black"/>
                </a:solidFill>
              </a:rPr>
              <a:t> </a:t>
            </a:r>
          </a:p>
          <a:p>
            <a:r>
              <a:rPr lang="el-GR" dirty="0" smtClean="0"/>
              <a:t/>
            </a:r>
            <a:br>
              <a:rPr lang="el-GR" dirty="0" smtClean="0"/>
            </a:br>
            <a:r>
              <a:rPr lang="el-GR" dirty="0" smtClean="0"/>
              <a:t> </a:t>
            </a:r>
            <a:endParaRPr lang="el-GR" dirty="0"/>
          </a:p>
        </p:txBody>
      </p:sp>
    </p:spTree>
    <p:extLst>
      <p:ext uri="{BB962C8B-B14F-4D97-AF65-F5344CB8AC3E}">
        <p14:creationId xmlns:p14="http://schemas.microsoft.com/office/powerpoint/2010/main" val="213403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sz="quarter" idx="1"/>
          </p:nvPr>
        </p:nvPicPr>
        <p:blipFill>
          <a:blip r:embed="rId2"/>
          <a:stretch>
            <a:fillRect/>
          </a:stretch>
        </p:blipFill>
        <p:spPr>
          <a:xfrm>
            <a:off x="2166425" y="1645920"/>
            <a:ext cx="6935372" cy="3916919"/>
          </a:xfrm>
          <a:prstGeom prst="rect">
            <a:avLst/>
          </a:prstGeom>
        </p:spPr>
      </p:pic>
    </p:spTree>
    <p:extLst>
      <p:ext uri="{BB962C8B-B14F-4D97-AF65-F5344CB8AC3E}">
        <p14:creationId xmlns:p14="http://schemas.microsoft.com/office/powerpoint/2010/main" val="164318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Γενοκτονία  Ρουάντα</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b="1" dirty="0" smtClean="0"/>
              <a:t>. </a:t>
            </a:r>
            <a:r>
              <a:rPr lang="el-GR" dirty="0" smtClean="0"/>
              <a:t>Η φυλή των </a:t>
            </a:r>
            <a:r>
              <a:rPr lang="el-GR" dirty="0" err="1" smtClean="0"/>
              <a:t>Χούτου</a:t>
            </a:r>
            <a:r>
              <a:rPr lang="el-GR" dirty="0" smtClean="0"/>
              <a:t> εγκαταστάθηκε στη Ρουάντα τον </a:t>
            </a:r>
            <a:r>
              <a:rPr lang="el-GR" dirty="0" smtClean="0">
                <a:hlinkClick r:id="rId2" tooltip="14ος αιώνας"/>
              </a:rPr>
              <a:t>14ο αιώνα</a:t>
            </a:r>
            <a:r>
              <a:rPr lang="el-GR" dirty="0" smtClean="0"/>
              <a:t> και οι Τούτσι τον </a:t>
            </a:r>
            <a:r>
              <a:rPr lang="el-GR" dirty="0" smtClean="0">
                <a:hlinkClick r:id="rId3" tooltip="15ος αιώνας"/>
              </a:rPr>
              <a:t>15ο</a:t>
            </a:r>
            <a:r>
              <a:rPr lang="el-GR" dirty="0" smtClean="0"/>
              <a:t>. Από το </a:t>
            </a:r>
            <a:r>
              <a:rPr lang="el-GR" dirty="0" smtClean="0">
                <a:hlinkClick r:id="rId4" tooltip="1890"/>
              </a:rPr>
              <a:t>1890</a:t>
            </a:r>
            <a:r>
              <a:rPr lang="el-GR" dirty="0" smtClean="0"/>
              <a:t> αρχικά οι </a:t>
            </a:r>
            <a:r>
              <a:rPr lang="el-GR" dirty="0" smtClean="0">
                <a:hlinkClick r:id="rId5" tooltip="Γερμανία"/>
              </a:rPr>
              <a:t>Γερμανοί</a:t>
            </a:r>
            <a:r>
              <a:rPr lang="el-GR" dirty="0" smtClean="0"/>
              <a:t> και μετά οι </a:t>
            </a:r>
            <a:r>
              <a:rPr lang="el-GR" dirty="0" smtClean="0">
                <a:hlinkClick r:id="rId6" tooltip="Βέλγιο"/>
              </a:rPr>
              <a:t>Βέλγοι</a:t>
            </a:r>
            <a:r>
              <a:rPr lang="el-GR" dirty="0" smtClean="0"/>
              <a:t> έκαναν την χώρα αποικία τους μέχρι το </a:t>
            </a:r>
            <a:r>
              <a:rPr lang="el-GR" dirty="0" smtClean="0">
                <a:hlinkClick r:id="rId7" tooltip="1962"/>
              </a:rPr>
              <a:t>1962</a:t>
            </a:r>
            <a:r>
              <a:rPr lang="el-GR" dirty="0" smtClean="0"/>
              <a:t> οπότε και η Ρουάντα έγινε ανεξάρτητο κράτος. Για 500 περίπου χρόνια οι Τούτσι ήταν οι πολιτικά κυρίαρχοι στην χώρα και καταπίεζαν τους </a:t>
            </a:r>
            <a:r>
              <a:rPr lang="el-GR" dirty="0" err="1" smtClean="0"/>
              <a:t>Χούτου</a:t>
            </a:r>
            <a:r>
              <a:rPr lang="el-GR" dirty="0" smtClean="0"/>
              <a:t>. Η χρησιμοποίηση της μειονότητας των </a:t>
            </a:r>
            <a:r>
              <a:rPr lang="el-GR" dirty="0" smtClean="0">
                <a:hlinkClick r:id="rId8" tooltip="Τούτσι"/>
              </a:rPr>
              <a:t>Τούτσι</a:t>
            </a:r>
            <a:r>
              <a:rPr lang="el-GR" dirty="0" smtClean="0"/>
              <a:t> από τους αποικιοκράτες ως άρχουσα τάξη της χώρας και η καταπίεση της πλειοψηφίας των </a:t>
            </a:r>
            <a:r>
              <a:rPr lang="el-GR" dirty="0" err="1" smtClean="0">
                <a:hlinkClick r:id="rId9" tooltip="Χούτου"/>
              </a:rPr>
              <a:t>Χούτου</a:t>
            </a:r>
            <a:r>
              <a:rPr lang="el-GR" dirty="0" smtClean="0"/>
              <a:t> απ αυτούς ήταν ακόμα ένας λόγος της διαμάχης μεταξύ των δύο φυλών. Από το </a:t>
            </a:r>
            <a:r>
              <a:rPr lang="el-GR" dirty="0" smtClean="0">
                <a:hlinkClick r:id="rId10" tooltip="1959"/>
              </a:rPr>
              <a:t>1959</a:t>
            </a:r>
            <a:r>
              <a:rPr lang="el-GR" dirty="0" smtClean="0"/>
              <a:t> υπάρχει ένοπλη διαμάχη μεταξύ τους. Το </a:t>
            </a:r>
            <a:r>
              <a:rPr lang="el-GR" dirty="0" smtClean="0">
                <a:hlinkClick r:id="rId11" tooltip="1994"/>
              </a:rPr>
              <a:t>1994</a:t>
            </a:r>
            <a:r>
              <a:rPr lang="el-GR" dirty="0" smtClean="0"/>
              <a:t> με αφορμή τον θάνατο του τότε προέδρου της χώρας ξέσπασαν ταραχές που οδήγησαν στην γνωστή και ως </a:t>
            </a:r>
            <a:r>
              <a:rPr lang="el-GR" dirty="0" smtClean="0">
                <a:hlinkClick r:id="rId12" tooltip="Γενοκτονία της Ρουάντα"/>
              </a:rPr>
              <a:t>Γενοκτονία της Ρουάντα</a:t>
            </a:r>
            <a:r>
              <a:rPr lang="el-GR" dirty="0" smtClean="0"/>
              <a:t> πάνω </a:t>
            </a:r>
            <a:r>
              <a:rPr lang="el-GR" dirty="0" err="1" smtClean="0"/>
              <a:t>απο</a:t>
            </a:r>
            <a:r>
              <a:rPr lang="el-GR" dirty="0" smtClean="0"/>
              <a:t> 1/2 εκατομμυρίου Τούτσι από τούς </a:t>
            </a:r>
            <a:r>
              <a:rPr lang="el-GR" dirty="0" err="1" smtClean="0"/>
              <a:t>Χούτου</a:t>
            </a:r>
            <a:r>
              <a:rPr lang="el-GR" dirty="0" smtClean="0"/>
              <a:t>. Λόγω των ταραχών εκατομμύρια κάτοικοι εγκατέλειψαν την χώρα. Το γεγονός αυτό έχει χαρακτηριστεί από τον </a:t>
            </a:r>
            <a:r>
              <a:rPr lang="el-GR" dirty="0" smtClean="0">
                <a:hlinkClick r:id="rId13" tooltip="ΟΗΕ"/>
              </a:rPr>
              <a:t>ΟΗΕ</a:t>
            </a:r>
            <a:r>
              <a:rPr lang="el-GR" dirty="0" smtClean="0"/>
              <a:t> ως </a:t>
            </a:r>
            <a:r>
              <a:rPr lang="el-GR" dirty="0" smtClean="0">
                <a:hlinkClick r:id="rId14" tooltip="Γενοκτονία"/>
              </a:rPr>
              <a:t>γενοκτονία</a:t>
            </a:r>
            <a:r>
              <a:rPr lang="el-GR" dirty="0" smtClean="0"/>
              <a:t>. (http://el.wikipedia.org/wiki/%CE%A1%CE%BF%CF%85%CE%AC%CE%BD%CF%84%CE%B1).</a:t>
            </a:r>
          </a:p>
          <a:p>
            <a:endParaRPr lang="el-GR" dirty="0"/>
          </a:p>
        </p:txBody>
      </p:sp>
    </p:spTree>
    <p:extLst>
      <p:ext uri="{BB962C8B-B14F-4D97-AF65-F5344CB8AC3E}">
        <p14:creationId xmlns:p14="http://schemas.microsoft.com/office/powerpoint/2010/main" val="2736792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ΕΚΠΑΙΔΕΥΣΗ /ΣΕ  ΠΟΙΑ  ΓΛΩΣΣΑ ΔΙΔΑΣΚΟΝΤΑΙ  ΤΑ  ΠΑΙΔΙΑ;</a:t>
            </a:r>
            <a:endParaRPr lang="el-GR" dirty="0"/>
          </a:p>
        </p:txBody>
      </p:sp>
      <p:pic>
        <p:nvPicPr>
          <p:cNvPr id="2050" name="Picture 2" descr="C:\Users\Αργύρης\Pictures\καιτη\5777560.jpeg"/>
          <p:cNvPicPr>
            <a:picLocks noGrp="1" noChangeAspect="1" noChangeArrowheads="1"/>
          </p:cNvPicPr>
          <p:nvPr>
            <p:ph sz="quarter" idx="1"/>
          </p:nvPr>
        </p:nvPicPr>
        <p:blipFill>
          <a:blip r:embed="rId2" cstate="print"/>
          <a:stretch>
            <a:fillRect/>
          </a:stretch>
        </p:blipFill>
        <p:spPr bwMode="auto">
          <a:xfrm>
            <a:off x="3308350" y="1952625"/>
            <a:ext cx="5810250" cy="3790950"/>
          </a:xfrm>
          <a:prstGeom prst="rect">
            <a:avLst/>
          </a:prstGeom>
          <a:noFill/>
        </p:spPr>
      </p:pic>
    </p:spTree>
    <p:extLst>
      <p:ext uri="{BB962C8B-B14F-4D97-AF65-F5344CB8AC3E}">
        <p14:creationId xmlns:p14="http://schemas.microsoft.com/office/powerpoint/2010/main" val="349191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4" name="Picture 2" descr="C:\Users\Αργύρης\Pictures\καιτη\εκπαιδευτικά  πρότυπα.jpg"/>
          <p:cNvPicPr>
            <a:picLocks noChangeAspect="1" noChangeArrowheads="1"/>
          </p:cNvPicPr>
          <p:nvPr/>
        </p:nvPicPr>
        <p:blipFill>
          <a:blip r:embed="rId2" cstate="print"/>
          <a:stretch>
            <a:fillRect/>
          </a:stretch>
        </p:blipFill>
        <p:spPr bwMode="auto">
          <a:xfrm>
            <a:off x="2927648" y="548681"/>
            <a:ext cx="6336704" cy="5443805"/>
          </a:xfrm>
          <a:prstGeom prst="rect">
            <a:avLst/>
          </a:prstGeom>
          <a:noFill/>
        </p:spPr>
      </p:pic>
    </p:spTree>
    <p:extLst>
      <p:ext uri="{BB962C8B-B14F-4D97-AF65-F5344CB8AC3E}">
        <p14:creationId xmlns:p14="http://schemas.microsoft.com/office/powerpoint/2010/main" val="3328829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7410" name="Picture 2" descr="C:\Users\Αργύρης\Pictures\καιτη\rescue me.jpg"/>
          <p:cNvPicPr>
            <a:picLocks noGrp="1" noChangeAspect="1" noChangeArrowheads="1"/>
          </p:cNvPicPr>
          <p:nvPr>
            <p:ph sz="quarter" idx="1"/>
          </p:nvPr>
        </p:nvPicPr>
        <p:blipFill>
          <a:blip r:embed="rId2" cstate="print"/>
          <a:stretch>
            <a:fillRect/>
          </a:stretch>
        </p:blipFill>
        <p:spPr bwMode="auto">
          <a:xfrm>
            <a:off x="2903684" y="1600200"/>
            <a:ext cx="6619583" cy="4495800"/>
          </a:xfrm>
          <a:prstGeom prst="rect">
            <a:avLst/>
          </a:prstGeom>
          <a:noFill/>
        </p:spPr>
      </p:pic>
    </p:spTree>
    <p:extLst>
      <p:ext uri="{BB962C8B-B14F-4D97-AF65-F5344CB8AC3E}">
        <p14:creationId xmlns:p14="http://schemas.microsoft.com/office/powerpoint/2010/main" val="2416149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Αργύρης\Pictures\καιτη\africa.jpg"/>
          <p:cNvPicPr>
            <a:picLocks noGrp="1" noChangeAspect="1" noChangeArrowheads="1"/>
          </p:cNvPicPr>
          <p:nvPr>
            <p:ph sz="quarter" idx="1"/>
          </p:nvPr>
        </p:nvPicPr>
        <p:blipFill>
          <a:blip r:embed="rId2" cstate="print"/>
          <a:srcRect/>
          <a:stretch>
            <a:fillRect/>
          </a:stretch>
        </p:blipFill>
        <p:spPr bwMode="auto">
          <a:xfrm>
            <a:off x="2639616" y="908721"/>
            <a:ext cx="6361950" cy="4945321"/>
          </a:xfrm>
          <a:prstGeom prst="rect">
            <a:avLst/>
          </a:prstGeom>
          <a:noFill/>
        </p:spPr>
      </p:pic>
    </p:spTree>
    <p:extLst>
      <p:ext uri="{BB962C8B-B14F-4D97-AF65-F5344CB8AC3E}">
        <p14:creationId xmlns:p14="http://schemas.microsoft.com/office/powerpoint/2010/main" val="83099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lnSpcReduction="10000"/>
          </a:bodyPr>
          <a:lstStyle/>
          <a:p>
            <a:pPr algn="just"/>
            <a:r>
              <a:rPr lang="el-GR" dirty="0" smtClean="0"/>
              <a:t>Εξαιτίας αυτού και επειδή οι γεωπολιτικές εντάσεις μεταξύ των μεγάλων δυνάμεων αυξάνονταν, η κατάτμηση της Αφρικής ήταν ανταγωνιστική και προσβαλλόμενη. Αυτό της έδωσε μια δυναμική ανεξάρτητη από την οικονομική αξία των ίδιων των εδαφών.</a:t>
            </a:r>
          </a:p>
          <a:p>
            <a:pPr algn="just"/>
            <a:r>
              <a:rPr lang="el-GR" dirty="0" smtClean="0"/>
              <a:t>Οι Μεγάλες Δυνάμεις άρπαζαν αποικίες για να προλάβουν η μία την άλλη. Τις χρησιμοποιούσαν ως τροχοπέδη για να εμποδίσουν η μία την επέκταση της άλλης και ως πλατφόρμες για την προβολή της στρατιωτικής τους ισχύος στις «σφαίρες επιρροής» των άλλων. Τις ήθελαν επίσης και ως διαπραγματευτικό ατού στο αυτοκρατορικό παζάρεμα.</a:t>
            </a:r>
            <a:endParaRPr lang="el-GR" dirty="0"/>
          </a:p>
        </p:txBody>
      </p:sp>
    </p:spTree>
    <p:extLst>
      <p:ext uri="{BB962C8B-B14F-4D97-AF65-F5344CB8AC3E}">
        <p14:creationId xmlns:p14="http://schemas.microsoft.com/office/powerpoint/2010/main" val="142657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ΑΙΤΙΑ ΤΗΣ ΑΠΟΙΚΙΟΚΡΑΤΙΑΣ</a:t>
            </a:r>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Η ευρωπαϊκή ιμπεριαλιστική  ώθηση στην Αφρική υποκινήθηκε από τρεις κύριους παράγοντες, οικονομικής, πολιτικής και κοινωνικής. Αναπτύχτηκε  το δέκατο ένατο αιώνα, μετά την κατάρρευση της κερδοφορίας του δουλεμπορίου, την κατάργηση και την καταστολή της, καθώς και την επέκταση της ευρωπαϊκής καπιταλιστικής Βιομηχανικής Επανάστασης. Οι επιταγές της καπιταλιστικής εκβιομηχάνισης, συμπεριλαμβανομένης της ζήτησης για εξασφαλισμένες πηγές των πρώτων υλών, η αναζήτηση για εγγυημένες αγορές και κερδοφόρα επένδυση σε  παρατήματα, ώθησε στον Ευρωπαϊκό καβγά  και την κατάτμηση και την τελική κατάκτηση της Αφρικής. Έτσι, το κύριο κίνητρο για την ευρωπαϊκή εισβολή ήταν οικονομικό.</a:t>
            </a:r>
            <a:endParaRPr lang="el-GR" dirty="0"/>
          </a:p>
        </p:txBody>
      </p:sp>
    </p:spTree>
    <p:extLst>
      <p:ext uri="{BB962C8B-B14F-4D97-AF65-F5344CB8AC3E}">
        <p14:creationId xmlns:p14="http://schemas.microsoft.com/office/powerpoint/2010/main" val="246652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Αλλά άλλοι παράγοντες έπαιξαν σημαντικό ρόλο στη διαδικασία. Η πολιτική ώθηση που προέρχεται από τον  αντίκτυπο της </a:t>
            </a:r>
            <a:r>
              <a:rPr lang="el-GR" dirty="0" err="1" smtClean="0"/>
              <a:t>ενδο</a:t>
            </a:r>
            <a:r>
              <a:rPr lang="el-GR" dirty="0" smtClean="0"/>
              <a:t>-ευρωπαϊκής διαμάχες για την εξουσία και ο ανταγωνισμός για την υπεροχή. Βρετανία, Γαλλία, Γερμανία, Βέλγιο, Ιταλία, Πορτογαλία και Ισπανία ανταγωνίζονται για την εξουσία στο εσωτερικό των ευρωπαϊκών συσχετισμών  δύναμης. Ένας τρόπος για να αποδείξει την εθνική υπεροχή ήταν μέσω της απόκτησης εδαφών σε όλο τον κόσμο, συμπεριλαμβανομένης της Αφρικής. Ο κοινωνικός παράγοντας ήταν το τρίτο σημαντικό στοιχείο. Ως αποτέλεσμα της εκβιομηχάνισης, μεγάλα κοινωνικά προβλήματα μεγάλωσαν στην Ευρώπη: η ανεργία, η φτώχεια, η έλλειψη στέγης, η κοινωνική μετατόπιση από τις αγροτικές περιοχές, και ούτω καθεξής. Αυτά τα κοινωνικά προβλήματα που ανεπτύχθησαν εν μέρει επειδή όλοι οι άνθρωποι δεν μπορούσαν να απορροφηθούν από τις καπιταλιστικές βιομηχανίες. Ένας τρόπος για να επιλύσουν  αυτό το πρόβλημα ήταν να αποκτήσουν  αποικίες και εξαγάγουν αυτό το «υπερπληθυσμό». Αυτό οδήγησε στη δημιουργία της εγκατάστασης-  στις αποικίες, στην Αλγερία, την Τυνησία, τη Νότια Αφρική, Ναμίμπια, </a:t>
            </a:r>
            <a:r>
              <a:rPr lang="el-GR" dirty="0" err="1" smtClean="0"/>
              <a:t>Ανγκόλα</a:t>
            </a:r>
            <a:r>
              <a:rPr lang="el-GR" dirty="0" smtClean="0"/>
              <a:t>, Μοζαμβίκη, και της Κεντρικής Αφρικής σε  περιοχές  όπως η Ζιμπάμπουε και Ζάμπια. Τελικά οι επιτακτικοί οικονομικοί παράγοντες οδήγησαν στον αποικισμό και  σε  άλλα μέρη της Αφρικής.</a:t>
            </a:r>
            <a:endParaRPr lang="el-GR" dirty="0"/>
          </a:p>
        </p:txBody>
      </p:sp>
    </p:spTree>
    <p:extLst>
      <p:ext uri="{BB962C8B-B14F-4D97-AF65-F5344CB8AC3E}">
        <p14:creationId xmlns:p14="http://schemas.microsoft.com/office/powerpoint/2010/main" val="108735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fontScale="92500" lnSpcReduction="20000"/>
          </a:bodyPr>
          <a:lstStyle/>
          <a:p>
            <a:r>
              <a:rPr lang="el-GR" dirty="0" smtClean="0"/>
              <a:t>Ο εθνικισμός-μια ισχυρή ανάγκη  για  αναγνώριση μαζί  με  υπερηφάνεια για  το έθνος  οδήγησε στον ανταγωνισμό μεταξύ των ευρωπαϊκών εθνών. Αυτός  συχνά ο ανταγωνισμός οδήγησε σε πολέμους μεταξύ των εθνών. Ο ανταγωνισμός για επέκταση των αποικιών στην Αφρική ήταν μια  άλλη μορφή  για  τον εθνικό ανταγωνισμό  μεταξύ των ευρωπαϊκών εθνών που  εμφανίστηκε   στα τέλη του 19ου αιώνα. Μία από τις αιτίες του </a:t>
            </a:r>
            <a:r>
              <a:rPr lang="el-GR" dirty="0" err="1" smtClean="0"/>
              <a:t>Scramble</a:t>
            </a:r>
            <a:r>
              <a:rPr lang="el-GR" dirty="0" smtClean="0"/>
              <a:t>/ Καβγά για την Αφρική, (1885-1910), που είχε ως αποτέλεσμα τον αποικισμό  ολόκληρης της Αφρικής σε μόλις είκοσι πέντε χρόνια, ήταν ο ανταγωνισμός μεταξύ των ευρωπαϊκών εθνών. Κανένα μεγάλο έθνος δεν ήθελε να είναι χωρίς αποικίες. Ο ανταγωνισμός ήταν ιδιαίτερα ισχυρός μεταξύ της Βρετανίας, της Γαλλίας και της Γερμανίας, των ισχυρότερων ευρωπαϊκών εθνών-κρατών στα τέλη του 19ου αιώνα.</a:t>
            </a:r>
          </a:p>
          <a:p>
            <a:endParaRPr lang="el-GR" dirty="0"/>
          </a:p>
        </p:txBody>
      </p:sp>
    </p:spTree>
    <p:extLst>
      <p:ext uri="{BB962C8B-B14F-4D97-AF65-F5344CB8AC3E}">
        <p14:creationId xmlns:p14="http://schemas.microsoft.com/office/powerpoint/2010/main" val="102803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αίτια της αποικιοκρατίας </a:t>
            </a:r>
            <a:endParaRPr lang="el-GR" dirty="0"/>
          </a:p>
        </p:txBody>
      </p:sp>
      <p:sp>
        <p:nvSpPr>
          <p:cNvPr id="3" name="Θέση περιεχομένου 2"/>
          <p:cNvSpPr>
            <a:spLocks noGrp="1"/>
          </p:cNvSpPr>
          <p:nvPr>
            <p:ph sz="quarter" idx="1"/>
          </p:nvPr>
        </p:nvSpPr>
        <p:spPr/>
        <p:txBody>
          <a:bodyPr/>
          <a:lstStyle/>
          <a:p>
            <a:r>
              <a:rPr lang="el-GR" dirty="0" smtClean="0"/>
              <a:t>Αποικιοκρατία: η  δυναμική έξοδος τη ς Ευρώπης, από τα μέσα του 19ου αιώνα έως τον Ά Παγκόσμιο Πόλεμο, στον υπανάπτυκτο οικονομικά κόσμο της Αφρικής και της Ασίας </a:t>
            </a:r>
          </a:p>
          <a:p>
            <a:r>
              <a:rPr lang="el-GR" dirty="0" smtClean="0"/>
              <a:t>Αίτια: η αναζήτηση αγορών και πηγών πρώτων υλών, </a:t>
            </a:r>
          </a:p>
          <a:p>
            <a:r>
              <a:rPr lang="el-GR" dirty="0" smtClean="0"/>
              <a:t>η ακλόνητη πίστη στην ανωτερότητα του δυτικού πολιτισμού και στο χρέος της εξαγωγής των αξιών και των θεσμών του,</a:t>
            </a:r>
          </a:p>
          <a:p>
            <a:r>
              <a:rPr lang="el-GR" b="1" dirty="0" smtClean="0"/>
              <a:t> καθώς και η φιλανθρωπία;; </a:t>
            </a:r>
            <a:endParaRPr lang="el-GR" b="1" dirty="0"/>
          </a:p>
        </p:txBody>
      </p:sp>
    </p:spTree>
    <p:extLst>
      <p:ext uri="{BB962C8B-B14F-4D97-AF65-F5344CB8AC3E}">
        <p14:creationId xmlns:p14="http://schemas.microsoft.com/office/powerpoint/2010/main" val="222105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a:xfrm>
            <a:off x="838200" y="1825625"/>
            <a:ext cx="11462004" cy="4351338"/>
          </a:xfrm>
        </p:spPr>
        <p:txBody>
          <a:bodyPr>
            <a:normAutofit fontScale="92500" lnSpcReduction="20000"/>
          </a:bodyPr>
          <a:lstStyle/>
          <a:p>
            <a:r>
              <a:rPr lang="el-GR" dirty="0"/>
              <a:t>Α</a:t>
            </a:r>
            <a:r>
              <a:rPr lang="el-GR" dirty="0" smtClean="0"/>
              <a:t>πό τον 16ο αιώνα ίδρυσαν αποικίες :</a:t>
            </a:r>
          </a:p>
          <a:p>
            <a:r>
              <a:rPr lang="el-GR" dirty="0" smtClean="0"/>
              <a:t>η Ισπανία, </a:t>
            </a:r>
          </a:p>
          <a:p>
            <a:r>
              <a:rPr lang="el-GR" dirty="0" smtClean="0"/>
              <a:t>η Πορτογαλία,</a:t>
            </a:r>
          </a:p>
          <a:p>
            <a:r>
              <a:rPr lang="el-GR" dirty="0" smtClean="0"/>
              <a:t> η Αγγλία,                                               Αμερική , Ασία</a:t>
            </a:r>
          </a:p>
          <a:p>
            <a:r>
              <a:rPr lang="el-GR" dirty="0" smtClean="0"/>
              <a:t>η Γαλλία</a:t>
            </a:r>
          </a:p>
          <a:p>
            <a:r>
              <a:rPr lang="el-GR" dirty="0" smtClean="0"/>
              <a:t>Ολλανδία</a:t>
            </a:r>
          </a:p>
          <a:p>
            <a:r>
              <a:rPr lang="el-GR" dirty="0" smtClean="0"/>
              <a:t>Βασικά στοιχεία των αποικιών: </a:t>
            </a:r>
          </a:p>
          <a:p>
            <a:r>
              <a:rPr lang="el-GR" dirty="0" smtClean="0"/>
              <a:t> η εγκατάσταση εποίκων από τις μητροπόλεις</a:t>
            </a:r>
          </a:p>
          <a:p>
            <a:r>
              <a:rPr lang="el-GR" dirty="0" smtClean="0"/>
              <a:t>η λειτουργία των κοινοτήτων των εποίκων ως πυρήνων της εν γένει οικονομικής, κοινωνικής, πολιτικής και πολιτιστικής ζωής των αποικιών.</a:t>
            </a:r>
            <a:endParaRPr lang="el-GR" dirty="0"/>
          </a:p>
        </p:txBody>
      </p:sp>
      <p:sp>
        <p:nvSpPr>
          <p:cNvPr id="5" name="Δεξιό άγκιστρο 4"/>
          <p:cNvSpPr/>
          <p:nvPr/>
        </p:nvSpPr>
        <p:spPr>
          <a:xfrm>
            <a:off x="4082397" y="2478687"/>
            <a:ext cx="941959" cy="18000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914543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0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1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2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3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4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15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16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17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1790</Words>
  <Application>Microsoft Office PowerPoint</Application>
  <PresentationFormat>Ευρεία οθόνη</PresentationFormat>
  <Paragraphs>66</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18</vt:i4>
      </vt:variant>
      <vt:variant>
        <vt:lpstr>Τίτλοι διαφανειών</vt:lpstr>
      </vt:variant>
      <vt:variant>
        <vt:i4>35</vt:i4>
      </vt:variant>
    </vt:vector>
  </HeadingPairs>
  <TitlesOfParts>
    <vt:vector size="57" baseType="lpstr">
      <vt:lpstr>Calibri</vt:lpstr>
      <vt:lpstr>Tw Cen MT</vt:lpstr>
      <vt:lpstr>Wingdings</vt:lpstr>
      <vt:lpstr>Wingdings 2</vt:lpstr>
      <vt:lpstr>Διάμεσος</vt:lpstr>
      <vt:lpstr>1_Διάμεσος</vt:lpstr>
      <vt:lpstr>2_Διάμεσος</vt:lpstr>
      <vt:lpstr>3_Διάμεσος</vt:lpstr>
      <vt:lpstr>4_Διάμεσος</vt:lpstr>
      <vt:lpstr>5_Διάμεσος</vt:lpstr>
      <vt:lpstr>6_Διάμεσος</vt:lpstr>
      <vt:lpstr>7_Διάμεσος</vt:lpstr>
      <vt:lpstr>8_Διάμεσος</vt:lpstr>
      <vt:lpstr>9_Διάμεσος</vt:lpstr>
      <vt:lpstr>10_Διάμεσος</vt:lpstr>
      <vt:lpstr>11_Διάμεσος</vt:lpstr>
      <vt:lpstr>12_Διάμεσος</vt:lpstr>
      <vt:lpstr>13_Διάμεσος</vt:lpstr>
      <vt:lpstr>14_Διάμεσος</vt:lpstr>
      <vt:lpstr>15_Διάμεσος</vt:lpstr>
      <vt:lpstr>16_Διάμεσος</vt:lpstr>
      <vt:lpstr>17_Διάμεσος</vt:lpstr>
      <vt:lpstr>ΚΕΦΑΛΑΙΟ Β‘ ΑΠΟ ΤΟΝ 19 ΣΤΟΝ 20 ΑΙΩΝΑ (1871-1914)</vt:lpstr>
      <vt:lpstr>ΑΙΤΙΑ ΤΗΣ ΑΠΟΙΚΙΟΚΡΑΤΙΑΣ</vt:lpstr>
      <vt:lpstr>Παρουσίαση του PowerPoint</vt:lpstr>
      <vt:lpstr>Παρουσίαση του PowerPoint</vt:lpstr>
      <vt:lpstr>ΑΙΤΙΑ ΤΗΣ ΑΠΟΙΚΙΟΚΡΑΤΙΑΣ</vt:lpstr>
      <vt:lpstr>Παρουσίαση του PowerPoint</vt:lpstr>
      <vt:lpstr>Παρουσίαση του PowerPoint</vt:lpstr>
      <vt:lpstr>Τα αίτια της αποικιοκρατίας </vt:lpstr>
      <vt:lpstr>Παρουσίαση του PowerPoint</vt:lpstr>
      <vt:lpstr>Παρουσίαση του PowerPoint</vt:lpstr>
      <vt:lpstr>Παρουσίαση του PowerPoint</vt:lpstr>
      <vt:lpstr>ΑΠΟΙΚΙΕΣ  1900</vt:lpstr>
      <vt:lpstr>1914</vt:lpstr>
      <vt:lpstr>Παρουσίαση του PowerPoint</vt:lpstr>
      <vt:lpstr>Αποικιοκρατία και ιμπεριαλισμός. </vt:lpstr>
      <vt:lpstr>ΙΜΠΕΡΙΑΛΙΣΜΟΣ   </vt:lpstr>
      <vt:lpstr>Αποικιοκρατία και εθνικισμός.</vt:lpstr>
      <vt:lpstr>Παρουσίαση του PowerPoint</vt:lpstr>
      <vt:lpstr> ΤΟ  ΧΡΕΟΣ  ΤΟΥ  ΛΕΥΚΟΥ  ΑΝΘΡΩΠΟΥ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επιβολή της Δύσης στον υπόλοιπο κόσμο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Γενοκτονία  Ρουάντα</vt:lpstr>
      <vt:lpstr>ΕΚΠΑΙΔΕΥΣΗ /ΣΕ  ΠΟΙΑ  ΓΛΩΣΣΑ ΔΙΔΑΣΚΟΝΤΑΙ  ΤΑ  ΠΑΙΔΙΑ;</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Β‘ ΑΠΟ ΤΟΝ 19ο ΣΤΟΝ 20ό ΑΙΩΝΑ (1871-1914)</dc:title>
  <dc:creator>k louta</dc:creator>
  <cp:lastModifiedBy>k louta</cp:lastModifiedBy>
  <cp:revision>9</cp:revision>
  <dcterms:created xsi:type="dcterms:W3CDTF">2023-09-20T19:45:26Z</dcterms:created>
  <dcterms:modified xsi:type="dcterms:W3CDTF">2023-10-02T18:18:19Z</dcterms:modified>
</cp:coreProperties>
</file>