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sldIdLst>
    <p:sldId id="256" r:id="rId2"/>
    <p:sldId id="257" r:id="rId3"/>
    <p:sldId id="258" r:id="rId4"/>
    <p:sldId id="260" r:id="rId5"/>
    <p:sldId id="262" r:id="rId6"/>
    <p:sldId id="259" r:id="rId7"/>
    <p:sldId id="261" r:id="rId8"/>
    <p:sldId id="263" r:id="rId9"/>
    <p:sldId id="265" r:id="rId10"/>
    <p:sldId id="267" r:id="rId11"/>
    <p:sldId id="264" r:id="rId12"/>
    <p:sldId id="268" r:id="rId13"/>
    <p:sldId id="269" r:id="rId14"/>
    <p:sldId id="266" r:id="rId15"/>
    <p:sldId id="271" r:id="rId16"/>
    <p:sldId id="272" r:id="rId17"/>
    <p:sldId id="270" r:id="rId18"/>
    <p:sldId id="274" r:id="rId19"/>
    <p:sldId id="275" r:id="rId20"/>
    <p:sldId id="276" r:id="rId21"/>
    <p:sldId id="277" r:id="rId22"/>
    <p:sldId id="278" r:id="rId23"/>
    <p:sldId id="282" r:id="rId24"/>
    <p:sldId id="280" r:id="rId25"/>
    <p:sldId id="281" r:id="rId26"/>
    <p:sldId id="283" r:id="rId27"/>
    <p:sldId id="284" r:id="rId28"/>
    <p:sldId id="2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95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18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63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021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35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2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6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91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256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9/24/2023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736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469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0636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ΚΕΦ.4 ΤΟ ΕΛΛΗΝΙΚΟ ΚΡΑΤΟΣ ΚΑΙ Η ΕΞΕΛΙΞΗ ΤΟΥ (1830-1881)</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25650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Πανεπιστήμιο  Βιβλιοθήκη</a:t>
            </a:r>
            <a:endParaRPr lang="el-GR" dirty="0"/>
          </a:p>
        </p:txBody>
      </p:sp>
      <p:pic>
        <p:nvPicPr>
          <p:cNvPr id="475139" name="Picture 2" descr="C:\Users\ΕΥΓΕΝΙΑ\Pictures\ικωναις ειστωρυας\καποδίστριας  όθωνας\ακαδημία  πανεπιστήμιο βιβλιοθήκη  ΄χανσεν.jpg"/>
          <p:cNvPicPr>
            <a:picLocks noGrp="1" noChangeAspect="1" noChangeArrowheads="1"/>
          </p:cNvPicPr>
          <p:nvPr>
            <p:ph idx="1"/>
          </p:nvPr>
        </p:nvPicPr>
        <p:blipFill>
          <a:blip r:embed="rId2" cstate="print"/>
          <a:srcRect/>
          <a:stretch>
            <a:fillRect/>
          </a:stretch>
        </p:blipFill>
        <p:spPr>
          <a:xfrm>
            <a:off x="1547446" y="2133601"/>
            <a:ext cx="8764172" cy="3380934"/>
          </a:xfrm>
        </p:spPr>
      </p:pic>
    </p:spTree>
    <p:extLst>
      <p:ext uri="{BB962C8B-B14F-4D97-AF65-F5344CB8AC3E}">
        <p14:creationId xmlns:p14="http://schemas.microsoft.com/office/powerpoint/2010/main" val="231681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 Επανάσταση της 3ης Σεπτεμβρίου 1843</a:t>
            </a:r>
            <a:r>
              <a:rPr lang="el-GR" dirty="0"/>
              <a:t>.</a:t>
            </a:r>
          </a:p>
        </p:txBody>
      </p:sp>
      <p:sp>
        <p:nvSpPr>
          <p:cNvPr id="3" name="Θέση περιεχομένου 2"/>
          <p:cNvSpPr>
            <a:spLocks noGrp="1"/>
          </p:cNvSpPr>
          <p:nvPr>
            <p:ph idx="1"/>
          </p:nvPr>
        </p:nvSpPr>
        <p:spPr/>
        <p:txBody>
          <a:bodyPr/>
          <a:lstStyle/>
          <a:p>
            <a:r>
              <a:rPr lang="el-GR" dirty="0" smtClean="0"/>
              <a:t>Παλαιοί ,παραγκωνισμένοι </a:t>
            </a:r>
            <a:r>
              <a:rPr lang="el-GR" dirty="0"/>
              <a:t>άρχοντες, </a:t>
            </a:r>
            <a:endParaRPr lang="el-GR" dirty="0" smtClean="0"/>
          </a:p>
          <a:p>
            <a:r>
              <a:rPr lang="el-GR" dirty="0" smtClean="0"/>
              <a:t>φιλελεύθεροι πολιτικοί </a:t>
            </a:r>
            <a:r>
              <a:rPr lang="el-GR" dirty="0"/>
              <a:t>και </a:t>
            </a:r>
            <a:r>
              <a:rPr lang="el-GR" dirty="0" smtClean="0"/>
              <a:t>διανοουμένους  ζητούσαν σύνταγμα  </a:t>
            </a:r>
          </a:p>
          <a:p>
            <a:r>
              <a:rPr lang="el-GR" dirty="0"/>
              <a:t>Συντηρητικοί κύκλοι της Εκκλησίας </a:t>
            </a:r>
            <a:r>
              <a:rPr lang="el-GR" dirty="0" smtClean="0"/>
              <a:t>δυσαρεστήθηκαν  από  </a:t>
            </a:r>
            <a:r>
              <a:rPr lang="el-GR" dirty="0"/>
              <a:t>την πράξη της ανακήρυξης του </a:t>
            </a:r>
            <a:r>
              <a:rPr lang="el-GR" i="1" dirty="0"/>
              <a:t>αυτοκέφαλου της Εκκλησίας της </a:t>
            </a:r>
            <a:r>
              <a:rPr lang="el-GR" i="1" dirty="0" smtClean="0"/>
              <a:t>Ελλάδος</a:t>
            </a:r>
          </a:p>
          <a:p>
            <a:endParaRPr lang="el-GR" i="1" dirty="0"/>
          </a:p>
          <a:p>
            <a:pPr algn="ctr"/>
            <a:r>
              <a:rPr lang="el-GR" b="1" dirty="0" smtClean="0"/>
              <a:t>ΣΤΡΕΦΟΝΤΑΙ ΕΝΑΝΤΙΟΝ ΤΟΥ ΟΘΩΝΑ  </a:t>
            </a:r>
          </a:p>
          <a:p>
            <a:r>
              <a:rPr lang="el-GR" b="1" dirty="0" smtClean="0"/>
              <a:t>3η </a:t>
            </a:r>
            <a:r>
              <a:rPr lang="el-GR" b="1" dirty="0"/>
              <a:t>Σεπτεμβρίου 1843</a:t>
            </a:r>
            <a:r>
              <a:rPr lang="el-GR" dirty="0" smtClean="0"/>
              <a:t>, τον υποχρέωσαν  να </a:t>
            </a:r>
            <a:r>
              <a:rPr lang="el-GR" dirty="0"/>
              <a:t>συγκαλέσει εθνοσυνέλευση και να παραχωρήσει Σύνταγμα</a:t>
            </a:r>
            <a:r>
              <a:rPr lang="el-GR" dirty="0" smtClean="0"/>
              <a:t>.</a:t>
            </a:r>
          </a:p>
          <a:p>
            <a:r>
              <a:rPr lang="el-GR" dirty="0" smtClean="0"/>
              <a:t>Αρχή του κοινοβουλευτικού βίου.</a:t>
            </a:r>
            <a:endParaRPr lang="el-GR" dirty="0"/>
          </a:p>
        </p:txBody>
      </p:sp>
      <p:sp>
        <p:nvSpPr>
          <p:cNvPr id="4" name="Διάφορο 3"/>
          <p:cNvSpPr/>
          <p:nvPr/>
        </p:nvSpPr>
        <p:spPr>
          <a:xfrm>
            <a:off x="4825219" y="3390314"/>
            <a:ext cx="1195754" cy="39389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25099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Καλλέργης  στο  Σύνταγμα</a:t>
            </a:r>
            <a:endParaRPr lang="el-GR" dirty="0"/>
          </a:p>
        </p:txBody>
      </p:sp>
      <p:pic>
        <p:nvPicPr>
          <p:cNvPr id="481283" name="Picture 2" descr="C:\Users\ΕΥΓΕΝΙΑ\Pictures\ικωναις ειστωρυας\καποδίστριας  όθωνας\3η  σεπτεμβριου.jpg"/>
          <p:cNvPicPr>
            <a:picLocks noGrp="1" noChangeAspect="1" noChangeArrowheads="1"/>
          </p:cNvPicPr>
          <p:nvPr>
            <p:ph idx="1"/>
          </p:nvPr>
        </p:nvPicPr>
        <p:blipFill>
          <a:blip r:embed="rId2" cstate="print"/>
          <a:srcRect/>
          <a:stretch>
            <a:fillRect/>
          </a:stretch>
        </p:blipFill>
        <p:spPr>
          <a:xfrm>
            <a:off x="3502513" y="1673238"/>
            <a:ext cx="5759450" cy="4570412"/>
          </a:xfrm>
        </p:spPr>
      </p:pic>
    </p:spTree>
    <p:extLst>
      <p:ext uri="{BB962C8B-B14F-4D97-AF65-F5344CB8AC3E}">
        <p14:creationId xmlns:p14="http://schemas.microsoft.com/office/powerpoint/2010/main" val="626450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Σύνταγμα  1844</a:t>
            </a:r>
            <a:endParaRPr lang="el-GR" dirty="0"/>
          </a:p>
        </p:txBody>
      </p:sp>
      <p:pic>
        <p:nvPicPr>
          <p:cNvPr id="485379" name="Picture 2" descr="C:\Users\ΕΥΓΕΝΙΑ\Pictures\ικωναις ειστωρυας\καποδίστριας  όθωνας\συνταγμα  1844.jpg"/>
          <p:cNvPicPr>
            <a:picLocks noGrp="1" noChangeAspect="1" noChangeArrowheads="1"/>
          </p:cNvPicPr>
          <p:nvPr>
            <p:ph idx="1"/>
          </p:nvPr>
        </p:nvPicPr>
        <p:blipFill>
          <a:blip r:embed="rId2" cstate="print"/>
          <a:srcRect/>
          <a:stretch>
            <a:fillRect/>
          </a:stretch>
        </p:blipFill>
        <p:spPr>
          <a:xfrm>
            <a:off x="3000376" y="1517651"/>
            <a:ext cx="6119813" cy="4773613"/>
          </a:xfrm>
        </p:spPr>
      </p:pic>
    </p:spTree>
    <p:extLst>
      <p:ext uri="{BB962C8B-B14F-4D97-AF65-F5344CB8AC3E}">
        <p14:creationId xmlns:p14="http://schemas.microsoft.com/office/powerpoint/2010/main" val="667901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Με την </a:t>
            </a:r>
            <a:r>
              <a:rPr lang="el-GR" i="1" dirty="0" smtClean="0"/>
              <a:t>Επανάσταση </a:t>
            </a:r>
            <a:r>
              <a:rPr lang="el-GR" i="1" dirty="0"/>
              <a:t>της 3ης </a:t>
            </a:r>
            <a:r>
              <a:rPr lang="el-GR" i="1" dirty="0" smtClean="0"/>
              <a:t>Σεπτεμβρίου</a:t>
            </a:r>
            <a:r>
              <a:rPr lang="el-GR" dirty="0"/>
              <a:t> </a:t>
            </a:r>
            <a:r>
              <a:rPr lang="el-GR" dirty="0" smtClean="0"/>
              <a:t>επανήλθαν </a:t>
            </a:r>
            <a:r>
              <a:rPr lang="el-GR" dirty="0"/>
              <a:t>στα πράγματα οι παλαιοί άρχοντες, ενδεδυμένοι τον κοινοβουλευτικό μανδύα και πανίσχυροι</a:t>
            </a:r>
            <a:r>
              <a:rPr lang="el-GR" dirty="0" smtClean="0"/>
              <a:t>.</a:t>
            </a:r>
          </a:p>
          <a:p>
            <a:r>
              <a:rPr lang="el-GR" dirty="0"/>
              <a:t>Ή</a:t>
            </a:r>
            <a:r>
              <a:rPr lang="el-GR" dirty="0" smtClean="0"/>
              <a:t>ταν ισχυροί περισσότερο απέναντι στο λαό παρά στο μονάρχη, γιατί δεν υπήρχαν δεν σταθερά πολιτικά κόμματα , </a:t>
            </a:r>
            <a:r>
              <a:rPr lang="el-GR" dirty="0"/>
              <a:t>που θα εξασφάλιζαν </a:t>
            </a:r>
            <a:r>
              <a:rPr lang="el-GR" dirty="0" smtClean="0"/>
              <a:t>τον έλεγχο </a:t>
            </a:r>
            <a:r>
              <a:rPr lang="el-GR" dirty="0"/>
              <a:t>της βασιλικής εξουσίας. </a:t>
            </a:r>
            <a:endParaRPr lang="el-GR" dirty="0" smtClean="0"/>
          </a:p>
          <a:p>
            <a:r>
              <a:rPr lang="el-GR" dirty="0" smtClean="0"/>
              <a:t>Σύνταγμα </a:t>
            </a:r>
            <a:r>
              <a:rPr lang="el-GR" dirty="0"/>
              <a:t>του 1844, ένα από τα πιο φιλελεύθερα Συντάγματα της </a:t>
            </a:r>
            <a:r>
              <a:rPr lang="el-GR" dirty="0" smtClean="0"/>
              <a:t>εποχής</a:t>
            </a:r>
            <a:endParaRPr lang="el-GR" dirty="0"/>
          </a:p>
          <a:p>
            <a:r>
              <a:rPr lang="el-GR" sz="4000" b="1" dirty="0" smtClean="0">
                <a:ln w="22225">
                  <a:solidFill>
                    <a:schemeClr val="accent2"/>
                  </a:solidFill>
                  <a:prstDash val="solid"/>
                </a:ln>
                <a:solidFill>
                  <a:schemeClr val="accent2">
                    <a:lumMod val="40000"/>
                    <a:lumOff val="60000"/>
                  </a:schemeClr>
                </a:solidFill>
              </a:rPr>
              <a:t>                              Α Λ </a:t>
            </a:r>
            <a:r>
              <a:rPr lang="el-GR" sz="4000" b="1" dirty="0" err="1" smtClean="0">
                <a:ln w="22225">
                  <a:solidFill>
                    <a:schemeClr val="accent2"/>
                  </a:solidFill>
                  <a:prstDash val="solid"/>
                </a:ln>
                <a:solidFill>
                  <a:schemeClr val="accent2">
                    <a:lumMod val="40000"/>
                    <a:lumOff val="60000"/>
                  </a:schemeClr>
                </a:solidFill>
              </a:rPr>
              <a:t>Λ</a:t>
            </a:r>
            <a:r>
              <a:rPr lang="el-GR" sz="4000" b="1" dirty="0" smtClean="0">
                <a:ln w="22225">
                  <a:solidFill>
                    <a:schemeClr val="accent2"/>
                  </a:solidFill>
                  <a:prstDash val="solid"/>
                </a:ln>
                <a:solidFill>
                  <a:schemeClr val="accent2">
                    <a:lumMod val="40000"/>
                    <a:lumOff val="60000"/>
                  </a:schemeClr>
                </a:solidFill>
              </a:rPr>
              <a:t> Α </a:t>
            </a:r>
            <a:endParaRPr lang="el-GR" sz="4000" dirty="0" smtClean="0"/>
          </a:p>
          <a:p>
            <a:r>
              <a:rPr lang="el-GR" dirty="0" smtClean="0"/>
              <a:t> </a:t>
            </a:r>
            <a:r>
              <a:rPr lang="el-GR" dirty="0"/>
              <a:t>δεν κατοχύρωνε τη λαϊκή </a:t>
            </a:r>
            <a:r>
              <a:rPr lang="el-GR" dirty="0" smtClean="0"/>
              <a:t>κυριαρχία</a:t>
            </a:r>
            <a:endParaRPr lang="el-GR" dirty="0"/>
          </a:p>
        </p:txBody>
      </p:sp>
    </p:spTree>
    <p:extLst>
      <p:ext uri="{BB962C8B-B14F-4D97-AF65-F5344CB8AC3E}">
        <p14:creationId xmlns:p14="http://schemas.microsoft.com/office/powerpoint/2010/main" val="50993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t>Αμνηστία  για  τα  εγκλήματα  στις  εκλογές  του  1844</a:t>
            </a:r>
            <a:endParaRPr lang="el-GR" dirty="0"/>
          </a:p>
        </p:txBody>
      </p:sp>
      <p:pic>
        <p:nvPicPr>
          <p:cNvPr id="495619" name="Picture 2" descr="C:\Users\ΕΥΓΕΝΙΑ\Pictures\ικωναις ειστωρυας\καποδίστριας  όθωνας\αμνηστία  για  τα  εγκλήματα  στις  εκλοογές  του  1844.png"/>
          <p:cNvPicPr>
            <a:picLocks noGrp="1" noChangeAspect="1" noChangeArrowheads="1"/>
          </p:cNvPicPr>
          <p:nvPr>
            <p:ph idx="1"/>
          </p:nvPr>
        </p:nvPicPr>
        <p:blipFill>
          <a:blip r:embed="rId2" cstate="print"/>
          <a:srcRect/>
          <a:stretch>
            <a:fillRect/>
          </a:stretch>
        </p:blipFill>
        <p:spPr>
          <a:xfrm>
            <a:off x="3822223" y="1737360"/>
            <a:ext cx="4608513" cy="4624387"/>
          </a:xfrm>
        </p:spPr>
      </p:pic>
    </p:spTree>
    <p:extLst>
      <p:ext uri="{BB962C8B-B14F-4D97-AF65-F5344CB8AC3E}">
        <p14:creationId xmlns:p14="http://schemas.microsoft.com/office/powerpoint/2010/main" val="323909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t>Γελοιογραφία  1856  για  την  εξαπάτηση  του  λαού  το  1844</a:t>
            </a:r>
            <a:endParaRPr lang="el-GR" dirty="0"/>
          </a:p>
        </p:txBody>
      </p:sp>
      <p:pic>
        <p:nvPicPr>
          <p:cNvPr id="496643" name="Picture 2" descr="C:\Users\ΕΥΓΕΝΙΑ\Pictures\ικωναις ειστωρυας\καποδίστριας  όθωνας\γελοιγραφία  1856  εξαπάτηση  του  ελλ.  λαού.png"/>
          <p:cNvPicPr>
            <a:picLocks noGrp="1" noChangeAspect="1" noChangeArrowheads="1"/>
          </p:cNvPicPr>
          <p:nvPr>
            <p:ph idx="1"/>
          </p:nvPr>
        </p:nvPicPr>
        <p:blipFill>
          <a:blip r:embed="rId2" cstate="print"/>
          <a:stretch>
            <a:fillRect/>
          </a:stretch>
        </p:blipFill>
        <p:spPr>
          <a:xfrm>
            <a:off x="5834898" y="1357532"/>
            <a:ext cx="4536504" cy="5157573"/>
          </a:xfrm>
        </p:spPr>
      </p:pic>
    </p:spTree>
    <p:extLst>
      <p:ext uri="{BB962C8B-B14F-4D97-AF65-F5344CB8AC3E}">
        <p14:creationId xmlns:p14="http://schemas.microsoft.com/office/powerpoint/2010/main" val="522573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 κατοχύρωση της λαϊκής κυριαρχίας</a:t>
            </a:r>
            <a:r>
              <a:rPr lang="el-GR" dirty="0"/>
              <a:t>.</a:t>
            </a:r>
          </a:p>
        </p:txBody>
      </p:sp>
      <p:sp>
        <p:nvSpPr>
          <p:cNvPr id="3" name="Θέση περιεχομένου 2"/>
          <p:cNvSpPr>
            <a:spLocks noGrp="1"/>
          </p:cNvSpPr>
          <p:nvPr>
            <p:ph idx="1"/>
          </p:nvPr>
        </p:nvSpPr>
        <p:spPr/>
        <p:txBody>
          <a:bodyPr>
            <a:normAutofit/>
          </a:bodyPr>
          <a:lstStyle/>
          <a:p>
            <a:r>
              <a:rPr lang="el-GR" dirty="0"/>
              <a:t>Ν</a:t>
            </a:r>
            <a:r>
              <a:rPr lang="el-GR" dirty="0" smtClean="0"/>
              <a:t>έο </a:t>
            </a:r>
            <a:r>
              <a:rPr lang="el-GR" dirty="0"/>
              <a:t>Σύνταγμα, </a:t>
            </a:r>
            <a:r>
              <a:rPr lang="el-GR" dirty="0" smtClean="0"/>
              <a:t>1864,</a:t>
            </a:r>
          </a:p>
          <a:p>
            <a:r>
              <a:rPr lang="el-GR" dirty="0" smtClean="0"/>
              <a:t>Νέος ηγεμόνας  Γεώργιος </a:t>
            </a:r>
            <a:r>
              <a:rPr lang="el-GR" dirty="0"/>
              <a:t>Ά των </a:t>
            </a:r>
            <a:r>
              <a:rPr lang="el-GR" dirty="0" err="1"/>
              <a:t>Γλυξβούργων</a:t>
            </a:r>
            <a:r>
              <a:rPr lang="el-GR" dirty="0"/>
              <a:t>* της Δανίας, </a:t>
            </a:r>
            <a:endParaRPr lang="el-GR" dirty="0" smtClean="0"/>
          </a:p>
          <a:p>
            <a:r>
              <a:rPr lang="el-GR" dirty="0" smtClean="0"/>
              <a:t>πολιτικοί </a:t>
            </a:r>
            <a:r>
              <a:rPr lang="el-GR" dirty="0"/>
              <a:t>αγώνες του </a:t>
            </a:r>
            <a:r>
              <a:rPr lang="el-GR" dirty="0" smtClean="0"/>
              <a:t>του </a:t>
            </a:r>
            <a:r>
              <a:rPr lang="el-GR" dirty="0"/>
              <a:t>Χαρίλαου Τρικούπη, ο οποίος υποχρέωσε τον Γεώργιο να αποδεχτεί επίσημα ότι θα έδινε την εντολή σχηματισμού κυβέρνησης στον αρχηγό του κόμματος που είχε τη </a:t>
            </a:r>
            <a:r>
              <a:rPr lang="el-GR" b="1" dirty="0"/>
              <a:t>«δεδηλωμένη εμπιστοσύνη» </a:t>
            </a:r>
            <a:r>
              <a:rPr lang="el-GR" dirty="0"/>
              <a:t>του κοινοβουλίου. </a:t>
            </a:r>
            <a:endParaRPr lang="el-GR" dirty="0" smtClean="0"/>
          </a:p>
          <a:p>
            <a:r>
              <a:rPr lang="el-GR" dirty="0" smtClean="0"/>
              <a:t>Η </a:t>
            </a:r>
            <a:r>
              <a:rPr lang="el-GR" dirty="0"/>
              <a:t>αποδοχή της </a:t>
            </a:r>
            <a:r>
              <a:rPr lang="el-GR" b="1" i="1" dirty="0"/>
              <a:t>αρχής της δεδηλωμένης</a:t>
            </a:r>
            <a:r>
              <a:rPr lang="el-GR" b="1" dirty="0"/>
              <a:t>* </a:t>
            </a:r>
            <a:r>
              <a:rPr lang="el-GR" dirty="0"/>
              <a:t>αφενός υποχρέωσε τον ανώτατο άρχοντα να σέβεται τη λαϊκή ετυμηγορία και συνεπώς τη λαϊκή κυριαρχία </a:t>
            </a:r>
            <a:endParaRPr lang="el-GR" dirty="0" smtClean="0"/>
          </a:p>
          <a:p>
            <a:r>
              <a:rPr lang="el-GR" dirty="0" smtClean="0"/>
              <a:t>Δημιουργία  πολιτικών κομμάτων με </a:t>
            </a:r>
            <a:r>
              <a:rPr lang="el-GR" dirty="0"/>
              <a:t>σταθερές αρχές και προγράμματα. </a:t>
            </a:r>
            <a:endParaRPr lang="el-GR" dirty="0" smtClean="0"/>
          </a:p>
          <a:p>
            <a:r>
              <a:rPr lang="el-GR" dirty="0" smtClean="0"/>
              <a:t>Ανεξάρτητη </a:t>
            </a:r>
            <a:r>
              <a:rPr lang="el-GR" dirty="0"/>
              <a:t>και κοινοβουλευτική, η Ελλάδα της εποχής (1830- 1881) κέρδιζε αργά, πολύ αργά, μια θέση στη χορεία των ανεξάρτητων εθνικών κρατών.</a:t>
            </a:r>
          </a:p>
        </p:txBody>
      </p:sp>
    </p:spTree>
    <p:extLst>
      <p:ext uri="{BB962C8B-B14F-4D97-AF65-F5344CB8AC3E}">
        <p14:creationId xmlns:p14="http://schemas.microsoft.com/office/powerpoint/2010/main" val="185490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Τρικούπης</a:t>
            </a:r>
            <a:endParaRPr lang="el-GR" dirty="0"/>
          </a:p>
        </p:txBody>
      </p:sp>
      <p:pic>
        <p:nvPicPr>
          <p:cNvPr id="530435" name="Picture 2" descr="C:\Users\ΕΥΓΕΝΙΑ\Pictures\ικωναις ειστωρυας\Γεώργιος  Α΄Τρικούπης\trikoupis.jpg"/>
          <p:cNvPicPr>
            <a:picLocks noGrp="1" noChangeAspect="1" noChangeArrowheads="1"/>
          </p:cNvPicPr>
          <p:nvPr>
            <p:ph idx="1"/>
          </p:nvPr>
        </p:nvPicPr>
        <p:blipFill>
          <a:blip r:embed="rId2" cstate="print"/>
          <a:srcRect/>
          <a:stretch>
            <a:fillRect/>
          </a:stretch>
        </p:blipFill>
        <p:spPr>
          <a:xfrm>
            <a:off x="4223793" y="818326"/>
            <a:ext cx="3334296" cy="5133212"/>
          </a:xfrm>
        </p:spPr>
      </p:pic>
    </p:spTree>
    <p:extLst>
      <p:ext uri="{BB962C8B-B14F-4D97-AF65-F5344CB8AC3E}">
        <p14:creationId xmlns:p14="http://schemas.microsoft.com/office/powerpoint/2010/main" val="365306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Τις  </a:t>
            </a:r>
            <a:r>
              <a:rPr lang="el-GR" dirty="0" err="1" smtClean="0"/>
              <a:t>πταίει</a:t>
            </a:r>
            <a:endParaRPr lang="el-GR" dirty="0"/>
          </a:p>
        </p:txBody>
      </p:sp>
      <p:pic>
        <p:nvPicPr>
          <p:cNvPr id="531459" name="Picture 2" descr="C:\Users\ΕΥΓΕΝΙΑ\Pictures\ικωναις ειστωρυας\Γεώργιος  Α΄Τρικούπης\τις  πταιει.jpg"/>
          <p:cNvPicPr>
            <a:picLocks noGrp="1" noChangeAspect="1" noChangeArrowheads="1"/>
          </p:cNvPicPr>
          <p:nvPr>
            <p:ph idx="1"/>
          </p:nvPr>
        </p:nvPicPr>
        <p:blipFill>
          <a:blip r:embed="rId2" cstate="print"/>
          <a:stretch>
            <a:fillRect/>
          </a:stretch>
        </p:blipFill>
        <p:spPr>
          <a:xfrm>
            <a:off x="2012824" y="1484784"/>
            <a:ext cx="8187632" cy="4591195"/>
          </a:xfrm>
        </p:spPr>
      </p:pic>
    </p:spTree>
    <p:extLst>
      <p:ext uri="{BB962C8B-B14F-4D97-AF65-F5344CB8AC3E}">
        <p14:creationId xmlns:p14="http://schemas.microsoft.com/office/powerpoint/2010/main" val="2703426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effectLst/>
              </a:rPr>
              <a:t>Η </a:t>
            </a:r>
            <a:r>
              <a:rPr lang="el-GR" b="1" dirty="0" smtClean="0">
                <a:effectLst/>
              </a:rPr>
              <a:t>εδαφική επικράτεια </a:t>
            </a:r>
            <a:r>
              <a:rPr lang="el-GR" b="1" dirty="0">
                <a:effectLst/>
              </a:rPr>
              <a:t>και το </a:t>
            </a:r>
            <a:r>
              <a:rPr lang="el-GR" b="1" dirty="0" smtClean="0">
                <a:effectLst/>
              </a:rPr>
              <a:t>πολίτευμα </a:t>
            </a:r>
            <a:r>
              <a:rPr lang="el-GR" b="1" dirty="0">
                <a:effectLst/>
              </a:rPr>
              <a:t>του </a:t>
            </a:r>
            <a:r>
              <a:rPr lang="el-GR" b="1" dirty="0" smtClean="0">
                <a:effectLst/>
              </a:rPr>
              <a:t>νεοσύστατου κράτους</a:t>
            </a:r>
            <a:r>
              <a:rPr lang="el-GR" b="1" dirty="0">
                <a:effectLst/>
              </a:rPr>
              <a:t>.</a:t>
            </a:r>
            <a:endParaRPr lang="el-GR" dirty="0"/>
          </a:p>
        </p:txBody>
      </p:sp>
      <p:sp>
        <p:nvSpPr>
          <p:cNvPr id="3" name="Θέση περιεχομένου 2"/>
          <p:cNvSpPr>
            <a:spLocks noGrp="1"/>
          </p:cNvSpPr>
          <p:nvPr>
            <p:ph idx="1"/>
          </p:nvPr>
        </p:nvSpPr>
        <p:spPr>
          <a:xfrm>
            <a:off x="818712" y="1913206"/>
            <a:ext cx="10563286" cy="4944793"/>
          </a:xfrm>
          <a:ln>
            <a:solidFill>
              <a:schemeClr val="accent1"/>
            </a:solidFill>
          </a:ln>
        </p:spPr>
        <p:txBody>
          <a:bodyPr>
            <a:normAutofit/>
          </a:bodyPr>
          <a:lstStyle/>
          <a:p>
            <a:pPr marL="0" indent="0">
              <a:buNone/>
            </a:pPr>
            <a:endParaRPr lang="el-GR" dirty="0" smtClean="0">
              <a:effectLst/>
            </a:endParaRPr>
          </a:p>
          <a:p>
            <a:pPr marL="0" indent="0">
              <a:buNone/>
            </a:pPr>
            <a:endParaRPr lang="el-GR" dirty="0"/>
          </a:p>
          <a:p>
            <a:pPr marL="0" indent="0">
              <a:buNone/>
            </a:pPr>
            <a:endParaRPr lang="el-GR" dirty="0" smtClean="0">
              <a:effectLst/>
            </a:endParaRPr>
          </a:p>
          <a:p>
            <a:pPr marL="0" indent="0">
              <a:buNone/>
            </a:pPr>
            <a:r>
              <a:rPr lang="el-GR" dirty="0"/>
              <a:t> </a:t>
            </a:r>
            <a:r>
              <a:rPr lang="el-GR" dirty="0" smtClean="0"/>
              <a:t>                                                          </a:t>
            </a:r>
          </a:p>
          <a:p>
            <a:pPr marL="0" indent="0">
              <a:buNone/>
            </a:pPr>
            <a:r>
              <a:rPr lang="el-GR" dirty="0"/>
              <a:t> </a:t>
            </a:r>
            <a:r>
              <a:rPr lang="el-GR" dirty="0" smtClean="0"/>
              <a:t>                                                           ελληνικό  κράτος            </a:t>
            </a:r>
          </a:p>
          <a:p>
            <a:pPr marL="0" indent="0">
              <a:buNone/>
            </a:pPr>
            <a:r>
              <a:rPr lang="el-GR" dirty="0" smtClean="0"/>
              <a:t>                                                                                                  </a:t>
            </a:r>
          </a:p>
          <a:p>
            <a:pPr marL="0" indent="0">
              <a:buNone/>
            </a:pPr>
            <a:endParaRPr lang="el-GR" dirty="0" smtClean="0"/>
          </a:p>
          <a:p>
            <a:pPr marL="0" indent="0">
              <a:buNone/>
            </a:pPr>
            <a:endParaRPr lang="el-GR" dirty="0" smtClean="0">
              <a:effectLst/>
            </a:endParaRPr>
          </a:p>
          <a:p>
            <a:endParaRPr lang="el-GR" dirty="0" smtClean="0">
              <a:effectLst/>
            </a:endParaRPr>
          </a:p>
          <a:p>
            <a:endParaRPr lang="el-GR" dirty="0"/>
          </a:p>
          <a:p>
            <a:endParaRPr lang="el-GR" dirty="0" smtClean="0">
              <a:effectLst/>
            </a:endParaRPr>
          </a:p>
        </p:txBody>
      </p:sp>
      <p:cxnSp>
        <p:nvCxnSpPr>
          <p:cNvPr id="5" name="Ευθύγραμμο βέλος σύνδεσης 4"/>
          <p:cNvCxnSpPr/>
          <p:nvPr/>
        </p:nvCxnSpPr>
        <p:spPr>
          <a:xfrm flipH="1">
            <a:off x="5160928" y="2692362"/>
            <a:ext cx="490651" cy="859729"/>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5679418" y="2585255"/>
            <a:ext cx="416581" cy="966836"/>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Έλλειψη 12"/>
          <p:cNvSpPr/>
          <p:nvPr/>
        </p:nvSpPr>
        <p:spPr>
          <a:xfrm>
            <a:off x="2426225" y="2187525"/>
            <a:ext cx="2734703" cy="12238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rPr>
              <a:t>Πόλεμος των Ελλήνων εναντίον των Οθωμανών</a:t>
            </a:r>
            <a:endParaRPr lang="el-GR" dirty="0">
              <a:solidFill>
                <a:schemeClr val="bg1"/>
              </a:solidFill>
            </a:endParaRPr>
          </a:p>
        </p:txBody>
      </p:sp>
      <p:sp>
        <p:nvSpPr>
          <p:cNvPr id="14" name="Έλλειψη 13"/>
          <p:cNvSpPr/>
          <p:nvPr/>
        </p:nvSpPr>
        <p:spPr>
          <a:xfrm>
            <a:off x="6260124" y="2180492"/>
            <a:ext cx="3432516" cy="1371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rPr>
              <a:t>επεμβάσεις των 3 εγγυητριών δυνάμεων, της Μ. Βρετανίας, Γαλλίας και </a:t>
            </a:r>
            <a:r>
              <a:rPr lang="el-GR" dirty="0">
                <a:solidFill>
                  <a:schemeClr val="bg1"/>
                </a:solidFill>
              </a:rPr>
              <a:t>Ρ</a:t>
            </a:r>
            <a:r>
              <a:rPr lang="el-GR" dirty="0" smtClean="0">
                <a:solidFill>
                  <a:schemeClr val="bg1"/>
                </a:solidFill>
              </a:rPr>
              <a:t>ωσίας </a:t>
            </a:r>
            <a:endParaRPr lang="el-GR" dirty="0">
              <a:solidFill>
                <a:schemeClr val="bg1"/>
              </a:solidFill>
            </a:endParaRPr>
          </a:p>
        </p:txBody>
      </p:sp>
      <p:cxnSp>
        <p:nvCxnSpPr>
          <p:cNvPr id="26" name="Ευθύγραμμο βέλος σύνδεσης 25"/>
          <p:cNvCxnSpPr/>
          <p:nvPr/>
        </p:nvCxnSpPr>
        <p:spPr>
          <a:xfrm flipH="1">
            <a:off x="7962315" y="3590776"/>
            <a:ext cx="70338" cy="876033"/>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5" name="Έλλειψη 34"/>
          <p:cNvSpPr/>
          <p:nvPr/>
        </p:nvSpPr>
        <p:spPr>
          <a:xfrm>
            <a:off x="6260124" y="4466809"/>
            <a:ext cx="4304713" cy="1409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bg1"/>
                </a:solidFill>
              </a:rPr>
              <a:t>ΕΓΓΥΩΝΤΑΙ:</a:t>
            </a:r>
          </a:p>
          <a:p>
            <a:pPr marL="285750" indent="-285750" algn="ctr">
              <a:buFont typeface="Arial" panose="020B0604020202020204" pitchFamily="34" charset="0"/>
              <a:buChar char="•"/>
            </a:pPr>
            <a:r>
              <a:rPr lang="el-GR" dirty="0" smtClean="0">
                <a:solidFill>
                  <a:schemeClr val="bg1"/>
                </a:solidFill>
              </a:rPr>
              <a:t>ανεξαρτησία,</a:t>
            </a:r>
          </a:p>
          <a:p>
            <a:pPr algn="ctr"/>
            <a:r>
              <a:rPr lang="el-GR" dirty="0" smtClean="0">
                <a:solidFill>
                  <a:schemeClr val="bg1"/>
                </a:solidFill>
              </a:rPr>
              <a:t>Εδαφική ακεραιότητα </a:t>
            </a:r>
          </a:p>
          <a:p>
            <a:pPr algn="ctr"/>
            <a:r>
              <a:rPr lang="el-GR" dirty="0" smtClean="0">
                <a:solidFill>
                  <a:schemeClr val="bg1"/>
                </a:solidFill>
              </a:rPr>
              <a:t>μοναρχικό καθεστώς</a:t>
            </a:r>
            <a:endParaRPr lang="el-GR" dirty="0">
              <a:solidFill>
                <a:schemeClr val="bg1"/>
              </a:solidFill>
            </a:endParaRPr>
          </a:p>
        </p:txBody>
      </p:sp>
    </p:spTree>
    <p:extLst>
      <p:ext uri="{BB962C8B-B14F-4D97-AF65-F5344CB8AC3E}">
        <p14:creationId xmlns:p14="http://schemas.microsoft.com/office/powerpoint/2010/main" val="75813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537603" name="2 - Θέση περιεχομένου"/>
          <p:cNvSpPr>
            <a:spLocks noGrp="1"/>
          </p:cNvSpPr>
          <p:nvPr>
            <p:ph idx="1"/>
          </p:nvPr>
        </p:nvSpPr>
        <p:spPr/>
        <p:txBody>
          <a:bodyPr>
            <a:normAutofit/>
          </a:bodyPr>
          <a:lstStyle/>
          <a:p>
            <a:r>
              <a:rPr lang="el-GR" sz="2800"/>
              <a:t>Απόσπασμα από το άρθρο του Χαρίλαου Τρικούπη με τίτλο "Τις πταίει;" στην εφημερίδα Καιροί, της 29ης Ιουνίου 1874:</a:t>
            </a:r>
          </a:p>
          <a:p>
            <a:r>
              <a:rPr lang="el-GR" sz="2800"/>
              <a:t>(…) Ας αφεθή να λειτουργήσει το πολίτευμα εν τη βεβαιότητι ότι εκ της πλειοψηφίας της Βουλής μορφώνεται η κυβέρνησις και ταχέως θα ίδωμεν την Βουλήν συντασσομένην εις δύο κόμματα. Ουδέν των θεμελιωδών ζητημάτων, άτινα εν Γαλλία ή Ιταλία διαιρούσι τους πολιτευομένους εις πολλά κόμματα, έχομεν εν Ελλάδι. Τα πολλά κόμματα παρ' υμίν είναι αποτέλεσμα της προσκλήσεως των μειονοψηφιών εις την εξουσίαν.</a:t>
            </a:r>
          </a:p>
          <a:p>
            <a:endParaRPr lang="el-GR" sz="2800"/>
          </a:p>
        </p:txBody>
      </p:sp>
    </p:spTree>
    <p:extLst>
      <p:ext uri="{BB962C8B-B14F-4D97-AF65-F5344CB8AC3E}">
        <p14:creationId xmlns:p14="http://schemas.microsoft.com/office/powerpoint/2010/main" val="234692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sp>
        <p:nvSpPr>
          <p:cNvPr id="538627" name="2 - Θέση περιεχομένου"/>
          <p:cNvSpPr>
            <a:spLocks noGrp="1"/>
          </p:cNvSpPr>
          <p:nvPr>
            <p:ph idx="1"/>
          </p:nvPr>
        </p:nvSpPr>
        <p:spPr/>
        <p:txBody>
          <a:bodyPr>
            <a:normAutofit/>
          </a:bodyPr>
          <a:lstStyle/>
          <a:p>
            <a:r>
              <a:rPr lang="el-GR" sz="2400"/>
              <a:t>Με τη θέσπιση της αρχής της δεδηλωμένης καταργούνται τα άρθρα 31 ("ο βασιλεύς διορίζει και παύει τους υπουργούς αυτού") και 37 (περί του δικαιώματος του βασιλιά να διαλύει τη Βουλή) του Συντάγματος του 1864. Απόσπασμα από την αγόρευση του Γεωργίου Α΄ στη Βουλή στις 11 Αυγούστου 1875 (το λόγο του βασιλιά έγραψε ο Χ. Τρικούπης):</a:t>
            </a:r>
          </a:p>
          <a:p>
            <a:r>
              <a:rPr lang="el-GR" sz="2400"/>
              <a:t>(…) Απαιτών ως απαραίτητον προσόν των καλουμένων παρ' εμού εις την κυβέρνησιν του τόπου την δεδηλωμένην προς αυτούς εμπιστοσύνην της πλειονοψηφίας των αντιπροσώπων του Έθνους, απεκδέχομαι ίνα η Βουλή καθιστά εφικτήν την ύπαρξιν του προσόντος τούτου, ου άνευ αποβαίνει αδύνατος η εναρμόνιος λειτουργία του πολιτεύματος. (…)</a:t>
            </a:r>
          </a:p>
          <a:p>
            <a:endParaRPr lang="el-GR" sz="2400"/>
          </a:p>
        </p:txBody>
      </p:sp>
    </p:spTree>
    <p:extLst>
      <p:ext uri="{BB962C8B-B14F-4D97-AF65-F5344CB8AC3E}">
        <p14:creationId xmlns:p14="http://schemas.microsoft.com/office/powerpoint/2010/main" val="76239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pic>
        <p:nvPicPr>
          <p:cNvPr id="544771" name="Picture 2" descr="C:\Users\ΕΥΓΕΝΙΑ\Pictures\ικωναις ειστωρυας\Γεώργιος  Α΄Τρικούπης\kalpi-no-yes.jpg"/>
          <p:cNvPicPr>
            <a:picLocks noGrp="1" noChangeAspect="1" noChangeArrowheads="1"/>
          </p:cNvPicPr>
          <p:nvPr>
            <p:ph idx="1"/>
          </p:nvPr>
        </p:nvPicPr>
        <p:blipFill>
          <a:blip r:embed="rId2" cstate="print"/>
          <a:srcRect/>
          <a:stretch>
            <a:fillRect/>
          </a:stretch>
        </p:blipFill>
        <p:spPr>
          <a:xfrm>
            <a:off x="3154364" y="1554163"/>
            <a:ext cx="6035675" cy="4525962"/>
          </a:xfrm>
        </p:spPr>
      </p:pic>
    </p:spTree>
    <p:extLst>
      <p:ext uri="{BB962C8B-B14F-4D97-AF65-F5344CB8AC3E}">
        <p14:creationId xmlns:p14="http://schemas.microsoft.com/office/powerpoint/2010/main" val="976928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Καρτ-ποστάλ  εποχής</a:t>
            </a:r>
            <a:endParaRPr lang="el-GR" dirty="0"/>
          </a:p>
        </p:txBody>
      </p:sp>
      <p:pic>
        <p:nvPicPr>
          <p:cNvPr id="562179" name="Picture 2" descr="C:\Users\ΕΥΓΕΝΙΑ\Pictures\ικωναις ειστωρυας\Γεώργιος  Α΄Τρικούπης\Corinth_Canal_1911_postcard.jpg"/>
          <p:cNvPicPr>
            <a:picLocks noGrp="1" noChangeAspect="1" noChangeArrowheads="1"/>
          </p:cNvPicPr>
          <p:nvPr>
            <p:ph idx="1"/>
          </p:nvPr>
        </p:nvPicPr>
        <p:blipFill>
          <a:blip r:embed="rId2" cstate="print"/>
          <a:stretch>
            <a:fillRect/>
          </a:stretch>
        </p:blipFill>
        <p:spPr>
          <a:xfrm>
            <a:off x="6976051" y="1011981"/>
            <a:ext cx="3888432" cy="5314691"/>
          </a:xfrm>
        </p:spPr>
      </p:pic>
    </p:spTree>
    <p:extLst>
      <p:ext uri="{BB962C8B-B14F-4D97-AF65-F5344CB8AC3E}">
        <p14:creationId xmlns:p14="http://schemas.microsoft.com/office/powerpoint/2010/main" val="79963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Διώρυγα Κορίνθου</a:t>
            </a:r>
            <a:endParaRPr lang="el-GR" dirty="0"/>
          </a:p>
        </p:txBody>
      </p:sp>
      <p:pic>
        <p:nvPicPr>
          <p:cNvPr id="559107" name="Picture 2" descr="C:\Users\ΕΥΓΕΝΙΑ\Pictures\ικωναις ειστωρυας\Γεώργιος  Α΄Τρικούπης\διάνοιξη  διώρυγας.jpg"/>
          <p:cNvPicPr>
            <a:picLocks noGrp="1" noChangeAspect="1" noChangeArrowheads="1"/>
          </p:cNvPicPr>
          <p:nvPr>
            <p:ph idx="1"/>
          </p:nvPr>
        </p:nvPicPr>
        <p:blipFill>
          <a:blip r:embed="rId2" cstate="print"/>
          <a:srcRect/>
          <a:stretch>
            <a:fillRect/>
          </a:stretch>
        </p:blipFill>
        <p:spPr>
          <a:xfrm>
            <a:off x="2855913" y="1924051"/>
            <a:ext cx="6119812" cy="4132263"/>
          </a:xfrm>
        </p:spPr>
      </p:pic>
    </p:spTree>
    <p:extLst>
      <p:ext uri="{BB962C8B-B14F-4D97-AF65-F5344CB8AC3E}">
        <p14:creationId xmlns:p14="http://schemas.microsoft.com/office/powerpoint/2010/main" val="3450103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t>1890  Θησείο  </a:t>
            </a:r>
            <a:r>
              <a:rPr lang="el-GR" dirty="0" err="1" smtClean="0"/>
              <a:t>σιδ</a:t>
            </a:r>
            <a:r>
              <a:rPr lang="el-GR" dirty="0" smtClean="0"/>
              <a:t>/</a:t>
            </a:r>
            <a:r>
              <a:rPr lang="el-GR" dirty="0" err="1" smtClean="0"/>
              <a:t>κη</a:t>
            </a:r>
            <a:r>
              <a:rPr lang="el-GR" dirty="0" smtClean="0"/>
              <a:t> γραμμή  </a:t>
            </a:r>
            <a:r>
              <a:rPr lang="el-GR" smtClean="0"/>
              <a:t>Αθήνα  πειραιασ </a:t>
            </a:r>
            <a:endParaRPr lang="el-GR" dirty="0"/>
          </a:p>
        </p:txBody>
      </p:sp>
      <p:pic>
        <p:nvPicPr>
          <p:cNvPr id="551939" name="Picture 2" descr="C:\Users\ΕΥΓΕΝΙΑ\Pictures\ικωναις ειστωρυας\Γεώργιος  Α΄Τρικούπης\1890 θησελιο  σιδηροδρομμική  γραμμή  αθηνας πειραιά.jpg"/>
          <p:cNvPicPr>
            <a:picLocks noGrp="1" noChangeAspect="1" noChangeArrowheads="1"/>
          </p:cNvPicPr>
          <p:nvPr>
            <p:ph idx="1"/>
          </p:nvPr>
        </p:nvPicPr>
        <p:blipFill>
          <a:blip r:embed="rId2" cstate="print"/>
          <a:srcRect/>
          <a:stretch>
            <a:fillRect/>
          </a:stretch>
        </p:blipFill>
        <p:spPr>
          <a:xfrm>
            <a:off x="3359150" y="1773239"/>
            <a:ext cx="5257800" cy="4046537"/>
          </a:xfrm>
        </p:spPr>
      </p:pic>
    </p:spTree>
    <p:extLst>
      <p:ext uri="{BB962C8B-B14F-4D97-AF65-F5344CB8AC3E}">
        <p14:creationId xmlns:p14="http://schemas.microsoft.com/office/powerpoint/2010/main" val="797333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pic>
        <p:nvPicPr>
          <p:cNvPr id="567299" name="Picture 2" descr="C:\Users\ΕΥΓΕΝΙΑ\Pictures\ικωναις ειστωρυας\Γεώργιος  Α΄Τρικούπης\τρικούπης  δάνεια.jpg"/>
          <p:cNvPicPr>
            <a:picLocks noGrp="1" noChangeAspect="1" noChangeArrowheads="1"/>
          </p:cNvPicPr>
          <p:nvPr>
            <p:ph idx="1"/>
          </p:nvPr>
        </p:nvPicPr>
        <p:blipFill>
          <a:blip r:embed="rId2" cstate="print"/>
          <a:srcRect/>
          <a:stretch>
            <a:fillRect/>
          </a:stretch>
        </p:blipFill>
        <p:spPr>
          <a:xfrm>
            <a:off x="3935413" y="182758"/>
            <a:ext cx="4176712" cy="6032500"/>
          </a:xfrm>
        </p:spPr>
      </p:pic>
    </p:spTree>
    <p:extLst>
      <p:ext uri="{BB962C8B-B14F-4D97-AF65-F5344CB8AC3E}">
        <p14:creationId xmlns:p14="http://schemas.microsoft.com/office/powerpoint/2010/main" val="308590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sz="1600" dirty="0"/>
              <a:t>Gallant W. Thomas 2015,  </a:t>
            </a:r>
            <a:r>
              <a:rPr lang="en-GB" sz="1600" i="1" dirty="0"/>
              <a:t>The Edinburgh History of the Greeks, 1768 to 1913 The Long</a:t>
            </a:r>
            <a:r>
              <a:rPr lang="el-GR" sz="1600" dirty="0"/>
              <a:t/>
            </a:r>
            <a:br>
              <a:rPr lang="el-GR" sz="1600" dirty="0"/>
            </a:br>
            <a:r>
              <a:rPr lang="en-GB" sz="1600" i="1" dirty="0"/>
              <a:t>Nineteenth Century, </a:t>
            </a:r>
            <a:r>
              <a:rPr lang="en-GB" sz="1600" dirty="0"/>
              <a:t>EDINBURGH University Press</a:t>
            </a:r>
            <a:r>
              <a:rPr lang="el-GR" sz="1600" dirty="0"/>
              <a:t> ,σ 2</a:t>
            </a:r>
            <a:r>
              <a:rPr lang="en-GB" sz="1600" dirty="0"/>
              <a:t>12</a:t>
            </a:r>
            <a:endParaRPr lang="el-GR" sz="1600" dirty="0"/>
          </a:p>
        </p:txBody>
      </p:sp>
      <p:pic>
        <p:nvPicPr>
          <p:cNvPr id="4" name="Θέση περιεχομένου 3"/>
          <p:cNvPicPr>
            <a:picLocks noGrp="1" noChangeAspect="1"/>
          </p:cNvPicPr>
          <p:nvPr>
            <p:ph idx="1"/>
          </p:nvPr>
        </p:nvPicPr>
        <p:blipFill>
          <a:blip r:embed="rId2"/>
          <a:stretch>
            <a:fillRect/>
          </a:stretch>
        </p:blipFill>
        <p:spPr>
          <a:xfrm>
            <a:off x="1795146" y="1772817"/>
            <a:ext cx="8477318" cy="3678671"/>
          </a:xfrm>
          <a:prstGeom prst="rect">
            <a:avLst/>
          </a:prstGeom>
        </p:spPr>
      </p:pic>
    </p:spTree>
    <p:extLst>
      <p:ext uri="{BB962C8B-B14F-4D97-AF65-F5344CB8AC3E}">
        <p14:creationId xmlns:p14="http://schemas.microsoft.com/office/powerpoint/2010/main" val="320056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Το παλαιό καθεστώς των αρχόντων </a:t>
            </a:r>
            <a:r>
              <a:rPr lang="el-GR" dirty="0" smtClean="0"/>
              <a:t>έφθινε</a:t>
            </a:r>
          </a:p>
          <a:p>
            <a:r>
              <a:rPr lang="el-GR" dirty="0" smtClean="0"/>
              <a:t> μια </a:t>
            </a:r>
            <a:r>
              <a:rPr lang="el-GR" dirty="0"/>
              <a:t>νέα γενιά ανδρών έπαιρνε τη θέση τους</a:t>
            </a:r>
            <a:r>
              <a:rPr lang="el-GR" dirty="0" smtClean="0"/>
              <a:t>.</a:t>
            </a:r>
          </a:p>
          <a:p>
            <a:r>
              <a:rPr lang="el-GR" dirty="0" smtClean="0"/>
              <a:t> Από το  </a:t>
            </a:r>
            <a:r>
              <a:rPr lang="el-GR" dirty="0"/>
              <a:t>Εθνικό Καποδιστριακό Πανεπιστήμιο (ιδρύθηκε το 1837</a:t>
            </a:r>
            <a:r>
              <a:rPr lang="el-GR" dirty="0" smtClean="0"/>
              <a:t>)</a:t>
            </a:r>
            <a:r>
              <a:rPr lang="el-GR" dirty="0"/>
              <a:t> </a:t>
            </a:r>
            <a:r>
              <a:rPr lang="el-GR" dirty="0" smtClean="0"/>
              <a:t> προήλθε μια </a:t>
            </a:r>
            <a:r>
              <a:rPr lang="el-GR" dirty="0"/>
              <a:t>εγχώρια πολιτική ηγεσία και </a:t>
            </a:r>
            <a:r>
              <a:rPr lang="el-GR" dirty="0" smtClean="0"/>
              <a:t>διανόηση. </a:t>
            </a:r>
          </a:p>
          <a:p>
            <a:r>
              <a:rPr lang="el-GR" dirty="0" smtClean="0"/>
              <a:t>Σε αυτήν  ανήκει </a:t>
            </a:r>
            <a:r>
              <a:rPr lang="el-GR" dirty="0"/>
              <a:t>ο </a:t>
            </a:r>
            <a:r>
              <a:rPr lang="el-GR" dirty="0" smtClean="0"/>
              <a:t>εθνικός </a:t>
            </a:r>
            <a:r>
              <a:rPr lang="el-GR" dirty="0"/>
              <a:t>ιστοριογράφος </a:t>
            </a:r>
            <a:r>
              <a:rPr lang="el-GR" b="1" i="1" dirty="0"/>
              <a:t>Κωνσταντίνος </a:t>
            </a:r>
            <a:r>
              <a:rPr lang="el-GR" b="1" i="1" dirty="0" err="1"/>
              <a:t>Παπαρρηγόπουλος</a:t>
            </a:r>
            <a:r>
              <a:rPr lang="el-GR" dirty="0" smtClean="0"/>
              <a:t>, </a:t>
            </a:r>
          </a:p>
          <a:p>
            <a:r>
              <a:rPr lang="el-GR" dirty="0" smtClean="0"/>
              <a:t>που υποστήριξε  την </a:t>
            </a:r>
            <a:r>
              <a:rPr lang="el-GR" dirty="0"/>
              <a:t>πολιτιστική συνέχεια του έθνους αυτού στον χώρο και τον χρόνο, με αδιάσειστο επιχείρημα την αδιάλειπτη συνέχεια της ελληνικής γλώσσας και του πολιτισμού.</a:t>
            </a:r>
          </a:p>
        </p:txBody>
      </p:sp>
    </p:spTree>
    <p:extLst>
      <p:ext uri="{BB962C8B-B14F-4D97-AF65-F5344CB8AC3E}">
        <p14:creationId xmlns:p14="http://schemas.microsoft.com/office/powerpoint/2010/main" val="97959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endParaRPr lang="el-GR" dirty="0"/>
          </a:p>
        </p:txBody>
      </p:sp>
      <p:sp>
        <p:nvSpPr>
          <p:cNvPr id="4" name="Έλλειψη 3"/>
          <p:cNvSpPr/>
          <p:nvPr/>
        </p:nvSpPr>
        <p:spPr>
          <a:xfrm>
            <a:off x="2743199" y="2124221"/>
            <a:ext cx="25884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r>
              <a:rPr lang="el-GR" dirty="0">
                <a:ln w="0"/>
                <a:solidFill>
                  <a:schemeClr val="tx1"/>
                </a:solidFill>
                <a:effectLst>
                  <a:outerShdw blurRad="38100" dist="19050" dir="2700000" algn="tl" rotWithShape="0">
                    <a:schemeClr val="dk1">
                      <a:alpha val="40000"/>
                    </a:schemeClr>
                  </a:outerShdw>
                </a:effectLst>
              </a:rPr>
              <a:t>περιορισμένη εδαφική επικράτεια </a:t>
            </a:r>
          </a:p>
        </p:txBody>
      </p:sp>
      <p:sp>
        <p:nvSpPr>
          <p:cNvPr id="5" name="Έλλειψη 4"/>
          <p:cNvSpPr/>
          <p:nvPr/>
        </p:nvSpPr>
        <p:spPr>
          <a:xfrm>
            <a:off x="6949439" y="2236763"/>
            <a:ext cx="223676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n w="0"/>
                <a:solidFill>
                  <a:schemeClr val="tx1"/>
                </a:solidFill>
                <a:effectLst>
                  <a:outerShdw blurRad="38100" dist="19050" dir="2700000" algn="tl" rotWithShape="0">
                    <a:schemeClr val="dk1">
                      <a:alpha val="40000"/>
                    </a:schemeClr>
                  </a:outerShdw>
                </a:effectLst>
              </a:rPr>
              <a:t>Μοναρχικό καθεστώς</a:t>
            </a:r>
            <a:endParaRPr lang="el-GR" dirty="0">
              <a:ln w="0"/>
              <a:solidFill>
                <a:schemeClr val="tx1"/>
              </a:solidFill>
              <a:effectLst>
                <a:outerShdw blurRad="38100" dist="19050" dir="2700000" algn="tl" rotWithShape="0">
                  <a:schemeClr val="dk1">
                    <a:alpha val="40000"/>
                  </a:schemeClr>
                </a:outerShdw>
              </a:effectLst>
            </a:endParaRPr>
          </a:p>
        </p:txBody>
      </p:sp>
      <p:cxnSp>
        <p:nvCxnSpPr>
          <p:cNvPr id="7" name="Ευθύγραμμο βέλος σύνδεσης 6"/>
          <p:cNvCxnSpPr/>
          <p:nvPr/>
        </p:nvCxnSpPr>
        <p:spPr>
          <a:xfrm flipH="1">
            <a:off x="3915360" y="3053663"/>
            <a:ext cx="0" cy="526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8067820" y="3151163"/>
            <a:ext cx="0" cy="422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Έλλειψη 16"/>
          <p:cNvSpPr/>
          <p:nvPr/>
        </p:nvSpPr>
        <p:spPr>
          <a:xfrm>
            <a:off x="2264899" y="3843346"/>
            <a:ext cx="3446584" cy="1067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ανάπτυξη της Μεγάλης Ιδέας και των </a:t>
            </a:r>
            <a:r>
              <a:rPr lang="el-GR" dirty="0" err="1">
                <a:ln w="0"/>
                <a:solidFill>
                  <a:schemeClr val="tx1"/>
                </a:solidFill>
                <a:effectLst>
                  <a:outerShdw blurRad="38100" dist="19050" dir="2700000" algn="tl" rotWithShape="0">
                    <a:schemeClr val="dk1">
                      <a:alpha val="40000"/>
                    </a:schemeClr>
                  </a:outerShdw>
                </a:effectLst>
              </a:rPr>
              <a:t>αλυτρωτικών</a:t>
            </a:r>
            <a:r>
              <a:rPr lang="el-GR" dirty="0">
                <a:ln w="0"/>
                <a:solidFill>
                  <a:schemeClr val="tx1"/>
                </a:solidFill>
                <a:effectLst>
                  <a:outerShdw blurRad="38100" dist="19050" dir="2700000" algn="tl" rotWithShape="0">
                    <a:schemeClr val="dk1">
                      <a:alpha val="40000"/>
                    </a:schemeClr>
                  </a:outerShdw>
                </a:effectLst>
              </a:rPr>
              <a:t> αγώνων του έθνους</a:t>
            </a:r>
          </a:p>
        </p:txBody>
      </p:sp>
      <p:sp>
        <p:nvSpPr>
          <p:cNvPr id="18" name="Έλλειψη 17"/>
          <p:cNvSpPr/>
          <p:nvPr/>
        </p:nvSpPr>
        <p:spPr>
          <a:xfrm>
            <a:off x="6316395" y="3843346"/>
            <a:ext cx="4234374" cy="129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ανάπτυξη φιλελεύθερου κινήματος για την προαγωγή των συνταγματικών και κοινοβουλευτικών θεσμών</a:t>
            </a:r>
            <a:r>
              <a:rPr lang="el-GR" dirty="0"/>
              <a:t>.</a:t>
            </a:r>
          </a:p>
        </p:txBody>
      </p:sp>
    </p:spTree>
    <p:extLst>
      <p:ext uri="{BB962C8B-B14F-4D97-AF65-F5344CB8AC3E}">
        <p14:creationId xmlns:p14="http://schemas.microsoft.com/office/powerpoint/2010/main" val="70157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 αλυτρωτισμός</a:t>
            </a:r>
            <a:endParaRPr lang="el-GR" dirty="0"/>
          </a:p>
        </p:txBody>
      </p:sp>
      <p:sp>
        <p:nvSpPr>
          <p:cNvPr id="3" name="Θέση περιεχομένου 2"/>
          <p:cNvSpPr>
            <a:spLocks noGrp="1"/>
          </p:cNvSpPr>
          <p:nvPr>
            <p:ph idx="1"/>
          </p:nvPr>
        </p:nvSpPr>
        <p:spPr/>
        <p:txBody>
          <a:bodyPr/>
          <a:lstStyle/>
          <a:p>
            <a:r>
              <a:rPr lang="el-GR" dirty="0"/>
              <a:t> </a:t>
            </a:r>
            <a:r>
              <a:rPr lang="el-GR" b="1" i="1" dirty="0" smtClean="0"/>
              <a:t>Μεγάλη Ιδέα</a:t>
            </a:r>
            <a:r>
              <a:rPr lang="el-GR" dirty="0" smtClean="0"/>
              <a:t>,  </a:t>
            </a:r>
            <a:r>
              <a:rPr lang="el-GR" dirty="0"/>
              <a:t>και  </a:t>
            </a:r>
            <a:r>
              <a:rPr lang="el-GR" b="1" i="1" dirty="0"/>
              <a:t>αλυτρωτισμός</a:t>
            </a:r>
            <a:r>
              <a:rPr lang="el-GR" dirty="0"/>
              <a:t>, δηλαδή η εθνική πολιτική για την απελευθέρωση των αλύτρωτων ιστορικών ελληνικών τόπων και την υλοποίηση της Μεγάλης Ιδέας, δημιούργησαν ευρύτατη εθνική </a:t>
            </a:r>
            <a:r>
              <a:rPr lang="el-GR" dirty="0" smtClean="0"/>
              <a:t>συναίνεση.</a:t>
            </a:r>
          </a:p>
          <a:p>
            <a:endParaRPr lang="el-GR" dirty="0"/>
          </a:p>
          <a:p>
            <a:endParaRPr lang="el-GR" dirty="0" smtClean="0"/>
          </a:p>
          <a:p>
            <a:pPr marL="0" indent="0">
              <a:buNone/>
            </a:pPr>
            <a:r>
              <a:rPr lang="el-GR" dirty="0"/>
              <a:t> </a:t>
            </a:r>
            <a:r>
              <a:rPr lang="el-GR" dirty="0" smtClean="0"/>
              <a:t> Αλ. Μαυροκορδάτος,  </a:t>
            </a:r>
            <a:r>
              <a:rPr lang="el-GR" dirty="0" err="1" smtClean="0"/>
              <a:t>Εμ</a:t>
            </a:r>
            <a:r>
              <a:rPr lang="el-GR" dirty="0" smtClean="0"/>
              <a:t>, Ροΐδης  (μειοψηφία) </a:t>
            </a:r>
            <a:endParaRPr lang="el-GR" dirty="0"/>
          </a:p>
        </p:txBody>
      </p:sp>
      <p:sp>
        <p:nvSpPr>
          <p:cNvPr id="4" name="Διάφορο 3"/>
          <p:cNvSpPr/>
          <p:nvPr/>
        </p:nvSpPr>
        <p:spPr>
          <a:xfrm>
            <a:off x="4839287" y="2630658"/>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78799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endParaRPr lang="el-GR"/>
          </a:p>
        </p:txBody>
      </p:sp>
      <p:pic>
        <p:nvPicPr>
          <p:cNvPr id="498691" name="Picture 2" descr="C:\Users\ΕΥΓΕΝΙΑ\Pictures\ικωναις ειστωρυας\καποδίστριας  όθωνας\μεγλαη  ιδεα.jpg"/>
          <p:cNvPicPr>
            <a:picLocks noGrp="1" noChangeAspect="1" noChangeArrowheads="1"/>
          </p:cNvPicPr>
          <p:nvPr>
            <p:ph idx="1"/>
          </p:nvPr>
        </p:nvPicPr>
        <p:blipFill>
          <a:blip r:embed="rId2" cstate="print"/>
          <a:srcRect/>
          <a:stretch>
            <a:fillRect/>
          </a:stretch>
        </p:blipFill>
        <p:spPr>
          <a:xfrm>
            <a:off x="1847851" y="188913"/>
            <a:ext cx="8532813" cy="6399212"/>
          </a:xfrm>
        </p:spPr>
      </p:pic>
    </p:spTree>
    <p:extLst>
      <p:ext uri="{BB962C8B-B14F-4D97-AF65-F5344CB8AC3E}">
        <p14:creationId xmlns:p14="http://schemas.microsoft.com/office/powerpoint/2010/main" val="94208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85000" lnSpcReduction="10000"/>
          </a:bodyPr>
          <a:lstStyle/>
          <a:p>
            <a:r>
              <a:rPr lang="el-GR" b="1" dirty="0"/>
              <a:t>Οι διαφορετικές εκτιμήσεις για τη Μεγάλη Ιδέα</a:t>
            </a:r>
            <a:endParaRPr lang="el-GR" dirty="0"/>
          </a:p>
          <a:p>
            <a:r>
              <a:rPr lang="el-GR" i="1" dirty="0"/>
              <a:t>«Μολονότι κατά την περίοδο της απολυταρχίας εμφανίστηκαν αμυδρότατα μόνο σημάδια κάποιας θεμελιακής διαφοράς γύρω από την εφαρμογή της Μεγάλης Ιδέας, το 1848 πλέον ο χαρακτήρας των κομμάτων καθοριζόταν από μια </a:t>
            </a:r>
            <a:r>
              <a:rPr lang="el-GR" i="1" dirty="0" err="1"/>
              <a:t>διευρυνόμενη</a:t>
            </a:r>
            <a:r>
              <a:rPr lang="el-GR" i="1" dirty="0"/>
              <a:t> διάσταση πάνω στο ζήτημα της Μεγάλης Ιδέας. Το ένα στρατόπεδο ήταν υπέρ της φιλικής συνύπαρξης με την Οθωμανική Αυτοκρατορία, της διοικητικής εδραίωσης του ελληνικού κράτους και της εσωτερικής ανάπτυξης των πλουτοπαραγωγικών πηγών, στοιχείων τα οποία θεωρούσε ασφαλείς προϋποθέσεις για την πραγματοποίηση της Μεγάλης Ιδέας στο μέλλον. Κατά τη γνώμη τους, οι σποραδικές προσπάθειες για υποκίνηση εξεγέρσεων στην Τουρκία προκαλούσαν απλώς την εχθρότητα της οθωμανικής κυβέρνησης, συνεπάγονταν σκληρά αντίποινα για τους Έλληνες της Οθωμανικής Αυτοκρατορίας και κρατούσαν την Ελλάδα σε αναταραχή. Το άλλο στρατόπεδο πίστευε ότι η μικρή εδαφική έκταση της Ελλάδας ήταν η αιτία της διοικητικής ανεπάρκειας και της μη βιωσιμότητας της οικονομίας. Συνηγορούσε για τη χρησιμοποίηση όλων των πόρων για τη συγκαλυμμένη υποστήριξη ένοπλων εξεγέρσεων, όπου και όποτε ήταν δυνατό. Με λίγα λόγια, επιθυμούσε να εκπληρώσει την εθνική αποστολή και ταυτόχρονα να επιλύσει τα εσωτερικά προβλήματα. Το να διατηρήσει κανείς φιλικές σχέσεις με την Τουρκία ήταν αδύνατο, έλεγαν, και το να περιμένει μια σαφώς ευνοϊκή διεθνή κατάσταση για να επιτεθεί εναντίον της Οθωμανικής Αυτοκρατορίας ήταν τόσο ηττοπαθές όσο θα ήταν το 1821»</a:t>
            </a:r>
            <a:endParaRPr lang="el-GR" dirty="0"/>
          </a:p>
          <a:p>
            <a:r>
              <a:rPr lang="el-GR" dirty="0" err="1"/>
              <a:t>John</a:t>
            </a:r>
            <a:r>
              <a:rPr lang="el-GR" dirty="0"/>
              <a:t>. Α. </a:t>
            </a:r>
            <a:r>
              <a:rPr lang="el-GR" dirty="0" err="1"/>
              <a:t>Petropoulos</a:t>
            </a:r>
            <a:r>
              <a:rPr lang="el-GR" dirty="0"/>
              <a:t>, </a:t>
            </a:r>
            <a:r>
              <a:rPr lang="el-GR" i="1" dirty="0"/>
              <a:t>Πολιτική και συγκρότηση κράτους στο ελληνικό βασίλειο (1833- 1843)</a:t>
            </a:r>
            <a:r>
              <a:rPr lang="el-GR" dirty="0"/>
              <a:t>, ΜΙΕΤ, Αθήνα 1997, σ. 632-633.</a:t>
            </a:r>
          </a:p>
          <a:p>
            <a:endParaRPr lang="el-GR" dirty="0"/>
          </a:p>
        </p:txBody>
      </p:sp>
    </p:spTree>
    <p:extLst>
      <p:ext uri="{BB962C8B-B14F-4D97-AF65-F5344CB8AC3E}">
        <p14:creationId xmlns:p14="http://schemas.microsoft.com/office/powerpoint/2010/main" val="263932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Οι πρώτες προσπάθειες συγκρότησης του κράτους.</a:t>
            </a:r>
            <a:endParaRPr lang="el-GR" dirty="0"/>
          </a:p>
        </p:txBody>
      </p:sp>
      <p:sp>
        <p:nvSpPr>
          <p:cNvPr id="3" name="Θέση περιεχομένου 2"/>
          <p:cNvSpPr>
            <a:spLocks noGrp="1"/>
          </p:cNvSpPr>
          <p:nvPr>
            <p:ph idx="1"/>
          </p:nvPr>
        </p:nvSpPr>
        <p:spPr/>
        <p:txBody>
          <a:bodyPr/>
          <a:lstStyle/>
          <a:p>
            <a:r>
              <a:rPr lang="el-GR" dirty="0" smtClean="0"/>
              <a:t> </a:t>
            </a:r>
            <a:r>
              <a:rPr lang="el-GR" dirty="0"/>
              <a:t>Ελλάδα </a:t>
            </a:r>
            <a:r>
              <a:rPr lang="el-GR" dirty="0" smtClean="0"/>
              <a:t> </a:t>
            </a:r>
            <a:r>
              <a:rPr lang="el-GR" dirty="0"/>
              <a:t>1830 </a:t>
            </a:r>
            <a:r>
              <a:rPr lang="el-GR" dirty="0" smtClean="0"/>
              <a:t>:</a:t>
            </a:r>
          </a:p>
          <a:p>
            <a:r>
              <a:rPr lang="el-GR" dirty="0" smtClean="0"/>
              <a:t>750.000 </a:t>
            </a:r>
            <a:r>
              <a:rPr lang="el-GR" dirty="0"/>
              <a:t>κατοίκων</a:t>
            </a:r>
            <a:r>
              <a:rPr lang="el-GR" dirty="0" smtClean="0"/>
              <a:t>,</a:t>
            </a:r>
          </a:p>
          <a:p>
            <a:r>
              <a:rPr lang="el-GR" dirty="0" smtClean="0"/>
              <a:t>κατεστραμμένες </a:t>
            </a:r>
            <a:r>
              <a:rPr lang="el-GR" dirty="0"/>
              <a:t>τις παραγωγικές της υποδομές από τον δεκαετή </a:t>
            </a:r>
            <a:r>
              <a:rPr lang="el-GR" dirty="0" smtClean="0"/>
              <a:t>πόλεμο</a:t>
            </a:r>
          </a:p>
          <a:p>
            <a:r>
              <a:rPr lang="el-GR" dirty="0" smtClean="0"/>
              <a:t>Ο </a:t>
            </a:r>
            <a:r>
              <a:rPr lang="el-GR" dirty="0"/>
              <a:t>εμπορικός στόλος των τριών ναυτικών νησιών, της Ύδρας, των Σπετσών και των Ψαρών, είχε υποστεί σοβαρότατες ζημίες. </a:t>
            </a:r>
            <a:endParaRPr lang="el-GR" dirty="0" smtClean="0"/>
          </a:p>
          <a:p>
            <a:r>
              <a:rPr lang="el-GR" dirty="0" smtClean="0"/>
              <a:t>Οι </a:t>
            </a:r>
            <a:r>
              <a:rPr lang="el-GR" dirty="0"/>
              <a:t>περισσότεροι ελαιώνες είχαν καταστραφεί </a:t>
            </a:r>
            <a:endParaRPr lang="el-GR" dirty="0" smtClean="0"/>
          </a:p>
          <a:p>
            <a:r>
              <a:rPr lang="el-GR" dirty="0" smtClean="0"/>
              <a:t>τα </a:t>
            </a:r>
            <a:r>
              <a:rPr lang="el-GR" dirty="0"/>
              <a:t>εγγειοβελτιωτικά έργα είχαν </a:t>
            </a:r>
            <a:r>
              <a:rPr lang="el-GR" dirty="0" err="1"/>
              <a:t>παραμεληθεί</a:t>
            </a:r>
            <a:r>
              <a:rPr lang="el-GR" dirty="0"/>
              <a:t>, με συνέπεια οι χείμαρροι να παρασέρνουν τα εύφορα εδάφη. </a:t>
            </a:r>
            <a:endParaRPr lang="el-GR" dirty="0" smtClean="0"/>
          </a:p>
          <a:p>
            <a:r>
              <a:rPr lang="el-GR" dirty="0" smtClean="0"/>
              <a:t>Οι </a:t>
            </a:r>
            <a:r>
              <a:rPr lang="el-GR" dirty="0"/>
              <a:t>συγκοινωνίες εκτελούνταν με δυσκολία, αφού είχαν αφανιστεί τα υποζύγια και είχαν καταστραφεί πολλές γέφυρες.</a:t>
            </a:r>
          </a:p>
        </p:txBody>
      </p:sp>
    </p:spTree>
    <p:extLst>
      <p:ext uri="{BB962C8B-B14F-4D97-AF65-F5344CB8AC3E}">
        <p14:creationId xmlns:p14="http://schemas.microsoft.com/office/powerpoint/2010/main" val="90298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r>
              <a:rPr lang="el-GR" dirty="0"/>
              <a:t>Ο </a:t>
            </a:r>
            <a:r>
              <a:rPr lang="el-GR" dirty="0" err="1"/>
              <a:t>Όθων</a:t>
            </a:r>
            <a:r>
              <a:rPr lang="el-GR" dirty="0"/>
              <a:t> έφερε μαζί του από τη Βαυαρία </a:t>
            </a:r>
            <a:r>
              <a:rPr lang="el-GR" dirty="0" smtClean="0"/>
              <a:t>πλήθος </a:t>
            </a:r>
            <a:r>
              <a:rPr lang="el-GR" dirty="0"/>
              <a:t>συμβούλων, επιστημόνων και καλλιτεχνών, για να οικοδομήσει τη νέα </a:t>
            </a:r>
            <a:r>
              <a:rPr lang="el-GR" dirty="0" smtClean="0"/>
              <a:t>χώρα.</a:t>
            </a:r>
          </a:p>
          <a:p>
            <a:pPr marL="0" indent="0">
              <a:buNone/>
            </a:pPr>
            <a:r>
              <a:rPr lang="el-GR" dirty="0" smtClean="0"/>
              <a:t>  Σημαντικές  αλλαγές συντελέστηκαν στη  </a:t>
            </a:r>
            <a:r>
              <a:rPr lang="el-GR" dirty="0"/>
              <a:t>νομοθεσία, </a:t>
            </a:r>
            <a:r>
              <a:rPr lang="el-GR" dirty="0" smtClean="0"/>
              <a:t>στη </a:t>
            </a:r>
            <a:r>
              <a:rPr lang="el-GR" dirty="0"/>
              <a:t>διοίκηση, </a:t>
            </a:r>
            <a:r>
              <a:rPr lang="el-GR" dirty="0" smtClean="0"/>
              <a:t>στη </a:t>
            </a:r>
            <a:r>
              <a:rPr lang="el-GR" dirty="0"/>
              <a:t>δημόσια εκπαίδευση, </a:t>
            </a:r>
            <a:r>
              <a:rPr lang="el-GR" dirty="0" smtClean="0"/>
              <a:t>στις  </a:t>
            </a:r>
            <a:r>
              <a:rPr lang="el-GR" dirty="0"/>
              <a:t>δημόσιες υπηρεσίες, </a:t>
            </a:r>
            <a:r>
              <a:rPr lang="el-GR" dirty="0" smtClean="0"/>
              <a:t>στην  </a:t>
            </a:r>
            <a:r>
              <a:rPr lang="el-GR" dirty="0"/>
              <a:t>πολεοδομία της </a:t>
            </a:r>
            <a:r>
              <a:rPr lang="el-GR" dirty="0" smtClean="0"/>
              <a:t>Αθήνας .</a:t>
            </a:r>
          </a:p>
          <a:p>
            <a:pPr marL="0" indent="0">
              <a:buNone/>
            </a:pPr>
            <a:endParaRPr lang="el-GR" dirty="0" smtClean="0"/>
          </a:p>
          <a:p>
            <a:pPr marL="0" indent="0">
              <a:buNone/>
            </a:pPr>
            <a:r>
              <a:rPr lang="el-GR" dirty="0" smtClean="0"/>
              <a:t>Η οικονομία </a:t>
            </a:r>
            <a:r>
              <a:rPr lang="el-GR" dirty="0"/>
              <a:t>και η</a:t>
            </a:r>
            <a:r>
              <a:rPr lang="el-GR" dirty="0" smtClean="0"/>
              <a:t> ασφάλεια δε βελτιώθηκαν . </a:t>
            </a:r>
            <a:r>
              <a:rPr lang="el-GR" sz="4600" dirty="0" smtClean="0"/>
              <a:t>     </a:t>
            </a:r>
          </a:p>
          <a:p>
            <a:pPr marL="0" indent="0">
              <a:buNone/>
            </a:pPr>
            <a:r>
              <a:rPr lang="el-GR" sz="5200" b="1" dirty="0" smtClean="0">
                <a:ln w="22225">
                  <a:solidFill>
                    <a:schemeClr val="accent2"/>
                  </a:solidFill>
                  <a:prstDash val="solid"/>
                </a:ln>
                <a:solidFill>
                  <a:schemeClr val="accent2">
                    <a:lumMod val="40000"/>
                    <a:lumOff val="60000"/>
                  </a:schemeClr>
                </a:solidFill>
              </a:rPr>
              <a:t>                                            Γ Ι Α Τ Ι </a:t>
            </a:r>
            <a:endParaRPr lang="el-GR" sz="5200" dirty="0" smtClean="0"/>
          </a:p>
          <a:p>
            <a:pPr marL="0" indent="0">
              <a:buNone/>
            </a:pPr>
            <a:r>
              <a:rPr lang="el-GR" dirty="0" smtClean="0"/>
              <a:t>ανεπάρκεια </a:t>
            </a:r>
            <a:r>
              <a:rPr lang="el-GR" dirty="0"/>
              <a:t>διαθέσιμων κεφαλαίων, </a:t>
            </a:r>
            <a:endParaRPr lang="el-GR" dirty="0" smtClean="0"/>
          </a:p>
          <a:p>
            <a:pPr marL="0" indent="0">
              <a:buNone/>
            </a:pPr>
            <a:r>
              <a:rPr lang="el-GR" dirty="0" smtClean="0"/>
              <a:t>αδυναμία </a:t>
            </a:r>
            <a:r>
              <a:rPr lang="el-GR" dirty="0"/>
              <a:t>της χώρας να διανείμει τις εθνικές γαίες στους αγρότες, </a:t>
            </a:r>
            <a:endParaRPr lang="el-GR" dirty="0" smtClean="0"/>
          </a:p>
          <a:p>
            <a:pPr marL="0" indent="0">
              <a:buNone/>
            </a:pPr>
            <a:r>
              <a:rPr lang="el-GR" dirty="0" smtClean="0"/>
              <a:t> ληστεία</a:t>
            </a:r>
            <a:r>
              <a:rPr lang="el-GR" dirty="0"/>
              <a:t>, την οποία συντηρούσαν η </a:t>
            </a:r>
            <a:r>
              <a:rPr lang="el-GR" dirty="0" err="1"/>
              <a:t>αλυτρωτική</a:t>
            </a:r>
            <a:r>
              <a:rPr lang="el-GR" dirty="0"/>
              <a:t> πολιτική και οι άτακτοι του Αγώνα </a:t>
            </a:r>
            <a:endParaRPr lang="el-GR" dirty="0" smtClean="0"/>
          </a:p>
          <a:p>
            <a:pPr marL="0" indent="0">
              <a:buNone/>
            </a:pPr>
            <a:r>
              <a:rPr lang="el-GR" dirty="0" smtClean="0"/>
              <a:t>ο </a:t>
            </a:r>
            <a:r>
              <a:rPr lang="el-GR" dirty="0"/>
              <a:t>αναλφαβητισμός ,</a:t>
            </a:r>
            <a:r>
              <a:rPr lang="el-GR" dirty="0" smtClean="0"/>
              <a:t> </a:t>
            </a:r>
            <a:r>
              <a:rPr lang="el-GR" dirty="0"/>
              <a:t>η δεισιδαιμονία </a:t>
            </a:r>
            <a:r>
              <a:rPr lang="el-GR" dirty="0" smtClean="0"/>
              <a:t>.</a:t>
            </a:r>
            <a:endParaRPr lang="el-GR" dirty="0"/>
          </a:p>
        </p:txBody>
      </p:sp>
      <p:sp>
        <p:nvSpPr>
          <p:cNvPr id="4" name="Διάφορο 3"/>
          <p:cNvSpPr/>
          <p:nvPr/>
        </p:nvSpPr>
        <p:spPr>
          <a:xfrm>
            <a:off x="5064369" y="2672860"/>
            <a:ext cx="1811215" cy="661181"/>
          </a:xfrm>
          <a:prstGeom prst="mathNotEqual">
            <a:avLst>
              <a:gd name="adj1" fmla="val 23520"/>
              <a:gd name="adj2" fmla="val 420000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50321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Πανεπιστήμιο</a:t>
            </a:r>
            <a:endParaRPr lang="el-GR" dirty="0"/>
          </a:p>
        </p:txBody>
      </p:sp>
      <p:pic>
        <p:nvPicPr>
          <p:cNvPr id="474115" name="Picture 2" descr="C:\Users\ΕΥΓΕΝΙΑ\Pictures\ικωναις ειστωρυας\καποδίστριας  όθωνας\πανεπιστημιο.jpg"/>
          <p:cNvPicPr>
            <a:picLocks noGrp="1" noChangeAspect="1" noChangeArrowheads="1"/>
          </p:cNvPicPr>
          <p:nvPr>
            <p:ph idx="1"/>
          </p:nvPr>
        </p:nvPicPr>
        <p:blipFill>
          <a:blip r:embed="rId2" cstate="print"/>
          <a:srcRect/>
          <a:stretch>
            <a:fillRect/>
          </a:stretch>
        </p:blipFill>
        <p:spPr>
          <a:xfrm>
            <a:off x="3216276" y="1878013"/>
            <a:ext cx="5688013" cy="4038600"/>
          </a:xfrm>
        </p:spPr>
      </p:pic>
    </p:spTree>
    <p:extLst>
      <p:ext uri="{BB962C8B-B14F-4D97-AF65-F5344CB8AC3E}">
        <p14:creationId xmlns:p14="http://schemas.microsoft.com/office/powerpoint/2010/main" val="2089095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142</TotalTime>
  <Words>954</Words>
  <Application>Microsoft Office PowerPoint</Application>
  <PresentationFormat>Ευρεία οθόνη</PresentationFormat>
  <Paragraphs>87</Paragraphs>
  <Slides>28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28</vt:i4>
      </vt:variant>
    </vt:vector>
  </HeadingPairs>
  <TitlesOfParts>
    <vt:vector size="32" baseType="lpstr">
      <vt:lpstr>Arial</vt:lpstr>
      <vt:lpstr>Calibri</vt:lpstr>
      <vt:lpstr>Calibri Light</vt:lpstr>
      <vt:lpstr>Ανασκόπηση</vt:lpstr>
      <vt:lpstr>ΚΕΦ.4 ΤΟ ΕΛΛΗΝΙΚΟ ΚΡΑΤΟΣ ΚΑΙ Η ΕΞΕΛΙΞΗ ΤΟΥ (1830-1881)</vt:lpstr>
      <vt:lpstr>Η εδαφική επικράτεια και το πολίτευμα του νεοσύστατου κράτους.</vt:lpstr>
      <vt:lpstr>Παρουσίαση του PowerPoint</vt:lpstr>
      <vt:lpstr>Ο αλυτρωτισμός</vt:lpstr>
      <vt:lpstr>Παρουσίαση του PowerPoint</vt:lpstr>
      <vt:lpstr>Παρουσίαση του PowerPoint</vt:lpstr>
      <vt:lpstr>Οι πρώτες προσπάθειες συγκρότησης του κράτους.</vt:lpstr>
      <vt:lpstr>Παρουσίαση του PowerPoint</vt:lpstr>
      <vt:lpstr>Πανεπιστήμιο</vt:lpstr>
      <vt:lpstr>Πανεπιστήμιο  Βιβλιοθήκη</vt:lpstr>
      <vt:lpstr>Η Επανάσταση της 3ης Σεπτεμβρίου 1843.</vt:lpstr>
      <vt:lpstr>Καλλέργης  στο  Σύνταγμα</vt:lpstr>
      <vt:lpstr>Σύνταγμα  1844</vt:lpstr>
      <vt:lpstr>Παρουσίαση του PowerPoint</vt:lpstr>
      <vt:lpstr>Αμνηστία  για  τα  εγκλήματα  στις  εκλογές  του  1844</vt:lpstr>
      <vt:lpstr>Γελοιογραφία  1856  για  την  εξαπάτηση  του  λαού  το  1844</vt:lpstr>
      <vt:lpstr>Η κατοχύρωση της λαϊκής κυριαρχίας.</vt:lpstr>
      <vt:lpstr>Τρικούπης</vt:lpstr>
      <vt:lpstr>Τις  πταίει</vt:lpstr>
      <vt:lpstr>Παρουσίαση του PowerPoint</vt:lpstr>
      <vt:lpstr>Παρουσίαση του PowerPoint</vt:lpstr>
      <vt:lpstr>Παρουσίαση του PowerPoint</vt:lpstr>
      <vt:lpstr>Καρτ-ποστάλ  εποχής</vt:lpstr>
      <vt:lpstr>Διώρυγα Κορίνθου</vt:lpstr>
      <vt:lpstr>1890  Θησείο  σιδ/κη γραμμή  Αθήνα  πειραιασ </vt:lpstr>
      <vt:lpstr>Παρουσίαση του PowerPoint</vt:lpstr>
      <vt:lpstr>Gallant W. Thomas 2015,  The Edinburgh History of the Greeks, 1768 to 1913 The Long Nineteenth Century, EDINBURGH University Press ,σ 212</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ΚΕΦ.4 ΤΟ ΕΛΛΗΝΙΚΟ ΚΡΑΤΟΣ ΚΑΙ Η ΕΞΕΛΙΞΗ ΤΟΥ (1830-1881)</dc:title>
  <dc:creator>k louta</dc:creator>
  <cp:lastModifiedBy>k louta</cp:lastModifiedBy>
  <cp:revision>19</cp:revision>
  <dcterms:created xsi:type="dcterms:W3CDTF">2023-09-13T20:35:23Z</dcterms:created>
  <dcterms:modified xsi:type="dcterms:W3CDTF">2023-09-24T19:32:37Z</dcterms:modified>
</cp:coreProperties>
</file>