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67" r:id="rId16"/>
    <p:sldId id="271" r:id="rId17"/>
    <p:sldId id="272" r:id="rId18"/>
    <p:sldId id="273" r:id="rId19"/>
    <p:sldId id="274" r:id="rId20"/>
    <p:sldId id="275" r:id="rId21"/>
    <p:sldId id="289" r:id="rId22"/>
    <p:sldId id="276" r:id="rId23"/>
    <p:sldId id="277" r:id="rId24"/>
    <p:sldId id="278" r:id="rId25"/>
    <p:sldId id="279" r:id="rId26"/>
    <p:sldId id="280" r:id="rId27"/>
    <p:sldId id="281" r:id="rId28"/>
    <p:sldId id="282" r:id="rId29"/>
    <p:sldId id="283" r:id="rId30"/>
    <p:sldId id="284" r:id="rId31"/>
    <p:sldId id="287" r:id="rId32"/>
    <p:sldId id="288" r:id="rId33"/>
    <p:sldId id="286" r:id="rId34"/>
    <p:sldId id="290" r:id="rId3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5179" autoAdjust="0"/>
  </p:normalViewPr>
  <p:slideViewPr>
    <p:cSldViewPr snapToGrid="0">
      <p:cViewPr varScale="1">
        <p:scale>
          <a:sx n="82" d="100"/>
          <a:sy n="82" d="100"/>
        </p:scale>
        <p:origin x="2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30A114BB-FFC5-4472-9AAE-7BAD031F24C9}" type="datetimeFigureOut">
              <a:rPr lang="el-GR" smtClean="0"/>
              <a:t>11/3/2025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1824525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30A114BB-FFC5-4472-9AAE-7BAD031F24C9}" type="datetimeFigureOut">
              <a:rPr lang="el-GR" smtClean="0"/>
              <a:t>11/3/2025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2221630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30A114BB-FFC5-4472-9AAE-7BAD031F24C9}" type="datetimeFigureOut">
              <a:rPr lang="el-GR" smtClean="0"/>
              <a:t>11/3/2025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3517853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30A114BB-FFC5-4472-9AAE-7BAD031F24C9}" type="datetimeFigureOut">
              <a:rPr lang="el-GR" smtClean="0"/>
              <a:t>11/3/2025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109022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30A114BB-FFC5-4472-9AAE-7BAD031F24C9}" type="datetimeFigureOut">
              <a:rPr lang="el-GR" smtClean="0"/>
              <a:t>11/3/2025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151018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30A114BB-FFC5-4472-9AAE-7BAD031F24C9}" type="datetimeFigureOut">
              <a:rPr lang="el-GR" smtClean="0"/>
              <a:t>11/3/2025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203557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30A114BB-FFC5-4472-9AAE-7BAD031F24C9}" type="datetimeFigureOut">
              <a:rPr lang="el-GR" smtClean="0"/>
              <a:t>11/3/2025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537557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30A114BB-FFC5-4472-9AAE-7BAD031F24C9}" type="datetimeFigureOut">
              <a:rPr lang="el-GR" smtClean="0"/>
              <a:t>11/3/2025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397831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114BB-FFC5-4472-9AAE-7BAD031F24C9}" type="datetimeFigureOut">
              <a:rPr lang="el-GR" smtClean="0"/>
              <a:t>11/3/2025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3282381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0A114BB-FFC5-4472-9AAE-7BAD031F24C9}" type="datetimeFigureOut">
              <a:rPr lang="el-GR" smtClean="0"/>
              <a:t>11/3/2025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289409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0A114BB-FFC5-4472-9AAE-7BAD031F24C9}" type="datetimeFigureOut">
              <a:rPr lang="el-GR" smtClean="0"/>
              <a:t>11/3/2025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16829A2-0CD1-4CD5-A275-68F56CFC5A57}" type="slidenum">
              <a:rPr lang="el-GR" smtClean="0"/>
              <a:t>‹#›</a:t>
            </a:fld>
            <a:endParaRPr lang="el-GR"/>
          </a:p>
        </p:txBody>
      </p:sp>
    </p:spTree>
    <p:extLst>
      <p:ext uri="{BB962C8B-B14F-4D97-AF65-F5344CB8AC3E}">
        <p14:creationId xmlns:p14="http://schemas.microsoft.com/office/powerpoint/2010/main" val="294046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114BB-FFC5-4472-9AAE-7BAD031F24C9}" type="datetimeFigureOut">
              <a:rPr lang="el-GR" smtClean="0"/>
              <a:t>11/3/2025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829A2-0CD1-4CD5-A275-68F56CFC5A57}" type="slidenum">
              <a:rPr lang="el-GR" smtClean="0"/>
              <a:t>‹#›</a:t>
            </a:fld>
            <a:endParaRPr lang="el-GR"/>
          </a:p>
        </p:txBody>
      </p:sp>
    </p:spTree>
    <p:extLst>
      <p:ext uri="{BB962C8B-B14F-4D97-AF65-F5344CB8AC3E}">
        <p14:creationId xmlns:p14="http://schemas.microsoft.com/office/powerpoint/2010/main" val="75482054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encyclopedia.ushmm.org/content/el/article/holocaust-abridged-articl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ΟΛΟΚΑΥΤΩΜΑ </a:t>
            </a:r>
            <a:endParaRPr lang="el-GR" dirty="0"/>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1880168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εικόνα του </a:t>
            </a:r>
            <a:r>
              <a:rPr lang="el-GR" sz="2000" dirty="0" err="1" smtClean="0"/>
              <a:t>Φύρερ</a:t>
            </a:r>
            <a:r>
              <a:rPr lang="el-GR" sz="2000" dirty="0" smtClean="0"/>
              <a:t> καλλιεργείται στα παιδιά στο δημοτικό; Ταιριάζει το μήνυμα που το εκπαιδευτικό σύστημα μεταφέρει στα παιδιά με το κάψιμο των βιβλίων;</a:t>
            </a:r>
            <a:endParaRPr lang="el-GR" sz="2000" dirty="0"/>
          </a:p>
        </p:txBody>
      </p:sp>
      <p:sp>
        <p:nvSpPr>
          <p:cNvPr id="3" name="Θέση περιεχομένου 2"/>
          <p:cNvSpPr>
            <a:spLocks noGrp="1"/>
          </p:cNvSpPr>
          <p:nvPr>
            <p:ph sz="half" idx="1"/>
          </p:nvPr>
        </p:nvSpPr>
        <p:spPr/>
        <p:txBody>
          <a:bodyPr>
            <a:normAutofit fontScale="77500" lnSpcReduction="20000"/>
          </a:bodyPr>
          <a:lstStyle/>
          <a:p>
            <a:r>
              <a:rPr lang="el-GR" dirty="0" smtClean="0"/>
              <a:t>Ποίημα στο δημοτικό</a:t>
            </a:r>
          </a:p>
          <a:p>
            <a:r>
              <a:rPr lang="el-GR" dirty="0" smtClean="0"/>
              <a:t>Ω </a:t>
            </a:r>
            <a:r>
              <a:rPr lang="el-GR" dirty="0" err="1"/>
              <a:t>Φύρερ</a:t>
            </a:r>
            <a:r>
              <a:rPr lang="el-GR" dirty="0"/>
              <a:t> μου (Το παιδί μιλάει</a:t>
            </a:r>
            <a:r>
              <a:rPr lang="el-GR" dirty="0" smtClean="0"/>
              <a:t>)</a:t>
            </a:r>
          </a:p>
          <a:p>
            <a:r>
              <a:rPr lang="el-GR" dirty="0" smtClean="0"/>
              <a:t>Σε </a:t>
            </a:r>
            <a:r>
              <a:rPr lang="el-GR" dirty="0"/>
              <a:t>ξέρω καλά και σε αγαπώ </a:t>
            </a:r>
            <a:r>
              <a:rPr lang="el-GR" dirty="0" smtClean="0"/>
              <a:t>πολύ.</a:t>
            </a:r>
          </a:p>
          <a:p>
            <a:r>
              <a:rPr lang="el-GR" dirty="0" smtClean="0"/>
              <a:t>Όπως </a:t>
            </a:r>
            <a:r>
              <a:rPr lang="el-GR" dirty="0"/>
              <a:t>ο πατέρας και η μητέρα</a:t>
            </a:r>
            <a:r>
              <a:rPr lang="el-GR" dirty="0" smtClean="0"/>
              <a:t>.</a:t>
            </a:r>
          </a:p>
          <a:p>
            <a:r>
              <a:rPr lang="el-GR" dirty="0" smtClean="0"/>
              <a:t>Θέλω </a:t>
            </a:r>
            <a:r>
              <a:rPr lang="el-GR" dirty="0"/>
              <a:t>να είμαι πάντα υπάκουος σε </a:t>
            </a:r>
            <a:r>
              <a:rPr lang="el-GR" dirty="0" smtClean="0"/>
              <a:t>σένα.</a:t>
            </a:r>
          </a:p>
          <a:p>
            <a:r>
              <a:rPr lang="el-GR" dirty="0" smtClean="0"/>
              <a:t>Όπως </a:t>
            </a:r>
            <a:r>
              <a:rPr lang="el-GR" dirty="0"/>
              <a:t>είμαι για τον πατέρα και τη μητέρα</a:t>
            </a:r>
            <a:r>
              <a:rPr lang="el-GR" dirty="0" smtClean="0"/>
              <a:t>.</a:t>
            </a:r>
          </a:p>
          <a:p>
            <a:r>
              <a:rPr lang="el-GR" dirty="0" smtClean="0"/>
              <a:t>Και </a:t>
            </a:r>
            <a:r>
              <a:rPr lang="el-GR" dirty="0"/>
              <a:t>όταν μεγαλώσω, θα σε βοηθήσω</a:t>
            </a:r>
            <a:r>
              <a:rPr lang="el-GR" dirty="0" smtClean="0"/>
              <a:t>,</a:t>
            </a:r>
          </a:p>
          <a:p>
            <a:r>
              <a:rPr lang="el-GR" dirty="0" smtClean="0"/>
              <a:t>Όπως </a:t>
            </a:r>
            <a:r>
              <a:rPr lang="el-GR" dirty="0"/>
              <a:t>θα </a:t>
            </a:r>
            <a:r>
              <a:rPr lang="el-GR" dirty="0" smtClean="0"/>
              <a:t>κάνω για τον  </a:t>
            </a:r>
            <a:r>
              <a:rPr lang="el-GR" dirty="0"/>
              <a:t>πατέρα και </a:t>
            </a:r>
            <a:r>
              <a:rPr lang="el-GR" dirty="0" smtClean="0"/>
              <a:t>τη μητέρα,</a:t>
            </a:r>
          </a:p>
          <a:p>
            <a:r>
              <a:rPr lang="el-GR" dirty="0" smtClean="0"/>
              <a:t>Πρέπει </a:t>
            </a:r>
            <a:r>
              <a:rPr lang="el-GR" dirty="0"/>
              <a:t>να νιώθεις χαρά εξαιτίας μου</a:t>
            </a:r>
            <a:r>
              <a:rPr lang="el-GR" dirty="0" smtClean="0"/>
              <a:t>,</a:t>
            </a:r>
          </a:p>
          <a:p>
            <a:r>
              <a:rPr lang="el-GR" dirty="0" smtClean="0"/>
              <a:t>Σαν </a:t>
            </a:r>
            <a:r>
              <a:rPr lang="el-GR" dirty="0"/>
              <a:t>πατέρας και μητέρα!</a:t>
            </a:r>
          </a:p>
        </p:txBody>
      </p:sp>
      <p:pic>
        <p:nvPicPr>
          <p:cNvPr id="5" name="Θέση περιεχομένου 4"/>
          <p:cNvPicPr>
            <a:picLocks noGrp="1" noChangeAspect="1"/>
          </p:cNvPicPr>
          <p:nvPr>
            <p:ph sz="half" idx="2"/>
          </p:nvPr>
        </p:nvPicPr>
        <p:blipFill>
          <a:blip r:embed="rId2"/>
          <a:stretch>
            <a:fillRect/>
          </a:stretch>
        </p:blipFill>
        <p:spPr>
          <a:xfrm>
            <a:off x="5805311" y="1580444"/>
            <a:ext cx="3351231" cy="2427112"/>
          </a:xfrm>
          <a:prstGeom prst="rect">
            <a:avLst/>
          </a:prstGeom>
        </p:spPr>
      </p:pic>
      <p:sp>
        <p:nvSpPr>
          <p:cNvPr id="6" name="Ορθογώνιο 5"/>
          <p:cNvSpPr/>
          <p:nvPr/>
        </p:nvSpPr>
        <p:spPr>
          <a:xfrm rot="10800000" flipH="1" flipV="1">
            <a:off x="6853835" y="5293952"/>
            <a:ext cx="2324032" cy="923330"/>
          </a:xfrm>
          <a:prstGeom prst="rect">
            <a:avLst/>
          </a:prstGeom>
        </p:spPr>
        <p:txBody>
          <a:bodyPr wrap="square">
            <a:spAutoFit/>
          </a:bodyPr>
          <a:lstStyle/>
          <a:p>
            <a:r>
              <a:rPr lang="el-GR" dirty="0" smtClean="0"/>
              <a:t>1 Μαΐου </a:t>
            </a:r>
            <a:r>
              <a:rPr lang="en-GB" dirty="0" smtClean="0"/>
              <a:t>1933,</a:t>
            </a:r>
            <a:r>
              <a:rPr lang="el-GR" dirty="0" smtClean="0"/>
              <a:t> Βερολίνο, κάψιμο των βιβλίων. </a:t>
            </a:r>
            <a:endParaRPr lang="el-GR" dirty="0"/>
          </a:p>
        </p:txBody>
      </p:sp>
      <p:pic>
        <p:nvPicPr>
          <p:cNvPr id="7" name="Εικόνα 6"/>
          <p:cNvPicPr>
            <a:picLocks noChangeAspect="1"/>
          </p:cNvPicPr>
          <p:nvPr/>
        </p:nvPicPr>
        <p:blipFill>
          <a:blip r:embed="rId3"/>
          <a:stretch>
            <a:fillRect/>
          </a:stretch>
        </p:blipFill>
        <p:spPr>
          <a:xfrm>
            <a:off x="8997552" y="4001294"/>
            <a:ext cx="2515239" cy="2410795"/>
          </a:xfrm>
          <a:prstGeom prst="rect">
            <a:avLst/>
          </a:prstGeom>
        </p:spPr>
      </p:pic>
    </p:spTree>
    <p:extLst>
      <p:ext uri="{BB962C8B-B14F-4D97-AF65-F5344CB8AC3E}">
        <p14:creationId xmlns:p14="http://schemas.microsoft.com/office/powerpoint/2010/main" val="27234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νεολαία οραματίζεται ο Χίτλερ και γιατί;</a:t>
            </a:r>
            <a:endParaRPr lang="el-GR" sz="2000" dirty="0"/>
          </a:p>
        </p:txBody>
      </p:sp>
      <p:sp>
        <p:nvSpPr>
          <p:cNvPr id="3" name="Θέση περιεχομένου 2"/>
          <p:cNvSpPr>
            <a:spLocks noGrp="1"/>
          </p:cNvSpPr>
          <p:nvPr>
            <p:ph sz="half" idx="1"/>
          </p:nvPr>
        </p:nvSpPr>
        <p:spPr/>
        <p:txBody>
          <a:bodyPr>
            <a:normAutofit fontScale="92500" lnSpcReduction="10000"/>
          </a:bodyPr>
          <a:lstStyle/>
          <a:p>
            <a:pPr algn="just"/>
            <a:r>
              <a:rPr lang="el-GR" dirty="0" smtClean="0"/>
              <a:t> Νυρεμβέργη, Σεπτέμβριος 1935 </a:t>
            </a:r>
            <a:r>
              <a:rPr lang="el-GR" dirty="0"/>
              <a:t>«Στα μάτια </a:t>
            </a:r>
            <a:r>
              <a:rPr lang="el-GR" dirty="0" smtClean="0"/>
              <a:t>μας η </a:t>
            </a:r>
            <a:r>
              <a:rPr lang="el-GR" dirty="0"/>
              <a:t>γερμανική νεολαία του μέλλοντος πρέπει να είναι λεπτή και ευέλικτη, γρήγορη σαν λαγωνικό, ανθεκτική σαν δέρμα και σκληρή σαν ατσάλι της εταιρείας </a:t>
            </a:r>
            <a:r>
              <a:rPr lang="el-GR" dirty="0" err="1"/>
              <a:t>Κρουπ</a:t>
            </a:r>
            <a:r>
              <a:rPr lang="el-GR" dirty="0"/>
              <a:t>. Πρέπει να δημιουργήσουμε έναν νέο άνθρωπο για να εμποδίσουμε την καταστροφή του </a:t>
            </a:r>
            <a:r>
              <a:rPr lang="el-GR" dirty="0" err="1"/>
              <a:t>Volk</a:t>
            </a:r>
            <a:r>
              <a:rPr lang="el-GR" dirty="0"/>
              <a:t>  από τον εκφυλισμό που παρατηρείται στην εποχή μας».</a:t>
            </a:r>
          </a:p>
        </p:txBody>
      </p:sp>
      <p:pic>
        <p:nvPicPr>
          <p:cNvPr id="5" name="Θέση περιεχομένου 4"/>
          <p:cNvPicPr>
            <a:picLocks noGrp="1" noChangeAspect="1"/>
          </p:cNvPicPr>
          <p:nvPr>
            <p:ph sz="half" idx="2"/>
          </p:nvPr>
        </p:nvPicPr>
        <p:blipFill>
          <a:blip r:embed="rId2"/>
          <a:stretch>
            <a:fillRect/>
          </a:stretch>
        </p:blipFill>
        <p:spPr>
          <a:xfrm>
            <a:off x="6172200" y="1690688"/>
            <a:ext cx="3517903" cy="2305579"/>
          </a:xfrm>
          <a:prstGeom prst="rect">
            <a:avLst/>
          </a:prstGeom>
        </p:spPr>
      </p:pic>
      <p:pic>
        <p:nvPicPr>
          <p:cNvPr id="6" name="Εικόνα 5"/>
          <p:cNvPicPr>
            <a:picLocks noChangeAspect="1"/>
          </p:cNvPicPr>
          <p:nvPr/>
        </p:nvPicPr>
        <p:blipFill>
          <a:blip r:embed="rId3"/>
          <a:stretch>
            <a:fillRect/>
          </a:stretch>
        </p:blipFill>
        <p:spPr>
          <a:xfrm>
            <a:off x="6172200" y="4207405"/>
            <a:ext cx="3517903" cy="2228850"/>
          </a:xfrm>
          <a:prstGeom prst="rect">
            <a:avLst/>
          </a:prstGeom>
        </p:spPr>
      </p:pic>
    </p:spTree>
    <p:extLst>
      <p:ext uri="{BB962C8B-B14F-4D97-AF65-F5344CB8AC3E}">
        <p14:creationId xmlns:p14="http://schemas.microsoft.com/office/powerpoint/2010/main" val="3569685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χαρακτηρίζει τη βία ο </a:t>
            </a:r>
            <a:r>
              <a:rPr lang="el-GR" sz="2000" dirty="0" err="1" smtClean="0"/>
              <a:t>Ρούντι</a:t>
            </a:r>
            <a:r>
              <a:rPr lang="el-GR" sz="2000" dirty="0" smtClean="0"/>
              <a:t> τη Νύκτα των Κρυστάλλων και γιατί;</a:t>
            </a:r>
            <a:endParaRPr lang="el-GR" sz="2000" dirty="0"/>
          </a:p>
        </p:txBody>
      </p:sp>
      <p:sp>
        <p:nvSpPr>
          <p:cNvPr id="3" name="Θέση περιεχομένου 2"/>
          <p:cNvSpPr>
            <a:spLocks noGrp="1"/>
          </p:cNvSpPr>
          <p:nvPr>
            <p:ph sz="half" idx="1"/>
          </p:nvPr>
        </p:nvSpPr>
        <p:spPr/>
        <p:txBody>
          <a:bodyPr>
            <a:normAutofit fontScale="62500" lnSpcReduction="20000"/>
          </a:bodyPr>
          <a:lstStyle/>
          <a:p>
            <a:pPr algn="just"/>
            <a:r>
              <a:rPr lang="el-GR" b="1" dirty="0" smtClean="0"/>
              <a:t>9 Νοεμβρίου 1938 : Νύκτα των Κρυστάλλων</a:t>
            </a:r>
          </a:p>
          <a:p>
            <a:pPr algn="just"/>
            <a:r>
              <a:rPr lang="el-GR" dirty="0" smtClean="0"/>
              <a:t>Ο 18</a:t>
            </a:r>
            <a:r>
              <a:rPr lang="el-GR" dirty="0"/>
              <a:t>/ </a:t>
            </a:r>
            <a:r>
              <a:rPr lang="el-GR" dirty="0" err="1"/>
              <a:t>χρονος</a:t>
            </a:r>
            <a:r>
              <a:rPr lang="el-GR" dirty="0"/>
              <a:t>  </a:t>
            </a:r>
            <a:r>
              <a:rPr lang="el-GR" dirty="0" err="1"/>
              <a:t>Ρούντι</a:t>
            </a:r>
            <a:r>
              <a:rPr lang="el-GR" dirty="0"/>
              <a:t> </a:t>
            </a:r>
            <a:r>
              <a:rPr lang="el-GR" dirty="0" err="1"/>
              <a:t>Μπάρμπερ</a:t>
            </a:r>
            <a:r>
              <a:rPr lang="el-GR" dirty="0"/>
              <a:t> </a:t>
            </a:r>
            <a:r>
              <a:rPr lang="el-GR" dirty="0" smtClean="0"/>
              <a:t> </a:t>
            </a:r>
            <a:r>
              <a:rPr lang="el-GR" dirty="0"/>
              <a:t>στον 1ο όροφο βρήκε τον πατέρα του δολοφονημένο από τα τάγματα εφόδου </a:t>
            </a:r>
            <a:r>
              <a:rPr lang="el-GR" dirty="0" smtClean="0"/>
              <a:t>«΄Ήμουν </a:t>
            </a:r>
            <a:r>
              <a:rPr lang="el-GR" dirty="0"/>
              <a:t>σε κατάσταση απόλυτου σοκ. Δεν μπορούσα να καταλάβω πώς είχε προκύψει αυτή η κατάσταση από εκεί που ζούσαμε όπως όλοι οι άλλοι μια κανονική ζωή- το </a:t>
            </a:r>
            <a:r>
              <a:rPr lang="el-GR" dirty="0" smtClean="0"/>
              <a:t>‘</a:t>
            </a:r>
            <a:r>
              <a:rPr lang="el-GR" dirty="0" err="1" smtClean="0"/>
              <a:t>κανονική’εντός</a:t>
            </a:r>
            <a:r>
              <a:rPr lang="el-GR" dirty="0" smtClean="0"/>
              <a:t> </a:t>
            </a:r>
            <a:r>
              <a:rPr lang="el-GR" dirty="0"/>
              <a:t>εισαγωγικών. Γιατί αυτό που συνέβη έμοιαζε απίστευτο, δεν μπορούσαμε να το δεχτούμε… Πραγματικά δεν μπορούσα να διανοηθώ ότι ένα τέτοιο πράγμα θα έπρεπε ή θα μπορούσε να είχε συμβεί. Φυσικά είχα ακούσει προηγουμένως για στρατόπεδα συγκέντρωσης, πήγαιναν κιόλας στο </a:t>
            </a:r>
            <a:r>
              <a:rPr lang="el-GR" dirty="0" err="1"/>
              <a:t>Νταχάου</a:t>
            </a:r>
            <a:r>
              <a:rPr lang="el-GR" dirty="0"/>
              <a:t> και στο  </a:t>
            </a:r>
            <a:r>
              <a:rPr lang="el-GR" dirty="0" err="1" smtClean="0"/>
              <a:t>Μπούχενβαλντ</a:t>
            </a:r>
            <a:r>
              <a:rPr lang="el-GR" dirty="0"/>
              <a:t>, αλλά αυτό ήταν κάτι </a:t>
            </a:r>
            <a:r>
              <a:rPr lang="el-GR" dirty="0" smtClean="0"/>
              <a:t>διαφορετικό. (Ήταν</a:t>
            </a:r>
            <a:r>
              <a:rPr lang="el-GR" dirty="0"/>
              <a:t>) βία εντελώς αναίτια και απρόκλητη. Δεν τους γνώριζα αυτούς τους ανθρώπους, δεν με γνώριζαν. Δεν είχαν τίποτα να μου καταλογίσουν, ήταν απλώς άνθρωποι που είχαν έρθει για να κάνουν ό,τι θεωρούσαν ότι έπρεπε να κάνουν… Το όλο πράγμα ήταν παράλογο και δε βγάζει νόημα» .</a:t>
            </a:r>
          </a:p>
        </p:txBody>
      </p:sp>
      <p:pic>
        <p:nvPicPr>
          <p:cNvPr id="5" name="Θέση περιεχομένου 4"/>
          <p:cNvPicPr>
            <a:picLocks noGrp="1" noChangeAspect="1"/>
          </p:cNvPicPr>
          <p:nvPr>
            <p:ph sz="half" idx="2"/>
          </p:nvPr>
        </p:nvPicPr>
        <p:blipFill>
          <a:blip r:embed="rId2"/>
          <a:stretch>
            <a:fillRect/>
          </a:stretch>
        </p:blipFill>
        <p:spPr>
          <a:xfrm>
            <a:off x="6113639" y="1858102"/>
            <a:ext cx="2767930" cy="2090219"/>
          </a:xfrm>
          <a:prstGeom prst="rect">
            <a:avLst/>
          </a:prstGeom>
        </p:spPr>
      </p:pic>
      <p:sp>
        <p:nvSpPr>
          <p:cNvPr id="6" name="Ορθογώνιο 5"/>
          <p:cNvSpPr/>
          <p:nvPr/>
        </p:nvSpPr>
        <p:spPr>
          <a:xfrm flipH="1">
            <a:off x="8975408" y="1825625"/>
            <a:ext cx="2200592" cy="461665"/>
          </a:xfrm>
          <a:prstGeom prst="rect">
            <a:avLst/>
          </a:prstGeom>
        </p:spPr>
        <p:txBody>
          <a:bodyPr wrap="square">
            <a:spAutoFit/>
          </a:bodyPr>
          <a:lstStyle/>
          <a:p>
            <a:r>
              <a:rPr lang="el-GR" sz="1200" dirty="0" smtClean="0"/>
              <a:t>Καταστροφή της συναγωγής του </a:t>
            </a:r>
            <a:r>
              <a:rPr lang="el-GR" sz="1200" dirty="0" err="1" smtClean="0"/>
              <a:t>Ντόρτμουντ</a:t>
            </a:r>
            <a:endParaRPr lang="el-GR" sz="1200" dirty="0"/>
          </a:p>
        </p:txBody>
      </p:sp>
      <p:pic>
        <p:nvPicPr>
          <p:cNvPr id="7" name="Εικόνα 6"/>
          <p:cNvPicPr>
            <a:picLocks noChangeAspect="1"/>
          </p:cNvPicPr>
          <p:nvPr/>
        </p:nvPicPr>
        <p:blipFill>
          <a:blip r:embed="rId3"/>
          <a:stretch>
            <a:fillRect/>
          </a:stretch>
        </p:blipFill>
        <p:spPr>
          <a:xfrm>
            <a:off x="6113639" y="3948321"/>
            <a:ext cx="2767930" cy="2133600"/>
          </a:xfrm>
          <a:prstGeom prst="rect">
            <a:avLst/>
          </a:prstGeom>
        </p:spPr>
      </p:pic>
      <p:sp>
        <p:nvSpPr>
          <p:cNvPr id="8" name="Ορθογώνιο 7"/>
          <p:cNvSpPr/>
          <p:nvPr/>
        </p:nvSpPr>
        <p:spPr>
          <a:xfrm rot="10800000" flipV="1">
            <a:off x="6310489" y="6249335"/>
            <a:ext cx="2201331" cy="276999"/>
          </a:xfrm>
          <a:prstGeom prst="rect">
            <a:avLst/>
          </a:prstGeom>
        </p:spPr>
        <p:txBody>
          <a:bodyPr wrap="square">
            <a:spAutoFit/>
          </a:bodyPr>
          <a:lstStyle/>
          <a:p>
            <a:r>
              <a:rPr lang="el-GR" sz="1200" dirty="0" smtClean="0"/>
              <a:t>Κατεστραμμένο μαγαζί.</a:t>
            </a:r>
            <a:endParaRPr lang="el-GR" sz="1200" dirty="0"/>
          </a:p>
        </p:txBody>
      </p:sp>
      <p:pic>
        <p:nvPicPr>
          <p:cNvPr id="9" name="Εικόνα 8"/>
          <p:cNvPicPr>
            <a:picLocks noChangeAspect="1"/>
          </p:cNvPicPr>
          <p:nvPr/>
        </p:nvPicPr>
        <p:blipFill>
          <a:blip r:embed="rId4"/>
          <a:stretch>
            <a:fillRect/>
          </a:stretch>
        </p:blipFill>
        <p:spPr>
          <a:xfrm>
            <a:off x="8975408" y="2287290"/>
            <a:ext cx="2409319" cy="1919111"/>
          </a:xfrm>
          <a:prstGeom prst="rect">
            <a:avLst/>
          </a:prstGeom>
        </p:spPr>
      </p:pic>
      <p:sp>
        <p:nvSpPr>
          <p:cNvPr id="11" name="Ορθογώνιο 10"/>
          <p:cNvSpPr/>
          <p:nvPr/>
        </p:nvSpPr>
        <p:spPr>
          <a:xfrm rot="10800000" flipH="1" flipV="1">
            <a:off x="9163084" y="4275894"/>
            <a:ext cx="2221641" cy="276999"/>
          </a:xfrm>
          <a:prstGeom prst="rect">
            <a:avLst/>
          </a:prstGeom>
        </p:spPr>
        <p:txBody>
          <a:bodyPr wrap="square">
            <a:spAutoFit/>
          </a:bodyPr>
          <a:lstStyle/>
          <a:p>
            <a:r>
              <a:rPr lang="el-GR" sz="1200" dirty="0" err="1" smtClean="0"/>
              <a:t>Βανδαλισμένο</a:t>
            </a:r>
            <a:r>
              <a:rPr lang="el-GR" sz="1200" dirty="0" smtClean="0"/>
              <a:t> σπίτι</a:t>
            </a:r>
            <a:endParaRPr lang="el-GR" sz="1200" dirty="0"/>
          </a:p>
        </p:txBody>
      </p:sp>
      <p:pic>
        <p:nvPicPr>
          <p:cNvPr id="12" name="Εικόνα 11"/>
          <p:cNvPicPr>
            <a:picLocks noChangeAspect="1"/>
          </p:cNvPicPr>
          <p:nvPr/>
        </p:nvPicPr>
        <p:blipFill>
          <a:blip r:embed="rId5"/>
          <a:stretch>
            <a:fillRect/>
          </a:stretch>
        </p:blipFill>
        <p:spPr>
          <a:xfrm>
            <a:off x="9015506" y="4552894"/>
            <a:ext cx="2487872" cy="1363110"/>
          </a:xfrm>
          <a:prstGeom prst="rect">
            <a:avLst/>
          </a:prstGeom>
        </p:spPr>
      </p:pic>
      <p:sp>
        <p:nvSpPr>
          <p:cNvPr id="13" name="Ορθογώνιο 12"/>
          <p:cNvSpPr/>
          <p:nvPr/>
        </p:nvSpPr>
        <p:spPr>
          <a:xfrm flipH="1">
            <a:off x="9163083" y="6081921"/>
            <a:ext cx="2621807" cy="461665"/>
          </a:xfrm>
          <a:prstGeom prst="rect">
            <a:avLst/>
          </a:prstGeom>
        </p:spPr>
        <p:txBody>
          <a:bodyPr wrap="square">
            <a:spAutoFit/>
          </a:bodyPr>
          <a:lstStyle/>
          <a:p>
            <a:r>
              <a:rPr lang="el-GR" sz="1200" dirty="0" smtClean="0"/>
              <a:t>Εβραίοι που έχουν συλληφθεί στο </a:t>
            </a:r>
            <a:r>
              <a:rPr lang="el-GR" sz="1200" dirty="0" err="1" smtClean="0"/>
              <a:t>Μπάντεν</a:t>
            </a:r>
            <a:r>
              <a:rPr lang="el-GR" sz="1200" dirty="0" smtClean="0"/>
              <a:t>- </a:t>
            </a:r>
            <a:r>
              <a:rPr lang="el-GR" sz="1200" dirty="0" err="1" smtClean="0"/>
              <a:t>Μπάντεν</a:t>
            </a:r>
            <a:endParaRPr lang="el-GR" sz="1200" dirty="0"/>
          </a:p>
        </p:txBody>
      </p:sp>
    </p:spTree>
    <p:extLst>
      <p:ext uri="{BB962C8B-B14F-4D97-AF65-F5344CB8AC3E}">
        <p14:creationId xmlns:p14="http://schemas.microsoft.com/office/powerpoint/2010/main" val="1544774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είναι η προφητεία του Χίτλερ και πώς θα επηρεάσει τις μεταγενέστερες εξελίξεις;</a:t>
            </a:r>
            <a:endParaRPr lang="el-GR" sz="2000" dirty="0"/>
          </a:p>
        </p:txBody>
      </p:sp>
      <p:sp>
        <p:nvSpPr>
          <p:cNvPr id="3" name="Θέση περιεχομένου 2"/>
          <p:cNvSpPr>
            <a:spLocks noGrp="1"/>
          </p:cNvSpPr>
          <p:nvPr>
            <p:ph sz="half" idx="1"/>
          </p:nvPr>
        </p:nvSpPr>
        <p:spPr/>
        <p:txBody>
          <a:bodyPr>
            <a:normAutofit lnSpcReduction="10000"/>
          </a:bodyPr>
          <a:lstStyle/>
          <a:p>
            <a:r>
              <a:rPr lang="el-GR" dirty="0" smtClean="0"/>
              <a:t>30/01/1939 ομιλία Χίτλερ στο </a:t>
            </a:r>
            <a:r>
              <a:rPr lang="el-GR" dirty="0" err="1" smtClean="0"/>
              <a:t>Ράιχσταγκ</a:t>
            </a:r>
            <a:r>
              <a:rPr lang="el-GR" dirty="0" smtClean="0"/>
              <a:t> –προφητεία</a:t>
            </a:r>
          </a:p>
          <a:p>
            <a:pPr algn="just"/>
            <a:r>
              <a:rPr lang="el-GR" dirty="0" smtClean="0"/>
              <a:t>«Αν </a:t>
            </a:r>
            <a:r>
              <a:rPr lang="el-GR" dirty="0"/>
              <a:t>οι </a:t>
            </a:r>
            <a:r>
              <a:rPr lang="el-GR" dirty="0" smtClean="0"/>
              <a:t>‘διεθνείς’ Εβραίοι </a:t>
            </a:r>
            <a:r>
              <a:rPr lang="el-GR" dirty="0"/>
              <a:t>χρηματιστές στην Ευρώπη και στο εξωτερικό κατάφερναν </a:t>
            </a:r>
            <a:r>
              <a:rPr lang="el-GR" dirty="0" smtClean="0"/>
              <a:t> </a:t>
            </a:r>
            <a:r>
              <a:rPr lang="el-GR" dirty="0"/>
              <a:t>να βυθίσουν την ανθρωπότητα σε ακόμη έναν παγκόσμιο πόλεμο , τότε το αποτέλεσμα δε θα είναι η </a:t>
            </a:r>
            <a:r>
              <a:rPr lang="el-GR" dirty="0" err="1"/>
              <a:t>μπολσεβικοποίηση</a:t>
            </a:r>
            <a:r>
              <a:rPr lang="el-GR" dirty="0"/>
              <a:t> της υφηλίου και η νίκη των </a:t>
            </a:r>
            <a:r>
              <a:rPr lang="el-GR" dirty="0" smtClean="0"/>
              <a:t>Εβραίων, αλλά </a:t>
            </a:r>
            <a:r>
              <a:rPr lang="el-GR" dirty="0"/>
              <a:t>η εξαφάνιση της εβραϊκής φυλής στην Ευρώπη». </a:t>
            </a:r>
          </a:p>
        </p:txBody>
      </p:sp>
      <p:pic>
        <p:nvPicPr>
          <p:cNvPr id="5" name="Θέση περιεχομένου 4"/>
          <p:cNvPicPr>
            <a:picLocks noGrp="1" noChangeAspect="1"/>
          </p:cNvPicPr>
          <p:nvPr>
            <p:ph sz="half" idx="2"/>
          </p:nvPr>
        </p:nvPicPr>
        <p:blipFill>
          <a:blip r:embed="rId2"/>
          <a:stretch>
            <a:fillRect/>
          </a:stretch>
        </p:blipFill>
        <p:spPr>
          <a:xfrm>
            <a:off x="6462889" y="1825624"/>
            <a:ext cx="4622800" cy="3501091"/>
          </a:xfrm>
          <a:prstGeom prst="rect">
            <a:avLst/>
          </a:prstGeom>
        </p:spPr>
      </p:pic>
    </p:spTree>
    <p:extLst>
      <p:ext uri="{BB962C8B-B14F-4D97-AF65-F5344CB8AC3E}">
        <p14:creationId xmlns:p14="http://schemas.microsoft.com/office/powerpoint/2010/main" val="241549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Γιατί αποκλείεται ο μαθητής Όττο από το σχολείο;</a:t>
            </a:r>
            <a:endParaRPr lang="el-GR" sz="2000" dirty="0"/>
          </a:p>
        </p:txBody>
      </p:sp>
      <p:sp>
        <p:nvSpPr>
          <p:cNvPr id="3" name="Θέση περιεχομένου 2"/>
          <p:cNvSpPr>
            <a:spLocks noGrp="1"/>
          </p:cNvSpPr>
          <p:nvPr>
            <p:ph sz="half" idx="1"/>
          </p:nvPr>
        </p:nvSpPr>
        <p:spPr/>
        <p:txBody>
          <a:bodyPr>
            <a:normAutofit fontScale="85000" lnSpcReduction="10000"/>
          </a:bodyPr>
          <a:lstStyle/>
          <a:p>
            <a:r>
              <a:rPr lang="el-GR" dirty="0" smtClean="0"/>
              <a:t>Μάρτιος 1939 </a:t>
            </a:r>
            <a:r>
              <a:rPr lang="el-GR" dirty="0"/>
              <a:t>ανεξάρτητη Σλοβακία </a:t>
            </a:r>
            <a:endParaRPr lang="el-GR" dirty="0" smtClean="0"/>
          </a:p>
          <a:p>
            <a:pPr algn="just"/>
            <a:r>
              <a:rPr lang="el-GR" dirty="0" smtClean="0"/>
              <a:t>Ο 17</a:t>
            </a:r>
            <a:r>
              <a:rPr lang="el-GR" dirty="0"/>
              <a:t>/ </a:t>
            </a:r>
            <a:r>
              <a:rPr lang="el-GR" dirty="0" err="1"/>
              <a:t>χρονος</a:t>
            </a:r>
            <a:r>
              <a:rPr lang="el-GR" dirty="0"/>
              <a:t>  Όττο </a:t>
            </a:r>
            <a:r>
              <a:rPr lang="el-GR" dirty="0" err="1" smtClean="0"/>
              <a:t>Πέσσμπουργκερ</a:t>
            </a:r>
            <a:r>
              <a:rPr lang="el-GR" dirty="0"/>
              <a:t>, Σλοβάκος </a:t>
            </a:r>
            <a:r>
              <a:rPr lang="el-GR" dirty="0" smtClean="0"/>
              <a:t>Εβραίος θυμάται </a:t>
            </a:r>
            <a:r>
              <a:rPr lang="el-GR" dirty="0"/>
              <a:t>« </a:t>
            </a:r>
            <a:r>
              <a:rPr lang="el-GR" dirty="0" smtClean="0"/>
              <a:t>Με </a:t>
            </a:r>
            <a:r>
              <a:rPr lang="el-GR" dirty="0"/>
              <a:t>έστειλαν από το σχολείο στο σπίτι και μου είπαν ότι δεν θα μπορούσα να πηγαίνω πια σχολείο. Δεν μπορούσαμε να πάμε πια πουθενά και ήμασταν υποχρεωμένοι να μένουμε σπίτι… προηγουμένως πηγαίναμε για χορό με κορίτσια-όχι μόνο με </a:t>
            </a:r>
            <a:r>
              <a:rPr lang="el-GR" dirty="0" smtClean="0"/>
              <a:t>Εβραίες </a:t>
            </a:r>
            <a:r>
              <a:rPr lang="el-GR" dirty="0"/>
              <a:t>-, κάτι σαν τις  σημερινές ντισκοτέκ. Τώρα είχαν βάλει πινακίδες </a:t>
            </a:r>
            <a:r>
              <a:rPr lang="el-GR" dirty="0" smtClean="0"/>
              <a:t>‘Δεν </a:t>
            </a:r>
            <a:r>
              <a:rPr lang="el-GR" dirty="0"/>
              <a:t>επιτρέπονται </a:t>
            </a:r>
            <a:r>
              <a:rPr lang="el-GR" dirty="0" smtClean="0"/>
              <a:t>Εβραίοι </a:t>
            </a:r>
            <a:r>
              <a:rPr lang="el-GR" dirty="0"/>
              <a:t>και </a:t>
            </a:r>
            <a:r>
              <a:rPr lang="el-GR" dirty="0" smtClean="0"/>
              <a:t>σκυλιά’ ». </a:t>
            </a:r>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291443" y="1475669"/>
            <a:ext cx="2240327" cy="3130198"/>
          </a:xfrm>
          <a:prstGeom prst="rect">
            <a:avLst/>
          </a:prstGeom>
        </p:spPr>
      </p:pic>
      <p:sp>
        <p:nvSpPr>
          <p:cNvPr id="6" name="Ορθογώνιο 5"/>
          <p:cNvSpPr/>
          <p:nvPr/>
        </p:nvSpPr>
        <p:spPr>
          <a:xfrm rot="10800000" flipV="1">
            <a:off x="6291442" y="4486736"/>
            <a:ext cx="2325020" cy="2462213"/>
          </a:xfrm>
          <a:prstGeom prst="rect">
            <a:avLst/>
          </a:prstGeom>
        </p:spPr>
        <p:txBody>
          <a:bodyPr wrap="square">
            <a:spAutoFit/>
          </a:bodyPr>
          <a:lstStyle/>
          <a:p>
            <a:r>
              <a:rPr lang="el-GR" sz="1400" dirty="0"/>
              <a:t>Αυτή η ρατσιστική εικονογράφηση του 1938 συγκρίνει τη "Γερμανική Νεολαία" με την "Εβραϊκή Νεολαία". Έχει υπότιτλο: «Από το πρόσωπο μιλάει η ψυχή της φυλής». Προέρχεται από το κείμενο του Άλφρεντ </a:t>
            </a:r>
            <a:r>
              <a:rPr lang="el-GR" sz="1400" dirty="0" err="1"/>
              <a:t>Βόγκελ</a:t>
            </a:r>
            <a:r>
              <a:rPr lang="el-GR" sz="1400" dirty="0"/>
              <a:t> Κληρονομιά και Φυλετική Υγιεινή.</a:t>
            </a:r>
          </a:p>
        </p:txBody>
      </p:sp>
      <p:pic>
        <p:nvPicPr>
          <p:cNvPr id="7" name="Εικόνα 6"/>
          <p:cNvPicPr>
            <a:picLocks noChangeAspect="1"/>
          </p:cNvPicPr>
          <p:nvPr/>
        </p:nvPicPr>
        <p:blipFill>
          <a:blip r:embed="rId3"/>
          <a:stretch>
            <a:fillRect/>
          </a:stretch>
        </p:blipFill>
        <p:spPr>
          <a:xfrm>
            <a:off x="8521992" y="3446585"/>
            <a:ext cx="3622079" cy="2618370"/>
          </a:xfrm>
          <a:prstGeom prst="rect">
            <a:avLst/>
          </a:prstGeom>
        </p:spPr>
      </p:pic>
    </p:spTree>
    <p:extLst>
      <p:ext uri="{BB962C8B-B14F-4D97-AF65-F5344CB8AC3E}">
        <p14:creationId xmlns:p14="http://schemas.microsoft.com/office/powerpoint/2010/main" val="3663477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«δικαιολογεί» ο Χίτλερ την «</a:t>
            </a:r>
            <a:r>
              <a:rPr lang="el-GR" sz="2000" dirty="0"/>
              <a:t>ε</a:t>
            </a:r>
            <a:r>
              <a:rPr lang="el-GR" sz="2000" dirty="0" smtClean="0"/>
              <a:t>υθανασία» των αναπήρων;</a:t>
            </a:r>
            <a:endParaRPr lang="el-GR" sz="2000" dirty="0"/>
          </a:p>
        </p:txBody>
      </p:sp>
      <p:sp>
        <p:nvSpPr>
          <p:cNvPr id="3" name="Θέση περιεχομένου 2"/>
          <p:cNvSpPr>
            <a:spLocks noGrp="1"/>
          </p:cNvSpPr>
          <p:nvPr>
            <p:ph sz="half" idx="1"/>
          </p:nvPr>
        </p:nvSpPr>
        <p:spPr/>
        <p:txBody>
          <a:bodyPr>
            <a:normAutofit fontScale="55000" lnSpcReduction="20000"/>
          </a:bodyPr>
          <a:lstStyle/>
          <a:p>
            <a:pPr algn="just"/>
            <a:r>
              <a:rPr lang="el-GR" dirty="0"/>
              <a:t>Νυρεμβέργη 1912 Χίτλερ « Λόγω του σύγχρονου συναισθηματικού ανθρωπισμού μας κάνουμε προσπάθεια να διατηρήσουμε τον αδύναμο  εις βάρος του </a:t>
            </a:r>
            <a:r>
              <a:rPr lang="el-GR" dirty="0" smtClean="0"/>
              <a:t>υγιούς… </a:t>
            </a:r>
            <a:r>
              <a:rPr lang="el-GR" dirty="0"/>
              <a:t>Επιτρέπουμε να αναπαράγονται οι εγκληματίες, φροντίζουμε επιμελώς με τεχνητό τρόπο τους </a:t>
            </a:r>
            <a:r>
              <a:rPr lang="el-GR" dirty="0" smtClean="0"/>
              <a:t>έκφυλους… </a:t>
            </a:r>
            <a:r>
              <a:rPr lang="el-GR" dirty="0"/>
              <a:t>Έτσι, σιγά σιγά βοηθούμε  στην ανάπτυξη του ασθενούς και σκοτώνουμε τον ισχυρό</a:t>
            </a:r>
            <a:r>
              <a:rPr lang="el-GR" dirty="0" smtClean="0"/>
              <a:t>.»</a:t>
            </a:r>
          </a:p>
          <a:p>
            <a:pPr algn="just"/>
            <a:r>
              <a:rPr lang="el-GR" dirty="0" smtClean="0"/>
              <a:t> </a:t>
            </a:r>
            <a:r>
              <a:rPr lang="el-GR" dirty="0"/>
              <a:t>« Αν Η Γερμανία αποκτούσε 1.000.000 παιδιά ετησίως  και εξόντωνε </a:t>
            </a:r>
            <a:r>
              <a:rPr lang="el-GR" dirty="0" smtClean="0"/>
              <a:t>700.000 έως </a:t>
            </a:r>
            <a:r>
              <a:rPr lang="el-GR" dirty="0"/>
              <a:t>8000.000 </a:t>
            </a:r>
            <a:r>
              <a:rPr lang="el-GR" dirty="0" smtClean="0"/>
              <a:t>από τα </a:t>
            </a:r>
            <a:r>
              <a:rPr lang="el-GR" dirty="0"/>
              <a:t>πιο αδύναμα , τότε το τελικό αποτέλεσμα θα ήταν πιθανώς αύξηση  της ισχύος. Το πιο επικίνδυνο πράγμα για μας είναι να αποκοπούμε από τη φυσική διαδικασία επιλογής</a:t>
            </a:r>
            <a:r>
              <a:rPr lang="el-GR" dirty="0" smtClean="0"/>
              <a:t>».</a:t>
            </a:r>
          </a:p>
          <a:p>
            <a:pPr algn="just"/>
            <a:r>
              <a:rPr lang="el-GR" dirty="0"/>
              <a:t>01/09/1939 έγγραφη έγκριση του Χίτλερ για το «θάνατο του ελέους</a:t>
            </a:r>
            <a:r>
              <a:rPr lang="el-GR" dirty="0" smtClean="0"/>
              <a:t>».</a:t>
            </a:r>
          </a:p>
          <a:p>
            <a:pPr algn="just"/>
            <a:r>
              <a:rPr lang="el-GR" dirty="0"/>
              <a:t>Χανς </a:t>
            </a:r>
            <a:r>
              <a:rPr lang="el-GR" dirty="0" err="1"/>
              <a:t>Λάμμερς</a:t>
            </a:r>
            <a:r>
              <a:rPr lang="el-GR" dirty="0"/>
              <a:t> στη δίκη της Νυρεμβέργης ανέφερε στην κατάθεσή του ότι  ο Χίτλερ </a:t>
            </a:r>
            <a:r>
              <a:rPr lang="el-GR" dirty="0" smtClean="0"/>
              <a:t>« εξήγησε </a:t>
            </a:r>
            <a:r>
              <a:rPr lang="el-GR" dirty="0"/>
              <a:t>ότι είναι σωστό να βάλουμε τέλος σε αυτή τη </a:t>
            </a:r>
            <a:r>
              <a:rPr lang="el-GR" dirty="0" smtClean="0"/>
              <a:t>‘ζωή </a:t>
            </a:r>
            <a:r>
              <a:rPr lang="el-GR" dirty="0"/>
              <a:t>που δεν αξίζει να τη ζεις</a:t>
            </a:r>
            <a:r>
              <a:rPr lang="el-GR" dirty="0" smtClean="0"/>
              <a:t>῾. </a:t>
            </a:r>
            <a:r>
              <a:rPr lang="el-GR" dirty="0"/>
              <a:t>Εξήγησε επίσης ότι με αυτόν τον τρόπο θα μπορούσαμε να εξοικονομήσουμε χρήματα από το κόστος των νοσοκομείων, των γιατρών και του νοσηλευτικού προσωπικού».</a:t>
            </a:r>
          </a:p>
          <a:p>
            <a:pPr algn="just"/>
            <a:endParaRPr lang="el-GR" dirty="0" smtClean="0"/>
          </a:p>
          <a:p>
            <a:pPr marL="0" indent="0" algn="just">
              <a:buNone/>
            </a:pPr>
            <a:endParaRPr lang="el-GR" dirty="0" smtClean="0"/>
          </a:p>
        </p:txBody>
      </p:sp>
      <p:pic>
        <p:nvPicPr>
          <p:cNvPr id="5" name="Θέση περιεχομένου 4"/>
          <p:cNvPicPr>
            <a:picLocks noGrp="1" noChangeAspect="1"/>
          </p:cNvPicPr>
          <p:nvPr>
            <p:ph sz="half" idx="2"/>
          </p:nvPr>
        </p:nvPicPr>
        <p:blipFill>
          <a:blip r:embed="rId2"/>
          <a:stretch>
            <a:fillRect/>
          </a:stretch>
        </p:blipFill>
        <p:spPr>
          <a:xfrm>
            <a:off x="6019800" y="1644467"/>
            <a:ext cx="2740378" cy="1910997"/>
          </a:xfrm>
          <a:prstGeom prst="rect">
            <a:avLst/>
          </a:prstGeom>
        </p:spPr>
      </p:pic>
      <p:sp>
        <p:nvSpPr>
          <p:cNvPr id="6" name="Ορθογώνιο 5"/>
          <p:cNvSpPr/>
          <p:nvPr/>
        </p:nvSpPr>
        <p:spPr>
          <a:xfrm>
            <a:off x="8760178" y="1825625"/>
            <a:ext cx="2178755" cy="369332"/>
          </a:xfrm>
          <a:prstGeom prst="rect">
            <a:avLst/>
          </a:prstGeom>
        </p:spPr>
        <p:txBody>
          <a:bodyPr wrap="square">
            <a:spAutoFit/>
          </a:bodyPr>
          <a:lstStyle/>
          <a:p>
            <a:r>
              <a:rPr lang="en-GB" dirty="0" smtClean="0"/>
              <a:t>«</a:t>
            </a:r>
            <a:r>
              <a:rPr lang="el-GR" dirty="0" smtClean="0"/>
              <a:t>Ζωή χωρίς ελπίδα</a:t>
            </a:r>
            <a:r>
              <a:rPr lang="en-GB" dirty="0" smtClean="0"/>
              <a:t>.</a:t>
            </a:r>
            <a:endParaRPr lang="el-GR" dirty="0"/>
          </a:p>
        </p:txBody>
      </p:sp>
      <p:pic>
        <p:nvPicPr>
          <p:cNvPr id="7" name="Εικόνα 6"/>
          <p:cNvPicPr>
            <a:picLocks noChangeAspect="1"/>
          </p:cNvPicPr>
          <p:nvPr/>
        </p:nvPicPr>
        <p:blipFill>
          <a:blip r:embed="rId3"/>
          <a:stretch>
            <a:fillRect/>
          </a:stretch>
        </p:blipFill>
        <p:spPr>
          <a:xfrm>
            <a:off x="6019800" y="3520796"/>
            <a:ext cx="2740378" cy="2503669"/>
          </a:xfrm>
          <a:prstGeom prst="rect">
            <a:avLst/>
          </a:prstGeom>
        </p:spPr>
      </p:pic>
      <p:sp>
        <p:nvSpPr>
          <p:cNvPr id="8" name="Ορθογώνιο 7"/>
          <p:cNvSpPr/>
          <p:nvPr/>
        </p:nvSpPr>
        <p:spPr>
          <a:xfrm>
            <a:off x="6186311" y="6024465"/>
            <a:ext cx="3183465" cy="738664"/>
          </a:xfrm>
          <a:prstGeom prst="rect">
            <a:avLst/>
          </a:prstGeom>
        </p:spPr>
        <p:txBody>
          <a:bodyPr wrap="square">
            <a:spAutoFit/>
          </a:bodyPr>
          <a:lstStyle/>
          <a:p>
            <a:r>
              <a:rPr lang="el-GR" sz="1400" dirty="0"/>
              <a:t>Μια ηθική και θρησκευτική αντίληψη της ζωής απαιτεί την </a:t>
            </a:r>
            <a:r>
              <a:rPr lang="el-GR" sz="1400" dirty="0" smtClean="0"/>
              <a:t>αποτροπή  </a:t>
            </a:r>
            <a:r>
              <a:rPr lang="el-GR" sz="1400" dirty="0"/>
              <a:t>των κληρονομικά ασθενών απογόνων</a:t>
            </a:r>
          </a:p>
        </p:txBody>
      </p:sp>
      <p:pic>
        <p:nvPicPr>
          <p:cNvPr id="9" name="Εικόνα 8"/>
          <p:cNvPicPr>
            <a:picLocks noChangeAspect="1"/>
          </p:cNvPicPr>
          <p:nvPr/>
        </p:nvPicPr>
        <p:blipFill>
          <a:blip r:embed="rId4"/>
          <a:stretch>
            <a:fillRect/>
          </a:stretch>
        </p:blipFill>
        <p:spPr>
          <a:xfrm>
            <a:off x="8760178" y="2572784"/>
            <a:ext cx="3280356" cy="2235233"/>
          </a:xfrm>
          <a:prstGeom prst="rect">
            <a:avLst/>
          </a:prstGeom>
        </p:spPr>
      </p:pic>
      <p:sp>
        <p:nvSpPr>
          <p:cNvPr id="10" name="Ορθογώνιο 9"/>
          <p:cNvSpPr/>
          <p:nvPr/>
        </p:nvSpPr>
        <p:spPr>
          <a:xfrm rot="10800000" flipH="1" flipV="1">
            <a:off x="9200443" y="4954600"/>
            <a:ext cx="2652889" cy="1222363"/>
          </a:xfrm>
          <a:prstGeom prst="rect">
            <a:avLst/>
          </a:prstGeom>
        </p:spPr>
        <p:txBody>
          <a:bodyPr wrap="square">
            <a:spAutoFit/>
          </a:bodyPr>
          <a:lstStyle/>
          <a:p>
            <a:r>
              <a:rPr lang="en-US" dirty="0" smtClean="0"/>
              <a:t>"...</a:t>
            </a:r>
            <a:r>
              <a:rPr lang="el-GR" dirty="0" smtClean="0"/>
              <a:t> Επειδή ο Θεός δεν θέλει να αναπαράγονται οι ασθενείς και οι άρρωστοι.</a:t>
            </a:r>
            <a:r>
              <a:rPr lang="en-US" dirty="0" smtClean="0"/>
              <a:t> "</a:t>
            </a:r>
            <a:endParaRPr lang="el-GR" dirty="0"/>
          </a:p>
        </p:txBody>
      </p:sp>
    </p:spTree>
    <p:extLst>
      <p:ext uri="{BB962C8B-B14F-4D97-AF65-F5344CB8AC3E}">
        <p14:creationId xmlns:p14="http://schemas.microsoft.com/office/powerpoint/2010/main" val="4011384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p:cNvPicPr>
            <a:picLocks noChangeAspect="1"/>
          </p:cNvPicPr>
          <p:nvPr/>
        </p:nvPicPr>
        <p:blipFill>
          <a:blip r:embed="rId2"/>
          <a:stretch>
            <a:fillRect/>
          </a:stretch>
        </p:blipFill>
        <p:spPr>
          <a:xfrm>
            <a:off x="7053929" y="2074598"/>
            <a:ext cx="4876800" cy="3514725"/>
          </a:xfrm>
          <a:prstGeom prst="rect">
            <a:avLst/>
          </a:prstGeom>
        </p:spPr>
      </p:pic>
      <p:sp>
        <p:nvSpPr>
          <p:cNvPr id="2" name="Τίτλος 1"/>
          <p:cNvSpPr>
            <a:spLocks noGrp="1"/>
          </p:cNvSpPr>
          <p:nvPr>
            <p:ph type="title"/>
          </p:nvPr>
        </p:nvSpPr>
        <p:spPr/>
        <p:txBody>
          <a:bodyPr>
            <a:normAutofit/>
          </a:bodyPr>
          <a:lstStyle/>
          <a:p>
            <a:r>
              <a:rPr lang="el-GR" sz="2000" dirty="0" smtClean="0"/>
              <a:t>Πώς αντιδράει ο Μαξ </a:t>
            </a:r>
            <a:r>
              <a:rPr lang="el-GR" sz="2000" dirty="0" err="1" smtClean="0"/>
              <a:t>απένατι</a:t>
            </a:r>
            <a:r>
              <a:rPr lang="el-GR" sz="2000" dirty="0" smtClean="0"/>
              <a:t> στον </a:t>
            </a:r>
            <a:r>
              <a:rPr lang="el-GR" sz="2000" dirty="0" err="1" smtClean="0"/>
              <a:t>εγλεισμό</a:t>
            </a:r>
            <a:r>
              <a:rPr lang="el-GR" sz="2000" dirty="0" smtClean="0"/>
              <a:t> του στο γκέτο του </a:t>
            </a:r>
            <a:r>
              <a:rPr lang="el-GR" sz="2000" dirty="0" err="1" smtClean="0"/>
              <a:t>Λουτζ</a:t>
            </a:r>
            <a:r>
              <a:rPr lang="el-GR" sz="2000" dirty="0" smtClean="0"/>
              <a:t> και πώς ο πατέρας </a:t>
            </a:r>
            <a:r>
              <a:rPr lang="el-GR" sz="2000" dirty="0" err="1" smtClean="0"/>
              <a:t>του;Γαιτί</a:t>
            </a:r>
            <a:r>
              <a:rPr lang="el-GR" sz="2000" dirty="0" smtClean="0"/>
              <a:t>;</a:t>
            </a:r>
            <a:br>
              <a:rPr lang="el-GR" sz="2000" dirty="0" smtClean="0"/>
            </a:br>
            <a:r>
              <a:rPr lang="el-GR" sz="2000" dirty="0" smtClean="0"/>
              <a:t>Ποια διαφορά είχε ο πολωνικός από το γερμανικό αντισημιτισμό;</a:t>
            </a:r>
            <a:endParaRPr lang="el-GR" sz="2000" dirty="0"/>
          </a:p>
        </p:txBody>
      </p:sp>
      <p:sp>
        <p:nvSpPr>
          <p:cNvPr id="3" name="Θέση περιεχομένου 2"/>
          <p:cNvSpPr>
            <a:spLocks noGrp="1"/>
          </p:cNvSpPr>
          <p:nvPr>
            <p:ph sz="half" idx="1"/>
          </p:nvPr>
        </p:nvSpPr>
        <p:spPr/>
        <p:txBody>
          <a:bodyPr>
            <a:normAutofit fontScale="55000" lnSpcReduction="20000"/>
          </a:bodyPr>
          <a:lstStyle/>
          <a:p>
            <a:pPr algn="just"/>
            <a:r>
              <a:rPr lang="el-GR" dirty="0"/>
              <a:t>Ο Μαξ </a:t>
            </a:r>
            <a:r>
              <a:rPr lang="el-GR" dirty="0" err="1"/>
              <a:t>Επστάιν</a:t>
            </a:r>
            <a:r>
              <a:rPr lang="el-GR" dirty="0"/>
              <a:t> , 15/</a:t>
            </a:r>
            <a:r>
              <a:rPr lang="el-GR" dirty="0" err="1"/>
              <a:t>χρονος</a:t>
            </a:r>
            <a:r>
              <a:rPr lang="el-GR" dirty="0"/>
              <a:t> μαθητής, ήταν ένας από τους Εβραίους του </a:t>
            </a:r>
            <a:r>
              <a:rPr lang="el-GR" dirty="0" err="1"/>
              <a:t>Λουτζ</a:t>
            </a:r>
            <a:r>
              <a:rPr lang="el-GR" dirty="0"/>
              <a:t> που φυλακίστηκαν στο γκέτο. Πριν από τον πόλεμο ζούσε άνετη ζωή, αφού ο  πατέρας του ήταν εύπορος επιχειρηματίας που διέθετε μάντρα ξυλείας στην πόλη. …. Μόλις έφτασε στο γκέτο, ο πατέρας του Μαξ πήρε μια μοιραία απόφαση . «Ο πατέρας μου ήταν 50-55 χρονών …και η φιλοσοφία του ήταν </a:t>
            </a:r>
            <a:r>
              <a:rPr lang="el-GR" dirty="0" smtClean="0"/>
              <a:t>‘δε </a:t>
            </a:r>
            <a:r>
              <a:rPr lang="el-GR" dirty="0"/>
              <a:t>θέλω να </a:t>
            </a:r>
            <a:r>
              <a:rPr lang="el-GR" dirty="0" smtClean="0"/>
              <a:t>ζήσω’. </a:t>
            </a:r>
            <a:r>
              <a:rPr lang="el-GR" dirty="0"/>
              <a:t>Δεν τολμούσε να αυτοκτονήσει, επειδή απλώς δεν μπορεί να το κάνεις αυτό.  Όμως έλεγε: </a:t>
            </a:r>
            <a:r>
              <a:rPr lang="el-GR" dirty="0" smtClean="0"/>
              <a:t>‘Αυτό </a:t>
            </a:r>
            <a:r>
              <a:rPr lang="el-GR" dirty="0"/>
              <a:t>είναι το </a:t>
            </a:r>
            <a:r>
              <a:rPr lang="el-GR" dirty="0" smtClean="0"/>
              <a:t>τέλος </a:t>
            </a:r>
            <a:r>
              <a:rPr lang="el-GR" dirty="0" err="1"/>
              <a:t>Στ</a:t>
            </a:r>
            <a:r>
              <a:rPr lang="el-GR" dirty="0"/>
              <a:t>΄ αλήθεια δεν το θέλω όλο αυτό. έζησα τη ζωή μου και δε θέλω να </a:t>
            </a:r>
            <a:r>
              <a:rPr lang="el-GR" dirty="0" smtClean="0"/>
              <a:t>ζω’. </a:t>
            </a:r>
            <a:r>
              <a:rPr lang="el-GR" dirty="0"/>
              <a:t>Έτσι έκλεισε τα παντζούρια , ήταν πάντα σκοτεινά στο δωμάτιό μας  …. Δεν ξυριζόταν, απλώς καθόταν εκεί με τα παντζούρια μας κλειστά. Δεν ήθελε να βλέπει τον κόσμο». … </a:t>
            </a:r>
            <a:r>
              <a:rPr lang="el-GR" dirty="0" smtClean="0"/>
              <a:t>«Όταν </a:t>
            </a:r>
            <a:r>
              <a:rPr lang="el-GR" dirty="0"/>
              <a:t>είσαι νέος δε σκέφτεσαι το θάνατο. Δε λέω πως δεν είχαμε συνειδητοποιήσει τη σοβαρότητα της κατάστασης… Όμως εξακολουθείς να σκέφτεσαι όλα εκείνα τα γελοιωδώς πεζά πράγματα».</a:t>
            </a:r>
          </a:p>
          <a:p>
            <a:pPr algn="just"/>
            <a:r>
              <a:rPr lang="el-GR" dirty="0" smtClean="0"/>
              <a:t> </a:t>
            </a:r>
            <a:r>
              <a:rPr lang="el-GR" dirty="0"/>
              <a:t>Η Εστέρα </a:t>
            </a:r>
            <a:r>
              <a:rPr lang="el-GR" dirty="0" err="1"/>
              <a:t>Φρένκιελ</a:t>
            </a:r>
            <a:r>
              <a:rPr lang="el-GR" dirty="0"/>
              <a:t>, </a:t>
            </a:r>
            <a:r>
              <a:rPr lang="el-GR" dirty="0" smtClean="0"/>
              <a:t>Εβραία </a:t>
            </a:r>
            <a:r>
              <a:rPr lang="el-GR" dirty="0" err="1"/>
              <a:t>έφηβη</a:t>
            </a:r>
            <a:r>
              <a:rPr lang="el-GR" dirty="0"/>
              <a:t> παγιδευμένη και αυτή στο γκέτο, ένιωθε «σαν να είχε σκάσει βόμβα πάνω από τα κεφάλια μας…. Είχαμε συνηθίσει τον αντισημιτισμό. Ο αντισημιτισμός ήταν διαδεδομένος και μεταξύ των Πολωνών. …Ο πολωνικός αντισημιτισμός ήταν ίσως περισσότερο οικονομικής φύσης. Αλλά ο γερμανικός ήταν κάπως έτσι: «Γιατί υπάρχετε! Πρέπει να εξαφανιστείτε!» </a:t>
            </a:r>
            <a:r>
              <a:rPr lang="el-GR" dirty="0" smtClean="0"/>
              <a:t>.</a:t>
            </a:r>
            <a:endParaRPr lang="el-GR" dirty="0"/>
          </a:p>
          <a:p>
            <a:endParaRPr lang="el-GR" dirty="0"/>
          </a:p>
        </p:txBody>
      </p:sp>
      <p:sp>
        <p:nvSpPr>
          <p:cNvPr id="6" name="Ορθογώνιο 5"/>
          <p:cNvSpPr/>
          <p:nvPr/>
        </p:nvSpPr>
        <p:spPr>
          <a:xfrm>
            <a:off x="7211973" y="5792611"/>
            <a:ext cx="2022339" cy="923330"/>
          </a:xfrm>
          <a:prstGeom prst="rect">
            <a:avLst/>
          </a:prstGeom>
        </p:spPr>
        <p:txBody>
          <a:bodyPr wrap="square">
            <a:spAutoFit/>
          </a:bodyPr>
          <a:lstStyle/>
          <a:p>
            <a:r>
              <a:rPr lang="el-GR" dirty="0" smtClean="0"/>
              <a:t>20/05/1940 στρατόπεδο </a:t>
            </a:r>
            <a:r>
              <a:rPr lang="el-GR" dirty="0"/>
              <a:t>Ά</a:t>
            </a:r>
            <a:r>
              <a:rPr lang="el-GR" dirty="0" smtClean="0"/>
              <a:t>ουσβιτς </a:t>
            </a:r>
            <a:endParaRPr lang="el-GR" dirty="0"/>
          </a:p>
        </p:txBody>
      </p:sp>
      <p:pic>
        <p:nvPicPr>
          <p:cNvPr id="5" name="Θέση περιεχομένου 4"/>
          <p:cNvPicPr>
            <a:picLocks noGrp="1" noChangeAspect="1"/>
          </p:cNvPicPr>
          <p:nvPr>
            <p:ph sz="half" idx="2"/>
          </p:nvPr>
        </p:nvPicPr>
        <p:blipFill>
          <a:blip r:embed="rId3"/>
          <a:stretch>
            <a:fillRect/>
          </a:stretch>
        </p:blipFill>
        <p:spPr>
          <a:xfrm flipH="1">
            <a:off x="6181235" y="5384800"/>
            <a:ext cx="120788" cy="85637"/>
          </a:xfrm>
          <a:prstGeom prst="rect">
            <a:avLst/>
          </a:prstGeom>
        </p:spPr>
      </p:pic>
    </p:spTree>
    <p:extLst>
      <p:ext uri="{BB962C8B-B14F-4D97-AF65-F5344CB8AC3E}">
        <p14:creationId xmlns:p14="http://schemas.microsoft.com/office/powerpoint/2010/main" val="198051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παιχνίδια έπαιζαν οι Γερμανοί με τους Εβραίους, σύμφωνα με τη μαρτυρία του </a:t>
            </a:r>
            <a:r>
              <a:rPr lang="el-GR" sz="2000" dirty="0" err="1" smtClean="0"/>
              <a:t>Εμμανουέλ</a:t>
            </a:r>
            <a:r>
              <a:rPr lang="el-GR" sz="2000" dirty="0" smtClean="0"/>
              <a:t>, και γιατί;</a:t>
            </a:r>
            <a:endParaRPr lang="el-GR" sz="2000" dirty="0"/>
          </a:p>
        </p:txBody>
      </p:sp>
      <p:sp>
        <p:nvSpPr>
          <p:cNvPr id="3" name="Θέση περιεχομένου 2"/>
          <p:cNvSpPr>
            <a:spLocks noGrp="1"/>
          </p:cNvSpPr>
          <p:nvPr>
            <p:ph sz="half" idx="1"/>
          </p:nvPr>
        </p:nvSpPr>
        <p:spPr/>
        <p:txBody>
          <a:bodyPr>
            <a:normAutofit fontScale="77500" lnSpcReduction="20000"/>
          </a:bodyPr>
          <a:lstStyle/>
          <a:p>
            <a:pPr algn="just"/>
            <a:r>
              <a:rPr lang="el-GR" dirty="0"/>
              <a:t>Φεβρουάριος 1940 Βαρσοβία  </a:t>
            </a:r>
            <a:r>
              <a:rPr lang="el-GR" dirty="0" smtClean="0"/>
              <a:t>Ο </a:t>
            </a:r>
            <a:r>
              <a:rPr lang="el-GR" dirty="0" err="1"/>
              <a:t>Ε</a:t>
            </a:r>
            <a:r>
              <a:rPr lang="el-GR" dirty="0" err="1" smtClean="0"/>
              <a:t>μμανουέλ</a:t>
            </a:r>
            <a:r>
              <a:rPr lang="el-GR" dirty="0" smtClean="0"/>
              <a:t> </a:t>
            </a:r>
            <a:r>
              <a:rPr lang="el-GR" dirty="0" err="1" smtClean="0"/>
              <a:t>Ρινγκέλμπουμ</a:t>
            </a:r>
            <a:r>
              <a:rPr lang="el-GR" dirty="0" smtClean="0"/>
              <a:t>  θυμάται «Ιδού </a:t>
            </a:r>
            <a:r>
              <a:rPr lang="el-GR" dirty="0"/>
              <a:t>ένα παιχνίδι που παίζουν στους χώρους στάθμευσης  του πάρκου </a:t>
            </a:r>
            <a:r>
              <a:rPr lang="el-GR" dirty="0" err="1"/>
              <a:t>Ντίναντσε</a:t>
            </a:r>
            <a:r>
              <a:rPr lang="el-GR" dirty="0"/>
              <a:t>   … Διατάζουν τους εργάτες να χτυπούν ο  ένας τον άλλο με τις γαλότσες τους… Διέταξαν έναν ραβίνο να τα κάνει πάνω . Χωρίζουν τους εργάτες σε ομάδες και τις βάζουν να παλεύουν μεταξύ τους….Έχω δει ανθρώπους να τραυματίζονται άσχημα σε αυτά τα </a:t>
            </a:r>
            <a:r>
              <a:rPr lang="el-GR" dirty="0" smtClean="0"/>
              <a:t>παιχνίδια». </a:t>
            </a:r>
            <a:r>
              <a:rPr lang="el-GR" dirty="0"/>
              <a:t>«Χθες και σήμερα αιχμαλώτισαν γυναίκες και τις υποχρέωσαν σε καταναγκαστική εργασία. Και τυχαία αυτές οι γυναίκες φορούσαν γούνινο παλτό. Τις διέταξαν να πλύνουν το πεζοδρόμιο με την κιλότα τους και κατόπιν τις υποχρέωσαν να φορέσουν τη βρεγμένη κιλότα </a:t>
            </a:r>
            <a:r>
              <a:rPr lang="el-GR" dirty="0" smtClean="0"/>
              <a:t>τους.»</a:t>
            </a:r>
            <a:endParaRPr lang="el-GR" dirty="0"/>
          </a:p>
        </p:txBody>
      </p:sp>
      <p:pic>
        <p:nvPicPr>
          <p:cNvPr id="10" name="Θέση περιεχομένου 9"/>
          <p:cNvPicPr>
            <a:picLocks noGrp="1" noChangeAspect="1"/>
          </p:cNvPicPr>
          <p:nvPr>
            <p:ph sz="half" idx="2"/>
          </p:nvPr>
        </p:nvPicPr>
        <p:blipFill>
          <a:blip r:embed="rId2"/>
          <a:stretch>
            <a:fillRect/>
          </a:stretch>
        </p:blipFill>
        <p:spPr>
          <a:xfrm>
            <a:off x="6287911" y="4528493"/>
            <a:ext cx="3815645" cy="1648470"/>
          </a:xfrm>
          <a:prstGeom prst="rect">
            <a:avLst/>
          </a:prstGeom>
        </p:spPr>
      </p:pic>
      <p:sp>
        <p:nvSpPr>
          <p:cNvPr id="11" name="Ορθογώνιο 10"/>
          <p:cNvSpPr/>
          <p:nvPr/>
        </p:nvSpPr>
        <p:spPr>
          <a:xfrm rot="10800000" flipH="1" flipV="1">
            <a:off x="8737600" y="6136774"/>
            <a:ext cx="2616199" cy="646331"/>
          </a:xfrm>
          <a:prstGeom prst="rect">
            <a:avLst/>
          </a:prstGeom>
        </p:spPr>
        <p:txBody>
          <a:bodyPr wrap="square">
            <a:spAutoFit/>
          </a:bodyPr>
          <a:lstStyle/>
          <a:p>
            <a:r>
              <a:rPr lang="el-GR" dirty="0" smtClean="0"/>
              <a:t>03/03/1941</a:t>
            </a:r>
          </a:p>
          <a:p>
            <a:r>
              <a:rPr lang="el-GR" dirty="0" smtClean="0"/>
              <a:t>γκέτο Κρακοβίας</a:t>
            </a:r>
            <a:endParaRPr lang="el-GR" dirty="0"/>
          </a:p>
        </p:txBody>
      </p:sp>
      <p:pic>
        <p:nvPicPr>
          <p:cNvPr id="15" name="Εικόνα 14"/>
          <p:cNvPicPr>
            <a:picLocks noChangeAspect="1"/>
          </p:cNvPicPr>
          <p:nvPr/>
        </p:nvPicPr>
        <p:blipFill>
          <a:blip r:embed="rId3"/>
          <a:stretch>
            <a:fillRect/>
          </a:stretch>
        </p:blipFill>
        <p:spPr>
          <a:xfrm>
            <a:off x="6287911" y="1810026"/>
            <a:ext cx="3409246" cy="2665214"/>
          </a:xfrm>
          <a:prstGeom prst="rect">
            <a:avLst/>
          </a:prstGeom>
        </p:spPr>
      </p:pic>
      <p:sp>
        <p:nvSpPr>
          <p:cNvPr id="16" name="Ορθογώνιο 15"/>
          <p:cNvSpPr/>
          <p:nvPr/>
        </p:nvSpPr>
        <p:spPr>
          <a:xfrm rot="10800000" flipH="1" flipV="1">
            <a:off x="10103555" y="3552967"/>
            <a:ext cx="1964266" cy="646331"/>
          </a:xfrm>
          <a:prstGeom prst="rect">
            <a:avLst/>
          </a:prstGeom>
        </p:spPr>
        <p:txBody>
          <a:bodyPr wrap="square">
            <a:spAutoFit/>
          </a:bodyPr>
          <a:lstStyle/>
          <a:p>
            <a:r>
              <a:rPr lang="el-GR" dirty="0" smtClean="0"/>
              <a:t>15/11/1940, γκέτο Βαρσοβίας</a:t>
            </a:r>
            <a:endParaRPr lang="el-GR" dirty="0"/>
          </a:p>
        </p:txBody>
      </p:sp>
    </p:spTree>
    <p:extLst>
      <p:ext uri="{BB962C8B-B14F-4D97-AF65-F5344CB8AC3E}">
        <p14:creationId xmlns:p14="http://schemas.microsoft.com/office/powerpoint/2010/main" val="1397666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λύση προτείνει ως πιο ευχάριστη  ο ταγματάρχης </a:t>
            </a:r>
            <a:r>
              <a:rPr lang="el-GR" sz="2000" dirty="0" err="1" smtClean="0"/>
              <a:t>Χέενερ</a:t>
            </a:r>
            <a:r>
              <a:rPr lang="el-GR" sz="2000" dirty="0" smtClean="0"/>
              <a:t> για να αντιμετωπιστεί η επικείμενη λιμοκτονία των Εβραίων;</a:t>
            </a:r>
            <a:endParaRPr lang="el-GR" sz="2000" dirty="0"/>
          </a:p>
        </p:txBody>
      </p:sp>
      <p:sp>
        <p:nvSpPr>
          <p:cNvPr id="3" name="Θέση περιεχομένου 2"/>
          <p:cNvSpPr>
            <a:spLocks noGrp="1"/>
          </p:cNvSpPr>
          <p:nvPr>
            <p:ph sz="half" idx="1"/>
          </p:nvPr>
        </p:nvSpPr>
        <p:spPr/>
        <p:txBody>
          <a:bodyPr>
            <a:normAutofit fontScale="85000" lnSpcReduction="20000"/>
          </a:bodyPr>
          <a:lstStyle/>
          <a:p>
            <a:pPr algn="just"/>
            <a:r>
              <a:rPr lang="el-GR" dirty="0"/>
              <a:t>16/07/  1941 </a:t>
            </a:r>
            <a:r>
              <a:rPr lang="en-US" dirty="0" smtClean="0"/>
              <a:t> </a:t>
            </a:r>
            <a:r>
              <a:rPr lang="el-GR" dirty="0" smtClean="0"/>
              <a:t>Ο ταγματάρχης </a:t>
            </a:r>
            <a:r>
              <a:rPr lang="el-GR" dirty="0"/>
              <a:t>Ρολφ-</a:t>
            </a:r>
            <a:r>
              <a:rPr lang="el-GR" dirty="0" err="1"/>
              <a:t>Χάιντς</a:t>
            </a:r>
            <a:r>
              <a:rPr lang="el-GR" dirty="0"/>
              <a:t> </a:t>
            </a:r>
            <a:r>
              <a:rPr lang="el-GR" dirty="0" err="1"/>
              <a:t>Χέενερ</a:t>
            </a:r>
            <a:r>
              <a:rPr lang="el-GR" dirty="0"/>
              <a:t> </a:t>
            </a:r>
            <a:r>
              <a:rPr lang="el-GR" dirty="0" smtClean="0"/>
              <a:t>γράφει στο υπόμνημα </a:t>
            </a:r>
            <a:r>
              <a:rPr lang="el-GR" dirty="0"/>
              <a:t>προς </a:t>
            </a:r>
            <a:r>
              <a:rPr lang="el-GR" dirty="0" err="1"/>
              <a:t>Άιχμαν</a:t>
            </a:r>
            <a:r>
              <a:rPr lang="el-GR" dirty="0"/>
              <a:t> « Υπάρχει κίνδυνος τον ερχόμενο χειμώνα να μην είμαστε σε θέση να θρέψουμε όλους τους Εβραίους. Πρέπει να ληφθεί σοβαρά υπόψη το ενδεχόμενο η πιο ανθρώπινη λύση να είναι να αποτελειώνουμε τους ακατάλληλους προς εργασία </a:t>
            </a:r>
            <a:r>
              <a:rPr lang="el-GR" dirty="0" smtClean="0"/>
              <a:t>Εβραίους </a:t>
            </a:r>
            <a:r>
              <a:rPr lang="el-GR" dirty="0"/>
              <a:t>με συνοπτικές διαδικασίες. Αυτό θα ήταν σίγουρα πιο ευχάριστο από να τους αφήσουμε να πεθάνουν από πείνα».</a:t>
            </a:r>
          </a:p>
        </p:txBody>
      </p:sp>
      <p:sp>
        <p:nvSpPr>
          <p:cNvPr id="4" name="Θέση περιεχομένου 3"/>
          <p:cNvSpPr>
            <a:spLocks noGrp="1"/>
          </p:cNvSpPr>
          <p:nvPr>
            <p:ph sz="half" idx="2"/>
          </p:nvPr>
        </p:nvSpPr>
        <p:spPr/>
        <p:txBody>
          <a:bodyPr>
            <a:normAutofit fontScale="85000" lnSpcReduction="20000"/>
          </a:bodyPr>
          <a:lstStyle/>
          <a:p>
            <a:r>
              <a:rPr lang="en-US" dirty="0"/>
              <a:t>View of the </a:t>
            </a:r>
            <a:r>
              <a:rPr lang="en-US" dirty="0" err="1"/>
              <a:t>Wannsee</a:t>
            </a:r>
            <a:r>
              <a:rPr lang="en-US" dirty="0"/>
              <a:t> villa. On January 20, 1942, the villa was the site of the </a:t>
            </a:r>
            <a:r>
              <a:rPr lang="en-US" dirty="0" err="1"/>
              <a:t>Wannsee</a:t>
            </a:r>
            <a:r>
              <a:rPr lang="en-US" dirty="0"/>
              <a:t> Conference, at which the decision to proceed with the "Final Solution to the Jewish </a:t>
            </a:r>
            <a:r>
              <a:rPr lang="en-US" dirty="0" smtClean="0"/>
              <a:t>Q</a:t>
            </a:r>
            <a:endParaRPr lang="el-GR" dirty="0" smtClean="0"/>
          </a:p>
          <a:p>
            <a:endParaRPr lang="el-GR" dirty="0"/>
          </a:p>
          <a:p>
            <a:endParaRPr lang="el-GR" dirty="0" smtClean="0"/>
          </a:p>
          <a:p>
            <a:endParaRPr lang="el-GR" dirty="0"/>
          </a:p>
          <a:p>
            <a:endParaRPr lang="el-GR" dirty="0" smtClean="0"/>
          </a:p>
          <a:p>
            <a:r>
              <a:rPr lang="el-GR" dirty="0" smtClean="0"/>
              <a:t> Η βίλα στη</a:t>
            </a:r>
            <a:r>
              <a:rPr lang="en-US" dirty="0" err="1" smtClean="0"/>
              <a:t>Wannsee</a:t>
            </a:r>
            <a:r>
              <a:rPr lang="en-US" dirty="0" smtClean="0"/>
              <a:t> </a:t>
            </a:r>
            <a:r>
              <a:rPr lang="el-GR" dirty="0" smtClean="0"/>
              <a:t>. Στις 20 Ιανουαρίου 1942 έλαβε χώρα η Διάσκεψη της </a:t>
            </a:r>
            <a:r>
              <a:rPr lang="el-GR" dirty="0" err="1" smtClean="0"/>
              <a:t>Βαννζεέ</a:t>
            </a:r>
            <a:r>
              <a:rPr lang="el-GR" dirty="0" smtClean="0"/>
              <a:t> , στην οποία πάρθηκε η απόφαση για την τελική λύση στο εβραϊκό ζήτημα.  </a:t>
            </a:r>
            <a:endParaRPr lang="el-GR" dirty="0"/>
          </a:p>
        </p:txBody>
      </p:sp>
      <p:pic>
        <p:nvPicPr>
          <p:cNvPr id="5" name="Εικόνα 4"/>
          <p:cNvPicPr>
            <a:picLocks noChangeAspect="1"/>
          </p:cNvPicPr>
          <p:nvPr/>
        </p:nvPicPr>
        <p:blipFill>
          <a:blip r:embed="rId2"/>
          <a:stretch>
            <a:fillRect/>
          </a:stretch>
        </p:blipFill>
        <p:spPr>
          <a:xfrm>
            <a:off x="6324600" y="1825625"/>
            <a:ext cx="4876800" cy="2723797"/>
          </a:xfrm>
          <a:prstGeom prst="rect">
            <a:avLst/>
          </a:prstGeom>
        </p:spPr>
      </p:pic>
    </p:spTree>
    <p:extLst>
      <p:ext uri="{BB962C8B-B14F-4D97-AF65-F5344CB8AC3E}">
        <p14:creationId xmlns:p14="http://schemas.microsoft.com/office/powerpoint/2010/main" val="4101114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διαπίστωση κάνει </a:t>
            </a:r>
            <a:r>
              <a:rPr lang="el-GR" sz="2000" dirty="0"/>
              <a:t>ο αντιστράτηγος φον </a:t>
            </a:r>
            <a:r>
              <a:rPr lang="el-GR" sz="2000" dirty="0" err="1"/>
              <a:t>Ντεμ</a:t>
            </a:r>
            <a:r>
              <a:rPr lang="el-GR" sz="2000" dirty="0"/>
              <a:t> Μπαχ-</a:t>
            </a:r>
            <a:r>
              <a:rPr lang="el-GR" sz="2000" dirty="0" err="1"/>
              <a:t>Τσελέφσκι</a:t>
            </a:r>
            <a:r>
              <a:rPr lang="el-GR" sz="2000" dirty="0"/>
              <a:t> </a:t>
            </a:r>
            <a:r>
              <a:rPr lang="el-GR" sz="2000" dirty="0" smtClean="0"/>
              <a:t>και πώς απαντά ο Χίμλερ;</a:t>
            </a:r>
            <a:endParaRPr lang="el-GR" sz="2000" dirty="0"/>
          </a:p>
        </p:txBody>
      </p:sp>
      <p:sp>
        <p:nvSpPr>
          <p:cNvPr id="3" name="Θέση περιεχομένου 2"/>
          <p:cNvSpPr>
            <a:spLocks noGrp="1"/>
          </p:cNvSpPr>
          <p:nvPr>
            <p:ph sz="half" idx="1"/>
          </p:nvPr>
        </p:nvSpPr>
        <p:spPr/>
        <p:txBody>
          <a:bodyPr>
            <a:normAutofit/>
          </a:bodyPr>
          <a:lstStyle/>
          <a:p>
            <a:pPr algn="just"/>
            <a:r>
              <a:rPr lang="el-GR" sz="2000" dirty="0"/>
              <a:t>Ο αντιστράτηγος φον </a:t>
            </a:r>
            <a:r>
              <a:rPr lang="el-GR" sz="2000" dirty="0" err="1" smtClean="0"/>
              <a:t>Ντεμ</a:t>
            </a:r>
            <a:r>
              <a:rPr lang="el-GR" sz="2000" dirty="0" smtClean="0"/>
              <a:t> Μπαχ-</a:t>
            </a:r>
            <a:r>
              <a:rPr lang="el-GR" sz="2000" dirty="0" err="1" smtClean="0"/>
              <a:t>Τσελέφσκι</a:t>
            </a:r>
            <a:r>
              <a:rPr lang="el-GR" sz="2000" dirty="0" smtClean="0"/>
              <a:t> </a:t>
            </a:r>
            <a:r>
              <a:rPr lang="el-GR" sz="2000" dirty="0"/>
              <a:t>είπε στο Χίμλερ μετά τους φόνους στο </a:t>
            </a:r>
            <a:r>
              <a:rPr lang="el-GR" sz="2000" dirty="0" err="1"/>
              <a:t>Μινσκ</a:t>
            </a:r>
            <a:r>
              <a:rPr lang="el-GR" sz="2000" dirty="0"/>
              <a:t> </a:t>
            </a:r>
            <a:r>
              <a:rPr lang="el-GR" sz="2000" dirty="0" smtClean="0"/>
              <a:t>« </a:t>
            </a:r>
            <a:r>
              <a:rPr lang="de-DE" sz="2000" dirty="0" smtClean="0"/>
              <a:t>Mein Führe </a:t>
            </a:r>
            <a:r>
              <a:rPr lang="el-GR" sz="2000" dirty="0" smtClean="0"/>
              <a:t>, </a:t>
            </a:r>
            <a:r>
              <a:rPr lang="el-GR" sz="2000" dirty="0"/>
              <a:t>ήταν μόλις </a:t>
            </a:r>
            <a:r>
              <a:rPr lang="el-GR" sz="2000" dirty="0" smtClean="0"/>
              <a:t>1009 </a:t>
            </a:r>
            <a:r>
              <a:rPr lang="el-GR" sz="2000" dirty="0"/>
              <a:t>αυτοί που σκοτώθηκαν)….. Κοιτάξτε τα μάτια των ανδρών αυτού του </a:t>
            </a:r>
            <a:r>
              <a:rPr lang="de-DE" sz="2000" dirty="0" smtClean="0"/>
              <a:t>Kommando</a:t>
            </a:r>
            <a:r>
              <a:rPr lang="el-GR" sz="2000" dirty="0" smtClean="0"/>
              <a:t>, </a:t>
            </a:r>
            <a:r>
              <a:rPr lang="el-GR" sz="2000" dirty="0"/>
              <a:t>πόσο βαθιά συγκλονισμένοι είναι. Αυτοί οι άνδρες είναι τελειωμένοι για την υπόλοιπη  ζωή τους. </a:t>
            </a:r>
            <a:r>
              <a:rPr lang="el-GR" sz="2000" dirty="0" smtClean="0"/>
              <a:t>Τι </a:t>
            </a:r>
            <a:r>
              <a:rPr lang="el-GR" sz="2000" dirty="0"/>
              <a:t>είδους άνδρες εκπαιδεύουμε εδώ» ¨…. </a:t>
            </a:r>
          </a:p>
        </p:txBody>
      </p:sp>
      <p:sp>
        <p:nvSpPr>
          <p:cNvPr id="4" name="Θέση περιεχομένου 3"/>
          <p:cNvSpPr>
            <a:spLocks noGrp="1"/>
          </p:cNvSpPr>
          <p:nvPr>
            <p:ph sz="half" idx="2"/>
          </p:nvPr>
        </p:nvSpPr>
        <p:spPr/>
        <p:txBody>
          <a:bodyPr>
            <a:normAutofit/>
          </a:bodyPr>
          <a:lstStyle/>
          <a:p>
            <a:pPr algn="just"/>
            <a:r>
              <a:rPr lang="el-GR" sz="1600" dirty="0"/>
              <a:t>Ο Χίμλερ είπε στους άνδρες «θα έπρεπε να κοιτάξουν τη φύση, παντού υπάρχει πάλη, όχι μόνο στους ανθρώπους αλλά και στη χλωρίδα και την πανίδα. Ό</a:t>
            </a:r>
            <a:r>
              <a:rPr lang="el-GR" sz="1600" dirty="0" smtClean="0"/>
              <a:t>σοι </a:t>
            </a:r>
            <a:r>
              <a:rPr lang="el-GR" sz="1600" dirty="0"/>
              <a:t>δεν ήθελαν να παλέψουν αφανίζονταν……εμείς οι άνθρωποι έχουμε κάθε δικαίωμα να υπερασπιστούμε τον εαυτό μας ενάντια στα παράσιτα….»</a:t>
            </a:r>
          </a:p>
          <a:p>
            <a:pPr algn="just"/>
            <a:r>
              <a:rPr lang="el-GR" sz="1600" dirty="0"/>
              <a:t>Έ</a:t>
            </a:r>
            <a:r>
              <a:rPr lang="el-GR" sz="1600" dirty="0" smtClean="0"/>
              <a:t>να </a:t>
            </a:r>
            <a:r>
              <a:rPr lang="el-GR" sz="1600" dirty="0"/>
              <a:t>μήνα αργότερα έλεγε </a:t>
            </a:r>
            <a:r>
              <a:rPr lang="el-GR" sz="1600" dirty="0" smtClean="0"/>
              <a:t>«Πρέπει </a:t>
            </a:r>
            <a:r>
              <a:rPr lang="el-GR" sz="1600" dirty="0"/>
              <a:t>να λιώσουμε ακόμη και τα βρέφη στην κούνια τους σαν να είναι φουσκωμένοι βάτραχοι. Ζούμε σε εποχή του σιδήρου και πρέπει να σκουπίσουμε με σιδερένιες σκούπες. Επομένως, οι πάντες πρέπει να </a:t>
            </a:r>
            <a:r>
              <a:rPr lang="el-GR" sz="1600" dirty="0" smtClean="0"/>
              <a:t>επιτελούν το </a:t>
            </a:r>
            <a:r>
              <a:rPr lang="el-GR" sz="1600" dirty="0"/>
              <a:t>καθήκον τους χωρίς να ρωτούν προηγουμένως τη συνείδησή τους῾</a:t>
            </a:r>
          </a:p>
          <a:p>
            <a:endParaRPr lang="el-GR" sz="1800" dirty="0"/>
          </a:p>
        </p:txBody>
      </p:sp>
      <p:pic>
        <p:nvPicPr>
          <p:cNvPr id="6" name="Εικόνα 5"/>
          <p:cNvPicPr>
            <a:picLocks noChangeAspect="1"/>
          </p:cNvPicPr>
          <p:nvPr/>
        </p:nvPicPr>
        <p:blipFill>
          <a:blip r:embed="rId2"/>
          <a:stretch>
            <a:fillRect/>
          </a:stretch>
        </p:blipFill>
        <p:spPr>
          <a:xfrm>
            <a:off x="838200" y="4364127"/>
            <a:ext cx="2994500" cy="2070540"/>
          </a:xfrm>
          <a:prstGeom prst="rect">
            <a:avLst/>
          </a:prstGeom>
        </p:spPr>
      </p:pic>
      <p:sp>
        <p:nvSpPr>
          <p:cNvPr id="7" name="Ορθογώνιο 6"/>
          <p:cNvSpPr/>
          <p:nvPr/>
        </p:nvSpPr>
        <p:spPr>
          <a:xfrm rot="10800000" flipV="1">
            <a:off x="3832700" y="5245960"/>
            <a:ext cx="2187100" cy="923330"/>
          </a:xfrm>
          <a:prstGeom prst="rect">
            <a:avLst/>
          </a:prstGeom>
        </p:spPr>
        <p:txBody>
          <a:bodyPr wrap="square">
            <a:spAutoFit/>
          </a:bodyPr>
          <a:lstStyle/>
          <a:p>
            <a:r>
              <a:rPr lang="el-GR" dirty="0"/>
              <a:t>Απανθρακωμένα λείψανα θυμάτων στο </a:t>
            </a:r>
            <a:r>
              <a:rPr lang="el-GR" dirty="0" err="1"/>
              <a:t>Maly</a:t>
            </a:r>
            <a:r>
              <a:rPr lang="el-GR" dirty="0"/>
              <a:t> </a:t>
            </a:r>
            <a:r>
              <a:rPr lang="el-GR" dirty="0" err="1"/>
              <a:t>Trostinets</a:t>
            </a:r>
            <a:endParaRPr lang="el-GR" dirty="0"/>
          </a:p>
        </p:txBody>
      </p:sp>
      <p:pic>
        <p:nvPicPr>
          <p:cNvPr id="8" name="Εικόνα 7"/>
          <p:cNvPicPr>
            <a:picLocks noChangeAspect="1"/>
          </p:cNvPicPr>
          <p:nvPr/>
        </p:nvPicPr>
        <p:blipFill>
          <a:blip r:embed="rId3"/>
          <a:stretch>
            <a:fillRect/>
          </a:stretch>
        </p:blipFill>
        <p:spPr>
          <a:xfrm>
            <a:off x="6443837" y="4610018"/>
            <a:ext cx="2914651" cy="2080059"/>
          </a:xfrm>
          <a:prstGeom prst="rect">
            <a:avLst/>
          </a:prstGeom>
        </p:spPr>
      </p:pic>
      <p:sp>
        <p:nvSpPr>
          <p:cNvPr id="9" name="Ορθογώνιο 8"/>
          <p:cNvSpPr/>
          <p:nvPr/>
        </p:nvSpPr>
        <p:spPr>
          <a:xfrm rot="10800000" flipH="1" flipV="1">
            <a:off x="9630124" y="4865309"/>
            <a:ext cx="2460276" cy="2092881"/>
          </a:xfrm>
          <a:prstGeom prst="rect">
            <a:avLst/>
          </a:prstGeom>
        </p:spPr>
        <p:txBody>
          <a:bodyPr wrap="square">
            <a:spAutoFit/>
          </a:bodyPr>
          <a:lstStyle/>
          <a:p>
            <a:r>
              <a:rPr lang="el-GR" sz="1400" dirty="0"/>
              <a:t>Στρατιώτες από άγνωστες μονάδες του </a:t>
            </a:r>
            <a:r>
              <a:rPr lang="el-GR" sz="1400" dirty="0" err="1"/>
              <a:t>Einsatzgruppe</a:t>
            </a:r>
            <a:r>
              <a:rPr lang="el-GR" sz="1400" dirty="0"/>
              <a:t> C κοιτάζουν μέσα από τις περιουσίες των Εβραίων που σφαγιάστηκαν στο </a:t>
            </a:r>
            <a:r>
              <a:rPr lang="el-GR" sz="1400" dirty="0" err="1"/>
              <a:t>Babi</a:t>
            </a:r>
            <a:r>
              <a:rPr lang="el-GR" sz="1400" dirty="0"/>
              <a:t> </a:t>
            </a:r>
            <a:r>
              <a:rPr lang="el-GR" sz="1400" dirty="0" err="1"/>
              <a:t>Yar</a:t>
            </a:r>
            <a:r>
              <a:rPr lang="el-GR" sz="1400" dirty="0"/>
              <a:t>, μια χαράδρα κοντά στο Κίεβο. Σοβιετική Ένωση, 29 Σεπτεμβρίου – 1 Οκτωβρίου </a:t>
            </a:r>
            <a:r>
              <a:rPr lang="el-GR" dirty="0"/>
              <a:t>1941.</a:t>
            </a:r>
          </a:p>
        </p:txBody>
      </p:sp>
    </p:spTree>
    <p:extLst>
      <p:ext uri="{BB962C8B-B14F-4D97-AF65-F5344CB8AC3E}">
        <p14:creationId xmlns:p14="http://schemas.microsoft.com/office/powerpoint/2010/main" val="133360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Ποιες κατηγορίες αποδίδει ο Χίτλερ στους Εβραίους; Γιατί θεωρεί ότι η δημοκρατία δεν είναι γερμανική; Ποιους πολιτισμούς γνωρίζετε ότι κατέστρεψαν οι Εβραίοι; </a:t>
            </a:r>
            <a:endParaRPr lang="el-GR" sz="2800" dirty="0"/>
          </a:p>
        </p:txBody>
      </p:sp>
      <p:sp>
        <p:nvSpPr>
          <p:cNvPr id="3" name="Θέση περιεχομένου 2"/>
          <p:cNvSpPr>
            <a:spLocks noGrp="1"/>
          </p:cNvSpPr>
          <p:nvPr>
            <p:ph sz="half" idx="1"/>
          </p:nvPr>
        </p:nvSpPr>
        <p:spPr/>
        <p:txBody>
          <a:bodyPr>
            <a:normAutofit fontScale="77500" lnSpcReduction="20000"/>
          </a:bodyPr>
          <a:lstStyle/>
          <a:p>
            <a:pPr algn="just"/>
            <a:r>
              <a:rPr lang="el-GR" dirty="0" smtClean="0"/>
              <a:t>Το 1920 ο Χίτλερ υποστήριζε: «Η </a:t>
            </a:r>
            <a:r>
              <a:rPr lang="el-GR" dirty="0"/>
              <a:t>λύση του εβραϊκού ζητήματος  είναι για τους εθνικοσοσιαλιστές  το κεντρικό ζήτημα» …  «Ο </a:t>
            </a:r>
            <a:r>
              <a:rPr lang="el-GR" dirty="0" smtClean="0"/>
              <a:t>Εβραίος </a:t>
            </a:r>
            <a:r>
              <a:rPr lang="el-GR" dirty="0"/>
              <a:t>καταστρέφει και πρέπει να καταστρέφει, επειδή δε διαθέτει καμία αντίληψη  περί  δραστηριότητας  που </a:t>
            </a:r>
            <a:r>
              <a:rPr lang="el-GR" dirty="0" err="1"/>
              <a:t>οικοδομεί</a:t>
            </a:r>
            <a:r>
              <a:rPr lang="el-GR" dirty="0"/>
              <a:t> τη ζωή της κοινότητας» </a:t>
            </a:r>
            <a:r>
              <a:rPr lang="el-GR" dirty="0" smtClean="0"/>
              <a:t>… «ότι </a:t>
            </a:r>
            <a:r>
              <a:rPr lang="el-GR" dirty="0"/>
              <a:t>καμία σωτηρία δεν είναι εφικτή προτού καταστεί ανίσχυρος να προκαλέσει βλάβη ο φορέας  της </a:t>
            </a:r>
            <a:r>
              <a:rPr lang="el-GR" dirty="0" smtClean="0"/>
              <a:t>διάσπασης, </a:t>
            </a:r>
            <a:r>
              <a:rPr lang="el-GR" dirty="0"/>
              <a:t>ο </a:t>
            </a:r>
            <a:r>
              <a:rPr lang="el-GR" dirty="0" smtClean="0"/>
              <a:t>Εβραίος» …. «Η </a:t>
            </a:r>
            <a:r>
              <a:rPr lang="el-GR" dirty="0"/>
              <a:t>δημοκρατία εκ των πραγμάτων δεν είναι </a:t>
            </a:r>
            <a:r>
              <a:rPr lang="el-GR" dirty="0" smtClean="0"/>
              <a:t>γερμανική, είναι </a:t>
            </a:r>
            <a:r>
              <a:rPr lang="el-GR" dirty="0"/>
              <a:t>εβραϊκή»…  </a:t>
            </a:r>
            <a:r>
              <a:rPr lang="el-GR" dirty="0" smtClean="0"/>
              <a:t>«Οι </a:t>
            </a:r>
            <a:r>
              <a:rPr lang="el-GR" dirty="0"/>
              <a:t>Εβραίοι είναι  λαός </a:t>
            </a:r>
            <a:r>
              <a:rPr lang="el-GR" dirty="0" smtClean="0"/>
              <a:t>ληστών. </a:t>
            </a:r>
            <a:r>
              <a:rPr lang="el-GR" dirty="0"/>
              <a:t>Ο Εβραίος δεν ίδρυσε ποτέ </a:t>
            </a:r>
            <a:r>
              <a:rPr lang="el-GR" dirty="0" smtClean="0"/>
              <a:t>οποιονδήποτε πολιτισμό</a:t>
            </a:r>
            <a:r>
              <a:rPr lang="el-GR" dirty="0"/>
              <a:t>, παρότι κατέστρεψε εκατοντάδες πολιτισμούς. Δε διαθέτει κανένα δικό του δημιούργημα το  οποίο μπορούμε να υποδείξουμε».</a:t>
            </a:r>
          </a:p>
        </p:txBody>
      </p:sp>
      <p:pic>
        <p:nvPicPr>
          <p:cNvPr id="5" name="Θέση περιεχομένου 4"/>
          <p:cNvPicPr>
            <a:picLocks noGrp="1" noChangeAspect="1"/>
          </p:cNvPicPr>
          <p:nvPr>
            <p:ph sz="half" idx="2"/>
          </p:nvPr>
        </p:nvPicPr>
        <p:blipFill>
          <a:blip r:embed="rId2"/>
          <a:stretch>
            <a:fillRect/>
          </a:stretch>
        </p:blipFill>
        <p:spPr>
          <a:xfrm>
            <a:off x="6889272" y="1532114"/>
            <a:ext cx="3205590" cy="4351338"/>
          </a:xfrm>
          <a:prstGeom prst="rect">
            <a:avLst/>
          </a:prstGeom>
        </p:spPr>
      </p:pic>
      <p:sp>
        <p:nvSpPr>
          <p:cNvPr id="6" name="Ορθογώνιο 5"/>
          <p:cNvSpPr/>
          <p:nvPr/>
        </p:nvSpPr>
        <p:spPr>
          <a:xfrm>
            <a:off x="10094862" y="3105835"/>
            <a:ext cx="1645582" cy="1754326"/>
          </a:xfrm>
          <a:prstGeom prst="rect">
            <a:avLst/>
          </a:prstGeom>
        </p:spPr>
        <p:txBody>
          <a:bodyPr wrap="square">
            <a:spAutoFit/>
          </a:bodyPr>
          <a:lstStyle/>
          <a:p>
            <a:r>
              <a:rPr lang="en-US" dirty="0" smtClean="0"/>
              <a:t> </a:t>
            </a:r>
            <a:r>
              <a:rPr lang="el-GR" dirty="0" smtClean="0"/>
              <a:t>Φεβρουάριος</a:t>
            </a:r>
          </a:p>
          <a:p>
            <a:r>
              <a:rPr lang="en-US" dirty="0" smtClean="0"/>
              <a:t>1920, </a:t>
            </a:r>
            <a:r>
              <a:rPr lang="el-GR" dirty="0" smtClean="0"/>
              <a:t>Ο </a:t>
            </a:r>
            <a:r>
              <a:rPr lang="el-GR" dirty="0"/>
              <a:t>Χ</a:t>
            </a:r>
            <a:r>
              <a:rPr lang="el-GR" dirty="0" smtClean="0"/>
              <a:t>ίτλερ </a:t>
            </a:r>
            <a:r>
              <a:rPr lang="en-US" dirty="0" smtClean="0"/>
              <a:t> </a:t>
            </a:r>
            <a:r>
              <a:rPr lang="el-GR" dirty="0" smtClean="0"/>
              <a:t>παρουσιάζει τα 25 σημεία του προγράμματος του Ναζιστικού</a:t>
            </a:r>
            <a:endParaRPr lang="el-GR" dirty="0"/>
          </a:p>
        </p:txBody>
      </p:sp>
    </p:spTree>
    <p:extLst>
      <p:ext uri="{BB962C8B-B14F-4D97-AF65-F5344CB8AC3E}">
        <p14:creationId xmlns:p14="http://schemas.microsoft.com/office/powerpoint/2010/main" val="1733158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περιγράφει την πείνα ο Όσκαρ και πώς αυτή επηρεάζει τις ανθρώπινες σχέσεις;</a:t>
            </a:r>
            <a:endParaRPr lang="el-GR" sz="2000" dirty="0"/>
          </a:p>
        </p:txBody>
      </p:sp>
      <p:sp>
        <p:nvSpPr>
          <p:cNvPr id="3" name="Θέση περιεχομένου 2"/>
          <p:cNvSpPr>
            <a:spLocks noGrp="1"/>
          </p:cNvSpPr>
          <p:nvPr>
            <p:ph sz="half" idx="1"/>
          </p:nvPr>
        </p:nvSpPr>
        <p:spPr/>
        <p:txBody>
          <a:bodyPr>
            <a:normAutofit fontScale="85000" lnSpcReduction="20000"/>
          </a:bodyPr>
          <a:lstStyle/>
          <a:p>
            <a:pPr algn="just"/>
            <a:r>
              <a:rPr lang="el-GR" dirty="0" smtClean="0"/>
              <a:t>Ο Όσκαρ </a:t>
            </a:r>
            <a:r>
              <a:rPr lang="el-GR" dirty="0" err="1"/>
              <a:t>Ρόζενφελντι</a:t>
            </a:r>
            <a:r>
              <a:rPr lang="el-GR" dirty="0"/>
              <a:t> εκτοπισμένος από την Πράγα στο γκέτο </a:t>
            </a:r>
            <a:r>
              <a:rPr lang="el-GR" dirty="0" err="1"/>
              <a:t>Λουτζ</a:t>
            </a:r>
            <a:r>
              <a:rPr lang="el-GR" dirty="0"/>
              <a:t>  «Η κοιλιά σου χαλαρώνει, σιγά σιγά μπαίνει προς τα μέσα. Διστακτικά, με τρόμο σχεδόν, σέρνεις το χέρι σου στο κορμί σου, πέφτεις πάνω σε κόκαλα που εξέχουν, στα πλευρά , στα πόδια σου και ανακαλύπτεις ξαφνικά ότι πριν από λίγο ήσουν πιο παχύς, με περισσότερη σάρκα –και είναι εκπληκτικό πόσο γρήγορα το </a:t>
            </a:r>
            <a:r>
              <a:rPr lang="el-GR" dirty="0" smtClean="0"/>
              <a:t>κορμί </a:t>
            </a:r>
            <a:r>
              <a:rPr lang="el-GR" dirty="0"/>
              <a:t>φθίνει. Μια έξη, μια έννοια , ένα σύμβολο στοιχειώνει τους πάντες </a:t>
            </a:r>
            <a:r>
              <a:rPr lang="el-GR" dirty="0" smtClean="0"/>
              <a:t>ψωμί</a:t>
            </a:r>
            <a:r>
              <a:rPr lang="el-GR" dirty="0"/>
              <a:t>! Για το ψωμί μπορεί να γίνεις υποκριτής, φανατικός, αχρείος. Δώσε μου ψωμί και είσαι φίλος </a:t>
            </a:r>
            <a:r>
              <a:rPr lang="el-GR" dirty="0" smtClean="0"/>
              <a:t>μου</a:t>
            </a:r>
            <a:r>
              <a:rPr lang="el-GR" dirty="0" smtClean="0"/>
              <a:t>».</a:t>
            </a:r>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172200" y="2256205"/>
            <a:ext cx="5181600" cy="3490177"/>
          </a:xfrm>
          <a:prstGeom prst="rect">
            <a:avLst/>
          </a:prstGeom>
        </p:spPr>
      </p:pic>
    </p:spTree>
    <p:extLst>
      <p:ext uri="{BB962C8B-B14F-4D97-AF65-F5344CB8AC3E}">
        <p14:creationId xmlns:p14="http://schemas.microsoft.com/office/powerpoint/2010/main" val="406150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δικαιολογία πρόβαλε ο Κουρτ  </a:t>
            </a:r>
            <a:r>
              <a:rPr lang="el-GR" sz="2000" dirty="0" err="1" smtClean="0"/>
              <a:t>Μέμπιους</a:t>
            </a:r>
            <a:r>
              <a:rPr lang="el-GR" sz="2000" dirty="0" smtClean="0"/>
              <a:t> για τη συμμετοχή του στην εξόντωση των Εβραίων </a:t>
            </a:r>
            <a:endParaRPr lang="el-GR" sz="2000" dirty="0"/>
          </a:p>
        </p:txBody>
      </p:sp>
      <p:sp>
        <p:nvSpPr>
          <p:cNvPr id="3" name="Θέση περιεχομένου 2"/>
          <p:cNvSpPr>
            <a:spLocks noGrp="1"/>
          </p:cNvSpPr>
          <p:nvPr>
            <p:ph sz="half" idx="1"/>
          </p:nvPr>
        </p:nvSpPr>
        <p:spPr/>
        <p:txBody>
          <a:bodyPr>
            <a:normAutofit fontScale="77500" lnSpcReduction="20000"/>
          </a:bodyPr>
          <a:lstStyle/>
          <a:p>
            <a:pPr algn="just"/>
            <a:r>
              <a:rPr lang="el-GR" dirty="0"/>
              <a:t>Ο Κουρτ </a:t>
            </a:r>
            <a:r>
              <a:rPr lang="el-GR" dirty="0" err="1"/>
              <a:t>Μέμπιους</a:t>
            </a:r>
            <a:r>
              <a:rPr lang="el-GR" dirty="0"/>
              <a:t> φρουρός στα </a:t>
            </a:r>
            <a:r>
              <a:rPr lang="el-GR" dirty="0" err="1"/>
              <a:t>Ες</a:t>
            </a:r>
            <a:r>
              <a:rPr lang="el-GR" dirty="0"/>
              <a:t> </a:t>
            </a:r>
            <a:r>
              <a:rPr lang="el-GR" dirty="0" err="1"/>
              <a:t>Ες</a:t>
            </a:r>
            <a:r>
              <a:rPr lang="el-GR" dirty="0"/>
              <a:t> στο </a:t>
            </a:r>
            <a:r>
              <a:rPr lang="el-GR" dirty="0" err="1"/>
              <a:t>Κέλμνο</a:t>
            </a:r>
            <a:r>
              <a:rPr lang="el-GR" dirty="0"/>
              <a:t> στην ανάκρισή του είπε «Ο λοχαγός </a:t>
            </a:r>
            <a:r>
              <a:rPr lang="el-GR" dirty="0" err="1"/>
              <a:t>Λάνγκες</a:t>
            </a:r>
            <a:r>
              <a:rPr lang="el-GR" dirty="0"/>
              <a:t> μας είχε πει ότι οι διαταγές για την εξόντωση των εβραίων έρχονταν από τον Χίτλερ και τον Χίμλερ. Και εμείς, ως αξιωματικοί της αστυνομίας, είχαμε εκπαιδευτεί να θεωρούμε νόμιμη και ορθή κάθε διαταγή της κυβέρνησης…Εκείνη την εποχή πίστευα ότι οι Εβραίοι ήταν ένοχοι και όχι αθώοι.  Η προπαγάνδα μας βομβάρδιζε καθημερινά υπενθυμίζοντάς μας ότι όλοι οι Εβραίοι είναι εγκληματίες, υπάνθρωποι και υπεύθυνοι για την παρακμή της Γερμανίας μετά τον Α΄ Παγκόσμιο Πόλεμο…».</a:t>
            </a:r>
          </a:p>
        </p:txBody>
      </p:sp>
      <p:pic>
        <p:nvPicPr>
          <p:cNvPr id="5" name="Θέση περιεχομένου 4"/>
          <p:cNvPicPr>
            <a:picLocks noGrp="1" noChangeAspect="1"/>
          </p:cNvPicPr>
          <p:nvPr>
            <p:ph sz="half" idx="2"/>
          </p:nvPr>
        </p:nvPicPr>
        <p:blipFill>
          <a:blip r:embed="rId2"/>
          <a:stretch>
            <a:fillRect/>
          </a:stretch>
        </p:blipFill>
        <p:spPr>
          <a:xfrm>
            <a:off x="6053066" y="1825625"/>
            <a:ext cx="2571750" cy="3505200"/>
          </a:xfrm>
          <a:prstGeom prst="rect">
            <a:avLst/>
          </a:prstGeom>
        </p:spPr>
      </p:pic>
      <p:sp>
        <p:nvSpPr>
          <p:cNvPr id="7" name="Ορθογώνιο 6"/>
          <p:cNvSpPr/>
          <p:nvPr/>
        </p:nvSpPr>
        <p:spPr>
          <a:xfrm rot="10800000" flipV="1">
            <a:off x="5886450" y="5182895"/>
            <a:ext cx="2906466" cy="1569660"/>
          </a:xfrm>
          <a:prstGeom prst="rect">
            <a:avLst/>
          </a:prstGeom>
        </p:spPr>
        <p:txBody>
          <a:bodyPr wrap="square">
            <a:spAutoFit/>
          </a:bodyPr>
          <a:lstStyle/>
          <a:p>
            <a:r>
              <a:rPr lang="el-GR" sz="1600" dirty="0"/>
              <a:t>Ναζιστική προπαγανδιστική αφίσα που προειδοποιεί τους Γερμανούς για τους κινδύνους των «υπανθρώπων» της Ανατολικής Ευρώπης. Γερμανία, αβέβαιη ημερομηνία.</a:t>
            </a:r>
          </a:p>
        </p:txBody>
      </p:sp>
      <p:pic>
        <p:nvPicPr>
          <p:cNvPr id="8" name="Εικόνα 7"/>
          <p:cNvPicPr>
            <a:picLocks noChangeAspect="1"/>
          </p:cNvPicPr>
          <p:nvPr/>
        </p:nvPicPr>
        <p:blipFill>
          <a:blip r:embed="rId3"/>
          <a:stretch>
            <a:fillRect/>
          </a:stretch>
        </p:blipFill>
        <p:spPr>
          <a:xfrm>
            <a:off x="8792916" y="830421"/>
            <a:ext cx="3234665" cy="4500404"/>
          </a:xfrm>
          <a:prstGeom prst="rect">
            <a:avLst/>
          </a:prstGeom>
        </p:spPr>
      </p:pic>
      <p:sp>
        <p:nvSpPr>
          <p:cNvPr id="9" name="Ορθογώνιο 8"/>
          <p:cNvSpPr/>
          <p:nvPr/>
        </p:nvSpPr>
        <p:spPr>
          <a:xfrm rot="10800000" flipH="1" flipV="1">
            <a:off x="8624816" y="5156998"/>
            <a:ext cx="3765304" cy="1569660"/>
          </a:xfrm>
          <a:prstGeom prst="rect">
            <a:avLst/>
          </a:prstGeom>
        </p:spPr>
        <p:txBody>
          <a:bodyPr wrap="square">
            <a:spAutoFit/>
          </a:bodyPr>
          <a:lstStyle/>
          <a:p>
            <a:r>
              <a:rPr lang="el-GR" sz="1200" dirty="0"/>
              <a:t>Η ναζιστική προπαγάνδα συχνά απεικόνιζε τους Εβραίους ως εμπλεκόμενους σε μια συνωμοσία για να προκαλέσουν πόλεμο. Εδώ, ένας στερεότυπος Εβραίος συνωμοτεί στα παρασκήνια για να ελέγξει τις Συμμαχικές δυνάμεις, που αντιπροσωπεύονται από τις βρετανικές, αμερικανικές και σοβιετικές σημαίες. Η λεζάντα γράφει: «Πίσω από τις εχθρικές δυνάμεις: ο Εβραίος». Περίπου το 1942.</a:t>
            </a:r>
          </a:p>
        </p:txBody>
      </p:sp>
    </p:spTree>
    <p:extLst>
      <p:ext uri="{BB962C8B-B14F-4D97-AF65-F5344CB8AC3E}">
        <p14:creationId xmlns:p14="http://schemas.microsoft.com/office/powerpoint/2010/main" val="181075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περιγράφει ο Γιόζεφ τη θανάτωση με δηλητηριώδη αέρια των Εβραίων;</a:t>
            </a:r>
            <a:br>
              <a:rPr lang="el-GR" sz="2000" dirty="0" smtClean="0"/>
            </a:br>
            <a:r>
              <a:rPr lang="el-GR" sz="2000" dirty="0" smtClean="0"/>
              <a:t>Γιατί ο Χανς Φρανκ θεωρεί επιζήμιους τους Εβραίους ;</a:t>
            </a:r>
            <a:endParaRPr lang="el-GR" sz="2000" dirty="0"/>
          </a:p>
        </p:txBody>
      </p:sp>
      <p:sp>
        <p:nvSpPr>
          <p:cNvPr id="3" name="Θέση περιεχομένου 2"/>
          <p:cNvSpPr>
            <a:spLocks noGrp="1"/>
          </p:cNvSpPr>
          <p:nvPr>
            <p:ph sz="half" idx="1"/>
          </p:nvPr>
        </p:nvSpPr>
        <p:spPr/>
        <p:txBody>
          <a:bodyPr>
            <a:normAutofit fontScale="62500" lnSpcReduction="20000"/>
          </a:bodyPr>
          <a:lstStyle/>
          <a:p>
            <a:pPr algn="just"/>
            <a:r>
              <a:rPr lang="el-GR" dirty="0" smtClean="0"/>
              <a:t>Ο Γιόζεφ </a:t>
            </a:r>
            <a:r>
              <a:rPr lang="el-GR" dirty="0" err="1"/>
              <a:t>Πατσύνσκι</a:t>
            </a:r>
            <a:r>
              <a:rPr lang="el-GR" dirty="0"/>
              <a:t> ,πολωνός πολιτικός κρατούμενος στο </a:t>
            </a:r>
            <a:r>
              <a:rPr lang="el-GR" dirty="0" smtClean="0"/>
              <a:t>Άουσβιτς </a:t>
            </a:r>
            <a:r>
              <a:rPr lang="el-GR" dirty="0"/>
              <a:t>έβγαλε ένα κεραμίδι από τη σκεπή για δει « ( Οι άνδρες των </a:t>
            </a:r>
            <a:r>
              <a:rPr lang="el-GR" dirty="0" err="1" smtClean="0"/>
              <a:t>Ες</a:t>
            </a:r>
            <a:r>
              <a:rPr lang="el-GR" dirty="0" smtClean="0"/>
              <a:t>  </a:t>
            </a:r>
            <a:r>
              <a:rPr lang="el-GR" dirty="0" err="1" smtClean="0"/>
              <a:t>Ες</a:t>
            </a:r>
            <a:r>
              <a:rPr lang="el-GR" dirty="0" smtClean="0"/>
              <a:t> </a:t>
            </a:r>
            <a:r>
              <a:rPr lang="el-GR" dirty="0"/>
              <a:t>) ήταν πολύ ευγενικοί απέναντί </a:t>
            </a:r>
            <a:r>
              <a:rPr lang="el-GR" dirty="0" smtClean="0"/>
              <a:t>τους ‘Παρακαλώ </a:t>
            </a:r>
            <a:r>
              <a:rPr lang="el-GR" dirty="0"/>
              <a:t>πάρτε τα ρούχα σας και μαζέψτε τα πράγματά </a:t>
            </a:r>
            <a:r>
              <a:rPr lang="el-GR" dirty="0" smtClean="0"/>
              <a:t>σας’. </a:t>
            </a:r>
            <a:r>
              <a:rPr lang="el-GR" dirty="0"/>
              <a:t>Οι άνθρωποι ξεντύθηκαν και τους έβαλαν να μπούνε μέσα (στο κρεματόριο). Οι πόρτες έκλεισαν πίσω τους.  </a:t>
            </a:r>
            <a:r>
              <a:rPr lang="el-GR" dirty="0" smtClean="0"/>
              <a:t>Στη </a:t>
            </a:r>
            <a:r>
              <a:rPr lang="el-GR" dirty="0"/>
              <a:t>συνέχεια ένας άνδρας των </a:t>
            </a:r>
            <a:r>
              <a:rPr lang="el-GR" dirty="0" err="1" smtClean="0"/>
              <a:t>Ες</a:t>
            </a:r>
            <a:r>
              <a:rPr lang="el-GR" dirty="0" smtClean="0"/>
              <a:t> </a:t>
            </a:r>
            <a:r>
              <a:rPr lang="el-GR" dirty="0" err="1" smtClean="0"/>
              <a:t>Ες</a:t>
            </a:r>
            <a:r>
              <a:rPr lang="el-GR" dirty="0" smtClean="0"/>
              <a:t> </a:t>
            </a:r>
            <a:r>
              <a:rPr lang="el-GR" dirty="0"/>
              <a:t>σκαρφάλωσε πάνω στη επίπεδη  οροφή του </a:t>
            </a:r>
            <a:r>
              <a:rPr lang="el-GR" dirty="0" smtClean="0"/>
              <a:t>κτιρίου </a:t>
            </a:r>
            <a:r>
              <a:rPr lang="el-GR" dirty="0"/>
              <a:t>. </a:t>
            </a:r>
            <a:r>
              <a:rPr lang="el-GR" dirty="0" smtClean="0"/>
              <a:t>Φόρεσε </a:t>
            </a:r>
            <a:r>
              <a:rPr lang="el-GR" dirty="0"/>
              <a:t>μία αντιασφυξιογόνο μάσκα, άνοιξε μια καταπακτή ( </a:t>
            </a:r>
            <a:r>
              <a:rPr lang="el-GR" dirty="0" smtClean="0"/>
              <a:t>στην οροφή), </a:t>
            </a:r>
            <a:r>
              <a:rPr lang="el-GR" dirty="0"/>
              <a:t>έριξε τη σκόνη και έκλεισε την καταπακτή. Ό</a:t>
            </a:r>
            <a:r>
              <a:rPr lang="el-GR" dirty="0" smtClean="0"/>
              <a:t>ταν </a:t>
            </a:r>
            <a:r>
              <a:rPr lang="el-GR" dirty="0"/>
              <a:t>το έκανε αυτό, παρότι οι τοίχοι ήταν χοντροί, ακούστηκε μια μεγάλη κραυγή </a:t>
            </a:r>
            <a:r>
              <a:rPr lang="el-GR" dirty="0" smtClean="0"/>
              <a:t>».  </a:t>
            </a:r>
            <a:r>
              <a:rPr lang="el-GR" dirty="0"/>
              <a:t>Λόγω του </a:t>
            </a:r>
            <a:r>
              <a:rPr lang="el-GR" dirty="0" smtClean="0"/>
              <a:t>ουρλιαχτού </a:t>
            </a:r>
            <a:r>
              <a:rPr lang="el-GR" dirty="0"/>
              <a:t>οι </a:t>
            </a:r>
            <a:r>
              <a:rPr lang="el-GR" dirty="0" smtClean="0"/>
              <a:t>άνδρες </a:t>
            </a:r>
            <a:r>
              <a:rPr lang="el-GR" dirty="0"/>
              <a:t>των </a:t>
            </a:r>
            <a:r>
              <a:rPr lang="el-GR" dirty="0" err="1" smtClean="0"/>
              <a:t>Ες</a:t>
            </a:r>
            <a:r>
              <a:rPr lang="el-GR" dirty="0" smtClean="0"/>
              <a:t> </a:t>
            </a:r>
            <a:r>
              <a:rPr lang="el-GR" dirty="0" err="1" smtClean="0"/>
              <a:t>Ες</a:t>
            </a:r>
            <a:r>
              <a:rPr lang="el-GR" dirty="0" smtClean="0"/>
              <a:t> </a:t>
            </a:r>
            <a:r>
              <a:rPr lang="el-GR" dirty="0"/>
              <a:t>έβαλαν μπροστά «δύο μοτοσυκλέτες» , για να πνίξουν το θόρυβο, αλλά ο </a:t>
            </a:r>
            <a:r>
              <a:rPr lang="el-GR" dirty="0" smtClean="0"/>
              <a:t>Γιόζεφ </a:t>
            </a:r>
            <a:r>
              <a:rPr lang="el-GR" dirty="0" err="1" smtClean="0"/>
              <a:t>Πατσύνσκι</a:t>
            </a:r>
            <a:r>
              <a:rPr lang="el-GR" dirty="0" smtClean="0"/>
              <a:t> </a:t>
            </a:r>
            <a:r>
              <a:rPr lang="el-GR" dirty="0"/>
              <a:t>εξακολουθούσε να ακούει ανθρώπους να ουρλιάζουν για 15ή 20 λεπτά και οι φωνές τους να γίνονται όλο και πιο </a:t>
            </a:r>
            <a:r>
              <a:rPr lang="el-GR" dirty="0" smtClean="0"/>
              <a:t>αδύναμες. «Αν </a:t>
            </a:r>
            <a:r>
              <a:rPr lang="el-GR" dirty="0"/>
              <a:t>με είχε δει κάποιος , θα με σκότωναν κι εμένα με αέριο».</a:t>
            </a:r>
          </a:p>
        </p:txBody>
      </p:sp>
      <p:sp>
        <p:nvSpPr>
          <p:cNvPr id="4" name="Θέση περιεχομένου 3"/>
          <p:cNvSpPr>
            <a:spLocks noGrp="1"/>
          </p:cNvSpPr>
          <p:nvPr>
            <p:ph sz="half" idx="2"/>
          </p:nvPr>
        </p:nvSpPr>
        <p:spPr/>
        <p:txBody>
          <a:bodyPr>
            <a:normAutofit fontScale="62500" lnSpcReduction="20000"/>
          </a:bodyPr>
          <a:lstStyle/>
          <a:p>
            <a:r>
              <a:rPr lang="el-GR" dirty="0" smtClean="0"/>
              <a:t>Ο Χανς </a:t>
            </a:r>
            <a:r>
              <a:rPr lang="el-GR" dirty="0"/>
              <a:t>Φρανκ επικεφαλής Γενικής Κυβέρνησης «Οι </a:t>
            </a:r>
            <a:r>
              <a:rPr lang="el-GR" dirty="0" smtClean="0"/>
              <a:t>Εβραίοι </a:t>
            </a:r>
            <a:r>
              <a:rPr lang="el-GR" dirty="0"/>
              <a:t>είναι επίσης επιζήμιοι σε τεράστιο βαθμό για μας  λόγω της ποσότητας των τροφίμων που </a:t>
            </a:r>
            <a:r>
              <a:rPr lang="el-GR" dirty="0" smtClean="0"/>
              <a:t>καταβροχθίζουν».</a:t>
            </a:r>
            <a:endParaRPr lang="el-GR" dirty="0"/>
          </a:p>
        </p:txBody>
      </p:sp>
      <p:pic>
        <p:nvPicPr>
          <p:cNvPr id="5" name="Εικόνα 4"/>
          <p:cNvPicPr>
            <a:picLocks noChangeAspect="1"/>
          </p:cNvPicPr>
          <p:nvPr/>
        </p:nvPicPr>
        <p:blipFill>
          <a:blip r:embed="rId2"/>
          <a:stretch>
            <a:fillRect/>
          </a:stretch>
        </p:blipFill>
        <p:spPr>
          <a:xfrm>
            <a:off x="6564489" y="2855736"/>
            <a:ext cx="4572000" cy="2952750"/>
          </a:xfrm>
          <a:prstGeom prst="rect">
            <a:avLst/>
          </a:prstGeom>
        </p:spPr>
      </p:pic>
    </p:spTree>
    <p:extLst>
      <p:ext uri="{BB962C8B-B14F-4D97-AF65-F5344CB8AC3E}">
        <p14:creationId xmlns:p14="http://schemas.microsoft.com/office/powerpoint/2010/main" val="1863899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Γιατί η δουλεία των </a:t>
            </a:r>
            <a:r>
              <a:rPr lang="en-US" sz="2000" dirty="0" err="1" smtClean="0"/>
              <a:t>Soderkommando</a:t>
            </a:r>
            <a:r>
              <a:rPr lang="en-US" sz="2000" dirty="0" smtClean="0"/>
              <a:t> </a:t>
            </a:r>
            <a:r>
              <a:rPr lang="el-GR" sz="2000" dirty="0" smtClean="0"/>
              <a:t>ήταν εφιάλτης; Πώς ένιωθαν όσοι έκαναν αυτή τη δουλειά; </a:t>
            </a:r>
            <a:endParaRPr lang="el-GR" sz="2000" dirty="0"/>
          </a:p>
        </p:txBody>
      </p:sp>
      <p:sp>
        <p:nvSpPr>
          <p:cNvPr id="3" name="Θέση περιεχομένου 2"/>
          <p:cNvSpPr>
            <a:spLocks noGrp="1"/>
          </p:cNvSpPr>
          <p:nvPr>
            <p:ph sz="half" idx="1"/>
          </p:nvPr>
        </p:nvSpPr>
        <p:spPr/>
        <p:txBody>
          <a:bodyPr>
            <a:normAutofit fontScale="85000" lnSpcReduction="20000"/>
          </a:bodyPr>
          <a:lstStyle/>
          <a:p>
            <a:pPr algn="just"/>
            <a:r>
              <a:rPr lang="el-GR" dirty="0"/>
              <a:t>Η δουλειά τους ήταν ένας εφιάλτης. Για να θάψουν τους νεκρούς ο </a:t>
            </a:r>
            <a:r>
              <a:rPr lang="el-GR" dirty="0" err="1"/>
              <a:t>Ρ</a:t>
            </a:r>
            <a:r>
              <a:rPr lang="el-GR" dirty="0" err="1" smtClean="0"/>
              <a:t>έντερ</a:t>
            </a:r>
            <a:r>
              <a:rPr lang="el-GR" dirty="0" smtClean="0"/>
              <a:t> </a:t>
            </a:r>
            <a:r>
              <a:rPr lang="el-GR" dirty="0"/>
              <a:t>και οι άλλοι εβραίοι εργάτες </a:t>
            </a:r>
            <a:r>
              <a:rPr lang="el-GR" dirty="0" smtClean="0"/>
              <a:t>«Έπρεπε </a:t>
            </a:r>
            <a:r>
              <a:rPr lang="el-GR" dirty="0"/>
              <a:t>να περπατούμε από το ένα άκρο του τάφου μέχρι το άλλο, για να φτάσουμε στον επόμενο τάφο. Τα πόδια μας βυθίζονταν μέσα στο αίμα των μανάδων μας, πατούσαμε πάνω σε σωρούς από πτώματα. Αυτό ήταν το χειρότερο, το φρικτότερο πράγμα</a:t>
            </a:r>
            <a:r>
              <a:rPr lang="el-GR" dirty="0" smtClean="0"/>
              <a:t>….». </a:t>
            </a:r>
            <a:r>
              <a:rPr lang="el-GR" dirty="0"/>
              <a:t>Ε</a:t>
            </a:r>
            <a:r>
              <a:rPr lang="el-GR" dirty="0" smtClean="0"/>
              <a:t>ξαιτίας </a:t>
            </a:r>
            <a:r>
              <a:rPr lang="el-GR" dirty="0"/>
              <a:t>όλων αυτών «περιφερόμασταν σαν άνθρωποι που δεν είχαν πια δική τους βούληση. Ή</a:t>
            </a:r>
            <a:r>
              <a:rPr lang="el-GR" dirty="0" smtClean="0"/>
              <a:t>μασταν </a:t>
            </a:r>
            <a:r>
              <a:rPr lang="el-GR" dirty="0"/>
              <a:t>μια μάζα… Κάναμε μηχανικά τις κινήσεις εκείνης της φρικτής </a:t>
            </a:r>
            <a:r>
              <a:rPr lang="el-GR" dirty="0" smtClean="0"/>
              <a:t>ζωής».</a:t>
            </a:r>
            <a:endParaRPr lang="el-GR" dirty="0"/>
          </a:p>
        </p:txBody>
      </p:sp>
      <p:pic>
        <p:nvPicPr>
          <p:cNvPr id="6" name="Θέση περιεχομένου 5"/>
          <p:cNvPicPr>
            <a:picLocks noGrp="1" noChangeAspect="1"/>
          </p:cNvPicPr>
          <p:nvPr>
            <p:ph sz="half" idx="2"/>
          </p:nvPr>
        </p:nvPicPr>
        <p:blipFill>
          <a:blip r:embed="rId2"/>
          <a:stretch>
            <a:fillRect/>
          </a:stretch>
        </p:blipFill>
        <p:spPr>
          <a:xfrm>
            <a:off x="7017067" y="1825625"/>
            <a:ext cx="3162378" cy="4072255"/>
          </a:xfrm>
          <a:prstGeom prst="rect">
            <a:avLst/>
          </a:prstGeom>
        </p:spPr>
      </p:pic>
      <p:sp>
        <p:nvSpPr>
          <p:cNvPr id="7" name="Ορθογώνιο 6"/>
          <p:cNvSpPr/>
          <p:nvPr/>
        </p:nvSpPr>
        <p:spPr>
          <a:xfrm rot="10800000" flipV="1">
            <a:off x="10115550" y="1238904"/>
            <a:ext cx="2076450" cy="3139321"/>
          </a:xfrm>
          <a:prstGeom prst="rect">
            <a:avLst/>
          </a:prstGeom>
        </p:spPr>
        <p:txBody>
          <a:bodyPr wrap="square">
            <a:spAutoFit/>
          </a:bodyPr>
          <a:lstStyle/>
          <a:p>
            <a:r>
              <a:rPr lang="el-GR" dirty="0"/>
              <a:t>Αποτέφρωση πτωμάτων στο Άουσβιτς-</a:t>
            </a:r>
            <a:r>
              <a:rPr lang="el-GR" dirty="0" err="1"/>
              <a:t>Μπίρκεναου</a:t>
            </a:r>
            <a:r>
              <a:rPr lang="el-GR" dirty="0"/>
              <a:t>. Αυτή η φωτογραφία τραβήχτηκε λαθραία από κρατούμενους στο </a:t>
            </a:r>
            <a:r>
              <a:rPr lang="el-GR" dirty="0" err="1"/>
              <a:t>Sonderkommando</a:t>
            </a:r>
            <a:r>
              <a:rPr lang="el-GR" dirty="0"/>
              <a:t>. Πολωνία, καλοκαίρι 1944.</a:t>
            </a:r>
          </a:p>
        </p:txBody>
      </p:sp>
    </p:spTree>
    <p:extLst>
      <p:ext uri="{BB962C8B-B14F-4D97-AF65-F5344CB8AC3E}">
        <p14:creationId xmlns:p14="http://schemas.microsoft.com/office/powerpoint/2010/main" val="1248661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ένιωθε ο </a:t>
            </a:r>
            <a:r>
              <a:rPr lang="el-GR" sz="2000" dirty="0" err="1" smtClean="0"/>
              <a:t>Κάλμαν</a:t>
            </a:r>
            <a:r>
              <a:rPr lang="el-GR" sz="2000" dirty="0" smtClean="0"/>
              <a:t> σε όσα έβλεπε στην </a:t>
            </a:r>
            <a:r>
              <a:rPr lang="el-GR" sz="2000" dirty="0" err="1" smtClean="0"/>
              <a:t>Τρεμπλίνκα</a:t>
            </a:r>
            <a:r>
              <a:rPr lang="el-GR" sz="2000" dirty="0" smtClean="0"/>
              <a:t> και γιατί; </a:t>
            </a:r>
            <a:br>
              <a:rPr lang="el-GR" sz="2000" dirty="0" smtClean="0"/>
            </a:br>
            <a:r>
              <a:rPr lang="el-GR" sz="2000" dirty="0" smtClean="0"/>
              <a:t>Τι έκαναν και </a:t>
            </a:r>
            <a:r>
              <a:rPr lang="el-GR" sz="2000" dirty="0"/>
              <a:t>π</a:t>
            </a:r>
            <a:r>
              <a:rPr lang="el-GR" sz="2000" dirty="0" smtClean="0"/>
              <a:t>ώς ένιωθαν οι Ναζί μετά το πέρας της θανάτωσης των Εβραίων; </a:t>
            </a:r>
            <a:endParaRPr lang="el-GR" sz="2000" dirty="0"/>
          </a:p>
        </p:txBody>
      </p:sp>
      <p:sp>
        <p:nvSpPr>
          <p:cNvPr id="3" name="Θέση περιεχομένου 2"/>
          <p:cNvSpPr>
            <a:spLocks noGrp="1"/>
          </p:cNvSpPr>
          <p:nvPr>
            <p:ph sz="half" idx="1"/>
          </p:nvPr>
        </p:nvSpPr>
        <p:spPr/>
        <p:txBody>
          <a:bodyPr>
            <a:normAutofit fontScale="55000" lnSpcReduction="20000"/>
          </a:bodyPr>
          <a:lstStyle/>
          <a:p>
            <a:pPr algn="just"/>
            <a:r>
              <a:rPr lang="el-GR" dirty="0"/>
              <a:t>Ο </a:t>
            </a:r>
            <a:r>
              <a:rPr lang="el-GR" dirty="0" err="1"/>
              <a:t>Κάλμαν</a:t>
            </a:r>
            <a:r>
              <a:rPr lang="el-GR" dirty="0"/>
              <a:t> </a:t>
            </a:r>
            <a:r>
              <a:rPr lang="el-GR" dirty="0" err="1"/>
              <a:t>Τάιγκμαν</a:t>
            </a:r>
            <a:r>
              <a:rPr lang="el-GR" dirty="0"/>
              <a:t> , </a:t>
            </a:r>
            <a:r>
              <a:rPr lang="el-GR" dirty="0" smtClean="0"/>
              <a:t>Εβραίος </a:t>
            </a:r>
            <a:r>
              <a:rPr lang="el-GR" dirty="0"/>
              <a:t>από το γκέτο της Βαρσοβίας έφτασε με τρένο στην </a:t>
            </a:r>
            <a:r>
              <a:rPr lang="el-GR" dirty="0" err="1" smtClean="0"/>
              <a:t>Τρεμπλίνκα</a:t>
            </a:r>
            <a:r>
              <a:rPr lang="el-GR" dirty="0"/>
              <a:t>. Συμμετείχε στην ομάδα η οποία καθάριζε τα παραπήγματα στα οποία ξύριζαν τα κεφάλια των γυναικών πριν   τους οδηγήσουν στους θαλάμους αερίων </a:t>
            </a:r>
            <a:r>
              <a:rPr lang="el-GR" dirty="0" smtClean="0"/>
              <a:t>«Όταν </a:t>
            </a:r>
            <a:r>
              <a:rPr lang="el-GR" dirty="0"/>
              <a:t>απομακρύναμε τα ρούχα από αυτά τα παραπήγματα υπήρχαν περιπτώσεις που βρίσκαμε μωρά  κάτω από  αυτούς τους σωρούς. Υποθέτω ότι τα άφηναν εκεί οι μητέρες τους , μήπως και </a:t>
            </a:r>
            <a:r>
              <a:rPr lang="el-GR" dirty="0" smtClean="0"/>
              <a:t>σώζονταν</a:t>
            </a:r>
            <a:r>
              <a:rPr lang="el-GR" dirty="0"/>
              <a:t> </a:t>
            </a:r>
            <a:r>
              <a:rPr lang="el-GR" dirty="0" smtClean="0"/>
              <a:t>» .</a:t>
            </a:r>
            <a:endParaRPr lang="el-GR" dirty="0"/>
          </a:p>
          <a:p>
            <a:pPr algn="just"/>
            <a:r>
              <a:rPr lang="el-GR" dirty="0" smtClean="0"/>
              <a:t>Τα </a:t>
            </a:r>
            <a:r>
              <a:rPr lang="el-GR" dirty="0"/>
              <a:t>μωρά τα πήγαιναν στο </a:t>
            </a:r>
            <a:r>
              <a:rPr lang="en-US" dirty="0" err="1" smtClean="0"/>
              <a:t>Lazarett</a:t>
            </a:r>
            <a:r>
              <a:rPr lang="el-GR" dirty="0" smtClean="0"/>
              <a:t>,που </a:t>
            </a:r>
            <a:r>
              <a:rPr lang="el-GR" dirty="0"/>
              <a:t>νόμιζαν ότι ήταν νοσοκομείο  αλλά ήταν χώρος εκτελέσεων «Γύρω από αυτήν περιοχή υπήρχε ένας λευκός φράχτης και πάνω σε αυτόν το φράχτη υπήρχε το σύμβολο του Ερυθρού Σταυρού , έτσι οι άνθρωποι που έρχονταν εδώ δεν ήξεραν καθόλου που πήγαιναν….είναι δύσκολο να περιγράψεις τέτοια </a:t>
            </a:r>
            <a:r>
              <a:rPr lang="el-GR" dirty="0" smtClean="0"/>
              <a:t>πράγματα». Θυμάται </a:t>
            </a:r>
            <a:r>
              <a:rPr lang="el-GR" dirty="0"/>
              <a:t>ότι τα </a:t>
            </a:r>
            <a:r>
              <a:rPr lang="el-GR" dirty="0" err="1"/>
              <a:t>Ες</a:t>
            </a:r>
            <a:r>
              <a:rPr lang="el-GR" dirty="0"/>
              <a:t> </a:t>
            </a:r>
            <a:r>
              <a:rPr lang="el-GR" dirty="0" err="1"/>
              <a:t>Ες</a:t>
            </a:r>
            <a:r>
              <a:rPr lang="el-GR" dirty="0"/>
              <a:t>  είτε πυροβολούσαν τα μωρά που είχαν βρεθεί  στα παραπήγματα και τα πετούσαν στο λάκκο είτε τα πετούσαν κατευθείαν στη φωτιά, αν τα πτώματα καίγονταν ήδη. «Πώς ένιωθα; Δεν ένιωθα τίποτα….. Έγινα μια αυτόματη μηχανή. Καμία σκέψη. Ανησυχούσα μήπως με χτυπήσουν και μερικές φορές με ένοιαζε αν θα γέμιζα το στομάχι μου και αυτό ήταν. Δε σκεφτόμουν και δεν αισθανόμουν τίποτα. Είδα την κόλαση, αν υπάρχει τέτοιο πράγμα </a:t>
            </a:r>
            <a:r>
              <a:rPr lang="el-GR" dirty="0" smtClean="0"/>
              <a:t>».</a:t>
            </a:r>
            <a:endParaRPr lang="el-GR" dirty="0"/>
          </a:p>
          <a:p>
            <a:endParaRPr lang="el-GR" dirty="0"/>
          </a:p>
        </p:txBody>
      </p:sp>
      <p:sp>
        <p:nvSpPr>
          <p:cNvPr id="4" name="Θέση περιεχομένου 3"/>
          <p:cNvSpPr>
            <a:spLocks noGrp="1"/>
          </p:cNvSpPr>
          <p:nvPr>
            <p:ph sz="half" idx="2"/>
          </p:nvPr>
        </p:nvSpPr>
        <p:spPr/>
        <p:txBody>
          <a:bodyPr>
            <a:normAutofit fontScale="55000" lnSpcReduction="20000"/>
          </a:bodyPr>
          <a:lstStyle/>
          <a:p>
            <a:pPr algn="just"/>
            <a:r>
              <a:rPr lang="el-GR" dirty="0"/>
              <a:t>O Ταντέους </a:t>
            </a:r>
            <a:r>
              <a:rPr lang="el-GR" dirty="0" err="1"/>
              <a:t>Σμρετσύνσκι</a:t>
            </a:r>
            <a:r>
              <a:rPr lang="el-GR" dirty="0"/>
              <a:t>   στο </a:t>
            </a:r>
            <a:r>
              <a:rPr lang="el-GR" dirty="0" err="1"/>
              <a:t>Μπιρκενάου</a:t>
            </a:r>
            <a:r>
              <a:rPr lang="el-GR" dirty="0"/>
              <a:t> άκουσε «την ορχήστρα του στρατοπέδου να παίζει αριστουργήματα Γερμανών , Αυστριακών και Ιταλών συνθετών. Άνδρες των </a:t>
            </a:r>
            <a:r>
              <a:rPr lang="el-GR" dirty="0" err="1"/>
              <a:t>Ες</a:t>
            </a:r>
            <a:r>
              <a:rPr lang="el-GR" dirty="0"/>
              <a:t> </a:t>
            </a:r>
            <a:r>
              <a:rPr lang="el-GR" dirty="0" err="1"/>
              <a:t>Ες</a:t>
            </a:r>
            <a:r>
              <a:rPr lang="el-GR" dirty="0"/>
              <a:t> κάθονταν δίπλα στο κρεματόριο όπου καίγονταν παιδιά, μητέρες, γυναίκες και άνδρες , αλλά απλώς κάθονταν εκεί..  νομίζω ότι ήταν ευχαριστημένοι που είχαν επιτελέσει όπως έπρεπε το καθήκον τους και τους άξιζε μια πολιτιστική ψυχαγωγία. Δεν τους βασάνιζε κανένα δίλημμα. Ο άνεμος από το </a:t>
            </a:r>
            <a:r>
              <a:rPr lang="el-GR" dirty="0" err="1"/>
              <a:t>Μπιρκενάου</a:t>
            </a:r>
            <a:r>
              <a:rPr lang="el-GR" dirty="0"/>
              <a:t> έφερνε τον καπνό από το στρατόπεδο του θανάτου, αλλά αυτοί κάθονταν και άκουγαν Μότσαρτ και άλλους συνθέτες. Ιδού για τι είδους πράγματα είναι ικανός ο άνθρωπος…»</a:t>
            </a:r>
          </a:p>
          <a:p>
            <a:endParaRPr lang="el-GR" dirty="0"/>
          </a:p>
        </p:txBody>
      </p:sp>
      <p:pic>
        <p:nvPicPr>
          <p:cNvPr id="5" name="Εικόνα 4"/>
          <p:cNvPicPr>
            <a:picLocks noChangeAspect="1"/>
          </p:cNvPicPr>
          <p:nvPr/>
        </p:nvPicPr>
        <p:blipFill>
          <a:blip r:embed="rId2"/>
          <a:stretch>
            <a:fillRect/>
          </a:stretch>
        </p:blipFill>
        <p:spPr>
          <a:xfrm>
            <a:off x="6096000" y="3906096"/>
            <a:ext cx="4012104" cy="2854325"/>
          </a:xfrm>
          <a:prstGeom prst="rect">
            <a:avLst/>
          </a:prstGeom>
        </p:spPr>
      </p:pic>
      <p:sp>
        <p:nvSpPr>
          <p:cNvPr id="6" name="Ορθογώνιο 5"/>
          <p:cNvSpPr/>
          <p:nvPr/>
        </p:nvSpPr>
        <p:spPr>
          <a:xfrm rot="10800000" flipH="1" flipV="1">
            <a:off x="9909810" y="4067598"/>
            <a:ext cx="2507967" cy="2031325"/>
          </a:xfrm>
          <a:prstGeom prst="rect">
            <a:avLst/>
          </a:prstGeom>
        </p:spPr>
        <p:txBody>
          <a:bodyPr wrap="square">
            <a:spAutoFit/>
          </a:bodyPr>
          <a:lstStyle/>
          <a:p>
            <a:r>
              <a:rPr lang="el-GR" dirty="0"/>
              <a:t>Μέλη των SS κάθονται στην ταράτσα της νέας τραπεζαρίας των αξιωματικών (γνωστή ως «</a:t>
            </a:r>
            <a:r>
              <a:rPr lang="el-GR" dirty="0" err="1"/>
              <a:t>Κασίνο</a:t>
            </a:r>
            <a:r>
              <a:rPr lang="el-GR" dirty="0"/>
              <a:t>») στο </a:t>
            </a:r>
            <a:r>
              <a:rPr lang="el-GR" dirty="0" err="1"/>
              <a:t>Σόμπιμπορ</a:t>
            </a:r>
            <a:r>
              <a:rPr lang="el-GR" dirty="0"/>
              <a:t>, αρχές καλοκαιριού 1943.</a:t>
            </a:r>
          </a:p>
        </p:txBody>
      </p:sp>
    </p:spTree>
    <p:extLst>
      <p:ext uri="{BB962C8B-B14F-4D97-AF65-F5344CB8AC3E}">
        <p14:creationId xmlns:p14="http://schemas.microsoft.com/office/powerpoint/2010/main" val="335690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Ποια ήταν η δουλεία του </a:t>
            </a:r>
            <a:r>
              <a:rPr lang="el-GR" sz="2000" dirty="0" err="1" smtClean="0"/>
              <a:t>Σαμουέλ</a:t>
            </a:r>
            <a:r>
              <a:rPr lang="el-GR" sz="2000" dirty="0" smtClean="0"/>
              <a:t>; Γιατί ήταν σαν περσικό παζάρι; </a:t>
            </a:r>
            <a:endParaRPr lang="el-GR" sz="2000" dirty="0"/>
          </a:p>
        </p:txBody>
      </p:sp>
      <p:sp>
        <p:nvSpPr>
          <p:cNvPr id="3" name="Θέση περιεχομένου 2"/>
          <p:cNvSpPr>
            <a:spLocks noGrp="1"/>
          </p:cNvSpPr>
          <p:nvPr>
            <p:ph sz="half" idx="1"/>
          </p:nvPr>
        </p:nvSpPr>
        <p:spPr/>
        <p:txBody>
          <a:bodyPr>
            <a:normAutofit fontScale="77500" lnSpcReduction="20000"/>
          </a:bodyPr>
          <a:lstStyle/>
          <a:p>
            <a:pPr algn="just"/>
            <a:r>
              <a:rPr lang="el-GR" dirty="0"/>
              <a:t>Ο </a:t>
            </a:r>
            <a:r>
              <a:rPr lang="el-GR" dirty="0" err="1" smtClean="0"/>
              <a:t>Σαμουέλ</a:t>
            </a:r>
            <a:r>
              <a:rPr lang="el-GR" dirty="0" smtClean="0"/>
              <a:t> </a:t>
            </a:r>
            <a:r>
              <a:rPr lang="el-GR" dirty="0" err="1"/>
              <a:t>Βίλλενμπεργκ</a:t>
            </a:r>
            <a:r>
              <a:rPr lang="el-GR" dirty="0"/>
              <a:t> 19/χρονών συνελήφθη και μεταφέρθηκε με τρένο στην </a:t>
            </a:r>
            <a:r>
              <a:rPr lang="el-GR" dirty="0" err="1"/>
              <a:t>Τρεμπλίνκα</a:t>
            </a:r>
            <a:r>
              <a:rPr lang="el-GR" dirty="0"/>
              <a:t>. Τα </a:t>
            </a:r>
            <a:r>
              <a:rPr lang="el-GR" dirty="0" smtClean="0"/>
              <a:t>παιδιά </a:t>
            </a:r>
            <a:r>
              <a:rPr lang="el-GR" dirty="0"/>
              <a:t>των </a:t>
            </a:r>
            <a:r>
              <a:rPr lang="el-GR" dirty="0" smtClean="0"/>
              <a:t>Πολωνών </a:t>
            </a:r>
            <a:r>
              <a:rPr lang="el-GR" dirty="0"/>
              <a:t>φώναζαν « Εβραίοι! Θα σας κάνουνε </a:t>
            </a:r>
            <a:r>
              <a:rPr lang="el-GR" dirty="0" smtClean="0"/>
              <a:t>σαπούνι</a:t>
            </a:r>
            <a:r>
              <a:rPr lang="el-GR" dirty="0"/>
              <a:t>!» </a:t>
            </a:r>
            <a:endParaRPr lang="el-GR" dirty="0" smtClean="0"/>
          </a:p>
          <a:p>
            <a:pPr algn="just"/>
            <a:r>
              <a:rPr lang="el-GR" dirty="0"/>
              <a:t>Ο </a:t>
            </a:r>
            <a:r>
              <a:rPr lang="el-GR" dirty="0" err="1"/>
              <a:t>Σαμουέλ</a:t>
            </a:r>
            <a:r>
              <a:rPr lang="el-GR" dirty="0"/>
              <a:t> ξεδιάλεγε τα υπάρχοντα των εβραίων « Ήταν σαν περσικό παζάρι, ανοικτές βαλίτσες ,απλωμένα σεντόνια και  σε κάθε σεντόνι ήταν ακουμπισμένα διάφορα πράγματα. Παντελόνια ξεχωριστά από πουκάμισα , από μάλλινα, όλα έπρεπε να ταξινομηθούν.  Τα χρυσαφικά βρίσκονταν ξεχωριστά μέσα σε τσάντες…Ο καθένας από εμάς είχε δίπλα του ένα απλωμένο σεντόνι στο οποίο έβαζε φωτογραφίες, έγγραφα, διπλώματα </a:t>
            </a:r>
            <a:r>
              <a:rPr lang="el-GR" dirty="0" smtClean="0"/>
              <a:t>».</a:t>
            </a:r>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347177" y="1825625"/>
            <a:ext cx="4876800" cy="3086100"/>
          </a:xfrm>
          <a:prstGeom prst="rect">
            <a:avLst/>
          </a:prstGeom>
        </p:spPr>
      </p:pic>
      <p:sp>
        <p:nvSpPr>
          <p:cNvPr id="6" name="Ορθογώνιο 5"/>
          <p:cNvSpPr/>
          <p:nvPr/>
        </p:nvSpPr>
        <p:spPr>
          <a:xfrm rot="10800000" flipV="1">
            <a:off x="6874933" y="4970073"/>
            <a:ext cx="4349044" cy="1754326"/>
          </a:xfrm>
          <a:prstGeom prst="rect">
            <a:avLst/>
          </a:prstGeom>
        </p:spPr>
        <p:txBody>
          <a:bodyPr wrap="square">
            <a:spAutoFit/>
          </a:bodyPr>
          <a:lstStyle/>
          <a:p>
            <a:r>
              <a:rPr lang="el-GR" dirty="0" smtClean="0"/>
              <a:t>23/07/1942 Ξεκινούν οι επιχειρήσεις εξόντωσης  με αέριο στην </a:t>
            </a:r>
            <a:r>
              <a:rPr lang="el-GR" dirty="0" err="1" smtClean="0"/>
              <a:t>Τρεμπλίνκα</a:t>
            </a:r>
            <a:endParaRPr lang="el-GR" dirty="0" smtClean="0"/>
          </a:p>
          <a:p>
            <a:r>
              <a:rPr lang="el-GR" dirty="0" smtClean="0"/>
              <a:t>Σταθμός τρένου κοντά στην </a:t>
            </a:r>
            <a:r>
              <a:rPr lang="el-GR" dirty="0" err="1" smtClean="0"/>
              <a:t>Τρεμπλίνκα</a:t>
            </a:r>
            <a:r>
              <a:rPr lang="el-GR" dirty="0" smtClean="0"/>
              <a:t> .Η φωτογραφία βρέθηκε σε ένα άλμπουμ που ανήκε στον διοικητή του στρατοπέδου ,</a:t>
            </a:r>
            <a:r>
              <a:rPr lang="en-US" dirty="0" smtClean="0"/>
              <a:t>Kurt </a:t>
            </a:r>
            <a:r>
              <a:rPr lang="en-US" dirty="0"/>
              <a:t>Franz. </a:t>
            </a:r>
            <a:endParaRPr lang="el-GR" dirty="0"/>
          </a:p>
        </p:txBody>
      </p:sp>
    </p:spTree>
    <p:extLst>
      <p:ext uri="{BB962C8B-B14F-4D97-AF65-F5344CB8AC3E}">
        <p14:creationId xmlns:p14="http://schemas.microsoft.com/office/powerpoint/2010/main" val="327209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Γιατί ο Μαρκ υποστηρίζει </a:t>
            </a:r>
            <a:r>
              <a:rPr lang="el-GR" sz="2000" dirty="0"/>
              <a:t>ότι «Στη διάρκεια του πολέμου είσαι άνθρωπος όταν σκοτώνεις τον </a:t>
            </a:r>
            <a:r>
              <a:rPr lang="el-GR" sz="2000" dirty="0" smtClean="0"/>
              <a:t>εχθρό»;</a:t>
            </a:r>
            <a:endParaRPr lang="el-GR" sz="2000" dirty="0"/>
          </a:p>
        </p:txBody>
      </p:sp>
      <p:sp>
        <p:nvSpPr>
          <p:cNvPr id="3" name="Θέση περιεχομένου 2"/>
          <p:cNvSpPr>
            <a:spLocks noGrp="1"/>
          </p:cNvSpPr>
          <p:nvPr>
            <p:ph sz="half" idx="1"/>
          </p:nvPr>
        </p:nvSpPr>
        <p:spPr/>
        <p:txBody>
          <a:bodyPr>
            <a:normAutofit lnSpcReduction="10000"/>
          </a:bodyPr>
          <a:lstStyle/>
          <a:p>
            <a:pPr algn="just"/>
            <a:r>
              <a:rPr lang="el-GR" dirty="0"/>
              <a:t>Απρίλιος –Μάιος 1943 </a:t>
            </a:r>
            <a:r>
              <a:rPr lang="el-GR" dirty="0" smtClean="0"/>
              <a:t>Εξέγερση </a:t>
            </a:r>
            <a:r>
              <a:rPr lang="el-GR" dirty="0"/>
              <a:t>στο γκέτο της </a:t>
            </a:r>
            <a:r>
              <a:rPr lang="el-GR" dirty="0" smtClean="0"/>
              <a:t>Βαρσοβίας </a:t>
            </a:r>
            <a:endParaRPr lang="el-GR" dirty="0"/>
          </a:p>
          <a:p>
            <a:pPr algn="just"/>
            <a:r>
              <a:rPr lang="el-GR" dirty="0" smtClean="0"/>
              <a:t> Ο </a:t>
            </a:r>
            <a:r>
              <a:rPr lang="el-GR" dirty="0" err="1" smtClean="0"/>
              <a:t>Μάρκ</a:t>
            </a:r>
            <a:r>
              <a:rPr lang="el-GR" dirty="0" smtClean="0"/>
              <a:t> Έντελμαν </a:t>
            </a:r>
            <a:r>
              <a:rPr lang="el-GR" dirty="0"/>
              <a:t>συμμετείχε στην εξέγερση της Βαρσοβίας  «Ναι, ξέραμε ότι δε θα νικούσαμε , αλλά έπρεπε να δείξουμε στους Γερμανούς ότι είμαστε άνθρωποι όπως όλοι (οι άλλοι). Στη διάρκεια του πολέμου είσαι άνθρωπος όταν σκοτώνεις τον εχθρό».</a:t>
            </a:r>
          </a:p>
          <a:p>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211711" y="1983406"/>
            <a:ext cx="4876800" cy="3200400"/>
          </a:xfrm>
          <a:prstGeom prst="rect">
            <a:avLst/>
          </a:prstGeom>
        </p:spPr>
      </p:pic>
      <p:sp>
        <p:nvSpPr>
          <p:cNvPr id="6" name="Ορθογώνιο 5"/>
          <p:cNvSpPr/>
          <p:nvPr/>
        </p:nvSpPr>
        <p:spPr>
          <a:xfrm rot="10800000" flipV="1">
            <a:off x="7631287" y="4998662"/>
            <a:ext cx="3251201" cy="1477328"/>
          </a:xfrm>
          <a:prstGeom prst="rect">
            <a:avLst/>
          </a:prstGeom>
        </p:spPr>
        <p:txBody>
          <a:bodyPr wrap="square">
            <a:spAutoFit/>
          </a:bodyPr>
          <a:lstStyle/>
          <a:p>
            <a:r>
              <a:rPr lang="el-GR" dirty="0" smtClean="0"/>
              <a:t>Γερμανοί στρατιώτες καίνε ολοσχερώς κατοικίες κατά τη διάρκεια της εξέγερσης στο γκέτο της Βαρσοβίας, Απρίλιος </a:t>
            </a:r>
            <a:r>
              <a:rPr lang="en-US" dirty="0" smtClean="0"/>
              <a:t>19-May </a:t>
            </a:r>
            <a:r>
              <a:rPr lang="en-US" dirty="0"/>
              <a:t>16, 1943.</a:t>
            </a:r>
            <a:endParaRPr lang="el-GR" dirty="0"/>
          </a:p>
        </p:txBody>
      </p:sp>
    </p:spTree>
    <p:extLst>
      <p:ext uri="{BB962C8B-B14F-4D97-AF65-F5344CB8AC3E}">
        <p14:creationId xmlns:p14="http://schemas.microsoft.com/office/powerpoint/2010/main" val="3808723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περιγράφει τη διαδικασία της δηλητηρίασης με αέριο ο </a:t>
            </a:r>
            <a:r>
              <a:rPr lang="el-GR" sz="2000" dirty="0" err="1" smtClean="0"/>
              <a:t>Χένρυκ</a:t>
            </a:r>
            <a:r>
              <a:rPr lang="el-GR" sz="2000" dirty="0" smtClean="0"/>
              <a:t>; </a:t>
            </a:r>
            <a:endParaRPr lang="el-GR" sz="2000" dirty="0"/>
          </a:p>
        </p:txBody>
      </p:sp>
      <p:sp>
        <p:nvSpPr>
          <p:cNvPr id="3" name="Θέση περιεχομένου 2"/>
          <p:cNvSpPr>
            <a:spLocks noGrp="1"/>
          </p:cNvSpPr>
          <p:nvPr>
            <p:ph sz="half" idx="1"/>
          </p:nvPr>
        </p:nvSpPr>
        <p:spPr/>
        <p:txBody>
          <a:bodyPr>
            <a:normAutofit fontScale="70000" lnSpcReduction="20000"/>
          </a:bodyPr>
          <a:lstStyle/>
          <a:p>
            <a:pPr algn="just"/>
            <a:r>
              <a:rPr lang="el-GR" dirty="0"/>
              <a:t>Ο </a:t>
            </a:r>
            <a:r>
              <a:rPr lang="el-GR" dirty="0" err="1"/>
              <a:t>Χένρυκ</a:t>
            </a:r>
            <a:r>
              <a:rPr lang="el-GR" dirty="0"/>
              <a:t> </a:t>
            </a:r>
            <a:r>
              <a:rPr lang="el-GR" dirty="0" err="1"/>
              <a:t>Μαντελμπάουμ</a:t>
            </a:r>
            <a:r>
              <a:rPr lang="el-GR" dirty="0"/>
              <a:t> εργαζόταν ως </a:t>
            </a:r>
            <a:r>
              <a:rPr lang="de-DE" dirty="0" smtClean="0"/>
              <a:t>Sonderkommando </a:t>
            </a:r>
            <a:r>
              <a:rPr lang="el-GR" dirty="0" smtClean="0"/>
              <a:t>στα </a:t>
            </a:r>
            <a:r>
              <a:rPr lang="el-GR" dirty="0"/>
              <a:t>κρεματόρια του </a:t>
            </a:r>
            <a:r>
              <a:rPr lang="el-GR" dirty="0" smtClean="0"/>
              <a:t>Άουσβιτς</a:t>
            </a:r>
            <a:endParaRPr lang="de-DE" dirty="0" smtClean="0"/>
          </a:p>
          <a:p>
            <a:pPr algn="just"/>
            <a:r>
              <a:rPr lang="el-GR" dirty="0" smtClean="0"/>
              <a:t>«</a:t>
            </a:r>
            <a:r>
              <a:rPr lang="de-DE" dirty="0" smtClean="0"/>
              <a:t>H</a:t>
            </a:r>
            <a:r>
              <a:rPr lang="el-GR" dirty="0" smtClean="0"/>
              <a:t> </a:t>
            </a:r>
            <a:r>
              <a:rPr lang="el-GR" dirty="0"/>
              <a:t>διαδικασία της δηλητηρίασης με το αέριο διαρκούσε περίπου είκοσι λεπτά με μισή ώρα. Μετά από  αυτό, αφού είχαν περάσει </a:t>
            </a:r>
            <a:r>
              <a:rPr lang="el-GR" dirty="0" smtClean="0"/>
              <a:t>20 ή </a:t>
            </a:r>
            <a:r>
              <a:rPr lang="el-GR" dirty="0"/>
              <a:t>30  λεπτά, ανοίγαμε τις πόρτες. Μπορούσες να δεις πώς πέθαιναν αυτοί οι άνθρωποι -΄όρθιοι. Το κεφάλι τους έγερνε προς τα αριστερά ή προς τα δεξιά, προς τα εμπρός ή προς τα πίσω. Μερικοί είχαν κάνει εμετό ή είχαν αιμορραγήσει, και είχαν διάρροια. Πριν από την αποτέφρωση έπρεπε να κόψουμε τα μαλλιά τους και  να τους βγάλουμε τα χρυσά δόντια. Επίσης έπρεπε να δούμε αν είχαν κρύψει κάτι στα ρουθούνια τους ή πολύτιμα αντικείμενα στο στόμα –οι γυναίκες στον κόλπο τους».</a:t>
            </a:r>
          </a:p>
        </p:txBody>
      </p:sp>
      <p:pic>
        <p:nvPicPr>
          <p:cNvPr id="5" name="Θέση περιεχομένου 4"/>
          <p:cNvPicPr>
            <a:picLocks noGrp="1" noChangeAspect="1"/>
          </p:cNvPicPr>
          <p:nvPr>
            <p:ph sz="half" idx="2"/>
          </p:nvPr>
        </p:nvPicPr>
        <p:blipFill>
          <a:blip r:embed="rId2"/>
          <a:stretch>
            <a:fillRect/>
          </a:stretch>
        </p:blipFill>
        <p:spPr>
          <a:xfrm>
            <a:off x="6172200" y="1690688"/>
            <a:ext cx="5181600" cy="3577530"/>
          </a:xfrm>
          <a:prstGeom prst="rect">
            <a:avLst/>
          </a:prstGeom>
        </p:spPr>
      </p:pic>
      <p:sp>
        <p:nvSpPr>
          <p:cNvPr id="6" name="Ορθογώνιο 5"/>
          <p:cNvSpPr/>
          <p:nvPr/>
        </p:nvSpPr>
        <p:spPr>
          <a:xfrm rot="10800000" flipV="1">
            <a:off x="6660443" y="5140992"/>
            <a:ext cx="3894667" cy="2031325"/>
          </a:xfrm>
          <a:prstGeom prst="rect">
            <a:avLst/>
          </a:prstGeom>
        </p:spPr>
        <p:txBody>
          <a:bodyPr wrap="square">
            <a:spAutoFit/>
          </a:bodyPr>
          <a:lstStyle/>
          <a:p>
            <a:r>
              <a:rPr lang="el-GR" dirty="0"/>
              <a:t>Μηχανή σύνθλιψης οστών που χρησιμοποιήθηκε από το </a:t>
            </a:r>
            <a:r>
              <a:rPr lang="el-GR" dirty="0" err="1"/>
              <a:t>Sonderkommando</a:t>
            </a:r>
            <a:r>
              <a:rPr lang="el-GR" dirty="0"/>
              <a:t> 1005 για το τρόχισμα των οστών των θυμάτων μετά το κάψιμο των σορών τους στον καταυλισμό </a:t>
            </a:r>
            <a:r>
              <a:rPr lang="el-GR" dirty="0" err="1"/>
              <a:t>Janowska</a:t>
            </a:r>
            <a:r>
              <a:rPr lang="el-GR" dirty="0"/>
              <a:t>. Αύγουστος 1944.</a:t>
            </a:r>
          </a:p>
        </p:txBody>
      </p:sp>
    </p:spTree>
    <p:extLst>
      <p:ext uri="{BB962C8B-B14F-4D97-AF65-F5344CB8AC3E}">
        <p14:creationId xmlns:p14="http://schemas.microsoft.com/office/powerpoint/2010/main" val="1461641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Γιατί τα κατάφερναν καλύτερα να επιβιώσουν στα στρατόπεδα οι νεότεροι, σύμφωνα με την </a:t>
            </a:r>
            <a:r>
              <a:rPr lang="el-GR" sz="2000" dirty="0" err="1" smtClean="0"/>
              <a:t>Ιντά</a:t>
            </a:r>
            <a:r>
              <a:rPr lang="el-GR" sz="2000" dirty="0" smtClean="0"/>
              <a:t>; </a:t>
            </a:r>
            <a:endParaRPr lang="el-GR" sz="2000" dirty="0"/>
          </a:p>
        </p:txBody>
      </p:sp>
      <p:sp>
        <p:nvSpPr>
          <p:cNvPr id="3" name="Θέση περιεχομένου 2"/>
          <p:cNvSpPr>
            <a:spLocks noGrp="1"/>
          </p:cNvSpPr>
          <p:nvPr>
            <p:ph sz="half" idx="1"/>
          </p:nvPr>
        </p:nvSpPr>
        <p:spPr/>
        <p:txBody>
          <a:bodyPr>
            <a:normAutofit fontScale="55000" lnSpcReduction="20000"/>
          </a:bodyPr>
          <a:lstStyle/>
          <a:p>
            <a:pPr algn="just"/>
            <a:r>
              <a:rPr lang="el-GR" dirty="0" smtClean="0"/>
              <a:t> Η </a:t>
            </a:r>
            <a:r>
              <a:rPr lang="el-GR" dirty="0" err="1" smtClean="0"/>
              <a:t>Ιντά</a:t>
            </a:r>
            <a:r>
              <a:rPr lang="el-GR" dirty="0" smtClean="0"/>
              <a:t>  </a:t>
            </a:r>
            <a:r>
              <a:rPr lang="el-GR" dirty="0" err="1"/>
              <a:t>Γκρινσπάν</a:t>
            </a:r>
            <a:r>
              <a:rPr lang="el-GR" dirty="0"/>
              <a:t> </a:t>
            </a:r>
            <a:r>
              <a:rPr lang="el-GR" dirty="0" smtClean="0"/>
              <a:t>Εβραία </a:t>
            </a:r>
            <a:r>
              <a:rPr lang="el-GR" dirty="0"/>
              <a:t>Γαλλίδα </a:t>
            </a:r>
            <a:r>
              <a:rPr lang="el-GR" dirty="0" err="1"/>
              <a:t>έφηβη</a:t>
            </a:r>
            <a:r>
              <a:rPr lang="el-GR" dirty="0"/>
              <a:t> </a:t>
            </a:r>
            <a:r>
              <a:rPr lang="el-GR" dirty="0" smtClean="0"/>
              <a:t> φυλακίστηκε στο Άουσβιτς  </a:t>
            </a:r>
            <a:r>
              <a:rPr lang="el-GR" dirty="0"/>
              <a:t>«Έπρεπε  να προσαρμοστείς  σε εκείνον τον τρόπο ζωής.  </a:t>
            </a:r>
            <a:r>
              <a:rPr lang="el-GR" dirty="0" smtClean="0"/>
              <a:t>Καταλαβαίνετε </a:t>
            </a:r>
            <a:r>
              <a:rPr lang="el-GR" dirty="0"/>
              <a:t>τι σας λέω; έπρεπε να προσαρμοστείς σε εκείνες τις συνθήκες ύπνου, έπρεπε να προσαρμοστείς στις σκληρές συνθήκες εργασίας , έπρεπε να προσαρμοστείς στις διαταγές που δεχόσουν ανά πάσα στιγμή , στο άθλιο ντύσιμο.  Ναι, όταν ο νους είναι εκεί, το  σώμα προσαρμόζεται. Αν δεν είσαι εκεί διανοητικά, το σώμα δεν θα ακολουθήσει … </a:t>
            </a:r>
            <a:r>
              <a:rPr lang="el-GR" dirty="0" smtClean="0"/>
              <a:t>Αυτός </a:t>
            </a:r>
            <a:r>
              <a:rPr lang="el-GR" dirty="0"/>
              <a:t>είναι ο λόγος που νέοι άνθρωποι τα κατάφεραν πολύ καλύτερα από εκείνους που ήταν 35 ή40 ετών. 40 χρονών ήταν το μέγιστο. Η επιθυμία να επιβιώσουμε ήταν ισχυρότερη σε εμάς τους νεότερους».</a:t>
            </a:r>
          </a:p>
          <a:p>
            <a:pPr algn="just"/>
            <a:r>
              <a:rPr lang="el-GR" dirty="0"/>
              <a:t>Όταν </a:t>
            </a:r>
            <a:r>
              <a:rPr lang="el-GR" dirty="0" smtClean="0"/>
              <a:t>άκουσαν (οι γυναίκες) </a:t>
            </a:r>
            <a:r>
              <a:rPr lang="el-GR" dirty="0"/>
              <a:t>ότι υπήρχαν θάλαμοι αερίων «Καμιά από εμάς δεν τις πίστεψε. Ξεπερνούσε τα όρια της λογικής όλο αυτό. Λέγαμε πως αστειεύονταν είτε τους είχε σαλέψει.  . </a:t>
            </a:r>
            <a:r>
              <a:rPr lang="el-GR" dirty="0" smtClean="0"/>
              <a:t>…Όταν </a:t>
            </a:r>
            <a:r>
              <a:rPr lang="el-GR" dirty="0"/>
              <a:t>αντιλήφθηκε τη δυσωδία. </a:t>
            </a:r>
            <a:r>
              <a:rPr lang="el-GR" dirty="0" smtClean="0"/>
              <a:t>«Ίσως </a:t>
            </a:r>
            <a:r>
              <a:rPr lang="el-GR" dirty="0"/>
              <a:t>είχαν δίκιο για τη δυσωδία, ότι πραγματικά έκαιγαν ανθρώπους».</a:t>
            </a:r>
          </a:p>
          <a:p>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096000" y="1227314"/>
            <a:ext cx="3680275" cy="2599619"/>
          </a:xfrm>
          <a:prstGeom prst="rect">
            <a:avLst/>
          </a:prstGeom>
        </p:spPr>
      </p:pic>
      <p:sp>
        <p:nvSpPr>
          <p:cNvPr id="6" name="Ορθογώνιο 5"/>
          <p:cNvSpPr/>
          <p:nvPr/>
        </p:nvSpPr>
        <p:spPr>
          <a:xfrm rot="10800000" flipH="1" flipV="1">
            <a:off x="10013239" y="1355262"/>
            <a:ext cx="1885249" cy="2308324"/>
          </a:xfrm>
          <a:prstGeom prst="rect">
            <a:avLst/>
          </a:prstGeom>
        </p:spPr>
        <p:txBody>
          <a:bodyPr wrap="square">
            <a:spAutoFit/>
          </a:bodyPr>
          <a:lstStyle/>
          <a:p>
            <a:r>
              <a:rPr lang="el-GR" dirty="0" smtClean="0"/>
              <a:t>Κρατούμενες </a:t>
            </a:r>
            <a:r>
              <a:rPr lang="el-GR" dirty="0"/>
              <a:t>σε καταναγκαστική εργασία στο στρατόπεδο συγκέντρωσης </a:t>
            </a:r>
            <a:r>
              <a:rPr lang="el-GR" dirty="0" err="1"/>
              <a:t>Ravensbrück</a:t>
            </a:r>
            <a:r>
              <a:rPr lang="el-GR" dirty="0"/>
              <a:t>. Γερμανία, μεταξύ 1940 και 1942.</a:t>
            </a:r>
          </a:p>
        </p:txBody>
      </p:sp>
      <p:pic>
        <p:nvPicPr>
          <p:cNvPr id="7" name="Εικόνα 6"/>
          <p:cNvPicPr>
            <a:picLocks noChangeAspect="1"/>
          </p:cNvPicPr>
          <p:nvPr/>
        </p:nvPicPr>
        <p:blipFill>
          <a:blip r:embed="rId3"/>
          <a:stretch>
            <a:fillRect/>
          </a:stretch>
        </p:blipFill>
        <p:spPr>
          <a:xfrm>
            <a:off x="6096000" y="4001294"/>
            <a:ext cx="3675416" cy="2646875"/>
          </a:xfrm>
          <a:prstGeom prst="rect">
            <a:avLst/>
          </a:prstGeom>
        </p:spPr>
      </p:pic>
      <p:sp>
        <p:nvSpPr>
          <p:cNvPr id="9" name="Ορθογώνιο 8"/>
          <p:cNvSpPr/>
          <p:nvPr/>
        </p:nvSpPr>
        <p:spPr>
          <a:xfrm rot="10800000" flipH="1" flipV="1">
            <a:off x="9771415" y="4210555"/>
            <a:ext cx="2510895" cy="2031325"/>
          </a:xfrm>
          <a:prstGeom prst="rect">
            <a:avLst/>
          </a:prstGeom>
        </p:spPr>
        <p:txBody>
          <a:bodyPr wrap="square">
            <a:spAutoFit/>
          </a:bodyPr>
          <a:lstStyle/>
          <a:p>
            <a:r>
              <a:rPr lang="el-GR" dirty="0"/>
              <a:t>Εβραίοι </a:t>
            </a:r>
            <a:r>
              <a:rPr lang="el-GR" dirty="0" smtClean="0"/>
              <a:t>στο </a:t>
            </a:r>
            <a:r>
              <a:rPr lang="el-GR" dirty="0"/>
              <a:t>λατομείο ενός στρατοπέδου καταναγκαστικής εργασίας που ιδρύθηκε από την ουγγρική κυβέρνηση. </a:t>
            </a:r>
            <a:r>
              <a:rPr lang="el-GR" dirty="0" err="1"/>
              <a:t>Tokaj</a:t>
            </a:r>
            <a:r>
              <a:rPr lang="el-GR" dirty="0"/>
              <a:t>, Ουγγαρία, 1940.</a:t>
            </a:r>
          </a:p>
        </p:txBody>
      </p:sp>
    </p:spTree>
    <p:extLst>
      <p:ext uri="{BB962C8B-B14F-4D97-AF65-F5344CB8AC3E}">
        <p14:creationId xmlns:p14="http://schemas.microsoft.com/office/powerpoint/2010/main" val="2401524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Γιατί οι άνθρωποι δεν αντιδρούσαν υστερικά στα στρατόπεδα θανάτου, σύμφωνα με τον Ισραήλ;</a:t>
            </a:r>
            <a:endParaRPr lang="el-GR" sz="2000" dirty="0"/>
          </a:p>
        </p:txBody>
      </p:sp>
      <p:sp>
        <p:nvSpPr>
          <p:cNvPr id="3" name="Θέση περιεχομένου 2"/>
          <p:cNvSpPr>
            <a:spLocks noGrp="1"/>
          </p:cNvSpPr>
          <p:nvPr>
            <p:ph sz="half" idx="1"/>
          </p:nvPr>
        </p:nvSpPr>
        <p:spPr/>
        <p:txBody>
          <a:bodyPr>
            <a:normAutofit fontScale="55000" lnSpcReduction="20000"/>
          </a:bodyPr>
          <a:lstStyle/>
          <a:p>
            <a:pPr algn="just"/>
            <a:r>
              <a:rPr lang="el-GR" dirty="0" smtClean="0"/>
              <a:t>Ο Ισραήλ </a:t>
            </a:r>
            <a:r>
              <a:rPr lang="el-GR" dirty="0" err="1" smtClean="0"/>
              <a:t>Άμπελες</a:t>
            </a:r>
            <a:r>
              <a:rPr lang="el-GR" dirty="0" smtClean="0"/>
              <a:t>  όταν είπαν θα πήγαιναν τα παιδιά σε άλλο </a:t>
            </a:r>
            <a:r>
              <a:rPr lang="el-GR" dirty="0"/>
              <a:t>καλύτερο στρατόπεδο  </a:t>
            </a:r>
            <a:r>
              <a:rPr lang="el-GR" dirty="0" smtClean="0"/>
              <a:t>« Υποθέτω </a:t>
            </a:r>
            <a:r>
              <a:rPr lang="el-GR" dirty="0"/>
              <a:t>ότι ήταν τόσο απελπισμένοι που τότε είπαν απλώς ότι δεν έχει νόημα. Σαν να έλεγαν ότι δεν έχει νόημα να αγωνιστούμε, εγκαταλείπουμε. Θέλω να πω ότι υπήρχαν άνθρωποι που πήγαιναν στα ηλεκτροφόρα συρματοπλέγματα και αυτοκτονούσαν. Δεν ήθελαν να ζουν με αυτόν τον τρόπο… εγκατέλειπαν. Η ζωή δεν είχε κανένα νόημα. Θέλω να πω ότι  η κατάσταση ήταν τρομερή. Άνθρωποι που ανήκαν σε μια οικογένεια , που ζούσαν με την οικογένειά τους, ξαφνικά πετιούνταν στο χειρότερο μέρος της κόλασης…. Στέλνουν τους δικούς σου ανθρώπους στους θαλάμους αερίων. Δεν ήταν μια σταδιακή εξέλιξη , ήταν ξαφνικό και ήταν τέτοιο το σοκ για τους ανθρώπους, που δεν μπορούσαν να το αντέξουν….Προσωπικά δεν είδα κανένα ξέσπασμα υστερίας. Οι άνθρωποι αποδέχονταν μοιρολατρικά αυτό που τους συνέβαινε. Δεν υπήρχαν κραυγές. Ίσως άκουγες λίγες κραυγές τη νύχτα, όταν τους έπαιρναν στο θάλαμο αερίων.  Κατά τα άλλα , τι νόημα είχε να ουρλιάζεις; Σε ποιον ουρλιάζεις;  αποδέχεσαι τη μοίρα σου.  Έ</a:t>
            </a:r>
            <a:r>
              <a:rPr lang="el-GR" dirty="0" smtClean="0"/>
              <a:t>νας </a:t>
            </a:r>
            <a:r>
              <a:rPr lang="el-GR" dirty="0"/>
              <a:t>κατάδικος στο κελί του ουρλιάζει όλη τη νύχτα </a:t>
            </a:r>
            <a:r>
              <a:rPr lang="el-GR" dirty="0" smtClean="0"/>
              <a:t>;Δε </a:t>
            </a:r>
            <a:r>
              <a:rPr lang="el-GR" dirty="0"/>
              <a:t>νομίζω».</a:t>
            </a:r>
          </a:p>
        </p:txBody>
      </p:sp>
      <p:pic>
        <p:nvPicPr>
          <p:cNvPr id="5" name="Θέση περιεχομένου 4"/>
          <p:cNvPicPr>
            <a:picLocks noGrp="1" noChangeAspect="1"/>
          </p:cNvPicPr>
          <p:nvPr>
            <p:ph sz="half" idx="2"/>
          </p:nvPr>
        </p:nvPicPr>
        <p:blipFill>
          <a:blip r:embed="rId2"/>
          <a:stretch>
            <a:fillRect/>
          </a:stretch>
        </p:blipFill>
        <p:spPr>
          <a:xfrm>
            <a:off x="6423378" y="2008454"/>
            <a:ext cx="5181600" cy="3665982"/>
          </a:xfrm>
          <a:prstGeom prst="rect">
            <a:avLst/>
          </a:prstGeom>
        </p:spPr>
      </p:pic>
      <p:sp>
        <p:nvSpPr>
          <p:cNvPr id="6" name="Ορθογώνιο 5"/>
          <p:cNvSpPr/>
          <p:nvPr/>
        </p:nvSpPr>
        <p:spPr>
          <a:xfrm rot="10800000" flipV="1">
            <a:off x="6807199" y="5358509"/>
            <a:ext cx="4233334" cy="1323439"/>
          </a:xfrm>
          <a:prstGeom prst="rect">
            <a:avLst/>
          </a:prstGeom>
        </p:spPr>
        <p:txBody>
          <a:bodyPr wrap="square">
            <a:spAutoFit/>
          </a:bodyPr>
          <a:lstStyle/>
          <a:p>
            <a:pPr algn="just"/>
            <a:r>
              <a:rPr lang="el-GR" sz="1600" dirty="0"/>
              <a:t>Η είσοδος στον θάλαμο αερίων στο Άουσβιτς I, όπου το </a:t>
            </a:r>
            <a:r>
              <a:rPr lang="el-GR" sz="1600" dirty="0" err="1"/>
              <a:t>Zyklon</a:t>
            </a:r>
            <a:r>
              <a:rPr lang="el-GR" sz="1600" dirty="0"/>
              <a:t> B δοκιμάστηκε σε Σοβιετικούς αιχμαλώτους πολέμου. Το κτίριο στο βάθος είναι ένα νοσοκομείο για μέλη των SS. Άουσβιτς, Πολωνία, ημερομηνία αβέβαιη.</a:t>
            </a:r>
          </a:p>
        </p:txBody>
      </p:sp>
    </p:spTree>
    <p:extLst>
      <p:ext uri="{BB962C8B-B14F-4D97-AF65-F5344CB8AC3E}">
        <p14:creationId xmlns:p14="http://schemas.microsoft.com/office/powerpoint/2010/main" val="141506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Ποιοι αντιπαλεύουν τη Δημοκρατία;</a:t>
            </a:r>
            <a:endParaRPr lang="el-GR" dirty="0"/>
          </a:p>
        </p:txBody>
      </p:sp>
      <p:pic>
        <p:nvPicPr>
          <p:cNvPr id="6" name="Θέση περιεχομένου 5"/>
          <p:cNvPicPr>
            <a:picLocks noGrp="1" noChangeAspect="1"/>
          </p:cNvPicPr>
          <p:nvPr>
            <p:ph sz="half" idx="1"/>
          </p:nvPr>
        </p:nvPicPr>
        <p:blipFill>
          <a:blip r:embed="rId2"/>
          <a:stretch>
            <a:fillRect/>
          </a:stretch>
        </p:blipFill>
        <p:spPr>
          <a:xfrm>
            <a:off x="838200" y="2229834"/>
            <a:ext cx="5181600" cy="3542919"/>
          </a:xfrm>
          <a:prstGeom prst="rect">
            <a:avLst/>
          </a:prstGeom>
        </p:spPr>
      </p:pic>
      <p:sp>
        <p:nvSpPr>
          <p:cNvPr id="7" name="Ορθογώνιο 6"/>
          <p:cNvSpPr/>
          <p:nvPr/>
        </p:nvSpPr>
        <p:spPr>
          <a:xfrm rot="10800000" flipV="1">
            <a:off x="248356" y="5820223"/>
            <a:ext cx="3725333" cy="1200329"/>
          </a:xfrm>
          <a:prstGeom prst="rect">
            <a:avLst/>
          </a:prstGeom>
        </p:spPr>
        <p:txBody>
          <a:bodyPr wrap="square">
            <a:spAutoFit/>
          </a:bodyPr>
          <a:lstStyle/>
          <a:p>
            <a:r>
              <a:rPr lang="el-GR" dirty="0" smtClean="0"/>
              <a:t>Νοέμβριος 1923, Πραξικόπημα της Μπυραρίας εναντίον της κυβέρνησης της Βαϊμάρης. Το πλήθος ακούει τον </a:t>
            </a:r>
            <a:r>
              <a:rPr lang="en-US" dirty="0" smtClean="0"/>
              <a:t>Julius </a:t>
            </a:r>
            <a:r>
              <a:rPr lang="en-US" dirty="0" err="1" smtClean="0"/>
              <a:t>Streicher</a:t>
            </a:r>
            <a:r>
              <a:rPr lang="en-US" dirty="0" smtClean="0"/>
              <a:t> </a:t>
            </a:r>
            <a:endParaRPr lang="el-GR" dirty="0"/>
          </a:p>
        </p:txBody>
      </p:sp>
      <p:pic>
        <p:nvPicPr>
          <p:cNvPr id="9" name="Θέση περιεχομένου 8"/>
          <p:cNvPicPr>
            <a:picLocks noGrp="1" noChangeAspect="1"/>
          </p:cNvPicPr>
          <p:nvPr>
            <p:ph sz="half" idx="2"/>
          </p:nvPr>
        </p:nvPicPr>
        <p:blipFill>
          <a:blip r:embed="rId3"/>
          <a:stretch>
            <a:fillRect/>
          </a:stretch>
        </p:blipFill>
        <p:spPr>
          <a:xfrm>
            <a:off x="6019800" y="1659246"/>
            <a:ext cx="4157201" cy="2337021"/>
          </a:xfrm>
          <a:prstGeom prst="rect">
            <a:avLst/>
          </a:prstGeom>
        </p:spPr>
      </p:pic>
      <p:sp>
        <p:nvSpPr>
          <p:cNvPr id="10" name="Ορθογώνιο 9"/>
          <p:cNvSpPr/>
          <p:nvPr/>
        </p:nvSpPr>
        <p:spPr>
          <a:xfrm rot="10800000" flipV="1">
            <a:off x="10552288" y="2076242"/>
            <a:ext cx="1298223" cy="1200329"/>
          </a:xfrm>
          <a:prstGeom prst="rect">
            <a:avLst/>
          </a:prstGeom>
        </p:spPr>
        <p:txBody>
          <a:bodyPr wrap="square">
            <a:spAutoFit/>
          </a:bodyPr>
          <a:lstStyle/>
          <a:p>
            <a:r>
              <a:rPr lang="el-GR" sz="1200" dirty="0" smtClean="0"/>
              <a:t>Η μπυραρία του Μονάχου όπου ξεκίνησε η απόπειρα πραξικοπήματος το 1923</a:t>
            </a:r>
            <a:endParaRPr lang="el-GR" sz="1200" dirty="0"/>
          </a:p>
        </p:txBody>
      </p:sp>
      <p:pic>
        <p:nvPicPr>
          <p:cNvPr id="11" name="Εικόνα 10"/>
          <p:cNvPicPr>
            <a:picLocks noChangeAspect="1"/>
          </p:cNvPicPr>
          <p:nvPr/>
        </p:nvPicPr>
        <p:blipFill>
          <a:blip r:embed="rId4"/>
          <a:stretch>
            <a:fillRect/>
          </a:stretch>
        </p:blipFill>
        <p:spPr>
          <a:xfrm>
            <a:off x="6096000" y="4107568"/>
            <a:ext cx="4208109" cy="2365640"/>
          </a:xfrm>
          <a:prstGeom prst="rect">
            <a:avLst/>
          </a:prstGeom>
        </p:spPr>
      </p:pic>
      <p:sp>
        <p:nvSpPr>
          <p:cNvPr id="12" name="Ορθογώνιο 11"/>
          <p:cNvSpPr/>
          <p:nvPr/>
        </p:nvSpPr>
        <p:spPr>
          <a:xfrm rot="10800000" flipH="1" flipV="1">
            <a:off x="10380309" y="4121748"/>
            <a:ext cx="1687513" cy="1323439"/>
          </a:xfrm>
          <a:prstGeom prst="rect">
            <a:avLst/>
          </a:prstGeom>
        </p:spPr>
        <p:txBody>
          <a:bodyPr wrap="square">
            <a:spAutoFit/>
          </a:bodyPr>
          <a:lstStyle/>
          <a:p>
            <a:r>
              <a:rPr lang="el-GR" sz="1600" dirty="0" smtClean="0"/>
              <a:t>Οι κατηγορούμενοι</a:t>
            </a:r>
          </a:p>
          <a:p>
            <a:r>
              <a:rPr lang="el-GR" sz="1600" dirty="0" smtClean="0"/>
              <a:t>στη δίκη για το πραξικόπημα της μπιραρίας</a:t>
            </a:r>
            <a:endParaRPr lang="el-GR" sz="1600" dirty="0"/>
          </a:p>
        </p:txBody>
      </p:sp>
    </p:spTree>
    <p:extLst>
      <p:ext uri="{BB962C8B-B14F-4D97-AF65-F5344CB8AC3E}">
        <p14:creationId xmlns:p14="http://schemas.microsoft.com/office/powerpoint/2010/main" val="2110894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Τι εντυπωσιάζει τον σοβιετικό πολεμικό ανταποκριτή στο </a:t>
            </a:r>
            <a:r>
              <a:rPr lang="el-GR" sz="2000" dirty="0" err="1" smtClean="0"/>
              <a:t>Μάιντανεκ</a:t>
            </a:r>
            <a:r>
              <a:rPr lang="el-GR" sz="2000" dirty="0" smtClean="0"/>
              <a:t>; </a:t>
            </a:r>
            <a:endParaRPr lang="el-GR" sz="2000" dirty="0"/>
          </a:p>
        </p:txBody>
      </p:sp>
      <p:sp>
        <p:nvSpPr>
          <p:cNvPr id="3" name="Θέση περιεχομένου 2"/>
          <p:cNvSpPr>
            <a:spLocks noGrp="1"/>
          </p:cNvSpPr>
          <p:nvPr>
            <p:ph sz="half" idx="1"/>
          </p:nvPr>
        </p:nvSpPr>
        <p:spPr/>
        <p:txBody>
          <a:bodyPr>
            <a:normAutofit fontScale="92500" lnSpcReduction="10000"/>
          </a:bodyPr>
          <a:lstStyle/>
          <a:p>
            <a:pPr algn="just"/>
            <a:r>
              <a:rPr lang="el-GR" dirty="0" smtClean="0"/>
              <a:t>Ο </a:t>
            </a:r>
            <a:r>
              <a:rPr lang="el-GR" dirty="0" err="1"/>
              <a:t>Κ</a:t>
            </a:r>
            <a:r>
              <a:rPr lang="el-GR" dirty="0" err="1" smtClean="0"/>
              <a:t>ονσταντίν</a:t>
            </a:r>
            <a:r>
              <a:rPr lang="el-GR" dirty="0" smtClean="0"/>
              <a:t> </a:t>
            </a:r>
            <a:r>
              <a:rPr lang="el-GR" dirty="0" err="1"/>
              <a:t>Σιμόνοφ</a:t>
            </a:r>
            <a:r>
              <a:rPr lang="el-GR" dirty="0"/>
              <a:t> </a:t>
            </a:r>
            <a:r>
              <a:rPr lang="el-GR" dirty="0" smtClean="0"/>
              <a:t>ήταν  </a:t>
            </a:r>
            <a:r>
              <a:rPr lang="el-GR" dirty="0"/>
              <a:t>σοβιετικός πολεμικός ανταποκριτής </a:t>
            </a:r>
            <a:r>
              <a:rPr lang="el-GR" dirty="0" smtClean="0"/>
              <a:t>στο  </a:t>
            </a:r>
            <a:r>
              <a:rPr lang="el-GR" dirty="0" err="1" smtClean="0"/>
              <a:t>Μάιντανεκ</a:t>
            </a:r>
            <a:endParaRPr lang="el-GR" dirty="0" smtClean="0"/>
          </a:p>
          <a:p>
            <a:pPr algn="just"/>
            <a:r>
              <a:rPr lang="el-GR" dirty="0" smtClean="0"/>
              <a:t>« Τεράστιος  </a:t>
            </a:r>
            <a:r>
              <a:rPr lang="el-GR" dirty="0"/>
              <a:t>αριθμός </a:t>
            </a:r>
            <a:r>
              <a:rPr lang="el-GR" dirty="0" smtClean="0"/>
              <a:t>παπουτσιών, ξεχείλιζαν </a:t>
            </a:r>
            <a:r>
              <a:rPr lang="el-GR" dirty="0"/>
              <a:t>από τα παράθυρα και τις πόρτες του παραπήγματος. Σε κάποιο σημείο το βάρος ( των παπουτσιών) είχε γκρεμίσει μέρος του τοίχου, που είχε πέσει προς τα έξω μαζί με σωρούς παπουτσιών… είναι δύσκολο να φανταστούμε πιο αποτρόπαιο θέμα».</a:t>
            </a:r>
          </a:p>
        </p:txBody>
      </p:sp>
      <p:pic>
        <p:nvPicPr>
          <p:cNvPr id="5" name="Θέση περιεχομένου 4"/>
          <p:cNvPicPr>
            <a:picLocks noGrp="1" noChangeAspect="1"/>
          </p:cNvPicPr>
          <p:nvPr>
            <p:ph sz="half" idx="2"/>
          </p:nvPr>
        </p:nvPicPr>
        <p:blipFill>
          <a:blip r:embed="rId2"/>
          <a:stretch>
            <a:fillRect/>
          </a:stretch>
        </p:blipFill>
        <p:spPr>
          <a:xfrm>
            <a:off x="6341533" y="1825625"/>
            <a:ext cx="4572000" cy="3419475"/>
          </a:xfrm>
          <a:prstGeom prst="rect">
            <a:avLst/>
          </a:prstGeom>
        </p:spPr>
      </p:pic>
      <p:sp>
        <p:nvSpPr>
          <p:cNvPr id="6" name="Ορθογώνιο 5"/>
          <p:cNvSpPr/>
          <p:nvPr/>
        </p:nvSpPr>
        <p:spPr>
          <a:xfrm rot="10800000" flipV="1">
            <a:off x="6423378" y="5215666"/>
            <a:ext cx="4490155" cy="1200329"/>
          </a:xfrm>
          <a:prstGeom prst="rect">
            <a:avLst/>
          </a:prstGeom>
        </p:spPr>
        <p:txBody>
          <a:bodyPr wrap="square">
            <a:spAutoFit/>
          </a:bodyPr>
          <a:lstStyle/>
          <a:p>
            <a:r>
              <a:rPr lang="el-GR" dirty="0"/>
              <a:t>Μετά την απελευθέρωση του στρατοπέδου συγκέντρωσης </a:t>
            </a:r>
            <a:r>
              <a:rPr lang="el-GR" dirty="0" err="1"/>
              <a:t>Flossenbürg</a:t>
            </a:r>
            <a:r>
              <a:rPr lang="el-GR" dirty="0"/>
              <a:t>, δύο πεζοί του αμερικανικού στρατού εξετάζουν ένα σωρό παπούτσια που ανήκουν σε θύματα</a:t>
            </a:r>
          </a:p>
        </p:txBody>
      </p:sp>
    </p:spTree>
    <p:extLst>
      <p:ext uri="{BB962C8B-B14F-4D97-AF65-F5344CB8AC3E}">
        <p14:creationId xmlns:p14="http://schemas.microsoft.com/office/powerpoint/2010/main" val="2502750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αντιδρούν στην πείνα των άλλων ο αδελφός του Ισραήλ, η μητέρα του κοριτσιού  και οι κρατούμενοι; </a:t>
            </a:r>
            <a:br>
              <a:rPr lang="el-GR" sz="2000" dirty="0" smtClean="0"/>
            </a:br>
            <a:r>
              <a:rPr lang="el-GR" sz="2000" dirty="0" smtClean="0"/>
              <a:t>Ποιο νόημα έχει η ζωή για τον </a:t>
            </a:r>
            <a:r>
              <a:rPr lang="el-GR" sz="2000" dirty="0"/>
              <a:t>Τ</a:t>
            </a:r>
            <a:r>
              <a:rPr lang="el-GR" sz="2000" dirty="0" smtClean="0"/>
              <a:t>αντέους και γιατί; </a:t>
            </a:r>
            <a:endParaRPr lang="el-GR" sz="2000" dirty="0"/>
          </a:p>
        </p:txBody>
      </p:sp>
      <p:sp>
        <p:nvSpPr>
          <p:cNvPr id="3" name="Θέση περιεχομένου 2"/>
          <p:cNvSpPr>
            <a:spLocks noGrp="1"/>
          </p:cNvSpPr>
          <p:nvPr>
            <p:ph sz="half" idx="1"/>
          </p:nvPr>
        </p:nvSpPr>
        <p:spPr/>
        <p:txBody>
          <a:bodyPr>
            <a:normAutofit fontScale="40000" lnSpcReduction="20000"/>
          </a:bodyPr>
          <a:lstStyle/>
          <a:p>
            <a:pPr algn="just"/>
            <a:r>
              <a:rPr lang="el-GR" dirty="0"/>
              <a:t>Ο Ισραήλ </a:t>
            </a:r>
            <a:r>
              <a:rPr lang="el-GR" dirty="0" err="1"/>
              <a:t>Άμπελες</a:t>
            </a:r>
            <a:r>
              <a:rPr lang="el-GR" dirty="0"/>
              <a:t> «Είχα μαζί μου τον αδελφό μου, που ήταν δυο  χρόνια μεγαλύτερος από μένα και είχε περισσότερα συναισθήματα( για τους άλλους)…Δεν είχα ποτέ  αυτό το συναίσθημα. Ήμουν λίγο εγωιστής. Για παράδειγμα,  θυμάμαι ένα παιδί να κλαίει ένα πρωινό επειδή τη νύχτα του είχαν κλέψει τη μερίδα του ψωμιού του και πεινούσε πολύ. Θυμάμαι τον αδελφό μου να  δίνει στο αγόρι ένα κομμάτι από το δικό του ψωμί… Του είπα:’ Γιατί το έδωσες; Δε χρειάζεται ( να το κάνεις)’ . ‘Η ανάγκη του είναι μεγαλύτερη από τη δική μου ‘( είπε ο αδελφός του). Αυτό είναι κάτι που πάντα θαύμαζα σε εκείνον ». </a:t>
            </a:r>
          </a:p>
          <a:p>
            <a:pPr algn="just"/>
            <a:r>
              <a:rPr lang="el-GR" dirty="0"/>
              <a:t>Η Ρουθ </a:t>
            </a:r>
            <a:r>
              <a:rPr lang="el-GR" dirty="0" err="1"/>
              <a:t>Ματίας</a:t>
            </a:r>
            <a:r>
              <a:rPr lang="el-GR" dirty="0"/>
              <a:t>  ήταν στο  Άουσβιτς « Είδα ένα κορίτσι να χτυπάει τη μητέρα του. Η μητέρα του δεν έτρωγε τίποτα, αλλά έδινε όλη τη μερίδα στην κόρη της, εντούτοις αν η μητέρα έτρωγε έστω και μια κουταλιά φαγητό, η κόρη της την χτυπούσε… Η μητέρα υπερασπιζόταν την κόρης , θύμωνε με την παρέμβασή μας. ‘Μην ανακατεύεστε, δεν πεινάω῾ ».</a:t>
            </a:r>
          </a:p>
          <a:p>
            <a:pPr algn="just"/>
            <a:r>
              <a:rPr lang="el-GR" dirty="0"/>
              <a:t> Ο </a:t>
            </a:r>
            <a:r>
              <a:rPr lang="el-GR" dirty="0" err="1"/>
              <a:t>Tαντέους</a:t>
            </a:r>
            <a:r>
              <a:rPr lang="el-GR" dirty="0"/>
              <a:t>  </a:t>
            </a:r>
            <a:r>
              <a:rPr lang="el-GR" dirty="0" err="1"/>
              <a:t>Σμρετσύνσκι</a:t>
            </a:r>
            <a:r>
              <a:rPr lang="el-GR" dirty="0"/>
              <a:t>   ήταν στο </a:t>
            </a:r>
            <a:r>
              <a:rPr lang="el-GR" dirty="0" err="1"/>
              <a:t>Μαουτχάουζεν</a:t>
            </a:r>
            <a:r>
              <a:rPr lang="el-GR" dirty="0"/>
              <a:t> ( </a:t>
            </a:r>
            <a:r>
              <a:rPr lang="el-GR" dirty="0" err="1"/>
              <a:t>δημουργήθηκε</a:t>
            </a:r>
            <a:r>
              <a:rPr lang="el-GR" dirty="0"/>
              <a:t> το 1938) </a:t>
            </a:r>
          </a:p>
          <a:p>
            <a:pPr algn="just"/>
            <a:r>
              <a:rPr lang="el-GR" dirty="0"/>
              <a:t> «Η πείνα έγινε πιο έντονη και οι κρατούμενοι λιποθυμούσαν από την πείνα και πέθαιναν. Μια φορά είδα κρατούμενους να κρατούν ένα κύπελλο σούπα που έμοιαζε με λασπόνερο…. Καθώς περπατούσαν ,η σούπα χυνόταν στο έδαφος που ήταν καλυμμένο με πατημένο χιόνι…  και έγλειφαν το χιόνι . Φρικτό θέαμα».</a:t>
            </a:r>
          </a:p>
          <a:p>
            <a:pPr algn="just"/>
            <a:r>
              <a:rPr lang="el-GR" dirty="0"/>
              <a:t>« Ένιωσα πώς η ζωή μπορούσε να αποκτήσει ξανά νόημα μόνο αν προσπαθούσες να κάνεις καλό σε άλλους ανθρώπους. Αποφάσισα ότι αν επιζούσα , θα γινόμουν γιατρός. Με ενέπνευσαν οι κρατούμενοι που ήταν γιατροί και βοηθούσαν άλλους μέσα στο στρατόπεδο». … « Η ζωή έχει νόημα μόνο όταν κάνεις το καλό . Δεν έχω δίκιο; Δεν επιθυμούσα να γίνω γνωστός.  Με άφηναν αδιάφορο τα οικονομικά κίνητρα που θα που επέτρεπαν να συγκρίνω το  αυτοκίνητό μου με το αυτοκίνητο κάποιου άλλου. Δεν ένιωθα την ανάγκη να εντυπωσιάσω τον οποιονδήποτε»</a:t>
            </a:r>
          </a:p>
          <a:p>
            <a:pPr algn="just"/>
            <a:endParaRPr lang="el-GR" dirty="0"/>
          </a:p>
          <a:p>
            <a:pPr algn="just"/>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217617" y="1825625"/>
            <a:ext cx="1808783" cy="2756241"/>
          </a:xfrm>
          <a:prstGeom prst="rect">
            <a:avLst/>
          </a:prstGeom>
        </p:spPr>
      </p:pic>
      <p:sp>
        <p:nvSpPr>
          <p:cNvPr id="7" name="Ορθογώνιο 6"/>
          <p:cNvSpPr/>
          <p:nvPr/>
        </p:nvSpPr>
        <p:spPr>
          <a:xfrm rot="10800000" flipV="1">
            <a:off x="6217616" y="4568033"/>
            <a:ext cx="2006601" cy="2031325"/>
          </a:xfrm>
          <a:prstGeom prst="rect">
            <a:avLst/>
          </a:prstGeom>
        </p:spPr>
        <p:txBody>
          <a:bodyPr wrap="square">
            <a:spAutoFit/>
          </a:bodyPr>
          <a:lstStyle/>
          <a:p>
            <a:r>
              <a:rPr lang="el-GR" dirty="0"/>
              <a:t>Ένα αδυνατισμένο παιδί τρώει στους δρόμους του γκέτο της Βαρσοβίας. Βαρσοβία, Πολωνία, μεταξύ 1940 και 1943.</a:t>
            </a:r>
          </a:p>
        </p:txBody>
      </p:sp>
      <p:pic>
        <p:nvPicPr>
          <p:cNvPr id="8" name="Εικόνα 7"/>
          <p:cNvPicPr>
            <a:picLocks noChangeAspect="1"/>
          </p:cNvPicPr>
          <p:nvPr/>
        </p:nvPicPr>
        <p:blipFill>
          <a:blip r:embed="rId3"/>
          <a:stretch>
            <a:fillRect/>
          </a:stretch>
        </p:blipFill>
        <p:spPr>
          <a:xfrm>
            <a:off x="8224217" y="1825625"/>
            <a:ext cx="3643053" cy="3547423"/>
          </a:xfrm>
          <a:prstGeom prst="rect">
            <a:avLst/>
          </a:prstGeom>
        </p:spPr>
      </p:pic>
    </p:spTree>
    <p:extLst>
      <p:ext uri="{BB962C8B-B14F-4D97-AF65-F5344CB8AC3E}">
        <p14:creationId xmlns:p14="http://schemas.microsoft.com/office/powerpoint/2010/main" val="588438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συμπεριφέρονται οι Ναζί στους κρατούμενους που απομακρύνουν από τα στρατόπεδα; </a:t>
            </a:r>
            <a:endParaRPr lang="el-GR" sz="2000" dirty="0"/>
          </a:p>
        </p:txBody>
      </p:sp>
      <p:sp>
        <p:nvSpPr>
          <p:cNvPr id="3" name="Θέση περιεχομένου 2"/>
          <p:cNvSpPr>
            <a:spLocks noGrp="1"/>
          </p:cNvSpPr>
          <p:nvPr>
            <p:ph sz="half" idx="1"/>
          </p:nvPr>
        </p:nvSpPr>
        <p:spPr/>
        <p:txBody>
          <a:bodyPr>
            <a:normAutofit fontScale="85000" lnSpcReduction="20000"/>
          </a:bodyPr>
          <a:lstStyle/>
          <a:p>
            <a:pPr algn="just"/>
            <a:r>
              <a:rPr lang="el-GR" dirty="0"/>
              <a:t>Αποχώρηση από το Άουσβιτς  </a:t>
            </a:r>
            <a:r>
              <a:rPr lang="el-GR" dirty="0" err="1"/>
              <a:t>Σίλβια</a:t>
            </a:r>
            <a:r>
              <a:rPr lang="el-GR" dirty="0"/>
              <a:t> </a:t>
            </a:r>
            <a:r>
              <a:rPr lang="el-GR" dirty="0" err="1"/>
              <a:t>Βέσελα</a:t>
            </a:r>
            <a:r>
              <a:rPr lang="el-GR" dirty="0"/>
              <a:t>, Σλοβάκα Εβραία. «Τουφέκιζαν εκείνους που δεν μπορούσαν να περπατήσουν άλλο . Ήμασταν όλοι μαζί, άνδρες και γυναίκες.. Ο δρόμος ήταν καλυμμένος με νεκρούς῾</a:t>
            </a:r>
          </a:p>
          <a:p>
            <a:pPr algn="just"/>
            <a:r>
              <a:rPr lang="el-GR" dirty="0" err="1"/>
              <a:t>Ίμπι</a:t>
            </a:r>
            <a:r>
              <a:rPr lang="el-GR" dirty="0"/>
              <a:t> Μαν , Τσέχος Εβραίος «μου φαινόταν ότι είχαμε φτάσει στο τέλος του κόσμου, ήταν πολύ δύσκολα… Όλο και λιγότεροι άνθρωποι συνέχιζαν να περπατούν …δεν πεινούσαμε , αλλά διψούσαμε. Διψούσαμε τρομερά και οι άνθρωποι απλώς κατέρρεαν. Κατέρρεαν ή τους πυροβολούσαν.».</a:t>
            </a:r>
          </a:p>
          <a:p>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057900" y="1690688"/>
            <a:ext cx="3093156" cy="3107791"/>
          </a:xfrm>
          <a:prstGeom prst="rect">
            <a:avLst/>
          </a:prstGeom>
        </p:spPr>
      </p:pic>
      <p:sp>
        <p:nvSpPr>
          <p:cNvPr id="6" name="Ορθογώνιο 5"/>
          <p:cNvSpPr/>
          <p:nvPr/>
        </p:nvSpPr>
        <p:spPr>
          <a:xfrm>
            <a:off x="6019800" y="5061845"/>
            <a:ext cx="3395133" cy="369332"/>
          </a:xfrm>
          <a:prstGeom prst="rect">
            <a:avLst/>
          </a:prstGeom>
        </p:spPr>
        <p:txBody>
          <a:bodyPr wrap="square">
            <a:spAutoFit/>
          </a:bodyPr>
          <a:lstStyle/>
          <a:p>
            <a:r>
              <a:rPr lang="el-GR" dirty="0" smtClean="0"/>
              <a:t>Θύματα από τις πορείες θανάτου. </a:t>
            </a:r>
            <a:endParaRPr lang="el-GR" dirty="0"/>
          </a:p>
        </p:txBody>
      </p:sp>
      <p:pic>
        <p:nvPicPr>
          <p:cNvPr id="7" name="Εικόνα 6"/>
          <p:cNvPicPr>
            <a:picLocks noChangeAspect="1"/>
          </p:cNvPicPr>
          <p:nvPr/>
        </p:nvPicPr>
        <p:blipFill>
          <a:blip r:embed="rId3"/>
          <a:stretch>
            <a:fillRect/>
          </a:stretch>
        </p:blipFill>
        <p:spPr>
          <a:xfrm>
            <a:off x="9265358" y="4075854"/>
            <a:ext cx="2926642" cy="2341314"/>
          </a:xfrm>
          <a:prstGeom prst="rect">
            <a:avLst/>
          </a:prstGeom>
        </p:spPr>
      </p:pic>
    </p:spTree>
    <p:extLst>
      <p:ext uri="{BB962C8B-B14F-4D97-AF65-F5344CB8AC3E}">
        <p14:creationId xmlns:p14="http://schemas.microsoft.com/office/powerpoint/2010/main" val="1742487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Πώς νιώθει μετά την απελευθέρωση η </a:t>
            </a:r>
            <a:r>
              <a:rPr lang="el-GR" sz="2000" dirty="0" err="1" smtClean="0"/>
              <a:t>Γκιζέλε</a:t>
            </a:r>
            <a:r>
              <a:rPr lang="el-GR" sz="2000" dirty="0" smtClean="0"/>
              <a:t> και γιατί; Ποιο ήταν το  βασικό της μέλημα </a:t>
            </a:r>
            <a:r>
              <a:rPr lang="el-GR" sz="2000" dirty="0" err="1" smtClean="0"/>
              <a:t>μετα</a:t>
            </a:r>
            <a:r>
              <a:rPr lang="el-GR" sz="2000" dirty="0" smtClean="0"/>
              <a:t> την απελευθέρωση ;</a:t>
            </a:r>
            <a:endParaRPr lang="el-GR" sz="2000" dirty="0"/>
          </a:p>
        </p:txBody>
      </p:sp>
      <p:sp>
        <p:nvSpPr>
          <p:cNvPr id="3" name="Θέση περιεχομένου 2"/>
          <p:cNvSpPr>
            <a:spLocks noGrp="1"/>
          </p:cNvSpPr>
          <p:nvPr>
            <p:ph idx="1"/>
          </p:nvPr>
        </p:nvSpPr>
        <p:spPr/>
        <p:txBody>
          <a:bodyPr>
            <a:normAutofit fontScale="70000" lnSpcReduction="20000"/>
          </a:bodyPr>
          <a:lstStyle/>
          <a:p>
            <a:pPr algn="just"/>
            <a:r>
              <a:rPr lang="el-GR" dirty="0" err="1"/>
              <a:t>Γκιζέλε</a:t>
            </a:r>
            <a:r>
              <a:rPr lang="el-GR" dirty="0"/>
              <a:t> </a:t>
            </a:r>
            <a:r>
              <a:rPr lang="el-GR" dirty="0" err="1"/>
              <a:t>Τσύτσοβιτς</a:t>
            </a:r>
            <a:r>
              <a:rPr lang="el-GR" dirty="0"/>
              <a:t> , όταν απελευθερώθηκε  </a:t>
            </a:r>
            <a:r>
              <a:rPr lang="el-GR" dirty="0" smtClean="0"/>
              <a:t>«Αφήστε </a:t>
            </a:r>
            <a:r>
              <a:rPr lang="el-GR" dirty="0"/>
              <a:t>να σας πω γιατί αυτό είναι τραυματικό… Επειδή τη στιγμή που είπε ότι είμαστε ελεύθερες, ιδίως όταν χρησιμοποίησε τις μαγικές λέξεις μπορείτε να πάτε όπου θέλετε»( σκέφτηκα) πού θέλω να πάω ; Ποιος τόπος υπάρχει για μένα για να πάω; να επιστρέψω εκεί  από όπου με έστειλαν μακριά; Στα εβραϊκά σπίτια που αφήσαμε…Όλα τα υπάρχοντα των γονιών μας τα αφήσαμε όπως ήταν ( εκτεθειμένα) στο σπίτι… οι άνθρωποι έπαιρναν ήδη τα υπάρχοντα των </a:t>
            </a:r>
            <a:r>
              <a:rPr lang="el-GR" dirty="0" smtClean="0"/>
              <a:t>Εβραίων</a:t>
            </a:r>
            <a:r>
              <a:rPr lang="el-GR" dirty="0"/>
              <a:t>. Να επιστρέψω λοιπόν εκεί; Ποιος θέλει να ζει σε ένα μέρος όπου οι πάντες δεν έκαναν τίποτα όταν οι </a:t>
            </a:r>
            <a:r>
              <a:rPr lang="el-GR" dirty="0" smtClean="0"/>
              <a:t>Εβραίοι </a:t>
            </a:r>
            <a:r>
              <a:rPr lang="el-GR" dirty="0"/>
              <a:t>υφίσταντο βρομερά δεινά, ποιος θέλει να πάει εκεί ;Και πού υπάρχει κάποιο άλλο μέρος στον κόσμο ( για μένα);</a:t>
            </a:r>
          </a:p>
          <a:p>
            <a:pPr algn="just"/>
            <a:r>
              <a:rPr lang="el-GR" dirty="0"/>
              <a:t>Ξέρετε, συνεχίζω να διαβάζω ότι ο κόσμος απέρριψε οποιαδήποτε πρόταση να τους δεχθούν( τους εβραίους) προτού συμβούν οι δολοφονίες.  Κανείς δεν  ήθελε τους εβραίους, κανείς. Δεν υπήρχε κανένα Ισραήλ για εμάς. Δεν υπήρχε καμία Αγγλία, καμία Αμερική, κανένας Καναδάς με τις απέραντές εκτάσεις του, καμία Αυστραλία με τις απέραντες εκτάσεις της, κανείς δεν ήθελε τους </a:t>
            </a:r>
            <a:r>
              <a:rPr lang="el-GR" dirty="0" smtClean="0"/>
              <a:t>Εβραίους</a:t>
            </a:r>
            <a:r>
              <a:rPr lang="el-GR" dirty="0"/>
              <a:t>. Θα πρέπει λοιπόν να είμαι ευτυχισμένη που απελευθερώθηκα; Είμαι δεκαοκτώ ετών, τι είμαι; Δεν είμαι τίποτα.. Ήταν πολύ τραυματικό. Και γιατί ήταν τόσο τραυματικό; Επειδή ένα λεπτό προτού συνειδητοποιήσω πως είμαι ελεύθερη και μπορώ να κάνω ό,τι θέλω, το μόνο πράγμα στον κόσμο που με ενδιέφερε ήταν πώς θα βρω κάτι να βάλω στο στόμα μου. Έχουν περάσει εβδομήντα χρόνια, δεν μπορώ να το ξεπεράσω, δεν μπορώ να ξεπεράσω το κακό».</a:t>
            </a:r>
          </a:p>
          <a:p>
            <a:pPr algn="just"/>
            <a:endParaRPr lang="el-GR" dirty="0"/>
          </a:p>
        </p:txBody>
      </p:sp>
    </p:spTree>
    <p:extLst>
      <p:ext uri="{BB962C8B-B14F-4D97-AF65-F5344CB8AC3E}">
        <p14:creationId xmlns:p14="http://schemas.microsoft.com/office/powerpoint/2010/main" val="410248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smtClean="0"/>
              <a:t>Οι μαρτυρίες προέρχονται από το βιβλίο  του </a:t>
            </a:r>
            <a:r>
              <a:rPr lang="en-US" dirty="0" smtClean="0"/>
              <a:t>L. Rees,2017 , </a:t>
            </a:r>
            <a:r>
              <a:rPr lang="el-GR" dirty="0" smtClean="0"/>
              <a:t>το Ολοκαύτωμα – μια νέα ιστορία, Αθήνα , Εκδόσεις Πατάκης , μετάφραση Μ. Αστερίου </a:t>
            </a:r>
          </a:p>
          <a:p>
            <a:r>
              <a:rPr lang="el-GR" dirty="0" smtClean="0"/>
              <a:t>Και οι φωτογραφίες από την ιστοσελίδα του </a:t>
            </a:r>
            <a:r>
              <a:rPr lang="en-US" dirty="0" smtClean="0"/>
              <a:t>United States Holocaust </a:t>
            </a:r>
            <a:r>
              <a:rPr lang="en-US" dirty="0"/>
              <a:t>Memorial Museum , </a:t>
            </a:r>
            <a:r>
              <a:rPr lang="en-US" dirty="0">
                <a:hlinkClick r:id="rId2"/>
              </a:rPr>
              <a:t>https://</a:t>
            </a:r>
            <a:r>
              <a:rPr lang="en-US" dirty="0" smtClean="0">
                <a:hlinkClick r:id="rId2"/>
              </a:rPr>
              <a:t>encyclopedia.ushmm.org/content/el/article/holocaust-abridged-article</a:t>
            </a:r>
            <a:r>
              <a:rPr lang="en-US" dirty="0" smtClean="0"/>
              <a:t>  </a:t>
            </a:r>
            <a:endParaRPr lang="el-GR" dirty="0"/>
          </a:p>
        </p:txBody>
      </p:sp>
    </p:spTree>
    <p:extLst>
      <p:ext uri="{BB962C8B-B14F-4D97-AF65-F5344CB8AC3E}">
        <p14:creationId xmlns:p14="http://schemas.microsoft.com/office/powerpoint/2010/main" val="28186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Πώς αποκαλεί ο Χίτλερ τους Εβραίους; Πιστεύετε ότι οι χαρακτηρισμοί αυτοί ταιριάζουν στα άτομα αυτής της οικογένειας; </a:t>
            </a:r>
            <a:endParaRPr lang="el-GR" sz="2800" dirty="0"/>
          </a:p>
        </p:txBody>
      </p:sp>
      <p:sp>
        <p:nvSpPr>
          <p:cNvPr id="3" name="Θέση περιεχομένου 2"/>
          <p:cNvSpPr>
            <a:spLocks noGrp="1"/>
          </p:cNvSpPr>
          <p:nvPr>
            <p:ph sz="half" idx="1"/>
          </p:nvPr>
        </p:nvSpPr>
        <p:spPr>
          <a:xfrm>
            <a:off x="838200" y="1690688"/>
            <a:ext cx="5181600" cy="4351338"/>
          </a:xfrm>
        </p:spPr>
        <p:txBody>
          <a:bodyPr>
            <a:normAutofit fontScale="92500" lnSpcReduction="20000"/>
          </a:bodyPr>
          <a:lstStyle/>
          <a:p>
            <a:pPr algn="just"/>
            <a:r>
              <a:rPr lang="el-GR" dirty="0"/>
              <a:t> </a:t>
            </a:r>
            <a:r>
              <a:rPr lang="el-GR" dirty="0" smtClean="0"/>
              <a:t>Χίτλερ στο  </a:t>
            </a:r>
            <a:r>
              <a:rPr lang="el-GR" i="1" dirty="0" err="1"/>
              <a:t>Mein</a:t>
            </a:r>
            <a:r>
              <a:rPr lang="el-GR" i="1" dirty="0"/>
              <a:t> </a:t>
            </a:r>
            <a:r>
              <a:rPr lang="el-GR" i="1" dirty="0" err="1"/>
              <a:t>Kampf</a:t>
            </a:r>
            <a:r>
              <a:rPr lang="el-GR" i="1" dirty="0"/>
              <a:t> </a:t>
            </a:r>
            <a:r>
              <a:rPr lang="el-GR" dirty="0"/>
              <a:t>« </a:t>
            </a:r>
            <a:r>
              <a:rPr lang="el-GR" dirty="0" smtClean="0"/>
              <a:t>Υπάρχει </a:t>
            </a:r>
            <a:r>
              <a:rPr lang="el-GR" dirty="0"/>
              <a:t>οποιαδήποτε μορφή βρομιάς ή ασωτίας , ιδίως σε ό,τι αφορά τον πολιτισμό μας , στην οποία να μην εμπλέκεται ένας εβραίος» « </a:t>
            </a:r>
            <a:r>
              <a:rPr lang="el-GR" dirty="0" smtClean="0"/>
              <a:t>Αν </a:t>
            </a:r>
            <a:r>
              <a:rPr lang="el-GR" dirty="0"/>
              <a:t>ανοίξετε προσεκτικά ένα τέτοιο απόστημα, θα βρείτε μέσα, συχνά θαμπωμένοι  από το ξαφνικό φως , έναν </a:t>
            </a:r>
            <a:r>
              <a:rPr lang="el-GR" dirty="0" err="1"/>
              <a:t>βρομοεβραίο</a:t>
            </a:r>
            <a:r>
              <a:rPr lang="el-GR" dirty="0"/>
              <a:t>, σαν σκουλήκι σε πτώμα που σαπίζει!». </a:t>
            </a:r>
          </a:p>
          <a:p>
            <a:pPr algn="just"/>
            <a:r>
              <a:rPr lang="el-GR" dirty="0" smtClean="0"/>
              <a:t>« Ο </a:t>
            </a:r>
            <a:r>
              <a:rPr lang="el-GR" dirty="0"/>
              <a:t>Εβραίος είναι και παραμένει  το τυπικό </a:t>
            </a:r>
            <a:r>
              <a:rPr lang="el-GR" dirty="0" smtClean="0"/>
              <a:t>παράσιτο, </a:t>
            </a:r>
            <a:r>
              <a:rPr lang="el-GR" dirty="0"/>
              <a:t>που σαν επιβλαβής βάκιλος εξαπλώνεται μόλις βρει ευνοϊκό μέσο» </a:t>
            </a:r>
            <a:r>
              <a:rPr lang="el-GR" dirty="0" smtClean="0"/>
              <a:t>.</a:t>
            </a:r>
            <a:endParaRPr lang="el-GR" dirty="0"/>
          </a:p>
        </p:txBody>
      </p:sp>
      <p:pic>
        <p:nvPicPr>
          <p:cNvPr id="7" name="Θέση περιεχομένου 6"/>
          <p:cNvPicPr>
            <a:picLocks noGrp="1" noChangeAspect="1"/>
          </p:cNvPicPr>
          <p:nvPr>
            <p:ph sz="half" idx="2"/>
          </p:nvPr>
        </p:nvPicPr>
        <p:blipFill>
          <a:blip r:embed="rId2"/>
          <a:stretch>
            <a:fillRect/>
          </a:stretch>
        </p:blipFill>
        <p:spPr>
          <a:xfrm>
            <a:off x="6141156" y="1617124"/>
            <a:ext cx="4154309" cy="2505517"/>
          </a:xfrm>
          <a:prstGeom prst="rect">
            <a:avLst/>
          </a:prstGeom>
        </p:spPr>
      </p:pic>
      <p:pic>
        <p:nvPicPr>
          <p:cNvPr id="8" name="Εικόνα 7"/>
          <p:cNvPicPr>
            <a:picLocks noChangeAspect="1"/>
          </p:cNvPicPr>
          <p:nvPr/>
        </p:nvPicPr>
        <p:blipFill>
          <a:blip r:embed="rId3"/>
          <a:stretch>
            <a:fillRect/>
          </a:stretch>
        </p:blipFill>
        <p:spPr>
          <a:xfrm>
            <a:off x="6333067" y="4225798"/>
            <a:ext cx="3962400" cy="2387346"/>
          </a:xfrm>
          <a:prstGeom prst="rect">
            <a:avLst/>
          </a:prstGeom>
        </p:spPr>
      </p:pic>
      <p:sp>
        <p:nvSpPr>
          <p:cNvPr id="9" name="Ορθογώνιο 8"/>
          <p:cNvSpPr/>
          <p:nvPr/>
        </p:nvSpPr>
        <p:spPr>
          <a:xfrm rot="10800000" flipV="1">
            <a:off x="10295465" y="1607119"/>
            <a:ext cx="1320801" cy="2062103"/>
          </a:xfrm>
          <a:prstGeom prst="rect">
            <a:avLst/>
          </a:prstGeom>
        </p:spPr>
        <p:txBody>
          <a:bodyPr wrap="square">
            <a:spAutoFit/>
          </a:bodyPr>
          <a:lstStyle/>
          <a:p>
            <a:r>
              <a:rPr lang="en-GB" sz="1600" dirty="0" smtClean="0"/>
              <a:t>Ludwig Valentin Neumann</a:t>
            </a:r>
            <a:r>
              <a:rPr lang="el-GR" sz="1600" dirty="0" smtClean="0"/>
              <a:t>, με  την οικογένειά</a:t>
            </a:r>
          </a:p>
          <a:p>
            <a:r>
              <a:rPr lang="el-GR" sz="1600" dirty="0" smtClean="0"/>
              <a:t>Του με στολή στρατιώτη του Α΄Π.Π.</a:t>
            </a:r>
            <a:endParaRPr lang="el-GR" sz="1600" dirty="0"/>
          </a:p>
        </p:txBody>
      </p:sp>
      <p:sp>
        <p:nvSpPr>
          <p:cNvPr id="10" name="Ορθογώνιο 9"/>
          <p:cNvSpPr/>
          <p:nvPr/>
        </p:nvSpPr>
        <p:spPr>
          <a:xfrm>
            <a:off x="10498667" y="4946346"/>
            <a:ext cx="1693333" cy="1815882"/>
          </a:xfrm>
          <a:prstGeom prst="rect">
            <a:avLst/>
          </a:prstGeom>
        </p:spPr>
        <p:txBody>
          <a:bodyPr wrap="square">
            <a:spAutoFit/>
          </a:bodyPr>
          <a:lstStyle/>
          <a:p>
            <a:r>
              <a:rPr lang="el-GR" sz="1600" dirty="0" smtClean="0"/>
              <a:t>Διαφημιστικό φυλλάδιο της εξαγωγικής εταιρείας της οικογένειας του </a:t>
            </a:r>
            <a:r>
              <a:rPr lang="en-GB" sz="1600" dirty="0" smtClean="0"/>
              <a:t>Ludwig Valentin Neumann</a:t>
            </a:r>
            <a:endParaRPr lang="el-GR" sz="1600" dirty="0"/>
          </a:p>
        </p:txBody>
      </p:sp>
    </p:spTree>
    <p:extLst>
      <p:ext uri="{BB962C8B-B14F-4D97-AF65-F5344CB8AC3E}">
        <p14:creationId xmlns:p14="http://schemas.microsoft.com/office/powerpoint/2010/main" val="2724812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Τι συνέβη και ο </a:t>
            </a:r>
            <a:r>
              <a:rPr lang="el-GR" sz="2800" dirty="0" err="1" smtClean="0"/>
              <a:t>Άρνον</a:t>
            </a:r>
            <a:r>
              <a:rPr lang="el-GR" sz="2800" dirty="0" smtClean="0"/>
              <a:t> </a:t>
            </a:r>
            <a:r>
              <a:rPr lang="el-GR" sz="2800" dirty="0" err="1"/>
              <a:t>Τ</a:t>
            </a:r>
            <a:r>
              <a:rPr lang="el-GR" sz="2800" dirty="0" err="1" smtClean="0"/>
              <a:t>αμίρ</a:t>
            </a:r>
            <a:r>
              <a:rPr lang="el-GR" sz="2800" dirty="0" smtClean="0"/>
              <a:t> έμοιαζε στα μάτια των συμμαθητών του διαφορετικός από τους ίδιους; </a:t>
            </a:r>
            <a:endParaRPr lang="el-GR" sz="2800" dirty="0"/>
          </a:p>
        </p:txBody>
      </p:sp>
      <p:sp>
        <p:nvSpPr>
          <p:cNvPr id="3" name="Θέση περιεχομένου 2"/>
          <p:cNvSpPr>
            <a:spLocks noGrp="1"/>
          </p:cNvSpPr>
          <p:nvPr>
            <p:ph sz="half" idx="1"/>
          </p:nvPr>
        </p:nvSpPr>
        <p:spPr/>
        <p:txBody>
          <a:bodyPr>
            <a:normAutofit fontScale="47500" lnSpcReduction="20000"/>
          </a:bodyPr>
          <a:lstStyle/>
          <a:p>
            <a:pPr algn="just"/>
            <a:r>
              <a:rPr lang="el-GR" sz="2900" dirty="0" smtClean="0"/>
              <a:t>Στη δεκαετία του  </a:t>
            </a:r>
            <a:r>
              <a:rPr lang="el-GR" sz="2900" dirty="0"/>
              <a:t>1920 </a:t>
            </a:r>
            <a:r>
              <a:rPr lang="el-GR" sz="2900" dirty="0" err="1"/>
              <a:t>Άρνον</a:t>
            </a:r>
            <a:r>
              <a:rPr lang="el-GR" sz="2900" dirty="0"/>
              <a:t> </a:t>
            </a:r>
            <a:r>
              <a:rPr lang="el-GR" sz="2900" dirty="0" err="1"/>
              <a:t>Ταμίρ</a:t>
            </a:r>
            <a:r>
              <a:rPr lang="el-GR" sz="2900" dirty="0"/>
              <a:t> , </a:t>
            </a:r>
            <a:r>
              <a:rPr lang="el-GR" sz="2900" dirty="0" smtClean="0"/>
              <a:t>Γερμανός </a:t>
            </a:r>
            <a:r>
              <a:rPr lang="el-GR" sz="2900" dirty="0"/>
              <a:t>Εβραίος στη </a:t>
            </a:r>
            <a:r>
              <a:rPr lang="el-GR" sz="2900" dirty="0" smtClean="0"/>
              <a:t>Στουτγάρδη  </a:t>
            </a:r>
            <a:r>
              <a:rPr lang="el-GR" sz="2900" dirty="0"/>
              <a:t>θυμάται ότι οι δάσκαλοί του </a:t>
            </a:r>
            <a:r>
              <a:rPr lang="el-GR" sz="2900" dirty="0" smtClean="0"/>
              <a:t>«Δεν </a:t>
            </a:r>
            <a:r>
              <a:rPr lang="el-GR" sz="2900" dirty="0"/>
              <a:t>έχαναν ποτέ την ευκαιρία να κάνουν </a:t>
            </a:r>
            <a:r>
              <a:rPr lang="el-GR" sz="2900" dirty="0" err="1"/>
              <a:t>απαξιωτικά</a:t>
            </a:r>
            <a:r>
              <a:rPr lang="el-GR" sz="2900" dirty="0"/>
              <a:t> σχόλια δια τη δημοκρατία της Βαϊμάρης. Και ταύτιζαν σε μεγάλο βαθμό τη Δημοκρατία με τους Εβραίους». </a:t>
            </a:r>
          </a:p>
          <a:p>
            <a:pPr algn="just"/>
            <a:r>
              <a:rPr lang="el-GR" sz="2900" dirty="0" smtClean="0"/>
              <a:t> </a:t>
            </a:r>
            <a:r>
              <a:rPr lang="el-GR" sz="2900" dirty="0"/>
              <a:t>« Ήμουν παιδί και έβλεπα με πόνο  ψυχής αυτόν που θεωρούσα τον καλύτερό μου φίλο να φωνάζει μαζί με τα άλλα παιδία δυνατά εν </a:t>
            </a:r>
            <a:r>
              <a:rPr lang="el-GR" sz="2900" dirty="0" err="1"/>
              <a:t>χορω</a:t>
            </a:r>
            <a:r>
              <a:rPr lang="el-GR" sz="2900" dirty="0"/>
              <a:t> </a:t>
            </a:r>
            <a:r>
              <a:rPr lang="el-GR" sz="2900" dirty="0" smtClean="0"/>
              <a:t>‘Εβραϊκό </a:t>
            </a:r>
            <a:r>
              <a:rPr lang="el-GR" sz="2900" dirty="0"/>
              <a:t>γουρούνι, δειλό εβραϊκό γουρούνι!’ ή κάποια άλλη φράση που με συνέκρινε με ζώο. Έμαθα πού σύντομα ότι ήμουν διαφορετικός και οι άλλοι με θεωρούσαν διαφορετικό και όταν έφτανα σπίτι κλαίγοντας , ο πατέρας μου είπε : </a:t>
            </a:r>
            <a:r>
              <a:rPr lang="el-GR" sz="2900" dirty="0" smtClean="0"/>
              <a:t>΄</a:t>
            </a:r>
            <a:r>
              <a:rPr lang="el-GR" sz="2900" dirty="0"/>
              <a:t>Να μην το ανέχεσαι όταν σε παρενοχλούν, να το ανταποδίδεις !΄ Το αποτέλεσμα ήταν κάθε δύο μέρες να επιστρέφω στο σπίτι γεμάτος αίματα από τους καβγάδες και με σκισμένα </a:t>
            </a:r>
            <a:r>
              <a:rPr lang="el-GR" sz="2900" dirty="0" smtClean="0"/>
              <a:t>ρούχα, </a:t>
            </a:r>
            <a:r>
              <a:rPr lang="el-GR" sz="2900" dirty="0"/>
              <a:t>αλλά είχα αρχίσει να υπερασπίζομαι στον εαυτό μου. Είχα την ατυχία να είμαι ο μοναδικός εβραίος σε ένα μάλλον αντιδραστικό σχολείο δευτεροβάθμιας εκπαίδευσης. Υπήρχαν καθηγητές που ίσως δεν ήταν ιδιαίτερα αντισημίτες , και κάποιος πρώην υποστράτηγος με ουλές στο πρόσωπο του είπε : ‘ </a:t>
            </a:r>
            <a:r>
              <a:rPr lang="el-GR" sz="2900" dirty="0" smtClean="0"/>
              <a:t>Ναι</a:t>
            </a:r>
            <a:r>
              <a:rPr lang="el-GR" sz="2900" dirty="0"/>
              <a:t>, στο σύνταγμά μου υπήρξαν αξιοπρεπείς και γενναίοι Εβραίοι’ . Ό</a:t>
            </a:r>
            <a:r>
              <a:rPr lang="el-GR" sz="2900" dirty="0" smtClean="0"/>
              <a:t>μως </a:t>
            </a:r>
            <a:r>
              <a:rPr lang="el-GR" sz="2900" dirty="0"/>
              <a:t>τα λόγια του αντήχησαν σαν να ήθελε να πει ότι σε άλλα συντάγματα ή μεταξύ των </a:t>
            </a:r>
            <a:r>
              <a:rPr lang="el-GR" sz="2900" dirty="0" smtClean="0"/>
              <a:t>Εβραίων </a:t>
            </a:r>
            <a:r>
              <a:rPr lang="el-GR" sz="2900" dirty="0"/>
              <a:t>τους οποίους δε γνώριζε υπήρχαν πράγματι δειλοί και ποταποί   άνθρωποι.  Αυτή η αντίληψη ενσταλαζόταν σιγά σιγά με υπόγειο τρόπο. Και αυτά τα σχόλια και άλλα   ακόμη με έκαναν να μοιάζω στα </a:t>
            </a:r>
            <a:r>
              <a:rPr lang="el-GR" sz="2900" dirty="0" smtClean="0"/>
              <a:t>μάτια </a:t>
            </a:r>
            <a:r>
              <a:rPr lang="el-GR" sz="2900" dirty="0"/>
              <a:t>των συμμαθητών μου διαφορετικός από τους ίδιους» .</a:t>
            </a:r>
          </a:p>
          <a:p>
            <a:endParaRPr lang="el-GR" dirty="0"/>
          </a:p>
        </p:txBody>
      </p:sp>
      <p:pic>
        <p:nvPicPr>
          <p:cNvPr id="5" name="Θέση περιεχομένου 4"/>
          <p:cNvPicPr>
            <a:picLocks noGrp="1" noChangeAspect="1"/>
          </p:cNvPicPr>
          <p:nvPr>
            <p:ph sz="half" idx="2"/>
          </p:nvPr>
        </p:nvPicPr>
        <p:blipFill>
          <a:blip r:embed="rId2"/>
          <a:stretch>
            <a:fillRect/>
          </a:stretch>
        </p:blipFill>
        <p:spPr>
          <a:xfrm>
            <a:off x="6096000" y="1746337"/>
            <a:ext cx="3762870" cy="2267129"/>
          </a:xfrm>
          <a:prstGeom prst="rect">
            <a:avLst/>
          </a:prstGeom>
        </p:spPr>
      </p:pic>
      <p:pic>
        <p:nvPicPr>
          <p:cNvPr id="7" name="Εικόνα 6"/>
          <p:cNvPicPr>
            <a:picLocks noChangeAspect="1"/>
          </p:cNvPicPr>
          <p:nvPr/>
        </p:nvPicPr>
        <p:blipFill>
          <a:blip r:embed="rId3"/>
          <a:stretch>
            <a:fillRect/>
          </a:stretch>
        </p:blipFill>
        <p:spPr>
          <a:xfrm>
            <a:off x="6096001" y="4065823"/>
            <a:ext cx="3762870" cy="2623102"/>
          </a:xfrm>
          <a:prstGeom prst="rect">
            <a:avLst/>
          </a:prstGeom>
        </p:spPr>
      </p:pic>
      <p:sp>
        <p:nvSpPr>
          <p:cNvPr id="8" name="Ορθογώνιο 7"/>
          <p:cNvSpPr/>
          <p:nvPr/>
        </p:nvSpPr>
        <p:spPr>
          <a:xfrm>
            <a:off x="10024533" y="1825625"/>
            <a:ext cx="1591734" cy="3139321"/>
          </a:xfrm>
          <a:prstGeom prst="rect">
            <a:avLst/>
          </a:prstGeom>
        </p:spPr>
        <p:txBody>
          <a:bodyPr wrap="square">
            <a:spAutoFit/>
          </a:bodyPr>
          <a:lstStyle/>
          <a:p>
            <a:r>
              <a:rPr lang="en-GB" dirty="0" smtClean="0"/>
              <a:t>Ludwig Valentin Neumann</a:t>
            </a:r>
            <a:r>
              <a:rPr lang="el-GR" dirty="0" smtClean="0"/>
              <a:t>, υπηρέτησε στον  Α΄ </a:t>
            </a:r>
            <a:r>
              <a:rPr lang="el-GR" dirty="0" err="1" smtClean="0"/>
              <a:t>Π.Π.και</a:t>
            </a:r>
            <a:r>
              <a:rPr lang="el-GR" dirty="0" smtClean="0"/>
              <a:t> τιμήθηκε με το Σιδηρούν Σταυρό για τη γενναιότητά του. </a:t>
            </a:r>
            <a:endParaRPr lang="el-GR" dirty="0"/>
          </a:p>
        </p:txBody>
      </p:sp>
    </p:spTree>
    <p:extLst>
      <p:ext uri="{BB962C8B-B14F-4D97-AF65-F5344CB8AC3E}">
        <p14:creationId xmlns:p14="http://schemas.microsoft.com/office/powerpoint/2010/main" val="1559925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Γιατί τα συναισθήματα των ανθρώπων εξαρτώνται από τις περιστάσεις; </a:t>
            </a:r>
            <a:endParaRPr lang="el-GR" dirty="0"/>
          </a:p>
        </p:txBody>
      </p:sp>
      <p:sp>
        <p:nvSpPr>
          <p:cNvPr id="3" name="Θέση περιεχομένου 2"/>
          <p:cNvSpPr>
            <a:spLocks noGrp="1"/>
          </p:cNvSpPr>
          <p:nvPr>
            <p:ph sz="half" idx="1"/>
          </p:nvPr>
        </p:nvSpPr>
        <p:spPr/>
        <p:txBody>
          <a:bodyPr>
            <a:normAutofit fontScale="70000" lnSpcReduction="20000"/>
          </a:bodyPr>
          <a:lstStyle/>
          <a:p>
            <a:pPr algn="just"/>
            <a:r>
              <a:rPr lang="el-GR" dirty="0" smtClean="0"/>
              <a:t>Ο </a:t>
            </a:r>
            <a:r>
              <a:rPr lang="el-GR" dirty="0" err="1"/>
              <a:t>Όιγκεν</a:t>
            </a:r>
            <a:r>
              <a:rPr lang="el-GR" dirty="0"/>
              <a:t> </a:t>
            </a:r>
            <a:r>
              <a:rPr lang="el-GR" dirty="0" err="1"/>
              <a:t>Λεβινέ</a:t>
            </a:r>
            <a:r>
              <a:rPr lang="el-GR" dirty="0"/>
              <a:t> , μαθητής σε σχολείο με παιδιά διαφορετικών θρησκευμάτων , θυμάται ότι ένα παιδί που δεν </a:t>
            </a:r>
            <a:r>
              <a:rPr lang="el-GR" dirty="0" smtClean="0"/>
              <a:t>ήταν Εβραίος </a:t>
            </a:r>
            <a:r>
              <a:rPr lang="el-GR" dirty="0"/>
              <a:t>και που προηγουμένως </a:t>
            </a:r>
            <a:r>
              <a:rPr lang="el-GR" dirty="0" smtClean="0"/>
              <a:t>ήταν </a:t>
            </a:r>
            <a:r>
              <a:rPr lang="el-GR" dirty="0"/>
              <a:t>φιλικό απέναντί του τον πλησίασε και τον ρώτησε: </a:t>
            </a:r>
            <a:r>
              <a:rPr lang="el-GR" dirty="0" smtClean="0"/>
              <a:t>«Λοιπόν</a:t>
            </a:r>
            <a:r>
              <a:rPr lang="el-GR" dirty="0"/>
              <a:t>, </a:t>
            </a:r>
            <a:r>
              <a:rPr lang="el-GR" dirty="0" err="1"/>
              <a:t>Λεβινέ</a:t>
            </a:r>
            <a:r>
              <a:rPr lang="el-GR" dirty="0"/>
              <a:t>, αγόρασες εισιτήριο για την Παλαιστίνη;» Ο  </a:t>
            </a:r>
            <a:r>
              <a:rPr lang="el-GR" dirty="0" err="1"/>
              <a:t>Όιγκεν</a:t>
            </a:r>
            <a:r>
              <a:rPr lang="el-GR" dirty="0"/>
              <a:t> σοκαρίστηκε : </a:t>
            </a:r>
            <a:r>
              <a:rPr lang="el-GR" dirty="0" smtClean="0"/>
              <a:t>«Όμως, όπως βλέπεις, </a:t>
            </a:r>
            <a:r>
              <a:rPr lang="el-GR" dirty="0"/>
              <a:t>ο αντισημιτισμός υπήρχε πάντα  κάτω από την επιφάνεια. Τον χτύπησα και τον έριξα κάτω. Το ενδιαφέρον ήταν ότι δε σηκώθηκε να ανταποδώσει το χτύπημα. Κατάλαβε πόσο θυμωμένος ήμουν, ένιωσε ένοχος και έφυγε στα </a:t>
            </a:r>
            <a:r>
              <a:rPr lang="el-GR" dirty="0" smtClean="0"/>
              <a:t>μουλωχτά. </a:t>
            </a:r>
            <a:r>
              <a:rPr lang="el-GR" dirty="0"/>
              <a:t>Όπως βλέπετε ,τα αισθήματα των ανθρώπων εξαρτώνται από τις περιστάσεις, και το τι μπορείς να κάνεις κάθε φορά διαφέρει ανάλογα με την περίσταση.» </a:t>
            </a:r>
          </a:p>
        </p:txBody>
      </p:sp>
      <p:pic>
        <p:nvPicPr>
          <p:cNvPr id="5" name="Θέση περιεχομένου 4"/>
          <p:cNvPicPr>
            <a:picLocks noGrp="1" noChangeAspect="1"/>
          </p:cNvPicPr>
          <p:nvPr>
            <p:ph sz="half" idx="2"/>
          </p:nvPr>
        </p:nvPicPr>
        <p:blipFill>
          <a:blip r:embed="rId2"/>
          <a:stretch>
            <a:fillRect/>
          </a:stretch>
        </p:blipFill>
        <p:spPr>
          <a:xfrm>
            <a:off x="6019800" y="1611666"/>
            <a:ext cx="3999226" cy="2963315"/>
          </a:xfrm>
          <a:prstGeom prst="rect">
            <a:avLst/>
          </a:prstGeom>
        </p:spPr>
      </p:pic>
      <p:sp>
        <p:nvSpPr>
          <p:cNvPr id="6" name="Ορθογώνιο 5"/>
          <p:cNvSpPr/>
          <p:nvPr/>
        </p:nvSpPr>
        <p:spPr>
          <a:xfrm flipH="1">
            <a:off x="10251222" y="1530713"/>
            <a:ext cx="1591596" cy="2554545"/>
          </a:xfrm>
          <a:prstGeom prst="rect">
            <a:avLst/>
          </a:prstGeom>
        </p:spPr>
        <p:txBody>
          <a:bodyPr wrap="square">
            <a:spAutoFit/>
          </a:bodyPr>
          <a:lstStyle/>
          <a:p>
            <a:r>
              <a:rPr lang="en-US" sz="1600" dirty="0" smtClean="0"/>
              <a:t>The </a:t>
            </a:r>
            <a:r>
              <a:rPr lang="en-US" sz="1600" dirty="0" err="1" smtClean="0"/>
              <a:t>Angriff</a:t>
            </a:r>
            <a:r>
              <a:rPr lang="en-US" sz="1600" dirty="0" smtClean="0"/>
              <a:t> </a:t>
            </a:r>
            <a:r>
              <a:rPr lang="el-GR" sz="1600" dirty="0" smtClean="0"/>
              <a:t>, εφημερίδα του ναζιστικού κόμματος</a:t>
            </a:r>
            <a:r>
              <a:rPr lang="el-GR" sz="1600" dirty="0"/>
              <a:t> </a:t>
            </a:r>
            <a:r>
              <a:rPr lang="el-GR" sz="1600" dirty="0" smtClean="0"/>
              <a:t>Απρίλιος</a:t>
            </a:r>
            <a:r>
              <a:rPr lang="en-US" sz="1600" dirty="0" smtClean="0"/>
              <a:t> 1938. </a:t>
            </a:r>
            <a:r>
              <a:rPr lang="el-GR" sz="1600" dirty="0" smtClean="0"/>
              <a:t>Το χέρι σας για τον </a:t>
            </a:r>
            <a:r>
              <a:rPr lang="en-US" sz="1600" dirty="0" smtClean="0"/>
              <a:t>Adolf Hitler!</a:t>
            </a:r>
            <a:endParaRPr lang="el-GR" sz="1600" dirty="0" smtClean="0"/>
          </a:p>
          <a:p>
            <a:r>
              <a:rPr lang="el-GR" sz="1600" dirty="0" smtClean="0"/>
              <a:t>Εκδιδόταν από το 1927 από το </a:t>
            </a:r>
            <a:r>
              <a:rPr lang="en-GB" sz="1600" dirty="0" smtClean="0"/>
              <a:t>Joseph Goebbels</a:t>
            </a:r>
            <a:endParaRPr lang="el-GR" sz="1600" dirty="0"/>
          </a:p>
        </p:txBody>
      </p:sp>
      <p:pic>
        <p:nvPicPr>
          <p:cNvPr id="7" name="Εικόνα 6"/>
          <p:cNvPicPr>
            <a:picLocks noChangeAspect="1"/>
          </p:cNvPicPr>
          <p:nvPr/>
        </p:nvPicPr>
        <p:blipFill>
          <a:blip r:embed="rId3"/>
          <a:stretch>
            <a:fillRect/>
          </a:stretch>
        </p:blipFill>
        <p:spPr>
          <a:xfrm>
            <a:off x="10019026" y="4085258"/>
            <a:ext cx="2055989" cy="2910659"/>
          </a:xfrm>
          <a:prstGeom prst="rect">
            <a:avLst/>
          </a:prstGeom>
        </p:spPr>
      </p:pic>
    </p:spTree>
    <p:extLst>
      <p:ext uri="{BB962C8B-B14F-4D97-AF65-F5344CB8AC3E}">
        <p14:creationId xmlns:p14="http://schemas.microsoft.com/office/powerpoint/2010/main" val="247950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Πώς ένιωθαν οι αδελφές , όταν ήρθαν αντιμέτωπες με τις διακρίσεις  Πώς αντέδρασαν οι γονείς τους  και τι τις συμβούλεψαν ;</a:t>
            </a:r>
            <a:endParaRPr lang="el-GR" sz="2800" dirty="0"/>
          </a:p>
        </p:txBody>
      </p:sp>
      <p:sp>
        <p:nvSpPr>
          <p:cNvPr id="3" name="Θέση περιεχομένου 2"/>
          <p:cNvSpPr>
            <a:spLocks noGrp="1"/>
          </p:cNvSpPr>
          <p:nvPr>
            <p:ph sz="half" idx="1"/>
          </p:nvPr>
        </p:nvSpPr>
        <p:spPr/>
        <p:txBody>
          <a:bodyPr>
            <a:normAutofit fontScale="55000" lnSpcReduction="20000"/>
          </a:bodyPr>
          <a:lstStyle/>
          <a:p>
            <a:pPr algn="just"/>
            <a:r>
              <a:rPr lang="el-GR" dirty="0"/>
              <a:t>Στο Αμβούργο η Εβραία μαθήτρια </a:t>
            </a:r>
            <a:r>
              <a:rPr lang="el-GR" dirty="0" err="1"/>
              <a:t>Λουσίλλε</a:t>
            </a:r>
            <a:r>
              <a:rPr lang="el-GR" dirty="0"/>
              <a:t>  </a:t>
            </a:r>
            <a:r>
              <a:rPr lang="el-GR" dirty="0" err="1"/>
              <a:t>Αϊχενγκρέεν</a:t>
            </a:r>
            <a:r>
              <a:rPr lang="el-GR" dirty="0"/>
              <a:t> και η αδελφή της ήρθαν αντιμέτωπες ξαφνικά με διάφορες διακρίσεις εις βάρος τους . « Ο Χίτλερ ανήλθε στην εξουσία τον Ιανουάριο του 1933. Τα παιδιά που έμεναν στο ίδιο κτίριο…. </a:t>
            </a:r>
            <a:r>
              <a:rPr lang="el-GR" dirty="0" smtClean="0"/>
              <a:t>δε </a:t>
            </a:r>
            <a:r>
              <a:rPr lang="el-GR" dirty="0"/>
              <a:t>μας μιλούσαν πια. Μας πετούσαν πέτρες, μας </a:t>
            </a:r>
            <a:r>
              <a:rPr lang="el-GR" dirty="0" smtClean="0"/>
              <a:t>κορόιδευαν </a:t>
            </a:r>
            <a:r>
              <a:rPr lang="el-GR" dirty="0"/>
              <a:t>, και όλο αυτό συνέβαινε ίσως τρεις μήνες μετά την άνοδο του Χίτλερ στην εξουσία. Και δεν μπορούσαμε να καταλάβουμε τι είχαμε κάνει για να μας φέρονται με αυτόν τον τρόπο. Έτσι, το μόνιμο ερώτημα ήταν </a:t>
            </a:r>
            <a:r>
              <a:rPr lang="el-GR" dirty="0" smtClean="0"/>
              <a:t>πάντα </a:t>
            </a:r>
            <a:r>
              <a:rPr lang="el-GR" dirty="0"/>
              <a:t>«γιατί;»  και όταν ρωτούσαμε τους δικούς μας η απάντηση ήταν περίπου η εξής : </a:t>
            </a:r>
            <a:r>
              <a:rPr lang="el-GR" dirty="0" smtClean="0"/>
              <a:t>‘Είναι </a:t>
            </a:r>
            <a:r>
              <a:rPr lang="el-GR" dirty="0"/>
              <a:t>μια παροδική φάση, μη δίνετε σημασία, η κατάσταση θα </a:t>
            </a:r>
            <a:r>
              <a:rPr lang="el-GR" dirty="0" smtClean="0"/>
              <a:t>ομαλοποιηθεί’  </a:t>
            </a:r>
            <a:r>
              <a:rPr lang="el-GR" dirty="0"/>
              <a:t>δεν ξέραμε τι εννοούσαν πραγματικά.. Ό</a:t>
            </a:r>
            <a:r>
              <a:rPr lang="el-GR" dirty="0" smtClean="0"/>
              <a:t>μως </a:t>
            </a:r>
            <a:r>
              <a:rPr lang="el-GR" dirty="0"/>
              <a:t>δεν μπορούσαμε  να καταλάβουμε την αλλαγή… Το πρώτο πράγμα που μας είπαν (οι γονείς μας) ήταν, όταν ήμασταν στο δρόμο επιστρέφοντας από το σπίτι , στο λεωφορείο ή το τραμ , να μην τραβάμε πάνω μας την προσοχή, να στεκόμαστε παράμερα, να μη μιλάμε δυνατά κι να μη γελάμε, να είμαστε γενικά αόρατες. </a:t>
            </a:r>
            <a:r>
              <a:rPr lang="el-GR" dirty="0" smtClean="0"/>
              <a:t>…  </a:t>
            </a:r>
            <a:r>
              <a:rPr lang="el-GR" dirty="0"/>
              <a:t>και δεν μπορούσαμε να καταλάβουμε, δε βγάζαμε άκρη. Και στα ερωτήματα δεν παίρναμε απάντηση…. Και αυτό μας φόβιζε, γιατί για να πάμε στο σχολείο με τα πόδια, θέλαμε 45 λεπτά. Και τα παιδιά μας φώναζαν, μας έφτυναν. Οι ενήλικοι επέστρεφαν το βλέμμα. Αν και δεν είχαμε κανένα σημάδι πάνω μας, νιώθαμε σαν σημαδεμένες.»</a:t>
            </a:r>
          </a:p>
        </p:txBody>
      </p:sp>
      <p:pic>
        <p:nvPicPr>
          <p:cNvPr id="5" name="Θέση περιεχομένου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25625"/>
            <a:ext cx="2857500" cy="2857500"/>
          </a:xfrm>
        </p:spPr>
      </p:pic>
      <p:sp>
        <p:nvSpPr>
          <p:cNvPr id="6" name="Ορθογώνιο 5"/>
          <p:cNvSpPr/>
          <p:nvPr/>
        </p:nvSpPr>
        <p:spPr>
          <a:xfrm>
            <a:off x="9029700" y="4086578"/>
            <a:ext cx="2324100" cy="2492990"/>
          </a:xfrm>
          <a:prstGeom prst="rect">
            <a:avLst/>
          </a:prstGeom>
        </p:spPr>
        <p:txBody>
          <a:bodyPr wrap="square">
            <a:spAutoFit/>
          </a:bodyPr>
          <a:lstStyle/>
          <a:p>
            <a:r>
              <a:rPr lang="el-GR" sz="1200" dirty="0" smtClean="0"/>
              <a:t> Ένα φυλλάδιο από τις εκλογές του  Μαρτίου 1933 γράφει « Όση περισσότερη δύναμη δώσεις στο Χίτλερ τόσο ευκολότερα θα κερδίσει και θα γίνει περισσότερο ανεξάρτητος από τα κόμματα που οδηγούν τον κόσμο εκεί που είναι σήμερα.. Δώσατε 14 χρόνια σε αυτά τα κόμματα για να ρημάξουν τη Γερμανία. Δώστε  4 χρόνια στο Χίτλερ να την ξαναφτιάξει. Δώστε στο Χίτλερ δύναμη και χρόνο, ψηφίζοντας ΧΙΤΛΕΡ. </a:t>
            </a:r>
            <a:endParaRPr lang="el-GR" sz="1200" dirty="0"/>
          </a:p>
        </p:txBody>
      </p:sp>
    </p:spTree>
    <p:extLst>
      <p:ext uri="{BB962C8B-B14F-4D97-AF65-F5344CB8AC3E}">
        <p14:creationId xmlns:p14="http://schemas.microsoft.com/office/powerpoint/2010/main" val="417034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smtClean="0"/>
              <a:t>Γιατί  «άνοιξε μια βαθιά ρωγμή» μέσα στον </a:t>
            </a:r>
            <a:r>
              <a:rPr lang="el-GR" sz="2000" dirty="0" err="1" smtClean="0"/>
              <a:t>Άρνον</a:t>
            </a:r>
            <a:r>
              <a:rPr lang="el-GR" sz="2000" dirty="0" smtClean="0"/>
              <a:t>; Πώς σχολιάζουν οι γείτονες του όσα συμβαίνουν στους Εβραίους; Διακρίνεται αντισημιτισμό στα λόγια τους;</a:t>
            </a:r>
            <a:endParaRPr lang="el-GR" sz="2000" dirty="0"/>
          </a:p>
        </p:txBody>
      </p:sp>
      <p:sp>
        <p:nvSpPr>
          <p:cNvPr id="3" name="Θέση περιεχομένου 2"/>
          <p:cNvSpPr>
            <a:spLocks noGrp="1"/>
          </p:cNvSpPr>
          <p:nvPr>
            <p:ph sz="half" idx="1"/>
          </p:nvPr>
        </p:nvSpPr>
        <p:spPr/>
        <p:txBody>
          <a:bodyPr>
            <a:normAutofit fontScale="47500" lnSpcReduction="20000"/>
          </a:bodyPr>
          <a:lstStyle/>
          <a:p>
            <a:pPr algn="just"/>
            <a:r>
              <a:rPr lang="el-GR" dirty="0"/>
              <a:t>Την 1η Απριλίου (1933)  ο </a:t>
            </a:r>
            <a:r>
              <a:rPr lang="el-GR" dirty="0" err="1"/>
              <a:t>Άρνον</a:t>
            </a:r>
            <a:r>
              <a:rPr lang="el-GR" dirty="0"/>
              <a:t> ένιωσε σαν να άνοιξε μέσα του  «μια βαθιά ρωγμή».  «τα τάγματα Εφόδου έκαναν παρέλαση και στέκονταν μπροστά από τα εβραϊκά  καταστήματα Πετούσαν μπογιές στις βιτρίνες όλων των καταστημάτων και κατόπιν ένας ή δύο ή τρεις άνδρες των ταγμάτων εφόδου έμεναν έξω από κάθε κατάστημα. Κόσμος συγκεντρωνόταν έξω από τα καταστήματα , ή περνούσε από μπροστά , και οι άνδρες των ταγμάτων εφόδου έλεγαν «οι Γερμανοί δεν ψωνίζουν από εβραϊκά καταστήματα», </a:t>
            </a:r>
            <a:r>
              <a:rPr lang="el-GR" dirty="0" smtClean="0"/>
              <a:t>«Οι </a:t>
            </a:r>
            <a:r>
              <a:rPr lang="el-GR" dirty="0"/>
              <a:t>Εβραίοι είναι η κατάρα μας» και ούτω καθεξής.  Στεκόμασταν εκεί και κοιτούσαμε, και δύο ή τρεις Γερμανοί θα έμπαιναν στο κατάστημα και κανείς δε θα τους έκανε </a:t>
            </a:r>
            <a:r>
              <a:rPr lang="el-GR" dirty="0" smtClean="0"/>
              <a:t>να </a:t>
            </a:r>
            <a:r>
              <a:rPr lang="el-GR" dirty="0"/>
              <a:t>διστάσουν, έμπαιναν επιδεικτικά, και αυτά </a:t>
            </a:r>
            <a:r>
              <a:rPr lang="el-GR" dirty="0" err="1"/>
              <a:t>συνέβαιναν</a:t>
            </a:r>
            <a:r>
              <a:rPr lang="el-GR" dirty="0"/>
              <a:t> το 1933.... και τότε ξαφνικά τα κατάλαβα όλα, ότι αν μπορούσαν να μεταχειρίζονται τους Εβραίους με αυτόν τον τρόπο , τότε όλες οι ιστορίες ενώνονταν ξαφνικά σε μία, οι ιστορίες για συλλήψεις…για ξυλοδαρμούς και φόνους…. Ένιωσα σαν να έπεφτα σε ένα βαθύ πηγάδι. Τότε για πρώτη φορά η διαίσθησή μου με έκανε να αντιληφθώ ότι οι υπάρχοντες νόμοι δεν ίσχυαν για τους εβραίους.  Που σήμαινε ότι μπορούσες να κάνεις ό,τι ήθελες τους Εβραίους , ότι κανείς δεν τους υπερασπιζόταν, ότι ο </a:t>
            </a:r>
            <a:r>
              <a:rPr lang="el-GR" dirty="0" smtClean="0"/>
              <a:t>Εβραίος </a:t>
            </a:r>
            <a:r>
              <a:rPr lang="el-GR" dirty="0"/>
              <a:t>ήταν επικηρυγμένος. Τότε συνειδητοποίησα για πρώτη φορά τη σήμαινε να μπορεί κάποιος να σου κάνει οτιδήποτε, ακόμη και να σε ξυλοκοπήσει μέχρι  θανάτου.  Ήταν πολύ τρομακτικό για μένα. Ήμουν ένα αγόρι 16 χρονών. Τότε ξαφνικά τα πράγμα ξεκαθάρισαν μέσα μου, τότε άρχισα να παίρνω  αποστάσεις από τους Γερμανούς.  Βασικά οι γονείς μου δεν πίστευαν πως κάτι τέτοιο ήταν δυνατό. Υπήρχαν επίσης Γερμανοί γείτονες που έλεγαν : </a:t>
            </a:r>
            <a:r>
              <a:rPr lang="el-GR" dirty="0" smtClean="0"/>
              <a:t>«Είναι </a:t>
            </a:r>
            <a:r>
              <a:rPr lang="el-GR" dirty="0"/>
              <a:t>απλώς ένα φρικτό επεισόδιο, θα περάσει, δεν εννοούν εσένα, </a:t>
            </a:r>
            <a:r>
              <a:rPr lang="el-GR" dirty="0" smtClean="0"/>
              <a:t>εννοούν τους άλλους, </a:t>
            </a:r>
            <a:r>
              <a:rPr lang="el-GR" dirty="0"/>
              <a:t>τους σπουδαίους Εβραίους, τους πλούσιους Εβραίους, τους διεθνείς Εβραίους.»</a:t>
            </a:r>
          </a:p>
        </p:txBody>
      </p:sp>
      <p:pic>
        <p:nvPicPr>
          <p:cNvPr id="5" name="Θέση περιεχομένου 4"/>
          <p:cNvPicPr>
            <a:picLocks noGrp="1" noChangeAspect="1"/>
          </p:cNvPicPr>
          <p:nvPr>
            <p:ph sz="half" idx="2"/>
          </p:nvPr>
        </p:nvPicPr>
        <p:blipFill>
          <a:blip r:embed="rId2"/>
          <a:stretch>
            <a:fillRect/>
          </a:stretch>
        </p:blipFill>
        <p:spPr>
          <a:xfrm>
            <a:off x="6340300" y="1690688"/>
            <a:ext cx="1697390" cy="2143462"/>
          </a:xfrm>
          <a:prstGeom prst="rect">
            <a:avLst/>
          </a:prstGeom>
        </p:spPr>
      </p:pic>
      <p:sp>
        <p:nvSpPr>
          <p:cNvPr id="6" name="Ορθογώνιο 5"/>
          <p:cNvSpPr/>
          <p:nvPr/>
        </p:nvSpPr>
        <p:spPr>
          <a:xfrm>
            <a:off x="8037690" y="1825625"/>
            <a:ext cx="2686754" cy="369332"/>
          </a:xfrm>
          <a:prstGeom prst="rect">
            <a:avLst/>
          </a:prstGeom>
        </p:spPr>
        <p:txBody>
          <a:bodyPr wrap="square">
            <a:spAutoFit/>
          </a:bodyPr>
          <a:lstStyle/>
          <a:p>
            <a:r>
              <a:rPr lang="en-US" dirty="0" smtClean="0"/>
              <a:t>.</a:t>
            </a:r>
            <a:endParaRPr lang="el-GR" dirty="0"/>
          </a:p>
        </p:txBody>
      </p:sp>
      <p:sp>
        <p:nvSpPr>
          <p:cNvPr id="7" name="Ορθογώνιο 6"/>
          <p:cNvSpPr/>
          <p:nvPr/>
        </p:nvSpPr>
        <p:spPr>
          <a:xfrm>
            <a:off x="8240888" y="1825625"/>
            <a:ext cx="2246490" cy="1323439"/>
          </a:xfrm>
          <a:prstGeom prst="rect">
            <a:avLst/>
          </a:prstGeom>
        </p:spPr>
        <p:txBody>
          <a:bodyPr wrap="square">
            <a:spAutoFit/>
          </a:bodyPr>
          <a:lstStyle/>
          <a:p>
            <a:r>
              <a:rPr lang="el-GR" sz="1600" dirty="0" smtClean="0"/>
              <a:t>23/02/1933 φωτιά στο </a:t>
            </a:r>
            <a:r>
              <a:rPr lang="el-GR" sz="1600" dirty="0" err="1"/>
              <a:t>Ρ</a:t>
            </a:r>
            <a:r>
              <a:rPr lang="el-GR" sz="1600" dirty="0" err="1" smtClean="0"/>
              <a:t>άιχσταγκ</a:t>
            </a:r>
            <a:r>
              <a:rPr lang="el-GR" sz="1600" dirty="0" smtClean="0"/>
              <a:t>. Κατάργηση των βασικών ανθρωπίνων δικαιωμάτων </a:t>
            </a:r>
            <a:endParaRPr lang="el-GR" sz="1600" dirty="0"/>
          </a:p>
        </p:txBody>
      </p:sp>
      <p:pic>
        <p:nvPicPr>
          <p:cNvPr id="8" name="Εικόνα 7"/>
          <p:cNvPicPr>
            <a:picLocks noChangeAspect="1"/>
          </p:cNvPicPr>
          <p:nvPr/>
        </p:nvPicPr>
        <p:blipFill>
          <a:blip r:embed="rId3"/>
          <a:stretch>
            <a:fillRect/>
          </a:stretch>
        </p:blipFill>
        <p:spPr>
          <a:xfrm>
            <a:off x="6250163" y="3969087"/>
            <a:ext cx="3545980" cy="2714626"/>
          </a:xfrm>
          <a:prstGeom prst="rect">
            <a:avLst/>
          </a:prstGeom>
        </p:spPr>
      </p:pic>
      <p:sp>
        <p:nvSpPr>
          <p:cNvPr id="9" name="Ορθογώνιο 8"/>
          <p:cNvSpPr/>
          <p:nvPr/>
        </p:nvSpPr>
        <p:spPr>
          <a:xfrm flipH="1">
            <a:off x="10026505" y="3691467"/>
            <a:ext cx="1792961" cy="1323439"/>
          </a:xfrm>
          <a:prstGeom prst="rect">
            <a:avLst/>
          </a:prstGeom>
        </p:spPr>
        <p:txBody>
          <a:bodyPr wrap="square">
            <a:spAutoFit/>
          </a:bodyPr>
          <a:lstStyle/>
          <a:p>
            <a:r>
              <a:rPr lang="el-GR" sz="1600" dirty="0" smtClean="0"/>
              <a:t>22/03/1933  εγκαίνια  στο </a:t>
            </a:r>
            <a:r>
              <a:rPr lang="el-GR" sz="1600" dirty="0" err="1" smtClean="0"/>
              <a:t>Νταχάου</a:t>
            </a:r>
            <a:r>
              <a:rPr lang="el-GR" sz="1600" dirty="0" smtClean="0"/>
              <a:t>  για πολικούς κρατούμενους</a:t>
            </a:r>
            <a:endParaRPr lang="el-GR" sz="1600" dirty="0"/>
          </a:p>
        </p:txBody>
      </p:sp>
    </p:spTree>
    <p:extLst>
      <p:ext uri="{BB962C8B-B14F-4D97-AF65-F5344CB8AC3E}">
        <p14:creationId xmlns:p14="http://schemas.microsoft.com/office/powerpoint/2010/main" val="2070809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Πώς επηρεάζει τις διαπροσωπικές σχέσεις ο αντισημιτισμ</a:t>
            </a:r>
            <a:r>
              <a:rPr lang="el-GR" dirty="0" smtClean="0"/>
              <a:t>ός;</a:t>
            </a:r>
            <a:endParaRPr lang="el-GR" dirty="0"/>
          </a:p>
        </p:txBody>
      </p:sp>
      <p:sp>
        <p:nvSpPr>
          <p:cNvPr id="3" name="Θέση περιεχομένου 2"/>
          <p:cNvSpPr>
            <a:spLocks noGrp="1"/>
          </p:cNvSpPr>
          <p:nvPr>
            <p:ph sz="half" idx="1"/>
          </p:nvPr>
        </p:nvSpPr>
        <p:spPr/>
        <p:txBody>
          <a:bodyPr>
            <a:normAutofit fontScale="70000" lnSpcReduction="20000"/>
          </a:bodyPr>
          <a:lstStyle/>
          <a:p>
            <a:pPr algn="just"/>
            <a:r>
              <a:rPr lang="el-GR" dirty="0" err="1" smtClean="0"/>
              <a:t>Άρνον</a:t>
            </a:r>
            <a:r>
              <a:rPr lang="el-GR" dirty="0" smtClean="0"/>
              <a:t> </a:t>
            </a:r>
            <a:r>
              <a:rPr lang="el-GR" dirty="0" err="1"/>
              <a:t>Ταμίρ</a:t>
            </a:r>
            <a:r>
              <a:rPr lang="el-GR" dirty="0"/>
              <a:t>  </a:t>
            </a:r>
            <a:r>
              <a:rPr lang="el-GR" dirty="0" smtClean="0"/>
              <a:t>«Μιλώντας </a:t>
            </a:r>
            <a:r>
              <a:rPr lang="el-GR" dirty="0"/>
              <a:t>για τον εαυτό μου , μπορώ να πω ότι εκείνη την περίοδο-ήμουν νεαρό αγόρι –η ιδέα  και μόνο να αποκτήσεις φιλικές –ή  και πιο στενές-σχέσεις με μια Γερμανίδα δηλητηριαζόταν ευθύς εξαρχής από εκείνες τις φρικτές γελοιογραφίες και επικεφαλίδες που διατείνονταν ότι οι Εβραίοι τις μόλυναν. Μου ήταν  απολύτως αδύνατο …. να προσεγγίσω μια κοπέλα όπως οποιοσδήποτε νεαρός.  Φοβόμασταν μήπως τους δίναμε έστω την παραμικρή δικαιολογία για αυτούς τους ισχυρισμούς.  Δε θέλω καν να μιλήσω για το τι αντιμετώπιζαν Γερμανοί ή Γερμανίδες και </a:t>
            </a:r>
            <a:r>
              <a:rPr lang="el-GR" dirty="0"/>
              <a:t>Ε</a:t>
            </a:r>
            <a:r>
              <a:rPr lang="el-GR" dirty="0" smtClean="0"/>
              <a:t>βραίοι </a:t>
            </a:r>
            <a:r>
              <a:rPr lang="el-GR" dirty="0"/>
              <a:t>ή Εβραίες που είχαν σχέσεις μεταξύ τους ή ήταν παντρεμένοι. Πρέπει να ήταν τρομερό για αυτούς».</a:t>
            </a:r>
          </a:p>
        </p:txBody>
      </p:sp>
      <p:pic>
        <p:nvPicPr>
          <p:cNvPr id="5" name="Θέση περιεχομένου 4"/>
          <p:cNvPicPr>
            <a:picLocks noGrp="1" noChangeAspect="1"/>
          </p:cNvPicPr>
          <p:nvPr>
            <p:ph sz="half" idx="2"/>
          </p:nvPr>
        </p:nvPicPr>
        <p:blipFill>
          <a:blip r:embed="rId2"/>
          <a:stretch>
            <a:fillRect/>
          </a:stretch>
        </p:blipFill>
        <p:spPr>
          <a:xfrm>
            <a:off x="6211711" y="1825626"/>
            <a:ext cx="3000022" cy="2150406"/>
          </a:xfrm>
          <a:prstGeom prst="rect">
            <a:avLst/>
          </a:prstGeom>
        </p:spPr>
      </p:pic>
      <p:sp>
        <p:nvSpPr>
          <p:cNvPr id="6" name="Ορθογώνιο 5"/>
          <p:cNvSpPr/>
          <p:nvPr/>
        </p:nvSpPr>
        <p:spPr>
          <a:xfrm>
            <a:off x="9302044" y="1825625"/>
            <a:ext cx="2051756" cy="830997"/>
          </a:xfrm>
          <a:prstGeom prst="rect">
            <a:avLst/>
          </a:prstGeom>
        </p:spPr>
        <p:txBody>
          <a:bodyPr wrap="square">
            <a:spAutoFit/>
          </a:bodyPr>
          <a:lstStyle/>
          <a:p>
            <a:r>
              <a:rPr lang="el-GR" sz="1600" dirty="0" smtClean="0"/>
              <a:t>Βερολίνο, 1/03/1933, μποϋκοτάζ των εβραϊκών μαγαζιών.</a:t>
            </a:r>
            <a:endParaRPr lang="el-GR" sz="1600" dirty="0"/>
          </a:p>
        </p:txBody>
      </p:sp>
      <p:pic>
        <p:nvPicPr>
          <p:cNvPr id="7" name="Εικόνα 6"/>
          <p:cNvPicPr>
            <a:picLocks noChangeAspect="1"/>
          </p:cNvPicPr>
          <p:nvPr/>
        </p:nvPicPr>
        <p:blipFill>
          <a:blip r:embed="rId3"/>
          <a:stretch>
            <a:fillRect/>
          </a:stretch>
        </p:blipFill>
        <p:spPr>
          <a:xfrm>
            <a:off x="6211710" y="4064133"/>
            <a:ext cx="3000023" cy="2562974"/>
          </a:xfrm>
          <a:prstGeom prst="rect">
            <a:avLst/>
          </a:prstGeom>
        </p:spPr>
      </p:pic>
      <p:sp>
        <p:nvSpPr>
          <p:cNvPr id="8" name="Ορθογώνιο 7"/>
          <p:cNvSpPr/>
          <p:nvPr/>
        </p:nvSpPr>
        <p:spPr>
          <a:xfrm rot="10800000" flipH="1" flipV="1">
            <a:off x="9934221" y="4164183"/>
            <a:ext cx="1501423" cy="1569660"/>
          </a:xfrm>
          <a:prstGeom prst="rect">
            <a:avLst/>
          </a:prstGeom>
        </p:spPr>
        <p:txBody>
          <a:bodyPr wrap="square">
            <a:spAutoFit/>
          </a:bodyPr>
          <a:lstStyle/>
          <a:p>
            <a:r>
              <a:rPr lang="el-GR" sz="1600" dirty="0" smtClean="0"/>
              <a:t>25/04/1933 , περιορισμοί στους Εβραίους στα δημόσια σχολεία. </a:t>
            </a:r>
            <a:endParaRPr lang="el-GR" sz="1600" dirty="0"/>
          </a:p>
        </p:txBody>
      </p:sp>
    </p:spTree>
    <p:extLst>
      <p:ext uri="{BB962C8B-B14F-4D97-AF65-F5344CB8AC3E}">
        <p14:creationId xmlns:p14="http://schemas.microsoft.com/office/powerpoint/2010/main" val="1428144063"/>
      </p:ext>
    </p:extLst>
  </p:cSld>
  <p:clrMapOvr>
    <a:masterClrMapping/>
  </p:clrMapOvr>
</p:sld>
</file>

<file path=ppt/theme/theme1.xml><?xml version="1.0" encoding="utf-8"?>
<a:theme xmlns:a="http://schemas.openxmlformats.org/drawingml/2006/main" name="Office Theme">
  <a:themeElements>
    <a:clrScheme name="Πνοή">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597</TotalTime>
  <Words>5965</Words>
  <Application>Microsoft Office PowerPoint</Application>
  <PresentationFormat>Ευρεία οθόνη</PresentationFormat>
  <Paragraphs>153</Paragraphs>
  <Slides>34</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34</vt:i4>
      </vt:variant>
    </vt:vector>
  </HeadingPairs>
  <TitlesOfParts>
    <vt:vector size="38" baseType="lpstr">
      <vt:lpstr>Arial</vt:lpstr>
      <vt:lpstr>Calibri</vt:lpstr>
      <vt:lpstr>Calibri Light</vt:lpstr>
      <vt:lpstr>Office Theme</vt:lpstr>
      <vt:lpstr>ΟΛΟΚΑΥΤΩΜΑ </vt:lpstr>
      <vt:lpstr>Ποιες κατηγορίες αποδίδει ο Χίτλερ στους Εβραίους; Γιατί θεωρεί ότι η δημοκρατία δεν είναι γερμανική; Ποιους πολιτισμούς γνωρίζετε ότι κατέστρεψαν οι Εβραίοι; </vt:lpstr>
      <vt:lpstr>Ποιοι αντιπαλεύουν τη Δημοκρατία;</vt:lpstr>
      <vt:lpstr>Πώς αποκαλεί ο Χίτλερ τους Εβραίους; Πιστεύετε ότι οι χαρακτηρισμοί αυτοί ταιριάζουν στα άτομα αυτής της οικογένειας; </vt:lpstr>
      <vt:lpstr>Τι συνέβη και ο Άρνον Ταμίρ έμοιαζε στα μάτια των συμμαθητών του διαφορετικός από τους ίδιους; </vt:lpstr>
      <vt:lpstr>Γιατί τα συναισθήματα των ανθρώπων εξαρτώνται από τις περιστάσεις; </vt:lpstr>
      <vt:lpstr>Πώς ένιωθαν οι αδελφές , όταν ήρθαν αντιμέτωπες με τις διακρίσεις  Πώς αντέδρασαν οι γονείς τους  και τι τις συμβούλεψαν ;</vt:lpstr>
      <vt:lpstr>Γιατί  «άνοιξε μια βαθιά ρωγμή» μέσα στον Άρνον; Πώς σχολιάζουν οι γείτονες του όσα συμβαίνουν στους Εβραίους; Διακρίνεται αντισημιτισμό στα λόγια τους;</vt:lpstr>
      <vt:lpstr>Πώς επηρεάζει τις διαπροσωπικές σχέσεις ο αντισημιτισμός;</vt:lpstr>
      <vt:lpstr>Ποια εικόνα του Φύρερ καλλιεργείται στα παιδιά στο δημοτικό; Ταιριάζει το μήνυμα που το εκπαιδευτικό σύστημα μεταφέρει στα παιδιά με το κάψιμο των βιβλίων;</vt:lpstr>
      <vt:lpstr>Ποια νεολαία οραματίζεται ο Χίτλερ και γιατί;</vt:lpstr>
      <vt:lpstr>Πώς χαρακτηρίζει τη βία ο Ρούντι τη Νύκτα των Κρυστάλλων και γιατί;</vt:lpstr>
      <vt:lpstr>Ποια είναι η προφητεία του Χίτλερ και πώς θα επηρεάσει τις μεταγενέστερες εξελίξεις;</vt:lpstr>
      <vt:lpstr>Γιατί αποκλείεται ο μαθητής Όττο από το σχολείο;</vt:lpstr>
      <vt:lpstr>Πώς «δικαιολογεί» ο Χίτλερ την «ευθανασία» των αναπήρων;</vt:lpstr>
      <vt:lpstr>Πώς αντιδράει ο Μαξ απένατι στον εγλεισμό του στο γκέτο του Λουτζ και πώς ο πατέρας του;Γαιτί; Ποια διαφορά είχε ο πολωνικός από το γερμανικό αντισημιτισμό;</vt:lpstr>
      <vt:lpstr>Ποια παιχνίδια έπαιζαν οι Γερμανοί με τους Εβραίους, σύμφωνα με τη μαρτυρία του Εμμανουέλ, και γιατί;</vt:lpstr>
      <vt:lpstr>Ποια λύση προτείνει ως πιο ευχάριστη  ο ταγματάρχης Χέενερ για να αντιμετωπιστεί η επικείμενη λιμοκτονία των Εβραίων;</vt:lpstr>
      <vt:lpstr>Ποια διαπίστωση κάνει ο αντιστράτηγος φον Ντεμ Μπαχ-Τσελέφσκι και πώς απαντά ο Χίμλερ;</vt:lpstr>
      <vt:lpstr>Πώς περιγράφει την πείνα ο Όσκαρ και πώς αυτή επηρεάζει τις ανθρώπινες σχέσεις;</vt:lpstr>
      <vt:lpstr>Ποια δικαιολογία πρόβαλε ο Κουρτ  Μέμπιους για τη συμμετοχή του στην εξόντωση των Εβραίων </vt:lpstr>
      <vt:lpstr>Πώς περιγράφει ο Γιόζεφ τη θανάτωση με δηλητηριώδη αέρια των Εβραίων; Γιατί ο Χανς Φρανκ θεωρεί επιζήμιους τους Εβραίους ;</vt:lpstr>
      <vt:lpstr>Γιατί η δουλεία των Soderkommando ήταν εφιάλτης; Πώς ένιωθαν όσοι έκαναν αυτή τη δουλειά; </vt:lpstr>
      <vt:lpstr>Πώς ένιωθε ο Κάλμαν σε όσα έβλεπε στην Τρεμπλίνκα και γιατί;  Τι έκαναν και πώς ένιωθαν οι Ναζί μετά το πέρας της θανάτωσης των Εβραίων; </vt:lpstr>
      <vt:lpstr>Ποια ήταν η δουλεία του Σαμουέλ; Γιατί ήταν σαν περσικό παζάρι; </vt:lpstr>
      <vt:lpstr>Γιατί ο Μαρκ υποστηρίζει ότι «Στη διάρκεια του πολέμου είσαι άνθρωπος όταν σκοτώνεις τον εχθρό»;</vt:lpstr>
      <vt:lpstr>Πώς περιγράφει τη διαδικασία της δηλητηρίασης με αέριο ο Χένρυκ; </vt:lpstr>
      <vt:lpstr>Γιατί τα κατάφερναν καλύτερα να επιβιώσουν στα στρατόπεδα οι νεότεροι, σύμφωνα με την Ιντά; </vt:lpstr>
      <vt:lpstr>Γιατί οι άνθρωποι δεν αντιδρούσαν υστερικά στα στρατόπεδα θανάτου, σύμφωνα με τον Ισραήλ;</vt:lpstr>
      <vt:lpstr>Τι εντυπωσιάζει τον σοβιετικό πολεμικό ανταποκριτή στο Μάιντανεκ; </vt:lpstr>
      <vt:lpstr>Πώς αντιδρούν στην πείνα των άλλων ο αδελφός του Ισραήλ, η μητέρα του κοριτσιού  και οι κρατούμενοι;  Ποιο νόημα έχει η ζωή για τον Ταντέους και γιατί; </vt:lpstr>
      <vt:lpstr>Πώς συμπεριφέρονται οι Ναζί στους κρατούμενους που απομακρύνουν από τα στρατόπεδα; </vt:lpstr>
      <vt:lpstr>Πώς νιώθει μετά την απελευθέρωση η Γκιζέλε και γιατί; Ποιο ήταν το  βασικό της μέλημα μετα την απελευθέρωση ;</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ΟΛΟΚΑΥΤΩΜΑ </dc:title>
  <dc:creator>k louta</dc:creator>
  <cp:lastModifiedBy>k louta</cp:lastModifiedBy>
  <cp:revision>54</cp:revision>
  <dcterms:created xsi:type="dcterms:W3CDTF">2025-03-03T19:04:26Z</dcterms:created>
  <dcterms:modified xsi:type="dcterms:W3CDTF">2025-03-11T22:08:24Z</dcterms:modified>
</cp:coreProperties>
</file>