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67" r:id="rId14"/>
    <p:sldId id="270" r:id="rId15"/>
    <p:sldId id="268" r:id="rId16"/>
    <p:sldId id="276" r:id="rId17"/>
    <p:sldId id="269" r:id="rId18"/>
    <p:sldId id="271" r:id="rId19"/>
    <p:sldId id="272" r:id="rId20"/>
    <p:sldId id="274"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smtClean="0"/>
              <a:t>Στυλ κύριου τίτλου</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smtClean="0"/>
              <a:t>Στυλ κύριου τίτλου</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1/9/2024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a:t>2. ΕΣΩΤΕΡΙΚΕΣ ΕΞΕΛΙΞΕΙΣ ΣΤΗΝ ΕΛΛΑΔΑ (1923-1930)</a:t>
            </a:r>
          </a:p>
        </p:txBody>
      </p:sp>
      <p:sp>
        <p:nvSpPr>
          <p:cNvPr id="3" name="Υπότιτλος 2"/>
          <p:cNvSpPr>
            <a:spLocks noGrp="1"/>
          </p:cNvSpPr>
          <p:nvPr>
            <p:ph type="subTitle" idx="1"/>
          </p:nvPr>
        </p:nvSpPr>
        <p:spPr/>
        <p:txBody>
          <a:bodyPr>
            <a:normAutofit/>
          </a:bodyPr>
          <a:lstStyle/>
          <a:p>
            <a:r>
              <a:rPr lang="el-GR" sz="3600" dirty="0"/>
              <a:t>4. Η ΕΛΛΑΔΑ ΣΤΗΝ ΚΡΙΣΙΜΗ ΔΕΚΑΕΤΙΑ 1930-1940</a:t>
            </a:r>
          </a:p>
        </p:txBody>
      </p:sp>
    </p:spTree>
    <p:extLst>
      <p:ext uri="{BB962C8B-B14F-4D97-AF65-F5344CB8AC3E}">
        <p14:creationId xmlns:p14="http://schemas.microsoft.com/office/powerpoint/2010/main" val="341795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0000" lnSpcReduction="20000"/>
          </a:bodyPr>
          <a:lstStyle/>
          <a:p>
            <a:r>
              <a:rPr lang="el-GR" dirty="0" smtClean="0"/>
              <a:t>1935:   </a:t>
            </a:r>
            <a:r>
              <a:rPr lang="el-GR" dirty="0" err="1" smtClean="0"/>
              <a:t>αντιβενιζελικό</a:t>
            </a:r>
            <a:r>
              <a:rPr lang="el-GR" dirty="0" smtClean="0"/>
              <a:t> πραξικόπημα </a:t>
            </a:r>
          </a:p>
          <a:p>
            <a:endParaRPr lang="el-GR" dirty="0"/>
          </a:p>
          <a:p>
            <a:endParaRPr lang="el-GR" dirty="0" smtClean="0"/>
          </a:p>
          <a:p>
            <a:r>
              <a:rPr lang="el-GR" dirty="0" smtClean="0"/>
              <a:t>αντικατάσταση </a:t>
            </a:r>
            <a:r>
              <a:rPr lang="el-GR" dirty="0"/>
              <a:t>του Συντάγματος του 1927 από εκείνο του 1911 </a:t>
            </a:r>
            <a:endParaRPr lang="el-GR" dirty="0" smtClean="0"/>
          </a:p>
          <a:p>
            <a:r>
              <a:rPr lang="el-GR" dirty="0" smtClean="0"/>
              <a:t>επαναφορά </a:t>
            </a:r>
            <a:r>
              <a:rPr lang="el-GR" dirty="0"/>
              <a:t>του καθεστώτος της βασιλευόμενης δημοκρατίας</a:t>
            </a:r>
            <a:r>
              <a:rPr lang="el-GR" dirty="0" smtClean="0"/>
              <a:t>.</a:t>
            </a:r>
          </a:p>
          <a:p>
            <a:r>
              <a:rPr lang="el-GR" dirty="0" smtClean="0"/>
              <a:t>1935 </a:t>
            </a:r>
            <a:r>
              <a:rPr lang="el-GR" dirty="0"/>
              <a:t>ο έκπτωτος βασιλιάς </a:t>
            </a:r>
            <a:r>
              <a:rPr lang="el-GR" dirty="0" smtClean="0"/>
              <a:t>Γεώργιος, </a:t>
            </a:r>
            <a:r>
              <a:rPr lang="el-GR" dirty="0"/>
              <a:t>επανήλθε στον θρόνο ως Γεώργιος Β'. </a:t>
            </a:r>
            <a:endParaRPr lang="el-GR" dirty="0" smtClean="0"/>
          </a:p>
          <a:p>
            <a:r>
              <a:rPr lang="el-GR" dirty="0" smtClean="0"/>
              <a:t>Ο </a:t>
            </a:r>
            <a:r>
              <a:rPr lang="el-GR" dirty="0"/>
              <a:t>Ελευθέριος Βενιζέλος, εξόριστος στη Γαλλία, θα ταχθεί πριν από τον θάνατο του (στις 18 Μαρτίου 1936) υπέρ της βασιλείας, ελπίζοντας ότι με τον τρόπο αυτόν θα μπορούσε να αποκατασταθεί η ομαλότητα της πολιτικής ζωής</a:t>
            </a:r>
            <a:r>
              <a:rPr lang="el-GR" dirty="0" smtClean="0"/>
              <a:t>.</a:t>
            </a:r>
          </a:p>
          <a:p>
            <a:r>
              <a:rPr lang="el-GR" dirty="0" smtClean="0"/>
              <a:t> </a:t>
            </a:r>
            <a:r>
              <a:rPr lang="el-GR" dirty="0"/>
              <a:t>Η </a:t>
            </a:r>
            <a:r>
              <a:rPr lang="el-GR" dirty="0" err="1"/>
              <a:t>ισοψήφιση</a:t>
            </a:r>
            <a:r>
              <a:rPr lang="el-GR" dirty="0"/>
              <a:t> όμως των δύο μεγάλων κομμάτων, Λαϊκού και Φιλελευθέρων, στις εκλογές του Ιανουαρίου 1936 και η αδυναμία τους στη συνέχεια να συνεργαστούν οδήγησαν, σε εποχή γενικότερης κρίσης του κοινοβουλευτικού πολιτεύματος, στην εγκαθίδρυση -με συνέργεια του βασιλιά- του καθεστώτος της 4ης Αυγούστου 1936.</a:t>
            </a:r>
          </a:p>
        </p:txBody>
      </p:sp>
      <p:sp>
        <p:nvSpPr>
          <p:cNvPr id="5" name="Δεξιό βέλος 4"/>
          <p:cNvSpPr/>
          <p:nvPr/>
        </p:nvSpPr>
        <p:spPr>
          <a:xfrm>
            <a:off x="4662152" y="25242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6404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0" y="355779"/>
            <a:ext cx="4927600" cy="3695700"/>
          </a:xfrm>
          <a:prstGeom prst="rect">
            <a:avLst/>
          </a:prstGeom>
        </p:spPr>
      </p:pic>
      <p:pic>
        <p:nvPicPr>
          <p:cNvPr id="5" name="Εικόνα 4"/>
          <p:cNvPicPr>
            <a:picLocks noChangeAspect="1"/>
          </p:cNvPicPr>
          <p:nvPr/>
        </p:nvPicPr>
        <p:blipFill>
          <a:blip r:embed="rId3"/>
          <a:stretch>
            <a:fillRect/>
          </a:stretch>
        </p:blipFill>
        <p:spPr>
          <a:xfrm>
            <a:off x="6090675" y="126105"/>
            <a:ext cx="5791200" cy="4343400"/>
          </a:xfrm>
          <a:prstGeom prst="rect">
            <a:avLst/>
          </a:prstGeom>
        </p:spPr>
      </p:pic>
      <p:pic>
        <p:nvPicPr>
          <p:cNvPr id="6" name="Εικόνα 5"/>
          <p:cNvPicPr>
            <a:picLocks noChangeAspect="1"/>
          </p:cNvPicPr>
          <p:nvPr/>
        </p:nvPicPr>
        <p:blipFill>
          <a:blip r:embed="rId4"/>
          <a:stretch>
            <a:fillRect/>
          </a:stretch>
        </p:blipFill>
        <p:spPr>
          <a:xfrm>
            <a:off x="2704630" y="2627491"/>
            <a:ext cx="3743325" cy="4143375"/>
          </a:xfrm>
          <a:prstGeom prst="rect">
            <a:avLst/>
          </a:prstGeom>
        </p:spPr>
      </p:pic>
    </p:spTree>
    <p:extLst>
      <p:ext uri="{BB962C8B-B14F-4D97-AF65-F5344CB8AC3E}">
        <p14:creationId xmlns:p14="http://schemas.microsoft.com/office/powerpoint/2010/main" val="152677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r>
              <a:rPr lang="el-GR" dirty="0"/>
              <a:t>Ο Μεταξάς γράφει στο ημερολόγιό του:</a:t>
            </a:r>
          </a:p>
          <a:p>
            <a:endParaRPr lang="el-GR" dirty="0"/>
          </a:p>
          <a:p>
            <a:r>
              <a:rPr lang="el-GR" dirty="0"/>
              <a:t>«Η Ελλάς έγινε από της 4ης Αυγούστου Κράτος </a:t>
            </a:r>
            <a:r>
              <a:rPr lang="el-GR" dirty="0" err="1"/>
              <a:t>αντικομμουνιστικό</a:t>
            </a:r>
            <a:r>
              <a:rPr lang="el-GR" dirty="0"/>
              <a:t>, Κράτος αντικοινοβουλευτικό, Κράτος ολοκληρωτικό. Κράτος με βάση αγροτική και εργατική, και κατά συνέπεια </a:t>
            </a:r>
            <a:r>
              <a:rPr lang="el-GR" dirty="0" err="1"/>
              <a:t>αντιπλουτοκρατικό</a:t>
            </a:r>
            <a:r>
              <a:rPr lang="el-GR" dirty="0"/>
              <a:t>. Δεν είχε βέβαια κόμμα ιδιαίτερο να κυβερνά. Αλλά κόμμα ήτανε όλος ο Λαός, εκτός από τους αδιόρθωτους </a:t>
            </a:r>
            <a:r>
              <a:rPr lang="el-GR" dirty="0" err="1"/>
              <a:t>κομμουνιστάς</a:t>
            </a:r>
            <a:r>
              <a:rPr lang="el-GR" dirty="0"/>
              <a:t> και τους αντιδραστικούς παλαιοκομματικούς</a:t>
            </a:r>
            <a:r>
              <a:rPr lang="el-GR" dirty="0" smtClean="0"/>
              <a:t>».</a:t>
            </a:r>
          </a:p>
          <a:p>
            <a:r>
              <a:rPr lang="en-GB" dirty="0"/>
              <a:t>https://www.news247.gr/afieromata/i-diktatoria-tis-4is-avgoustou-tou-metaxa-o-ideologikos-progonos-tis-xountas/</a:t>
            </a:r>
            <a:endParaRPr lang="el-GR" dirty="0"/>
          </a:p>
        </p:txBody>
      </p:sp>
    </p:spTree>
    <p:extLst>
      <p:ext uri="{BB962C8B-B14F-4D97-AF65-F5344CB8AC3E}">
        <p14:creationId xmlns:p14="http://schemas.microsoft.com/office/powerpoint/2010/main" val="44943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62500" lnSpcReduction="20000"/>
          </a:bodyPr>
          <a:lstStyle/>
          <a:p>
            <a:r>
              <a:rPr lang="el-GR" dirty="0"/>
              <a:t>Ο Πέτρος Ευθυμίου παραθέτει το 1986, στο αφιέρωμα του «ΒΗΜΑΤΟΣ» για τη συμπλήρωση 50 ετών από τη δικτατορία Μεταξά, την αγόρευση του βουλευτή Ηλείας του Λαϊκού Κόμματος, </a:t>
            </a:r>
            <a:r>
              <a:rPr lang="el-GR" dirty="0" err="1"/>
              <a:t>Βάσου</a:t>
            </a:r>
            <a:r>
              <a:rPr lang="el-GR" dirty="0"/>
              <a:t> Στεφανόπουλου στις 29 Απρίλιου 1936. Η αγόρευση αυτή έγινε μία ημέρα μετά την παροχή ψήφου εμπιστοσύνης προς τον Ιωάννη Μεταξά.</a:t>
            </a:r>
          </a:p>
          <a:p>
            <a:endParaRPr lang="el-GR" dirty="0"/>
          </a:p>
          <a:p>
            <a:r>
              <a:rPr lang="el-GR" dirty="0"/>
              <a:t>«240 “Ναι” τα οποία </a:t>
            </a:r>
            <a:r>
              <a:rPr lang="el-GR" dirty="0" err="1"/>
              <a:t>εξεφωνήθησαν</a:t>
            </a:r>
            <a:r>
              <a:rPr lang="el-GR" dirty="0"/>
              <a:t> εις την </a:t>
            </a:r>
            <a:r>
              <a:rPr lang="el-GR" dirty="0" err="1"/>
              <a:t>αίθουσαν</a:t>
            </a:r>
            <a:r>
              <a:rPr lang="el-GR" dirty="0"/>
              <a:t> ημών εις την </a:t>
            </a:r>
            <a:r>
              <a:rPr lang="el-GR" dirty="0" err="1"/>
              <a:t>ψήφον</a:t>
            </a:r>
            <a:r>
              <a:rPr lang="el-GR" dirty="0"/>
              <a:t> εμπιστοσύνης, </a:t>
            </a:r>
            <a:r>
              <a:rPr lang="el-GR" dirty="0" err="1"/>
              <a:t>ήσαν</a:t>
            </a:r>
            <a:r>
              <a:rPr lang="el-GR" dirty="0"/>
              <a:t> 240 </a:t>
            </a:r>
            <a:r>
              <a:rPr lang="el-GR" dirty="0" err="1"/>
              <a:t>υπογραφαί</a:t>
            </a:r>
            <a:r>
              <a:rPr lang="el-GR" dirty="0"/>
              <a:t> κάτωθι της </a:t>
            </a:r>
            <a:r>
              <a:rPr lang="el-GR" dirty="0" err="1"/>
              <a:t>τρομεράς</a:t>
            </a:r>
            <a:r>
              <a:rPr lang="el-GR" dirty="0"/>
              <a:t> διαπιστώσεως ότι </a:t>
            </a:r>
            <a:r>
              <a:rPr lang="el-GR" dirty="0" err="1"/>
              <a:t>εχρεωκοπήσαμεν</a:t>
            </a:r>
            <a:r>
              <a:rPr lang="el-GR" dirty="0"/>
              <a:t> ως κοινοβουλευτισμός, </a:t>
            </a:r>
            <a:r>
              <a:rPr lang="el-GR" dirty="0" err="1"/>
              <a:t>εξεπέσαμεν</a:t>
            </a:r>
            <a:r>
              <a:rPr lang="el-GR" dirty="0"/>
              <a:t> ως </a:t>
            </a:r>
            <a:r>
              <a:rPr lang="el-GR" dirty="0" err="1"/>
              <a:t>Συνέλευσις</a:t>
            </a:r>
            <a:r>
              <a:rPr lang="el-GR" dirty="0"/>
              <a:t>, </a:t>
            </a:r>
            <a:r>
              <a:rPr lang="el-GR" dirty="0" err="1"/>
              <a:t>εχάσαμεν</a:t>
            </a:r>
            <a:r>
              <a:rPr lang="el-GR" dirty="0"/>
              <a:t> την </a:t>
            </a:r>
            <a:r>
              <a:rPr lang="el-GR" dirty="0" err="1"/>
              <a:t>συνείδησιν</a:t>
            </a:r>
            <a:r>
              <a:rPr lang="el-GR" dirty="0"/>
              <a:t> του προορισμού μας ως Εθνική Κυριαρχία.</a:t>
            </a:r>
          </a:p>
          <a:p>
            <a:endParaRPr lang="el-GR" dirty="0"/>
          </a:p>
          <a:p>
            <a:r>
              <a:rPr lang="el-GR" dirty="0"/>
              <a:t>»Και έτι πλέον κ. βουλευταί, </a:t>
            </a:r>
            <a:r>
              <a:rPr lang="el-GR" dirty="0" err="1"/>
              <a:t>εχάσαμεν</a:t>
            </a:r>
            <a:r>
              <a:rPr lang="el-GR" dirty="0"/>
              <a:t> ίσως και τον ψυχικό </a:t>
            </a:r>
            <a:r>
              <a:rPr lang="el-GR" dirty="0" err="1"/>
              <a:t>σύνδεσμον</a:t>
            </a:r>
            <a:r>
              <a:rPr lang="el-GR" dirty="0"/>
              <a:t> προς τον </a:t>
            </a:r>
            <a:r>
              <a:rPr lang="el-GR" dirty="0" err="1"/>
              <a:t>λαόν</a:t>
            </a:r>
            <a:r>
              <a:rPr lang="el-GR" dirty="0"/>
              <a:t>, τον οποίον </a:t>
            </a:r>
            <a:r>
              <a:rPr lang="el-GR" dirty="0" err="1"/>
              <a:t>ενετάλημεν</a:t>
            </a:r>
            <a:r>
              <a:rPr lang="el-GR" dirty="0"/>
              <a:t> να </a:t>
            </a:r>
            <a:r>
              <a:rPr lang="el-GR" dirty="0" err="1"/>
              <a:t>διακυβερνήσωμεν</a:t>
            </a:r>
            <a:r>
              <a:rPr lang="el-GR" dirty="0"/>
              <a:t>. Διότι, τι είδος ψυχικός </a:t>
            </a:r>
            <a:r>
              <a:rPr lang="el-GR" dirty="0" err="1"/>
              <a:t>συνδεσμός</a:t>
            </a:r>
            <a:r>
              <a:rPr lang="el-GR" dirty="0"/>
              <a:t> είναι να δυνατόν να διατηρηθεί, όταν ο μεν λαός φωνάζει δεν θέλω να με κυβερνήσει ο κ. Μεταξάς, ημείς δεν αδιαφορούντες προς την </a:t>
            </a:r>
            <a:r>
              <a:rPr lang="el-GR" dirty="0" err="1"/>
              <a:t>κραυγήν</a:t>
            </a:r>
            <a:r>
              <a:rPr lang="el-GR" dirty="0"/>
              <a:t> ταύτην του </a:t>
            </a:r>
            <a:r>
              <a:rPr lang="el-GR" dirty="0" err="1"/>
              <a:t>απαντώμεν</a:t>
            </a:r>
            <a:r>
              <a:rPr lang="el-GR" dirty="0"/>
              <a:t>: Και όμως θα σε κυβερνήσει ο κ. Μεταξάς»</a:t>
            </a:r>
          </a:p>
          <a:p>
            <a:r>
              <a:rPr lang="en-GB" dirty="0"/>
              <a:t>https://www.tovima.gr/2022/08/04/istoriko-arxeio/4i-aygoustou-i-egkathidrysi-i-propaganda-kai-i-mayri-klironomia-tis-diktatorias-metaksa/</a:t>
            </a:r>
            <a:endParaRPr lang="el-GR" dirty="0"/>
          </a:p>
        </p:txBody>
      </p:sp>
    </p:spTree>
    <p:extLst>
      <p:ext uri="{BB962C8B-B14F-4D97-AF65-F5344CB8AC3E}">
        <p14:creationId xmlns:p14="http://schemas.microsoft.com/office/powerpoint/2010/main" val="3043284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20000"/>
          </a:bodyPr>
          <a:lstStyle/>
          <a:p>
            <a:r>
              <a:rPr lang="el-GR" dirty="0"/>
              <a:t>Το Νοέμβριο του 1936, λίγους μήνες μετά τη γέννηση της </a:t>
            </a:r>
            <a:r>
              <a:rPr lang="el-GR" dirty="0" err="1"/>
              <a:t>Μεταξικής</a:t>
            </a:r>
            <a:r>
              <a:rPr lang="el-GR" dirty="0"/>
              <a:t> δικτατορίας, γεννιέται και η Εθνική Οργάνωση Νεολαίας (ΕΟΝ). Επίσημος στόχος της ΕΟΝ είναι «η επωφελής διάθεση του ελευθέρου από της εργασίας χρόνου των νέων προς </a:t>
            </a:r>
            <a:r>
              <a:rPr lang="el-GR" dirty="0" err="1"/>
              <a:t>προαγωγήν</a:t>
            </a:r>
            <a:r>
              <a:rPr lang="el-GR" dirty="0"/>
              <a:t> της σωματικής και ψυχικής καταστάσεως αυτών και </a:t>
            </a:r>
            <a:r>
              <a:rPr lang="el-GR" dirty="0" err="1"/>
              <a:t>ανάπτυξιν</a:t>
            </a:r>
            <a:r>
              <a:rPr lang="el-GR" dirty="0"/>
              <a:t> του εθνικού φρονήματος και της πίστεως προς την </a:t>
            </a:r>
            <a:r>
              <a:rPr lang="el-GR" dirty="0" err="1"/>
              <a:t>θρησκείαν</a:t>
            </a:r>
            <a:r>
              <a:rPr lang="el-GR" dirty="0" smtClean="0"/>
              <a:t>».</a:t>
            </a:r>
          </a:p>
          <a:p>
            <a:r>
              <a:rPr lang="el-GR" dirty="0"/>
              <a:t>………….. Στο ημερολόγιό του, στις 25 Μαρτίου 1938, ο Μεταξάς, «ο πατέρας όλων των παιδιών της Ελλάδας» γράφει</a:t>
            </a:r>
            <a:r>
              <a:rPr lang="el-GR" dirty="0" smtClean="0"/>
              <a:t>:</a:t>
            </a:r>
            <a:endParaRPr lang="el-GR" dirty="0"/>
          </a:p>
          <a:p>
            <a:r>
              <a:rPr lang="el-GR" dirty="0"/>
              <a:t>«Χτες στο Πεδίον του Άρεως με την Εθνική Νεολαία. Το έργον μου!…Ενθουσιασμός! </a:t>
            </a:r>
            <a:r>
              <a:rPr lang="el-GR" dirty="0" err="1"/>
              <a:t>Αποθέωσις</a:t>
            </a:r>
            <a:r>
              <a:rPr lang="el-GR" dirty="0"/>
              <a:t>! Αι φάλαγγες της ΕΟΝ ατελείωτοι</a:t>
            </a:r>
            <a:r>
              <a:rPr lang="el-GR" dirty="0" smtClean="0"/>
              <a:t>…»</a:t>
            </a:r>
          </a:p>
          <a:p>
            <a:r>
              <a:rPr lang="en-GB" dirty="0"/>
              <a:t>https://www.tovima.gr/2022/08/04/istoriko-arxeio/4i-aygoustou-i-egkathidrysi-i-propaganda-kai-i-mayri-klironomia-tis-diktatorias-metaksa/</a:t>
            </a:r>
            <a:endParaRPr lang="el-GR" dirty="0"/>
          </a:p>
        </p:txBody>
      </p:sp>
    </p:spTree>
    <p:extLst>
      <p:ext uri="{BB962C8B-B14F-4D97-AF65-F5344CB8AC3E}">
        <p14:creationId xmlns:p14="http://schemas.microsoft.com/office/powerpoint/2010/main" val="372686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ΕΟΝ</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96674" y="248992"/>
            <a:ext cx="4774844" cy="2996687"/>
          </a:xfrm>
          <a:prstGeom prst="rect">
            <a:avLst/>
          </a:prstGeom>
        </p:spPr>
      </p:pic>
      <p:pic>
        <p:nvPicPr>
          <p:cNvPr id="5" name="Εικόνα 4"/>
          <p:cNvPicPr>
            <a:picLocks noChangeAspect="1"/>
          </p:cNvPicPr>
          <p:nvPr/>
        </p:nvPicPr>
        <p:blipFill>
          <a:blip r:embed="rId3"/>
          <a:stretch>
            <a:fillRect/>
          </a:stretch>
        </p:blipFill>
        <p:spPr>
          <a:xfrm>
            <a:off x="7142140" y="0"/>
            <a:ext cx="4820992" cy="4772025"/>
          </a:xfrm>
          <a:prstGeom prst="rect">
            <a:avLst/>
          </a:prstGeom>
        </p:spPr>
      </p:pic>
      <p:pic>
        <p:nvPicPr>
          <p:cNvPr id="6" name="Εικόνα 5"/>
          <p:cNvPicPr>
            <a:picLocks noChangeAspect="1"/>
          </p:cNvPicPr>
          <p:nvPr/>
        </p:nvPicPr>
        <p:blipFill>
          <a:blip r:embed="rId4"/>
          <a:stretch>
            <a:fillRect/>
          </a:stretch>
        </p:blipFill>
        <p:spPr>
          <a:xfrm>
            <a:off x="96674" y="3854035"/>
            <a:ext cx="3600450" cy="2190750"/>
          </a:xfrm>
          <a:prstGeom prst="rect">
            <a:avLst/>
          </a:prstGeom>
        </p:spPr>
      </p:pic>
      <p:pic>
        <p:nvPicPr>
          <p:cNvPr id="3" name="Εικόνα 2"/>
          <p:cNvPicPr>
            <a:picLocks noChangeAspect="1"/>
          </p:cNvPicPr>
          <p:nvPr/>
        </p:nvPicPr>
        <p:blipFill>
          <a:blip r:embed="rId5"/>
          <a:stretch>
            <a:fillRect/>
          </a:stretch>
        </p:blipFill>
        <p:spPr>
          <a:xfrm>
            <a:off x="3528811" y="2996923"/>
            <a:ext cx="4275786" cy="3861077"/>
          </a:xfrm>
          <a:prstGeom prst="rect">
            <a:avLst/>
          </a:prstGeom>
        </p:spPr>
      </p:pic>
    </p:spTree>
    <p:extLst>
      <p:ext uri="{BB962C8B-B14F-4D97-AF65-F5344CB8AC3E}">
        <p14:creationId xmlns:p14="http://schemas.microsoft.com/office/powerpoint/2010/main" val="250631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717453" y="459883"/>
            <a:ext cx="4333889" cy="3695700"/>
          </a:xfrm>
          <a:prstGeom prst="rect">
            <a:avLst/>
          </a:prstGeom>
        </p:spPr>
      </p:pic>
      <p:pic>
        <p:nvPicPr>
          <p:cNvPr id="5" name="Εικόνα 4"/>
          <p:cNvPicPr>
            <a:picLocks noChangeAspect="1"/>
          </p:cNvPicPr>
          <p:nvPr/>
        </p:nvPicPr>
        <p:blipFill>
          <a:blip r:embed="rId3"/>
          <a:stretch>
            <a:fillRect/>
          </a:stretch>
        </p:blipFill>
        <p:spPr>
          <a:xfrm>
            <a:off x="5156974" y="707394"/>
            <a:ext cx="6565961" cy="3200677"/>
          </a:xfrm>
          <a:prstGeom prst="rect">
            <a:avLst/>
          </a:prstGeom>
        </p:spPr>
      </p:pic>
      <p:pic>
        <p:nvPicPr>
          <p:cNvPr id="6" name="Εικόνα 5"/>
          <p:cNvPicPr>
            <a:picLocks noChangeAspect="1"/>
          </p:cNvPicPr>
          <p:nvPr/>
        </p:nvPicPr>
        <p:blipFill>
          <a:blip r:embed="rId4"/>
          <a:stretch>
            <a:fillRect/>
          </a:stretch>
        </p:blipFill>
        <p:spPr>
          <a:xfrm>
            <a:off x="2884397" y="3677748"/>
            <a:ext cx="6901270" cy="3175332"/>
          </a:xfrm>
          <a:prstGeom prst="rect">
            <a:avLst/>
          </a:prstGeom>
        </p:spPr>
      </p:pic>
    </p:spTree>
    <p:extLst>
      <p:ext uri="{BB962C8B-B14F-4D97-AF65-F5344CB8AC3E}">
        <p14:creationId xmlns:p14="http://schemas.microsoft.com/office/powerpoint/2010/main" val="367195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0" y="271462"/>
            <a:ext cx="5511257" cy="3695700"/>
          </a:xfrm>
          <a:prstGeom prst="rect">
            <a:avLst/>
          </a:prstGeom>
        </p:spPr>
      </p:pic>
      <p:pic>
        <p:nvPicPr>
          <p:cNvPr id="5" name="Εικόνα 4"/>
          <p:cNvPicPr>
            <a:picLocks noChangeAspect="1"/>
          </p:cNvPicPr>
          <p:nvPr/>
        </p:nvPicPr>
        <p:blipFill>
          <a:blip r:embed="rId3"/>
          <a:stretch>
            <a:fillRect/>
          </a:stretch>
        </p:blipFill>
        <p:spPr>
          <a:xfrm>
            <a:off x="5511257" y="0"/>
            <a:ext cx="6286500" cy="4238625"/>
          </a:xfrm>
          <a:prstGeom prst="rect">
            <a:avLst/>
          </a:prstGeom>
        </p:spPr>
      </p:pic>
      <p:sp>
        <p:nvSpPr>
          <p:cNvPr id="6" name="Έλλειψη 5"/>
          <p:cNvSpPr/>
          <p:nvPr/>
        </p:nvSpPr>
        <p:spPr>
          <a:xfrm>
            <a:off x="1416677" y="4334814"/>
            <a:ext cx="10122793" cy="2523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Σε εφημερίδες της 16ης Αυγούστου 1936 διαβάζουμε:</a:t>
            </a:r>
          </a:p>
          <a:p>
            <a:pPr algn="ctr"/>
            <a:endParaRPr lang="el-GR"/>
          </a:p>
          <a:p>
            <a:pPr algn="ctr"/>
            <a:r>
              <a:rPr lang="el-GR"/>
              <a:t>“Η Εθνική Φοιτητική Νεολαία Πειραιώς προβαίνουσα εις την εξαφάνισιν δια πυράς ολοκλήρου σειράς κομμουνιστικών εντύπων την προσεχή Κυριακήν και ώραν 8μμ και εν τη πλατεία Πασαλιμανίου Πειραιώς προσκαλεί άπαντας τους εθνικόφρονας νέους, όπως προσέλθουν εν τη πλατεία Τερψιθέας 7μμ ίνα εν σώματι μεταβούν και συμμετέχουν εις την τελετήν'”.</a:t>
            </a:r>
          </a:p>
        </p:txBody>
      </p:sp>
    </p:spTree>
    <p:extLst>
      <p:ext uri="{BB962C8B-B14F-4D97-AF65-F5344CB8AC3E}">
        <p14:creationId xmlns:p14="http://schemas.microsoft.com/office/powerpoint/2010/main" val="82198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ΜΕΤΑΞΑΣ –ΓΕΩΡΓΙΟΣ Β</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565832" y="1935921"/>
            <a:ext cx="4096219" cy="3695700"/>
          </a:xfrm>
          <a:prstGeom prst="rect">
            <a:avLst/>
          </a:prstGeom>
        </p:spPr>
      </p:pic>
      <p:sp>
        <p:nvSpPr>
          <p:cNvPr id="5" name="Έλλειψη 4"/>
          <p:cNvSpPr/>
          <p:nvPr/>
        </p:nvSpPr>
        <p:spPr>
          <a:xfrm>
            <a:off x="5060173" y="1935921"/>
            <a:ext cx="6555346" cy="4387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Συγκεκριμένα γράφει ο Νίκος </a:t>
            </a:r>
            <a:r>
              <a:rPr lang="el-GR" dirty="0" err="1"/>
              <a:t>Αλιβιζάτος</a:t>
            </a:r>
            <a:r>
              <a:rPr lang="el-GR" dirty="0"/>
              <a:t> «ο Γεώργιος Β’, ο οποίος χάρη στην ανεπιφύλακτη υποστήριξη των ενόπλων δυνάμεων ήταν, σε τελευταία ανάλυση, ο ισχυρός αν και αφανής πρωταγωνιστής του καθεστώτος, δεν έβλεπε την δικτατορία ως αυτοσκοπό, αλλά ως αναγκαία παρένθεση για την επάνοδο σε κάποια μορφή κοινοβουλευτισμού σε εύθετο χρόνο. Αντίθετα, για τον </a:t>
            </a:r>
            <a:r>
              <a:rPr lang="el-GR" dirty="0" err="1"/>
              <a:t>Ιω</a:t>
            </a:r>
            <a:r>
              <a:rPr lang="el-GR" dirty="0"/>
              <a:t>. Μεταξά η δικτατορία αποτελούσε το καταλληλότερο καθεστώς για τη χώρα.</a:t>
            </a:r>
          </a:p>
        </p:txBody>
      </p:sp>
    </p:spTree>
    <p:extLst>
      <p:ext uri="{BB962C8B-B14F-4D97-AF65-F5344CB8AC3E}">
        <p14:creationId xmlns:p14="http://schemas.microsoft.com/office/powerpoint/2010/main" val="874038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a:stretch>
            <a:fillRect/>
          </a:stretch>
        </p:blipFill>
        <p:spPr>
          <a:xfrm>
            <a:off x="154497" y="356852"/>
            <a:ext cx="3992502" cy="3695700"/>
          </a:xfrm>
          <a:prstGeom prst="rect">
            <a:avLst/>
          </a:prstGeom>
        </p:spPr>
      </p:pic>
      <p:sp>
        <p:nvSpPr>
          <p:cNvPr id="5" name="Έλλειψη 4"/>
          <p:cNvSpPr/>
          <p:nvPr/>
        </p:nvSpPr>
        <p:spPr>
          <a:xfrm>
            <a:off x="3966693" y="2073499"/>
            <a:ext cx="7817475" cy="4275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«Η απαρχή της διάκρισης των πολιτών σε εθνικόφρονες και μη», σημειώνει ο Νίκος Αλιβιζάτος, «καθώς και η δίωξη των υπόπτων, τα στρατόπεδα συγκέντρωσης, η ενδυνάμωση του βενιζελικού “ιδιώνυμου”, η λογοκρισία, οι “δηλώσεις μετανοίας” και τα πιστοποιητικά “κοινωνικών φρονημάτων”, που πρώτη αυτή καθιέρωσε, αποτέλεσαν την θεσμική παρακαταθήκη, από την οποία εμπνεύσθηκε και άντλησε τόσα και τόσα μέτρα το εμφυλιοπολεμικό και το μετεμφυλιοπολεμικό κράτος των επόμενων δεκαετιών».</a:t>
            </a:r>
          </a:p>
        </p:txBody>
      </p:sp>
    </p:spTree>
    <p:extLst>
      <p:ext uri="{BB962C8B-B14F-4D97-AF65-F5344CB8AC3E}">
        <p14:creationId xmlns:p14="http://schemas.microsoft.com/office/powerpoint/2010/main" val="265523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Προς την πολιτική σταθεροποίηση. </a:t>
            </a:r>
          </a:p>
        </p:txBody>
      </p:sp>
      <p:sp>
        <p:nvSpPr>
          <p:cNvPr id="3" name="Θέση περιεχομένου 2"/>
          <p:cNvSpPr>
            <a:spLocks noGrp="1"/>
          </p:cNvSpPr>
          <p:nvPr>
            <p:ph idx="1"/>
          </p:nvPr>
        </p:nvSpPr>
        <p:spPr/>
        <p:txBody>
          <a:bodyPr/>
          <a:lstStyle/>
          <a:p>
            <a:pPr marL="0" indent="0">
              <a:buNone/>
            </a:pPr>
            <a:r>
              <a:rPr lang="el-GR" dirty="0" smtClean="0"/>
              <a:t>1923: υπογραφή </a:t>
            </a:r>
            <a:r>
              <a:rPr lang="el-GR" dirty="0"/>
              <a:t>της Συνθήκης της </a:t>
            </a:r>
            <a:r>
              <a:rPr lang="el-GR" dirty="0" err="1"/>
              <a:t>Λωζάννης</a:t>
            </a:r>
            <a:r>
              <a:rPr lang="el-GR" dirty="0"/>
              <a:t>, </a:t>
            </a:r>
            <a:endParaRPr lang="el-GR" dirty="0" smtClean="0"/>
          </a:p>
          <a:p>
            <a:pPr marL="0" indent="0">
              <a:buNone/>
            </a:pPr>
            <a:endParaRPr lang="el-GR" dirty="0"/>
          </a:p>
          <a:p>
            <a:pPr marL="0" indent="0">
              <a:buNone/>
            </a:pPr>
            <a:r>
              <a:rPr lang="el-GR" dirty="0" smtClean="0"/>
              <a:t>Εσωτερική κρίση </a:t>
            </a:r>
          </a:p>
          <a:p>
            <a:pPr marL="0" indent="0">
              <a:buNone/>
            </a:pPr>
            <a:r>
              <a:rPr lang="el-GR" dirty="0" smtClean="0"/>
              <a:t>Ο Εθνικός Διχασμός </a:t>
            </a:r>
            <a:r>
              <a:rPr lang="el-GR" dirty="0"/>
              <a:t>επιβάρυνε </a:t>
            </a:r>
            <a:r>
              <a:rPr lang="el-GR" dirty="0" smtClean="0"/>
              <a:t>τη </a:t>
            </a:r>
            <a:r>
              <a:rPr lang="el-GR" dirty="0"/>
              <a:t>δημόσια ζωή. </a:t>
            </a:r>
            <a:endParaRPr lang="el-GR" dirty="0" smtClean="0"/>
          </a:p>
          <a:p>
            <a:pPr marL="0" indent="0">
              <a:buNone/>
            </a:pPr>
            <a:r>
              <a:rPr lang="el-GR" dirty="0" smtClean="0"/>
              <a:t>1923: Το </a:t>
            </a:r>
            <a:r>
              <a:rPr lang="el-GR" dirty="0" err="1"/>
              <a:t>φιλοβενιζελικό</a:t>
            </a:r>
            <a:r>
              <a:rPr lang="el-GR" dirty="0"/>
              <a:t> στρατιωτικό καθεστώς </a:t>
            </a:r>
            <a:r>
              <a:rPr lang="el-GR" dirty="0" smtClean="0"/>
              <a:t>το </a:t>
            </a:r>
            <a:r>
              <a:rPr lang="el-GR" dirty="0"/>
              <a:t>κοινοβουλευτικό καθεστώς, όχι όμως και την πολιτική ομαλότητα σε βάση σταθερή.</a:t>
            </a:r>
          </a:p>
        </p:txBody>
      </p:sp>
      <p:sp>
        <p:nvSpPr>
          <p:cNvPr id="4" name="Δεξιό βέλος 3"/>
          <p:cNvSpPr/>
          <p:nvPr/>
        </p:nvSpPr>
        <p:spPr>
          <a:xfrm>
            <a:off x="4018208" y="2575775"/>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1264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r>
              <a:rPr lang="el-GR" dirty="0"/>
              <a:t>Ο Ιωάννης </a:t>
            </a:r>
            <a:r>
              <a:rPr lang="el-GR" dirty="0" smtClean="0"/>
              <a:t>Μεταξάς</a:t>
            </a:r>
          </a:p>
          <a:p>
            <a:r>
              <a:rPr lang="el-GR" dirty="0" smtClean="0"/>
              <a:t> </a:t>
            </a:r>
            <a:r>
              <a:rPr lang="el-GR" dirty="0"/>
              <a:t>θα καταλύσει τους δημοκρατικούς </a:t>
            </a:r>
            <a:r>
              <a:rPr lang="el-GR" dirty="0" smtClean="0"/>
              <a:t>θεσμούς</a:t>
            </a:r>
          </a:p>
          <a:p>
            <a:r>
              <a:rPr lang="el-GR" dirty="0" smtClean="0"/>
              <a:t>θα </a:t>
            </a:r>
            <a:r>
              <a:rPr lang="el-GR" dirty="0"/>
              <a:t>κυβερνήσει έκτοτε, ως </a:t>
            </a:r>
            <a:r>
              <a:rPr lang="el-GR" dirty="0" smtClean="0"/>
              <a:t>δικτάτορα. </a:t>
            </a:r>
          </a:p>
          <a:p>
            <a:r>
              <a:rPr lang="el-GR" dirty="0" smtClean="0"/>
              <a:t>Η </a:t>
            </a:r>
            <a:r>
              <a:rPr lang="el-GR" dirty="0"/>
              <a:t>επικράτηση εντούτοις παρόμοιας υφής αυταρχικών καθεστώτων στο μεγαλύτερο τμήμα της Κεντρικής και της Ανατολικής Ευρώπης και η ισχνότητα των μέσων στήριξης -εσωτερικών και εξωτερικών- μιας ενδεχόμενης αντίδρασης, σε συνδυασμό και με τον θάνατο των σημαντικότερων πολιτικών ηγετών της περιόδου μεταξύ των δύο πολέμων (Βενιζέλου, Τσαλδάρη, Παπαναστασίου και Μιχαλακόπουλου), συντέλεσαν ώστε η αντίθεση αυτή να μην οδηγήσει στην πτώση της δικτατορίας.</a:t>
            </a:r>
          </a:p>
        </p:txBody>
      </p:sp>
    </p:spTree>
    <p:extLst>
      <p:ext uri="{BB962C8B-B14F-4D97-AF65-F5344CB8AC3E}">
        <p14:creationId xmlns:p14="http://schemas.microsoft.com/office/powerpoint/2010/main" val="393419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85000" lnSpcReduction="10000"/>
          </a:bodyPr>
          <a:lstStyle/>
          <a:p>
            <a:r>
              <a:rPr lang="el-GR" dirty="0"/>
              <a:t>Ισπανία,</a:t>
            </a:r>
          </a:p>
          <a:p>
            <a:r>
              <a:rPr lang="el-GR" dirty="0"/>
              <a:t> Πορτογαλία</a:t>
            </a:r>
          </a:p>
          <a:p>
            <a:r>
              <a:rPr lang="el-GR" dirty="0"/>
              <a:t>Αυστρία</a:t>
            </a:r>
          </a:p>
          <a:p>
            <a:r>
              <a:rPr lang="el-GR" dirty="0"/>
              <a:t> Γιουγκοσλαβία</a:t>
            </a:r>
          </a:p>
          <a:p>
            <a:r>
              <a:rPr lang="el-GR" dirty="0"/>
              <a:t> Ελλάδα</a:t>
            </a:r>
          </a:p>
          <a:p>
            <a:r>
              <a:rPr lang="el-GR" dirty="0"/>
              <a:t>Βουλγαρία</a:t>
            </a:r>
          </a:p>
          <a:p>
            <a:r>
              <a:rPr lang="el-GR" dirty="0"/>
              <a:t> Ρουμανία</a:t>
            </a:r>
          </a:p>
          <a:p>
            <a:r>
              <a:rPr lang="el-GR" dirty="0"/>
              <a:t>Πολωνία </a:t>
            </a:r>
          </a:p>
          <a:p>
            <a:r>
              <a:rPr lang="el-GR" dirty="0"/>
              <a:t>Λιθουανία.</a:t>
            </a:r>
          </a:p>
          <a:p>
            <a:endParaRPr lang="el-GR" dirty="0"/>
          </a:p>
        </p:txBody>
      </p:sp>
      <p:sp>
        <p:nvSpPr>
          <p:cNvPr id="4" name="Δεξιό άγκιστρο 3"/>
          <p:cNvSpPr/>
          <p:nvPr/>
        </p:nvSpPr>
        <p:spPr>
          <a:xfrm>
            <a:off x="4327301" y="2343955"/>
            <a:ext cx="914400" cy="32068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5615189" y="3065170"/>
            <a:ext cx="3721994" cy="1700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ΦΑΣΙΣΤΙΚΑ </a:t>
            </a:r>
          </a:p>
          <a:p>
            <a:pPr algn="ctr"/>
            <a:r>
              <a:rPr lang="el-GR" dirty="0" smtClean="0"/>
              <a:t>ΚΑΘΕΣΤΩΤΑ</a:t>
            </a:r>
            <a:endParaRPr lang="el-GR" dirty="0"/>
          </a:p>
        </p:txBody>
      </p:sp>
    </p:spTree>
    <p:extLst>
      <p:ext uri="{BB962C8B-B14F-4D97-AF65-F5344CB8AC3E}">
        <p14:creationId xmlns:p14="http://schemas.microsoft.com/office/powerpoint/2010/main" val="428980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marL="0" indent="0">
              <a:buNone/>
            </a:pPr>
            <a:r>
              <a:rPr lang="el-GR" dirty="0" smtClean="0"/>
              <a:t>25 </a:t>
            </a:r>
            <a:r>
              <a:rPr lang="el-GR" dirty="0"/>
              <a:t>Μαρτίου 1924 ανακηρύχτηκε από τη Βουλή, με </a:t>
            </a:r>
            <a:r>
              <a:rPr lang="el-GR" dirty="0" smtClean="0"/>
              <a:t>πρωτοβουλία </a:t>
            </a:r>
            <a:r>
              <a:rPr lang="el-GR" dirty="0"/>
              <a:t>του Αλέξανδρου Παπαναστασίου, και επικυρώθηκε με δημοψήφισμα, στις 13 Απριλίου, </a:t>
            </a:r>
            <a:r>
              <a:rPr lang="el-GR" b="1" dirty="0"/>
              <a:t>η αβασίλευτη </a:t>
            </a:r>
            <a:r>
              <a:rPr lang="el-GR" b="1" dirty="0" smtClean="0"/>
              <a:t>δημοκρατία</a:t>
            </a:r>
          </a:p>
          <a:p>
            <a:pPr marL="0" indent="0">
              <a:buNone/>
            </a:pPr>
            <a:r>
              <a:rPr lang="el-GR" dirty="0" smtClean="0"/>
              <a:t>αμφισβητήθηκε </a:t>
            </a:r>
            <a:r>
              <a:rPr lang="el-GR" dirty="0"/>
              <a:t>από τη φιλοβασιλική μερίδα. </a:t>
            </a:r>
            <a:endParaRPr lang="el-GR" dirty="0" smtClean="0"/>
          </a:p>
          <a:p>
            <a:pPr marL="0" indent="0">
              <a:buNone/>
            </a:pPr>
            <a:r>
              <a:rPr lang="el-GR" dirty="0" smtClean="0"/>
              <a:t>Η </a:t>
            </a:r>
            <a:r>
              <a:rPr lang="el-GR" dirty="0"/>
              <a:t>κυβερνητική αστάθεια</a:t>
            </a:r>
            <a:r>
              <a:rPr lang="el-GR" dirty="0" smtClean="0"/>
              <a:t>,</a:t>
            </a:r>
          </a:p>
          <a:p>
            <a:pPr marL="0" indent="0">
              <a:buNone/>
            </a:pPr>
            <a:r>
              <a:rPr lang="el-GR" dirty="0" smtClean="0"/>
              <a:t> </a:t>
            </a:r>
            <a:r>
              <a:rPr lang="el-GR" dirty="0"/>
              <a:t>η απειλή επέμβασης του στρατού στην πολιτική ζωή, </a:t>
            </a:r>
            <a:endParaRPr lang="el-GR" dirty="0" smtClean="0"/>
          </a:p>
          <a:p>
            <a:pPr marL="0" indent="0">
              <a:buNone/>
            </a:pPr>
            <a:r>
              <a:rPr lang="el-GR" dirty="0" smtClean="0"/>
              <a:t>η κατάλυση του </a:t>
            </a:r>
            <a:r>
              <a:rPr lang="el-GR" dirty="0"/>
              <a:t>κοινοβουλευτικού πολιτεύματος </a:t>
            </a:r>
            <a:r>
              <a:rPr lang="el-GR" dirty="0" smtClean="0"/>
              <a:t>                                            </a:t>
            </a:r>
          </a:p>
          <a:p>
            <a:pPr marL="0" indent="0">
              <a:buNone/>
            </a:pPr>
            <a:r>
              <a:rPr lang="el-GR" dirty="0" smtClean="0"/>
              <a:t>και </a:t>
            </a:r>
            <a:r>
              <a:rPr lang="el-GR" dirty="0"/>
              <a:t>η επιβολή μιας βραχύβιας δικτατορίας από </a:t>
            </a:r>
            <a:r>
              <a:rPr lang="el-GR" dirty="0" smtClean="0"/>
              <a:t>τον Θ. Πάγκαλο </a:t>
            </a:r>
            <a:endParaRPr lang="el-GR" dirty="0"/>
          </a:p>
        </p:txBody>
      </p:sp>
      <p:sp>
        <p:nvSpPr>
          <p:cNvPr id="4" name="Δεξιό άγκιστρο 3"/>
          <p:cNvSpPr/>
          <p:nvPr/>
        </p:nvSpPr>
        <p:spPr>
          <a:xfrm>
            <a:off x="7920507" y="3837904"/>
            <a:ext cx="734997" cy="17386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Έλλειψη 4"/>
          <p:cNvSpPr/>
          <p:nvPr/>
        </p:nvSpPr>
        <p:spPr>
          <a:xfrm>
            <a:off x="8564451" y="3943632"/>
            <a:ext cx="2703105"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l-GR" dirty="0" smtClean="0"/>
              <a:t>Σφραγίζουν την πολιτική ζωή.</a:t>
            </a:r>
            <a:endParaRPr lang="el-GR" dirty="0"/>
          </a:p>
        </p:txBody>
      </p:sp>
    </p:spTree>
    <p:extLst>
      <p:ext uri="{BB962C8B-B14F-4D97-AF65-F5344CB8AC3E}">
        <p14:creationId xmlns:p14="http://schemas.microsoft.com/office/powerpoint/2010/main" val="204676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1927:συγκρότηση </a:t>
            </a:r>
            <a:r>
              <a:rPr lang="el-GR" dirty="0"/>
              <a:t>οικουμενικής κυβέρνησης υπό τον Αλέξανδρο Ζαΐμη με τη συμμετοχή των αντίπαλων πολιτικών κομμάτων, </a:t>
            </a:r>
            <a:r>
              <a:rPr lang="el-GR" dirty="0" err="1"/>
              <a:t>βενιζελικών</a:t>
            </a:r>
            <a:r>
              <a:rPr lang="el-GR" dirty="0"/>
              <a:t> και </a:t>
            </a:r>
            <a:r>
              <a:rPr lang="el-GR" dirty="0" err="1"/>
              <a:t>αντιβενιζελικών</a:t>
            </a:r>
            <a:r>
              <a:rPr lang="el-GR" dirty="0"/>
              <a:t>, </a:t>
            </a:r>
            <a:endParaRPr lang="el-GR" dirty="0" smtClean="0"/>
          </a:p>
          <a:p>
            <a:r>
              <a:rPr lang="el-GR" dirty="0" smtClean="0"/>
              <a:t>1927:ψηφίστηκε </a:t>
            </a:r>
            <a:r>
              <a:rPr lang="el-GR" dirty="0"/>
              <a:t>και το νέο Σύνταγμα της Ελλάδας. Ύστερα εξάλλου και από τη </a:t>
            </a:r>
            <a:r>
              <a:rPr lang="el-GR" dirty="0" smtClean="0"/>
              <a:t>θριαμβευτική, </a:t>
            </a:r>
            <a:r>
              <a:rPr lang="el-GR" dirty="0"/>
              <a:t>τον Αύγουστο του </a:t>
            </a:r>
            <a:endParaRPr lang="el-GR" dirty="0" smtClean="0"/>
          </a:p>
          <a:p>
            <a:r>
              <a:rPr lang="el-GR" dirty="0"/>
              <a:t>1928 : εκλογική </a:t>
            </a:r>
            <a:r>
              <a:rPr lang="el-GR" dirty="0" smtClean="0"/>
              <a:t>επικράτησης </a:t>
            </a:r>
            <a:r>
              <a:rPr lang="el-GR" dirty="0"/>
              <a:t>του Κόμματος των </a:t>
            </a:r>
            <a:r>
              <a:rPr lang="el-GR" dirty="0" smtClean="0"/>
              <a:t>Φιλελευθέρων κα επάνοδος του Βενιζέλου </a:t>
            </a:r>
            <a:r>
              <a:rPr lang="el-GR" dirty="0"/>
              <a:t>στην εξουσία </a:t>
            </a:r>
            <a:endParaRPr lang="el-GR" dirty="0" smtClean="0"/>
          </a:p>
          <a:p>
            <a:r>
              <a:rPr lang="el-GR" dirty="0" smtClean="0"/>
              <a:t> </a:t>
            </a:r>
            <a:r>
              <a:rPr lang="el-GR" dirty="0"/>
              <a:t>σταθεροποιείται </a:t>
            </a:r>
            <a:r>
              <a:rPr lang="el-GR" dirty="0" smtClean="0"/>
              <a:t> </a:t>
            </a:r>
            <a:r>
              <a:rPr lang="el-GR" dirty="0"/>
              <a:t>το κοινοβουλευτικό καθεστώς </a:t>
            </a:r>
            <a:r>
              <a:rPr lang="el-GR" dirty="0" smtClean="0"/>
              <a:t>και το </a:t>
            </a:r>
            <a:r>
              <a:rPr lang="el-GR" dirty="0"/>
              <a:t>πολίτευμα της </a:t>
            </a:r>
            <a:r>
              <a:rPr lang="el-GR" dirty="0" err="1"/>
              <a:t>προεδρευόμενης</a:t>
            </a:r>
            <a:r>
              <a:rPr lang="el-GR" dirty="0"/>
              <a:t> κοινοβουλευτικής </a:t>
            </a:r>
            <a:r>
              <a:rPr lang="el-GR" dirty="0" smtClean="0"/>
              <a:t>δημοκρατίας.</a:t>
            </a:r>
            <a:endParaRPr lang="el-GR" dirty="0"/>
          </a:p>
        </p:txBody>
      </p:sp>
    </p:spTree>
    <p:extLst>
      <p:ext uri="{BB962C8B-B14F-4D97-AF65-F5344CB8AC3E}">
        <p14:creationId xmlns:p14="http://schemas.microsoft.com/office/powerpoint/2010/main" val="188680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245823" y="2282578"/>
            <a:ext cx="1996427" cy="2329064"/>
          </a:xfrm>
          <a:prstGeom prst="rect">
            <a:avLst/>
          </a:prstGeom>
        </p:spPr>
      </p:pic>
      <p:sp>
        <p:nvSpPr>
          <p:cNvPr id="5" name="Ορθογώνιο 4"/>
          <p:cNvSpPr/>
          <p:nvPr/>
        </p:nvSpPr>
        <p:spPr>
          <a:xfrm>
            <a:off x="1261927" y="4584879"/>
            <a:ext cx="1996427"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dirty="0" smtClean="0"/>
              <a:t>Αλέξανδρος Ζαΐμης</a:t>
            </a:r>
            <a:endParaRPr lang="el-GR" dirty="0"/>
          </a:p>
        </p:txBody>
      </p:sp>
      <p:pic>
        <p:nvPicPr>
          <p:cNvPr id="6" name="Εικόνα 5"/>
          <p:cNvPicPr>
            <a:picLocks noChangeAspect="1"/>
          </p:cNvPicPr>
          <p:nvPr/>
        </p:nvPicPr>
        <p:blipFill>
          <a:blip r:embed="rId3"/>
          <a:stretch>
            <a:fillRect/>
          </a:stretch>
        </p:blipFill>
        <p:spPr>
          <a:xfrm>
            <a:off x="3653105" y="2255815"/>
            <a:ext cx="3508351" cy="3346495"/>
          </a:xfrm>
          <a:prstGeom prst="rect">
            <a:avLst/>
          </a:prstGeom>
        </p:spPr>
      </p:pic>
      <p:sp>
        <p:nvSpPr>
          <p:cNvPr id="8" name="Ορθογώνιο 7"/>
          <p:cNvSpPr/>
          <p:nvPr/>
        </p:nvSpPr>
        <p:spPr>
          <a:xfrm>
            <a:off x="3653106" y="5602310"/>
            <a:ext cx="3417396"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l-GR" dirty="0" smtClean="0"/>
              <a:t>Αλέξανδρος </a:t>
            </a:r>
            <a:r>
              <a:rPr lang="el-GR" dirty="0"/>
              <a:t>Π</a:t>
            </a:r>
            <a:r>
              <a:rPr lang="el-GR" dirty="0" smtClean="0"/>
              <a:t>απαναστασίου </a:t>
            </a:r>
            <a:endParaRPr lang="el-GR" dirty="0"/>
          </a:p>
        </p:txBody>
      </p:sp>
      <p:pic>
        <p:nvPicPr>
          <p:cNvPr id="9" name="Εικόνα 8"/>
          <p:cNvPicPr>
            <a:picLocks noChangeAspect="1"/>
          </p:cNvPicPr>
          <p:nvPr/>
        </p:nvPicPr>
        <p:blipFill>
          <a:blip r:embed="rId4"/>
          <a:stretch>
            <a:fillRect/>
          </a:stretch>
        </p:blipFill>
        <p:spPr>
          <a:xfrm>
            <a:off x="7399912" y="797316"/>
            <a:ext cx="4065019" cy="4926169"/>
          </a:xfrm>
          <a:prstGeom prst="rect">
            <a:avLst/>
          </a:prstGeom>
        </p:spPr>
      </p:pic>
      <p:sp>
        <p:nvSpPr>
          <p:cNvPr id="10" name="Ορθογώνιο 9"/>
          <p:cNvSpPr/>
          <p:nvPr/>
        </p:nvSpPr>
        <p:spPr>
          <a:xfrm>
            <a:off x="7399912" y="5723485"/>
            <a:ext cx="4165316"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dirty="0" smtClean="0"/>
              <a:t>Ελευθέριος </a:t>
            </a:r>
            <a:r>
              <a:rPr lang="el-GR" dirty="0"/>
              <a:t>Β</a:t>
            </a:r>
            <a:r>
              <a:rPr lang="el-GR" dirty="0" smtClean="0"/>
              <a:t>ενιζέλος</a:t>
            </a:r>
            <a:endParaRPr lang="el-GR" dirty="0"/>
          </a:p>
        </p:txBody>
      </p:sp>
    </p:spTree>
    <p:extLst>
      <p:ext uri="{BB962C8B-B14F-4D97-AF65-F5344CB8AC3E}">
        <p14:creationId xmlns:p14="http://schemas.microsoft.com/office/powerpoint/2010/main" val="105858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4. Η ΕΛΛΑΔΑ ΣΤΗΝ ΚΡΙΣΙΜΗ ΔΕΚΑΕΤΙΑ 1930-1940</a:t>
            </a:r>
          </a:p>
        </p:txBody>
      </p:sp>
      <p:sp>
        <p:nvSpPr>
          <p:cNvPr id="3" name="Θέση περιεχομένου 2"/>
          <p:cNvSpPr>
            <a:spLocks noGrp="1"/>
          </p:cNvSpPr>
          <p:nvPr>
            <p:ph idx="1"/>
          </p:nvPr>
        </p:nvSpPr>
        <p:spPr/>
        <p:txBody>
          <a:bodyPr/>
          <a:lstStyle/>
          <a:p>
            <a:pPr marL="0" indent="0">
              <a:buNone/>
            </a:pPr>
            <a:r>
              <a:rPr lang="el-GR" sz="2400" b="1" dirty="0"/>
              <a:t>Η πολιτική αστάθεια και η εγκαθίδρυση της δικτατορίας</a:t>
            </a:r>
            <a:r>
              <a:rPr lang="el-GR" dirty="0" smtClean="0"/>
              <a:t>.</a:t>
            </a:r>
          </a:p>
          <a:p>
            <a:r>
              <a:rPr lang="el-GR" dirty="0" smtClean="0"/>
              <a:t>. </a:t>
            </a:r>
            <a:r>
              <a:rPr lang="el-GR" dirty="0"/>
              <a:t>Η προσπάθεια του Ελευθερίου Βενιζέλου να κάνει τη χώρα «</a:t>
            </a:r>
            <a:r>
              <a:rPr lang="el-GR" dirty="0" err="1"/>
              <a:t>αγνώριστον</a:t>
            </a:r>
            <a:r>
              <a:rPr lang="el-GR" dirty="0"/>
              <a:t>» -όπως είχε την πρόθεση- προσέκρουσε στους σοβαρούς κραδασμούς που προκάλεσε σε παγκόσμια κλίμακα η διεθνής οικονομική κρίση. </a:t>
            </a:r>
            <a:endParaRPr lang="el-GR" dirty="0" smtClean="0"/>
          </a:p>
          <a:p>
            <a:r>
              <a:rPr lang="el-GR" dirty="0" smtClean="0"/>
              <a:t>1933: στις εκλογές </a:t>
            </a:r>
            <a:r>
              <a:rPr lang="el-GR" dirty="0"/>
              <a:t>επικράτησε το Λαϊκό Κόμμα, </a:t>
            </a:r>
            <a:r>
              <a:rPr lang="el-GR" dirty="0" smtClean="0"/>
              <a:t>μ πρωθυπουργό τον Παναγή Τσαλδάρη και </a:t>
            </a:r>
            <a:r>
              <a:rPr lang="el-GR" dirty="0"/>
              <a:t>υπουργό Εξωτερικών τον Δημήτριο </a:t>
            </a:r>
            <a:r>
              <a:rPr lang="el-GR" dirty="0" smtClean="0"/>
              <a:t>Μάξιμο</a:t>
            </a:r>
          </a:p>
          <a:p>
            <a:r>
              <a:rPr lang="el-GR" dirty="0" smtClean="0"/>
              <a:t>θα </a:t>
            </a:r>
            <a:r>
              <a:rPr lang="el-GR" dirty="0"/>
              <a:t>παραμείνει στην εξουσία για μία διετία.</a:t>
            </a:r>
          </a:p>
        </p:txBody>
      </p:sp>
    </p:spTree>
    <p:extLst>
      <p:ext uri="{BB962C8B-B14F-4D97-AF65-F5344CB8AC3E}">
        <p14:creationId xmlns:p14="http://schemas.microsoft.com/office/powerpoint/2010/main" val="15406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1933 : </a:t>
            </a:r>
            <a:r>
              <a:rPr lang="el-GR" dirty="0" err="1" smtClean="0"/>
              <a:t>φιλοβενιζλικό</a:t>
            </a:r>
            <a:r>
              <a:rPr lang="el-GR" dirty="0" smtClean="0"/>
              <a:t> στρατιωτικό κίνημα </a:t>
            </a:r>
          </a:p>
          <a:p>
            <a:r>
              <a:rPr lang="el-GR" dirty="0" smtClean="0"/>
              <a:t>1933 : απόπειρα δολοφονίας του Βενιζέλου                            </a:t>
            </a:r>
          </a:p>
          <a:p>
            <a:r>
              <a:rPr lang="el-GR" dirty="0" smtClean="0"/>
              <a:t>1935 :2</a:t>
            </a:r>
            <a:r>
              <a:rPr lang="el-GR" baseline="30000" dirty="0" smtClean="0"/>
              <a:t>ο</a:t>
            </a:r>
            <a:r>
              <a:rPr lang="el-GR" dirty="0" smtClean="0"/>
              <a:t> </a:t>
            </a:r>
            <a:r>
              <a:rPr lang="el-GR" dirty="0" err="1" smtClean="0"/>
              <a:t>φιλοβενιζλικό</a:t>
            </a:r>
            <a:r>
              <a:rPr lang="el-GR" dirty="0" smtClean="0"/>
              <a:t> στρατιωτικό κίνημα</a:t>
            </a:r>
          </a:p>
          <a:p>
            <a:endParaRPr lang="el-GR" dirty="0"/>
          </a:p>
        </p:txBody>
      </p:sp>
      <p:sp>
        <p:nvSpPr>
          <p:cNvPr id="4" name="Δεξιό άγκιστρο 3"/>
          <p:cNvSpPr/>
          <p:nvPr/>
        </p:nvSpPr>
        <p:spPr>
          <a:xfrm>
            <a:off x="6619740" y="2292440"/>
            <a:ext cx="463639"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Έλλειψη 4"/>
          <p:cNvSpPr/>
          <p:nvPr/>
        </p:nvSpPr>
        <p:spPr>
          <a:xfrm>
            <a:off x="7624293" y="2189408"/>
            <a:ext cx="3643263" cy="2060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a:t>
            </a:r>
            <a:r>
              <a:rPr lang="el-GR" dirty="0"/>
              <a:t>πολιτική πόλωση και </a:t>
            </a:r>
            <a:r>
              <a:rPr lang="el-GR" dirty="0" smtClean="0"/>
              <a:t>υιοθέτηση </a:t>
            </a:r>
            <a:r>
              <a:rPr lang="el-GR" dirty="0"/>
              <a:t>από τις δύο αντίπαλες παρατάξεις μεθόδων εκβιαστικών </a:t>
            </a:r>
          </a:p>
        </p:txBody>
      </p:sp>
    </p:spTree>
    <p:extLst>
      <p:ext uri="{BB962C8B-B14F-4D97-AF65-F5344CB8AC3E}">
        <p14:creationId xmlns:p14="http://schemas.microsoft.com/office/powerpoint/2010/main" val="107066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a:t>
            </a:r>
            <a:r>
              <a:rPr lang="el-GR" dirty="0" err="1" smtClean="0"/>
              <a:t>αυτοκινητο</a:t>
            </a:r>
            <a:r>
              <a:rPr lang="el-GR" dirty="0" smtClean="0"/>
              <a:t> του </a:t>
            </a:r>
            <a:r>
              <a:rPr lang="el-GR" dirty="0" err="1" smtClean="0"/>
              <a:t>βενιζελου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0" y="1473221"/>
            <a:ext cx="4629269" cy="3695700"/>
          </a:xfrm>
          <a:prstGeom prst="rect">
            <a:avLst/>
          </a:prstGeom>
        </p:spPr>
      </p:pic>
      <p:pic>
        <p:nvPicPr>
          <p:cNvPr id="5" name="Εικόνα 4"/>
          <p:cNvPicPr>
            <a:picLocks noChangeAspect="1"/>
          </p:cNvPicPr>
          <p:nvPr/>
        </p:nvPicPr>
        <p:blipFill>
          <a:blip r:embed="rId3"/>
          <a:stretch>
            <a:fillRect/>
          </a:stretch>
        </p:blipFill>
        <p:spPr>
          <a:xfrm>
            <a:off x="3380018" y="3648075"/>
            <a:ext cx="4191000" cy="3076575"/>
          </a:xfrm>
          <a:prstGeom prst="rect">
            <a:avLst/>
          </a:prstGeom>
        </p:spPr>
      </p:pic>
      <p:pic>
        <p:nvPicPr>
          <p:cNvPr id="6" name="Εικόνα 5"/>
          <p:cNvPicPr>
            <a:picLocks noChangeAspect="1"/>
          </p:cNvPicPr>
          <p:nvPr/>
        </p:nvPicPr>
        <p:blipFill>
          <a:blip r:embed="rId4"/>
          <a:stretch>
            <a:fillRect/>
          </a:stretch>
        </p:blipFill>
        <p:spPr>
          <a:xfrm>
            <a:off x="7701565" y="3648075"/>
            <a:ext cx="4368621" cy="3209925"/>
          </a:xfrm>
          <a:prstGeom prst="rect">
            <a:avLst/>
          </a:prstGeom>
        </p:spPr>
      </p:pic>
    </p:spTree>
    <p:extLst>
      <p:ext uri="{BB962C8B-B14F-4D97-AF65-F5344CB8AC3E}">
        <p14:creationId xmlns:p14="http://schemas.microsoft.com/office/powerpoint/2010/main" val="3433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7500" lnSpcReduction="20000"/>
          </a:bodyPr>
          <a:lstStyle/>
          <a:p>
            <a:r>
              <a:rPr lang="el-GR" dirty="0"/>
              <a:t>Στις 8 Ιουνίου η εφημερίδα «Ελληνική», όργανο του Ιωάννη Μεταξά, έγραφε σε κύριο άρθρο της: «Τους ήρωας της οδού Κηφισιάς, αυτών των οποίων τα ονόματα θα </a:t>
            </a:r>
            <a:r>
              <a:rPr lang="el-GR" dirty="0" err="1"/>
              <a:t>τιμήση</a:t>
            </a:r>
            <a:r>
              <a:rPr lang="el-GR" dirty="0"/>
              <a:t> η εθνική ιστορία με χρυσά γράμματα, ας τους </a:t>
            </a:r>
            <a:r>
              <a:rPr lang="el-GR" dirty="0" err="1"/>
              <a:t>μιμηθώμεν</a:t>
            </a:r>
            <a:r>
              <a:rPr lang="el-GR" dirty="0"/>
              <a:t> όλοι, αφού τα ύψιστα συμφέροντα της πατρίδας αυτό απαιτούν. Εις τας </a:t>
            </a:r>
            <a:r>
              <a:rPr lang="el-GR" dirty="0" err="1"/>
              <a:t>απειλάς</a:t>
            </a:r>
            <a:r>
              <a:rPr lang="el-GR" dirty="0"/>
              <a:t> του </a:t>
            </a:r>
            <a:r>
              <a:rPr lang="el-GR" dirty="0" err="1"/>
              <a:t>βενιζελισμού</a:t>
            </a:r>
            <a:r>
              <a:rPr lang="el-GR" dirty="0"/>
              <a:t> πρέπει ο </a:t>
            </a:r>
            <a:r>
              <a:rPr lang="el-GR" dirty="0" err="1"/>
              <a:t>αντιβενιζελισμός</a:t>
            </a:r>
            <a:r>
              <a:rPr lang="el-GR" dirty="0"/>
              <a:t> να </a:t>
            </a:r>
            <a:r>
              <a:rPr lang="el-GR" dirty="0" err="1"/>
              <a:t>απαντήση</a:t>
            </a:r>
            <a:r>
              <a:rPr lang="el-GR" dirty="0"/>
              <a:t> με έργα της </a:t>
            </a:r>
            <a:r>
              <a:rPr lang="el-GR" dirty="0" err="1"/>
              <a:t>αγριωτέρας</a:t>
            </a:r>
            <a:r>
              <a:rPr lang="el-GR" dirty="0"/>
              <a:t> </a:t>
            </a:r>
            <a:r>
              <a:rPr lang="el-GR" dirty="0" err="1"/>
              <a:t>σκληρότητος</a:t>
            </a:r>
            <a:r>
              <a:rPr lang="el-GR" dirty="0"/>
              <a:t>, εάν δεν </a:t>
            </a:r>
            <a:r>
              <a:rPr lang="el-GR" dirty="0" err="1"/>
              <a:t>θέλη</a:t>
            </a:r>
            <a:r>
              <a:rPr lang="el-GR" dirty="0"/>
              <a:t> να </a:t>
            </a:r>
            <a:r>
              <a:rPr lang="el-GR" dirty="0" err="1"/>
              <a:t>ατιμασθή</a:t>
            </a:r>
            <a:r>
              <a:rPr lang="el-GR" dirty="0"/>
              <a:t> και να </a:t>
            </a:r>
            <a:r>
              <a:rPr lang="el-GR" dirty="0" err="1"/>
              <a:t>εξευτελισθή</a:t>
            </a:r>
            <a:r>
              <a:rPr lang="el-GR" dirty="0"/>
              <a:t>… Γίγαντες του </a:t>
            </a:r>
            <a:r>
              <a:rPr lang="el-GR" dirty="0" err="1"/>
              <a:t>αντιβενιζελικού</a:t>
            </a:r>
            <a:r>
              <a:rPr lang="el-GR" dirty="0"/>
              <a:t> λαού, </a:t>
            </a:r>
            <a:r>
              <a:rPr lang="el-GR" dirty="0" err="1"/>
              <a:t>εγερθήτε</a:t>
            </a:r>
            <a:r>
              <a:rPr lang="el-GR" dirty="0"/>
              <a:t> και ορμήσατε! Εις την </a:t>
            </a:r>
            <a:r>
              <a:rPr lang="el-GR" dirty="0" err="1"/>
              <a:t>ορμήν</a:t>
            </a:r>
            <a:r>
              <a:rPr lang="el-GR" dirty="0"/>
              <a:t> σας δε ας μη </a:t>
            </a:r>
            <a:r>
              <a:rPr lang="el-GR" dirty="0" err="1"/>
              <a:t>υπάρξη</a:t>
            </a:r>
            <a:r>
              <a:rPr lang="el-GR" dirty="0"/>
              <a:t> ούτε οίκτος ούτε έλεος διά την </a:t>
            </a:r>
            <a:r>
              <a:rPr lang="el-GR" dirty="0" err="1"/>
              <a:t>συντριβήν</a:t>
            </a:r>
            <a:r>
              <a:rPr lang="el-GR" dirty="0"/>
              <a:t> και τον </a:t>
            </a:r>
            <a:r>
              <a:rPr lang="el-GR" dirty="0" err="1"/>
              <a:t>αφανισμόν</a:t>
            </a:r>
            <a:r>
              <a:rPr lang="el-GR" dirty="0"/>
              <a:t> των αντιπάλων σας</a:t>
            </a:r>
            <a:r>
              <a:rPr lang="el-GR" dirty="0" smtClean="0"/>
              <a:t>…»</a:t>
            </a:r>
          </a:p>
          <a:p>
            <a:r>
              <a:rPr lang="el-GR" dirty="0"/>
              <a:t>………………………….. Κατά τη διάρκεια της ακροαματικής διαδικασίας θα αποκαλυφθεί ότι για την απόπειρα κατά του Ελευθερίου Βενιζέλου είχαν διατεθεί 2.000.000 δραχμές με άγνωστο χρηματοδότη. Η δίκη δεν τελείωσε ποτέ. Αναβλήθηκε «επ’ </a:t>
            </a:r>
            <a:r>
              <a:rPr lang="el-GR" dirty="0" err="1"/>
              <a:t>αόριστον</a:t>
            </a:r>
            <a:r>
              <a:rPr lang="el-GR" dirty="0"/>
              <a:t>», επειδή μεσολάβησε το </a:t>
            </a:r>
            <a:r>
              <a:rPr lang="el-GR" dirty="0" err="1"/>
              <a:t>βενιζελικό</a:t>
            </a:r>
            <a:r>
              <a:rPr lang="el-GR" dirty="0"/>
              <a:t> κίνημα της 1ης Μαρτίου 1935, που κατέληξε σε αποτυχία και συνετέλεσε στην κυριαρχία των φιλοβασιλικών δυνάμεων, που </a:t>
            </a:r>
            <a:r>
              <a:rPr lang="el-GR" dirty="0" err="1"/>
              <a:t>επανέφεραν</a:t>
            </a:r>
            <a:r>
              <a:rPr lang="el-GR" dirty="0"/>
              <a:t> από την εξορία τον Γεώργιο Β’</a:t>
            </a:r>
            <a:endParaRPr lang="el-GR" dirty="0" smtClean="0"/>
          </a:p>
          <a:p>
            <a:r>
              <a:rPr lang="en-GB" dirty="0"/>
              <a:t>https://www.in.gr/2019/06/06/stories/features/deyteri-apopeira-dolofonias-tou-eleytheriou-venizelou/</a:t>
            </a:r>
            <a:endParaRPr lang="el-GR" dirty="0"/>
          </a:p>
        </p:txBody>
      </p:sp>
    </p:spTree>
    <p:extLst>
      <p:ext uri="{BB962C8B-B14F-4D97-AF65-F5344CB8AC3E}">
        <p14:creationId xmlns:p14="http://schemas.microsoft.com/office/powerpoint/2010/main" val="5168075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74</TotalTime>
  <Words>1283</Words>
  <Application>Microsoft Office PowerPoint</Application>
  <PresentationFormat>Ευρεία οθόνη</PresentationFormat>
  <Paragraphs>79</Paragraphs>
  <Slides>21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21</vt:i4>
      </vt:variant>
    </vt:vector>
  </HeadingPairs>
  <TitlesOfParts>
    <vt:vector size="25" baseType="lpstr">
      <vt:lpstr>Arial</vt:lpstr>
      <vt:lpstr>Bookman Old Style</vt:lpstr>
      <vt:lpstr>Rockwell</vt:lpstr>
      <vt:lpstr>Damask</vt:lpstr>
      <vt:lpstr>2. ΕΣΩΤΕΡΙΚΕΣ ΕΞΕΛΙΞΕΙΣ ΣΤΗΝ ΕΛΛΑΔΑ (1923-1930)</vt:lpstr>
      <vt:lpstr>Προς την πολιτική σταθεροποίηση. </vt:lpstr>
      <vt:lpstr>Παρουσίαση του PowerPoint</vt:lpstr>
      <vt:lpstr>Παρουσίαση του PowerPoint</vt:lpstr>
      <vt:lpstr>Παρουσίαση του PowerPoint</vt:lpstr>
      <vt:lpstr>4. Η ΕΛΛΑΔΑ ΣΤΗΝ ΚΡΙΣΙΜΗ ΔΕΚΑΕΤΙΑ 1930-1940</vt:lpstr>
      <vt:lpstr>Παρουσίαση του PowerPoint</vt:lpstr>
      <vt:lpstr>Το αυτοκινητο του βενιζελου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ΕΟΝ</vt:lpstr>
      <vt:lpstr>Παρουσίαση του PowerPoint</vt:lpstr>
      <vt:lpstr>Παρουσίαση του PowerPoint</vt:lpstr>
      <vt:lpstr>ΜΕΤΑΞΑΣ –ΓΕΩΡΓΙΟΣ Β</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ΕΣΩΤΕΡΙΚΕΣ ΕΞΕΛΙΞΕΙΣ ΣΤΗΝ ΕΛΛΑΔΑ (1923-1930)</dc:title>
  <dc:creator>k louta</dc:creator>
  <cp:lastModifiedBy>k louta</cp:lastModifiedBy>
  <cp:revision>9</cp:revision>
  <dcterms:created xsi:type="dcterms:W3CDTF">2023-12-13T20:20:04Z</dcterms:created>
  <dcterms:modified xsi:type="dcterms:W3CDTF">2024-01-09T20:45:20Z</dcterms:modified>
</cp:coreProperties>
</file>