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4" r:id="rId5"/>
    <p:sldId id="259" r:id="rId6"/>
    <p:sldId id="260" r:id="rId7"/>
    <p:sldId id="261" r:id="rId8"/>
    <p:sldId id="262" r:id="rId9"/>
    <p:sldId id="265" r:id="rId10"/>
    <p:sldId id="263" r:id="rId11"/>
    <p:sldId id="268" r:id="rId12"/>
    <p:sldId id="266" r:id="rId13"/>
    <p:sldId id="267"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l-GR" smtClean="0"/>
              <a:t>Στυλ κύριου τίτλου</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2/6/2024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2/6/2024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a:t>2. Η ΕΝΑΡΞΗ ΤΟΥ ΨΥΧΡΟΥ ΠΟΛΕΜΟΥ, ΟΙ ΕΠΙΠΤΩΣΕΙΣ ΤΟΥ ΣΤΗΝ ΕΛΛΑΔΑ ΚΑΙ Ο ΕΜΦΥΛΙΟΣ ΠΟΛΕΜΟΣ</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3140485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406400"/>
            <a:ext cx="9905998" cy="790222"/>
          </a:xfrm>
        </p:spPr>
        <p:txBody>
          <a:bodyPr/>
          <a:lstStyle/>
          <a:p>
            <a:r>
              <a:rPr lang="el-GR" dirty="0" err="1" smtClean="0"/>
              <a:t>Μεταπολεμικη</a:t>
            </a:r>
            <a:r>
              <a:rPr lang="el-GR" dirty="0" smtClean="0"/>
              <a:t> </a:t>
            </a:r>
            <a:r>
              <a:rPr lang="el-GR" dirty="0" err="1" smtClean="0"/>
              <a:t>διαιρεση</a:t>
            </a:r>
            <a:r>
              <a:rPr lang="el-GR" dirty="0" smtClean="0"/>
              <a:t> </a:t>
            </a:r>
            <a:r>
              <a:rPr lang="el-GR" dirty="0" err="1" smtClean="0"/>
              <a:t>γερμανιασ</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370666" y="1343378"/>
            <a:ext cx="5565422" cy="5249333"/>
          </a:xfrm>
          <a:prstGeom prst="rect">
            <a:avLst/>
          </a:prstGeom>
        </p:spPr>
      </p:pic>
    </p:spTree>
    <p:extLst>
      <p:ext uri="{BB962C8B-B14F-4D97-AF65-F5344CB8AC3E}">
        <p14:creationId xmlns:p14="http://schemas.microsoft.com/office/powerpoint/2010/main" val="402312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666750" y="399366"/>
            <a:ext cx="4762500" cy="3352800"/>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6815840" y="228601"/>
            <a:ext cx="5014389" cy="3124200"/>
          </a:xfrm>
          <a:prstGeom prst="rect">
            <a:avLst/>
          </a:prstGeom>
        </p:spPr>
      </p:pic>
      <p:sp>
        <p:nvSpPr>
          <p:cNvPr id="5" name="Ορθογώνιο 4"/>
          <p:cNvSpPr/>
          <p:nvPr/>
        </p:nvSpPr>
        <p:spPr>
          <a:xfrm flipH="1">
            <a:off x="6815840" y="2967335"/>
            <a:ext cx="5150382" cy="1200329"/>
          </a:xfrm>
          <a:prstGeom prst="rect">
            <a:avLst/>
          </a:prstGeom>
        </p:spPr>
        <p:txBody>
          <a:bodyPr wrap="square">
            <a:spAutoFit/>
          </a:bodyPr>
          <a:lstStyle/>
          <a:p>
            <a:r>
              <a:rPr lang="el-GR" dirty="0"/>
              <a:t>Μια ηλικιωμένη γυναίκα, μετά από τρεις ώρες αναμονής, γνέφει από το δυτικό τομέα σε γνωστούς της, που βρίσκονται στον ανατολικό τομέα (1961)</a:t>
            </a:r>
          </a:p>
        </p:txBody>
      </p:sp>
      <p:sp>
        <p:nvSpPr>
          <p:cNvPr id="7" name="Ορθογώνιο 6"/>
          <p:cNvSpPr/>
          <p:nvPr/>
        </p:nvSpPr>
        <p:spPr>
          <a:xfrm>
            <a:off x="0" y="3105835"/>
            <a:ext cx="5429250" cy="646331"/>
          </a:xfrm>
          <a:prstGeom prst="rect">
            <a:avLst/>
          </a:prstGeom>
        </p:spPr>
        <p:txBody>
          <a:bodyPr wrap="square">
            <a:spAutoFit/>
          </a:bodyPr>
          <a:lstStyle/>
          <a:p>
            <a:r>
              <a:rPr lang="el-GR" dirty="0" err="1"/>
              <a:t>Ανατολικογερμανοί</a:t>
            </a:r>
            <a:r>
              <a:rPr lang="el-GR" dirty="0"/>
              <a:t> οικοδόμοι δουλεύουν στο χτίσιμο του τείχους (20 Νοεμβρίου 1961)</a:t>
            </a:r>
          </a:p>
        </p:txBody>
      </p:sp>
      <p:pic>
        <p:nvPicPr>
          <p:cNvPr id="8" name="Εικόνα 7"/>
          <p:cNvPicPr>
            <a:picLocks noChangeAspect="1"/>
          </p:cNvPicPr>
          <p:nvPr/>
        </p:nvPicPr>
        <p:blipFill>
          <a:blip r:embed="rId4"/>
          <a:stretch>
            <a:fillRect/>
          </a:stretch>
        </p:blipFill>
        <p:spPr>
          <a:xfrm>
            <a:off x="666750" y="3752166"/>
            <a:ext cx="4261556" cy="2961781"/>
          </a:xfrm>
          <a:prstGeom prst="rect">
            <a:avLst/>
          </a:prstGeom>
        </p:spPr>
      </p:pic>
      <p:sp>
        <p:nvSpPr>
          <p:cNvPr id="9" name="Ορθογώνιο 8"/>
          <p:cNvSpPr/>
          <p:nvPr/>
        </p:nvSpPr>
        <p:spPr>
          <a:xfrm>
            <a:off x="5091289" y="5736104"/>
            <a:ext cx="6096000" cy="646331"/>
          </a:xfrm>
          <a:prstGeom prst="rect">
            <a:avLst/>
          </a:prstGeom>
        </p:spPr>
        <p:txBody>
          <a:bodyPr>
            <a:spAutoFit/>
          </a:bodyPr>
          <a:lstStyle/>
          <a:p>
            <a:r>
              <a:rPr lang="el-GR" dirty="0"/>
              <a:t>Το Τείχος του Βερολίνου μπροστά από την Πύλη του </a:t>
            </a:r>
            <a:r>
              <a:rPr lang="el-GR" dirty="0" err="1"/>
              <a:t>Βραδεμβούργου</a:t>
            </a:r>
            <a:r>
              <a:rPr lang="el-GR" dirty="0"/>
              <a:t>.</a:t>
            </a:r>
          </a:p>
        </p:txBody>
      </p:sp>
    </p:spTree>
    <p:extLst>
      <p:ext uri="{BB962C8B-B14F-4D97-AF65-F5344CB8AC3E}">
        <p14:creationId xmlns:p14="http://schemas.microsoft.com/office/powerpoint/2010/main" val="3879347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530578"/>
          </a:xfrm>
        </p:spPr>
        <p:txBody>
          <a:bodyPr>
            <a:normAutofit fontScale="90000"/>
          </a:bodyPr>
          <a:lstStyle/>
          <a:p>
            <a:r>
              <a:rPr lang="el-GR" dirty="0"/>
              <a:t>1946 : ο ελληνικός Εμφύλιος Πόλεμος</a:t>
            </a:r>
          </a:p>
        </p:txBody>
      </p:sp>
      <p:sp>
        <p:nvSpPr>
          <p:cNvPr id="3" name="Θέση περιεχομένου 2"/>
          <p:cNvSpPr>
            <a:spLocks noGrp="1"/>
          </p:cNvSpPr>
          <p:nvPr>
            <p:ph idx="1"/>
          </p:nvPr>
        </p:nvSpPr>
        <p:spPr>
          <a:xfrm>
            <a:off x="1141413" y="1230489"/>
            <a:ext cx="9905998" cy="4560711"/>
          </a:xfrm>
        </p:spPr>
        <p:txBody>
          <a:bodyPr>
            <a:normAutofit lnSpcReduction="10000"/>
          </a:bodyPr>
          <a:lstStyle/>
          <a:p>
            <a:r>
              <a:rPr lang="el-GR" dirty="0" smtClean="0"/>
              <a:t> </a:t>
            </a:r>
            <a:r>
              <a:rPr lang="el-GR" dirty="0"/>
              <a:t>1946 </a:t>
            </a:r>
            <a:r>
              <a:rPr lang="el-GR" dirty="0" smtClean="0"/>
              <a:t>: ο </a:t>
            </a:r>
            <a:r>
              <a:rPr lang="el-GR" dirty="0"/>
              <a:t>ελληνικός Εμφύλιος Πόλεμος. </a:t>
            </a:r>
            <a:endParaRPr lang="el-GR" dirty="0" smtClean="0"/>
          </a:p>
          <a:p>
            <a:r>
              <a:rPr lang="el-GR" dirty="0" smtClean="0"/>
              <a:t>Οι </a:t>
            </a:r>
            <a:r>
              <a:rPr lang="el-GR" dirty="0"/>
              <a:t>Δυτικοί φοβήθηκαν ότι σε περίπτωση νίκης των κομμουνιστικών δυνάμεων στην Ελλάδα η ΕΣΣΔ θα αποκτούσε έξοδο στη Μεσόγειο. </a:t>
            </a:r>
            <a:endParaRPr lang="el-GR" dirty="0" smtClean="0"/>
          </a:p>
          <a:p>
            <a:r>
              <a:rPr lang="el-GR" dirty="0" err="1" smtClean="0"/>
              <a:t>Φεβρουάριοσ</a:t>
            </a:r>
            <a:r>
              <a:rPr lang="el-GR" dirty="0" smtClean="0"/>
              <a:t> 1947:  </a:t>
            </a:r>
            <a:r>
              <a:rPr lang="el-GR" dirty="0"/>
              <a:t>διαφάνηκε ότι η Βρετανία δεν μπορούσε πλέον να συνεχίσει τη βοήθεια προς τη φιλοδυτική ελληνική κυβέρνηση</a:t>
            </a:r>
            <a:r>
              <a:rPr lang="el-GR" dirty="0" smtClean="0"/>
              <a:t>.</a:t>
            </a:r>
          </a:p>
          <a:p>
            <a:r>
              <a:rPr lang="el-GR" dirty="0" smtClean="0"/>
              <a:t>1947: </a:t>
            </a:r>
            <a:r>
              <a:rPr lang="el-GR" dirty="0"/>
              <a:t>Ο Αμερικανός πρόεδρος </a:t>
            </a:r>
            <a:r>
              <a:rPr lang="el-GR" dirty="0" smtClean="0"/>
              <a:t>εξήγγειλε </a:t>
            </a:r>
            <a:r>
              <a:rPr lang="el-GR" dirty="0"/>
              <a:t>το λεγόμενο </a:t>
            </a:r>
            <a:r>
              <a:rPr lang="el-GR" b="1" dirty="0">
                <a:effectLst>
                  <a:glow rad="38100">
                    <a:schemeClr val="bg1">
                      <a:lumMod val="50000"/>
                      <a:lumOff val="50000"/>
                      <a:alpha val="20000"/>
                    </a:schemeClr>
                  </a:glow>
                </a:effectLst>
              </a:rPr>
              <a:t>Δόγμα </a:t>
            </a:r>
            <a:r>
              <a:rPr lang="el-GR" b="1" dirty="0" err="1">
                <a:effectLst>
                  <a:glow rad="38100">
                    <a:schemeClr val="bg1">
                      <a:lumMod val="50000"/>
                      <a:lumOff val="50000"/>
                      <a:alpha val="20000"/>
                    </a:schemeClr>
                  </a:glow>
                </a:effectLst>
              </a:rPr>
              <a:t>Τρούμαν</a:t>
            </a:r>
            <a:r>
              <a:rPr lang="el-GR" b="1" dirty="0">
                <a:effectLst>
                  <a:glow rad="38100">
                    <a:schemeClr val="bg1">
                      <a:lumMod val="50000"/>
                      <a:lumOff val="50000"/>
                      <a:alpha val="20000"/>
                    </a:schemeClr>
                  </a:glow>
                </a:effectLst>
              </a:rPr>
              <a:t> </a:t>
            </a:r>
            <a:r>
              <a:rPr lang="el-GR" b="1" dirty="0" smtClean="0">
                <a:effectLst>
                  <a:glow rad="38100">
                    <a:schemeClr val="bg1">
                      <a:lumMod val="50000"/>
                      <a:lumOff val="50000"/>
                      <a:alpha val="20000"/>
                    </a:schemeClr>
                  </a:glow>
                </a:effectLst>
              </a:rPr>
              <a:t>,</a:t>
            </a:r>
          </a:p>
          <a:p>
            <a:r>
              <a:rPr lang="el-GR" dirty="0" smtClean="0"/>
              <a:t>βάσει </a:t>
            </a:r>
            <a:r>
              <a:rPr lang="el-GR" dirty="0"/>
              <a:t>του οποίου η αμερικανική κυβέρνηση προσέφερε σημαντική οικονομική και στρατιωτική βοήθεια στην Ελλάδα και στην Τουρκία, ώστε να «αντισταθούν στον κομμουνισμό</a:t>
            </a:r>
            <a:r>
              <a:rPr lang="el-GR" dirty="0" smtClean="0"/>
              <a:t>».</a:t>
            </a:r>
          </a:p>
          <a:p>
            <a:r>
              <a:rPr lang="el-GR" dirty="0" smtClean="0"/>
              <a:t> </a:t>
            </a:r>
            <a:r>
              <a:rPr lang="el-GR" dirty="0"/>
              <a:t>Η βοήθεια αυτή έπαιξε σημαντικό ρόλο στη νίκη των φιλοδυτικών κυβερνητικών δυνάμεων στον ελληνικό Εμφύλιο Πόλεμο, </a:t>
            </a:r>
            <a:endParaRPr lang="el-GR" dirty="0" smtClean="0"/>
          </a:p>
          <a:p>
            <a:r>
              <a:rPr lang="el-GR" dirty="0" smtClean="0"/>
              <a:t>αν </a:t>
            </a:r>
            <a:r>
              <a:rPr lang="el-GR" dirty="0"/>
              <a:t>και συνοδεύτηκε από τη διείσδυση Αμερικανών συμβούλων στη διαδικασία λήψης αποφάσεων στην Αθήνα και έτσι προκάλεσε εξάρτηση της Ελλάδας από τις ΗΠΑ.</a:t>
            </a:r>
          </a:p>
        </p:txBody>
      </p:sp>
    </p:spTree>
    <p:extLst>
      <p:ext uri="{BB962C8B-B14F-4D97-AF65-F5344CB8AC3E}">
        <p14:creationId xmlns:p14="http://schemas.microsoft.com/office/powerpoint/2010/main" val="118520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flipV="1">
            <a:off x="1141413" y="563881"/>
            <a:ext cx="9905998" cy="45719"/>
          </a:xfrm>
        </p:spPr>
        <p:txBody>
          <a:bodyPr>
            <a:normAutofit fontScale="90000"/>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4600222" y="476837"/>
            <a:ext cx="4110389" cy="2731911"/>
          </a:xfrm>
          <a:prstGeom prst="rect">
            <a:avLst/>
          </a:prstGeom>
        </p:spPr>
      </p:pic>
      <p:pic>
        <p:nvPicPr>
          <p:cNvPr id="5" name="Εικόνα 4"/>
          <p:cNvPicPr>
            <a:picLocks noChangeAspect="1"/>
          </p:cNvPicPr>
          <p:nvPr/>
        </p:nvPicPr>
        <p:blipFill>
          <a:blip r:embed="rId3"/>
          <a:stretch>
            <a:fillRect/>
          </a:stretch>
        </p:blipFill>
        <p:spPr>
          <a:xfrm>
            <a:off x="317146" y="113000"/>
            <a:ext cx="3862917" cy="4109044"/>
          </a:xfrm>
          <a:prstGeom prst="rect">
            <a:avLst/>
          </a:prstGeom>
        </p:spPr>
      </p:pic>
      <p:pic>
        <p:nvPicPr>
          <p:cNvPr id="6" name="Εικόνα 5"/>
          <p:cNvPicPr>
            <a:picLocks noChangeAspect="1"/>
          </p:cNvPicPr>
          <p:nvPr/>
        </p:nvPicPr>
        <p:blipFill>
          <a:blip r:embed="rId4"/>
          <a:stretch>
            <a:fillRect/>
          </a:stretch>
        </p:blipFill>
        <p:spPr>
          <a:xfrm>
            <a:off x="369357" y="4193822"/>
            <a:ext cx="3810706" cy="2664178"/>
          </a:xfrm>
          <a:prstGeom prst="rect">
            <a:avLst/>
          </a:prstGeom>
        </p:spPr>
      </p:pic>
      <p:pic>
        <p:nvPicPr>
          <p:cNvPr id="7" name="Εικόνα 6"/>
          <p:cNvPicPr>
            <a:picLocks noChangeAspect="1"/>
          </p:cNvPicPr>
          <p:nvPr/>
        </p:nvPicPr>
        <p:blipFill>
          <a:blip r:embed="rId5"/>
          <a:stretch>
            <a:fillRect/>
          </a:stretch>
        </p:blipFill>
        <p:spPr>
          <a:xfrm>
            <a:off x="5746044" y="3659629"/>
            <a:ext cx="4707468" cy="3104494"/>
          </a:xfrm>
          <a:prstGeom prst="rect">
            <a:avLst/>
          </a:prstGeom>
        </p:spPr>
      </p:pic>
    </p:spTree>
    <p:extLst>
      <p:ext uri="{BB962C8B-B14F-4D97-AF65-F5344CB8AC3E}">
        <p14:creationId xmlns:p14="http://schemas.microsoft.com/office/powerpoint/2010/main" val="298165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flipV="1">
            <a:off x="1141413" y="587022"/>
            <a:ext cx="9905998" cy="90311"/>
          </a:xfrm>
        </p:spPr>
        <p:txBody>
          <a:bodyPr>
            <a:normAutofit fontScale="90000"/>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17280" y="288713"/>
            <a:ext cx="5715000" cy="3762375"/>
          </a:xfrm>
          <a:prstGeom prst="rect">
            <a:avLst/>
          </a:prstGeom>
        </p:spPr>
      </p:pic>
      <p:pic>
        <p:nvPicPr>
          <p:cNvPr id="7" name="Εικόνα 6"/>
          <p:cNvPicPr>
            <a:picLocks noChangeAspect="1"/>
          </p:cNvPicPr>
          <p:nvPr/>
        </p:nvPicPr>
        <p:blipFill>
          <a:blip r:embed="rId3"/>
          <a:stretch>
            <a:fillRect/>
          </a:stretch>
        </p:blipFill>
        <p:spPr>
          <a:xfrm>
            <a:off x="5832280" y="3198600"/>
            <a:ext cx="6359720" cy="3659400"/>
          </a:xfrm>
          <a:prstGeom prst="rect">
            <a:avLst/>
          </a:prstGeom>
        </p:spPr>
      </p:pic>
    </p:spTree>
    <p:extLst>
      <p:ext uri="{BB962C8B-B14F-4D97-AF65-F5344CB8AC3E}">
        <p14:creationId xmlns:p14="http://schemas.microsoft.com/office/powerpoint/2010/main" val="177038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1027289"/>
          </a:xfrm>
        </p:spPr>
        <p:txBody>
          <a:bodyPr/>
          <a:lstStyle/>
          <a:p>
            <a:r>
              <a:rPr lang="el-GR" dirty="0"/>
              <a:t>Από το Σχέδιο Μάρσαλ στην ίδρυση του NATO</a:t>
            </a:r>
          </a:p>
        </p:txBody>
      </p:sp>
      <p:sp>
        <p:nvSpPr>
          <p:cNvPr id="3" name="Θέση περιεχομένου 2"/>
          <p:cNvSpPr>
            <a:spLocks noGrp="1"/>
          </p:cNvSpPr>
          <p:nvPr>
            <p:ph idx="1"/>
          </p:nvPr>
        </p:nvSpPr>
        <p:spPr>
          <a:xfrm>
            <a:off x="1141413" y="1388533"/>
            <a:ext cx="9905998" cy="4978400"/>
          </a:xfrm>
        </p:spPr>
        <p:txBody>
          <a:bodyPr/>
          <a:lstStyle/>
          <a:p>
            <a:r>
              <a:rPr lang="el-GR" dirty="0" smtClean="0"/>
              <a:t>. </a:t>
            </a:r>
            <a:r>
              <a:rPr lang="el-GR" dirty="0"/>
              <a:t>Η </a:t>
            </a:r>
            <a:r>
              <a:rPr lang="el-GR" dirty="0" err="1"/>
              <a:t>Ουάσινγκτον</a:t>
            </a:r>
            <a:r>
              <a:rPr lang="el-GR" dirty="0"/>
              <a:t> πίστευε ότι, εάν οι δυτικοευρωπαϊκές χώρες δεν κατάφερναν να ανασυγκροτηθούν, θα υπέκυπταν στη σοβιετική επιρροή. </a:t>
            </a:r>
            <a:endParaRPr lang="el-GR" dirty="0" smtClean="0"/>
          </a:p>
          <a:p>
            <a:r>
              <a:rPr lang="el-GR" dirty="0" err="1" smtClean="0"/>
              <a:t>Ιουνιοσ</a:t>
            </a:r>
            <a:r>
              <a:rPr lang="el-GR" dirty="0" smtClean="0"/>
              <a:t> 1947: </a:t>
            </a:r>
            <a:r>
              <a:rPr lang="el-GR" dirty="0"/>
              <a:t>ο Αμερικανός υπουργός Εξωτερικών Τζορτζ Μάρσαλ ανήγγειλε τη χορήγηση οικονομικής βοήθειας σε όλες τις ευρωπαϊκές χώρες, δυτικές και ανατολικές. </a:t>
            </a:r>
            <a:endParaRPr lang="el-GR" dirty="0" smtClean="0"/>
          </a:p>
          <a:p>
            <a:r>
              <a:rPr lang="el-GR" dirty="0" smtClean="0"/>
              <a:t>Η </a:t>
            </a:r>
            <a:r>
              <a:rPr lang="el-GR" dirty="0"/>
              <a:t>πρόταση έγινε δεκτή από τα κράτη της Δυτικής Ευρώπης. </a:t>
            </a:r>
            <a:endParaRPr lang="el-GR" dirty="0" smtClean="0"/>
          </a:p>
          <a:p>
            <a:r>
              <a:rPr lang="el-GR" dirty="0" smtClean="0"/>
              <a:t>Το </a:t>
            </a:r>
            <a:r>
              <a:rPr lang="el-GR" dirty="0"/>
              <a:t>Σχέδιο Μάρσαλ εφαρμόστηκε από το 1948 έως το 1952 και απέφερε την εισροή στις χώρες της Δυτικής Ευρώπης, ως οικονομικής βοήθειας, ενός ποσού περίπου 13 δισεκατομμυρίων δολαρίων, που έπαιξε καταλυτικό ρόλο στην ανασυγκρότησή </a:t>
            </a:r>
            <a:r>
              <a:rPr lang="el-GR" dirty="0" smtClean="0"/>
              <a:t>τους.</a:t>
            </a:r>
          </a:p>
          <a:p>
            <a:r>
              <a:rPr lang="el-GR" dirty="0" smtClean="0"/>
              <a:t>το  </a:t>
            </a:r>
            <a:r>
              <a:rPr lang="el-GR" dirty="0" err="1" smtClean="0"/>
              <a:t>Σχεδίο</a:t>
            </a:r>
            <a:r>
              <a:rPr lang="el-GR" dirty="0" smtClean="0"/>
              <a:t> Μάρσαλ οδήγησε στην ίδρυση του Οργανισμού για την Ευρωπαϊκή </a:t>
            </a:r>
            <a:r>
              <a:rPr lang="el-GR" dirty="0"/>
              <a:t>Οικονομική Συνεργασία (ΟΕΟΣ - αργότερα ΟΟΣΑ, Οργανισμός για την Οικονομική Συνεργασία και Ανάπτυξη).</a:t>
            </a:r>
          </a:p>
        </p:txBody>
      </p:sp>
    </p:spTree>
    <p:extLst>
      <p:ext uri="{BB962C8B-B14F-4D97-AF65-F5344CB8AC3E}">
        <p14:creationId xmlns:p14="http://schemas.microsoft.com/office/powerpoint/2010/main" val="3310783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349956"/>
          </a:xfrm>
        </p:spPr>
        <p:txBody>
          <a:bodyPr>
            <a:normAutofit fontScale="90000"/>
          </a:bodyPr>
          <a:lstStyle/>
          <a:p>
            <a:endParaRPr lang="el-GR" dirty="0"/>
          </a:p>
        </p:txBody>
      </p:sp>
      <p:pic>
        <p:nvPicPr>
          <p:cNvPr id="4" name="Θέση περιεχομένου 3"/>
          <p:cNvPicPr>
            <a:picLocks noGrp="1" noChangeAspect="1"/>
          </p:cNvPicPr>
          <p:nvPr>
            <p:ph idx="1"/>
          </p:nvPr>
        </p:nvPicPr>
        <p:blipFill>
          <a:blip r:embed="rId2"/>
          <a:stretch>
            <a:fillRect/>
          </a:stretch>
        </p:blipFill>
        <p:spPr>
          <a:xfrm>
            <a:off x="323867" y="959556"/>
            <a:ext cx="3864646" cy="5543550"/>
          </a:xfrm>
          <a:prstGeom prst="rect">
            <a:avLst/>
          </a:prstGeom>
        </p:spPr>
      </p:pic>
      <p:pic>
        <p:nvPicPr>
          <p:cNvPr id="5" name="Εικόνα 4"/>
          <p:cNvPicPr>
            <a:picLocks noChangeAspect="1"/>
          </p:cNvPicPr>
          <p:nvPr/>
        </p:nvPicPr>
        <p:blipFill>
          <a:blip r:embed="rId3"/>
          <a:stretch>
            <a:fillRect/>
          </a:stretch>
        </p:blipFill>
        <p:spPr>
          <a:xfrm>
            <a:off x="4273065" y="225777"/>
            <a:ext cx="3951595" cy="5170311"/>
          </a:xfrm>
          <a:prstGeom prst="rect">
            <a:avLst/>
          </a:prstGeom>
        </p:spPr>
      </p:pic>
      <p:sp>
        <p:nvSpPr>
          <p:cNvPr id="6" name="Ορθογώνιο 5"/>
          <p:cNvSpPr/>
          <p:nvPr/>
        </p:nvSpPr>
        <p:spPr>
          <a:xfrm rot="10800000" flipV="1">
            <a:off x="4368798" y="4661100"/>
            <a:ext cx="3296357" cy="1754326"/>
          </a:xfrm>
          <a:prstGeom prst="rect">
            <a:avLst/>
          </a:prstGeom>
        </p:spPr>
        <p:txBody>
          <a:bodyPr wrap="square">
            <a:spAutoFit/>
          </a:bodyPr>
          <a:lstStyle/>
          <a:p>
            <a:r>
              <a:rPr lang="el-GR" dirty="0"/>
              <a:t>21 Δεκεμβρίου 1949. Πομπή σε κεντρικό δρόμο της Αθήνας για την άφιξη των εκατομμυρίων τόνων αλεύρων του σχεδίου Μάρσαλ στην Αθήνα</a:t>
            </a:r>
          </a:p>
        </p:txBody>
      </p:sp>
      <p:pic>
        <p:nvPicPr>
          <p:cNvPr id="7" name="Εικόνα 6"/>
          <p:cNvPicPr>
            <a:picLocks noChangeAspect="1"/>
          </p:cNvPicPr>
          <p:nvPr/>
        </p:nvPicPr>
        <p:blipFill>
          <a:blip r:embed="rId4"/>
          <a:stretch>
            <a:fillRect/>
          </a:stretch>
        </p:blipFill>
        <p:spPr>
          <a:xfrm>
            <a:off x="8309212" y="1151465"/>
            <a:ext cx="3412476" cy="1906411"/>
          </a:xfrm>
          <a:prstGeom prst="rect">
            <a:avLst/>
          </a:prstGeom>
        </p:spPr>
      </p:pic>
      <p:pic>
        <p:nvPicPr>
          <p:cNvPr id="8" name="Εικόνα 7"/>
          <p:cNvPicPr>
            <a:picLocks noChangeAspect="1"/>
          </p:cNvPicPr>
          <p:nvPr/>
        </p:nvPicPr>
        <p:blipFill>
          <a:blip r:embed="rId5"/>
          <a:stretch>
            <a:fillRect/>
          </a:stretch>
        </p:blipFill>
        <p:spPr>
          <a:xfrm>
            <a:off x="8139289" y="3341511"/>
            <a:ext cx="3917244" cy="3161595"/>
          </a:xfrm>
          <a:prstGeom prst="rect">
            <a:avLst/>
          </a:prstGeom>
        </p:spPr>
      </p:pic>
    </p:spTree>
    <p:extLst>
      <p:ext uri="{BB962C8B-B14F-4D97-AF65-F5344CB8AC3E}">
        <p14:creationId xmlns:p14="http://schemas.microsoft.com/office/powerpoint/2010/main" val="237270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372533"/>
          </a:xfrm>
        </p:spPr>
        <p:txBody>
          <a:bodyPr>
            <a:normAutofit fontScale="90000"/>
          </a:bodyPr>
          <a:lstStyle/>
          <a:p>
            <a:endParaRPr lang="el-GR" dirty="0"/>
          </a:p>
        </p:txBody>
      </p:sp>
      <p:sp>
        <p:nvSpPr>
          <p:cNvPr id="3" name="Θέση περιεχομένου 2"/>
          <p:cNvSpPr>
            <a:spLocks noGrp="1"/>
          </p:cNvSpPr>
          <p:nvPr>
            <p:ph idx="1"/>
          </p:nvPr>
        </p:nvSpPr>
        <p:spPr>
          <a:xfrm>
            <a:off x="1141413" y="1140178"/>
            <a:ext cx="9905998" cy="5305777"/>
          </a:xfrm>
        </p:spPr>
        <p:txBody>
          <a:bodyPr>
            <a:normAutofit fontScale="92500"/>
          </a:bodyPr>
          <a:lstStyle/>
          <a:p>
            <a:r>
              <a:rPr lang="el-GR" dirty="0" smtClean="0"/>
              <a:t>το </a:t>
            </a:r>
            <a:r>
              <a:rPr lang="el-GR" dirty="0"/>
              <a:t>Σχέδιο Μάρσαλ προκάλεσε τη δυσπιστία της ΕΣΣΔ, που θεώρησε ότι οι ΗΠΑ προσπαθούσαν να «εξαγοράσουν» τις χώρες της ηπείρου. </a:t>
            </a:r>
            <a:endParaRPr lang="el-GR" dirty="0" smtClean="0"/>
          </a:p>
          <a:p>
            <a:r>
              <a:rPr lang="el-GR" dirty="0" smtClean="0"/>
              <a:t>Σε </a:t>
            </a:r>
            <a:r>
              <a:rPr lang="el-GR" dirty="0"/>
              <a:t>απάντηση οι Σοβιετικοί ενέτειναν τον έλεγχο τους στις χώρες της Ανατολικής Ευρώπης</a:t>
            </a:r>
            <a:r>
              <a:rPr lang="el-GR" dirty="0" smtClean="0"/>
              <a:t>.</a:t>
            </a:r>
          </a:p>
          <a:p>
            <a:r>
              <a:rPr lang="el-GR" dirty="0" smtClean="0"/>
              <a:t>Έτσι </a:t>
            </a:r>
            <a:r>
              <a:rPr lang="el-GR" dirty="0"/>
              <a:t>όμως επήλθε η ρήξη του Γιουγκοσλάβου ηγέτη Τίτο με τον Στάλιν, το καλοκαίρι του 1948, καθώς ο πρώτος δεν αποδέχτηκε τον αυξημένο σοβιετικό έλεγχο</a:t>
            </a:r>
            <a:r>
              <a:rPr lang="el-GR" dirty="0" smtClean="0"/>
              <a:t>.</a:t>
            </a:r>
          </a:p>
          <a:p>
            <a:r>
              <a:rPr lang="el-GR" dirty="0" err="1" smtClean="0"/>
              <a:t>Ιουνιοσ</a:t>
            </a:r>
            <a:r>
              <a:rPr lang="el-GR" dirty="0" smtClean="0"/>
              <a:t>  </a:t>
            </a:r>
            <a:r>
              <a:rPr lang="el-GR" dirty="0"/>
              <a:t>1948, οι Σοβιετικοί απέκλεισαν τις δυτικές ζώνες κατοχής στο Βερολίνο (αποκλεισμός του Βερολίνου), το οποίο ανεφοδίαζαν επί ένα σχεδόν έτος αμερικανικά αεροσκάφη. </a:t>
            </a:r>
            <a:endParaRPr lang="el-GR" dirty="0" smtClean="0"/>
          </a:p>
          <a:p>
            <a:r>
              <a:rPr lang="el-GR" dirty="0" smtClean="0"/>
              <a:t>Αυτές </a:t>
            </a:r>
            <a:r>
              <a:rPr lang="el-GR" dirty="0"/>
              <a:t>οι σοβιετικές ενέργειες φόβισαν τώρα τη Δύση και διευκόλυναν τις διαπραγματεύσεις για τη σύναψη μιας συμμαχίας των δυτικοευρωπαϊκών χωρών με τις ΗΠΑ. </a:t>
            </a:r>
            <a:endParaRPr lang="el-GR" dirty="0" smtClean="0"/>
          </a:p>
          <a:p>
            <a:r>
              <a:rPr lang="el-GR" dirty="0" smtClean="0"/>
              <a:t>Η </a:t>
            </a:r>
            <a:r>
              <a:rPr lang="el-GR" dirty="0"/>
              <a:t>συμμαχία αυτή, το </a:t>
            </a:r>
            <a:r>
              <a:rPr lang="el-GR" b="1" dirty="0"/>
              <a:t>Βορειοατλαντικό Σύμφωνο (NATO), </a:t>
            </a:r>
            <a:r>
              <a:rPr lang="el-GR" dirty="0"/>
              <a:t>υπογράφηκε στην </a:t>
            </a:r>
            <a:r>
              <a:rPr lang="el-GR" dirty="0" err="1"/>
              <a:t>Ουάσινγκτον</a:t>
            </a:r>
            <a:r>
              <a:rPr lang="el-GR" dirty="0"/>
              <a:t> στις 4 Απριλίου 1949</a:t>
            </a:r>
            <a:r>
              <a:rPr lang="el-GR" dirty="0" smtClean="0"/>
              <a:t>.</a:t>
            </a:r>
          </a:p>
          <a:p>
            <a:r>
              <a:rPr lang="el-GR" dirty="0" smtClean="0"/>
              <a:t> </a:t>
            </a:r>
            <a:r>
              <a:rPr lang="el-GR" dirty="0"/>
              <a:t>Μέλη του NATO ήταν οι ΗΠΑ, ο Καναδάς, η Βρετανία, η Γαλλία, η Ιταλία κ.ά</a:t>
            </a:r>
            <a:r>
              <a:rPr lang="el-GR" dirty="0" smtClean="0"/>
              <a:t>.</a:t>
            </a:r>
          </a:p>
          <a:p>
            <a:r>
              <a:rPr lang="el-GR" dirty="0" smtClean="0"/>
              <a:t> </a:t>
            </a:r>
            <a:r>
              <a:rPr lang="el-GR" dirty="0"/>
              <a:t>Η Ελλάδα και η Τουρκία προσχώρησαν στο NATO το 1952 και η Δυτική Γερμανία το 1955</a:t>
            </a:r>
          </a:p>
        </p:txBody>
      </p:sp>
    </p:spTree>
    <p:extLst>
      <p:ext uri="{BB962C8B-B14F-4D97-AF65-F5344CB8AC3E}">
        <p14:creationId xmlns:p14="http://schemas.microsoft.com/office/powerpoint/2010/main" val="2771630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112889"/>
          </a:xfrm>
        </p:spPr>
        <p:txBody>
          <a:bodyPr>
            <a:normAutofit fontScale="90000"/>
          </a:bodyPr>
          <a:lstStyle/>
          <a:p>
            <a:endParaRPr lang="el-GR" dirty="0"/>
          </a:p>
        </p:txBody>
      </p:sp>
      <p:pic>
        <p:nvPicPr>
          <p:cNvPr id="4" name="Θέση περιεχομένου 3"/>
          <p:cNvPicPr>
            <a:picLocks noGrp="1" noChangeAspect="1"/>
          </p:cNvPicPr>
          <p:nvPr>
            <p:ph idx="1"/>
          </p:nvPr>
        </p:nvPicPr>
        <p:blipFill>
          <a:blip r:embed="rId2"/>
          <a:stretch>
            <a:fillRect/>
          </a:stretch>
        </p:blipFill>
        <p:spPr>
          <a:xfrm>
            <a:off x="112448" y="315559"/>
            <a:ext cx="4321218" cy="3127552"/>
          </a:xfrm>
          <a:prstGeom prst="rect">
            <a:avLst/>
          </a:prstGeom>
        </p:spPr>
      </p:pic>
      <p:pic>
        <p:nvPicPr>
          <p:cNvPr id="5" name="Εικόνα 4"/>
          <p:cNvPicPr>
            <a:picLocks noChangeAspect="1"/>
          </p:cNvPicPr>
          <p:nvPr/>
        </p:nvPicPr>
        <p:blipFill>
          <a:blip r:embed="rId3"/>
          <a:stretch>
            <a:fillRect/>
          </a:stretch>
        </p:blipFill>
        <p:spPr>
          <a:xfrm>
            <a:off x="0" y="3443111"/>
            <a:ext cx="4431079" cy="3312759"/>
          </a:xfrm>
          <a:prstGeom prst="rect">
            <a:avLst/>
          </a:prstGeom>
        </p:spPr>
      </p:pic>
      <p:pic>
        <p:nvPicPr>
          <p:cNvPr id="6" name="Εικόνα 5"/>
          <p:cNvPicPr>
            <a:picLocks noChangeAspect="1"/>
          </p:cNvPicPr>
          <p:nvPr/>
        </p:nvPicPr>
        <p:blipFill>
          <a:blip r:embed="rId4"/>
          <a:stretch>
            <a:fillRect/>
          </a:stretch>
        </p:blipFill>
        <p:spPr>
          <a:xfrm>
            <a:off x="5379345" y="1309512"/>
            <a:ext cx="5446699" cy="4459110"/>
          </a:xfrm>
          <a:prstGeom prst="rect">
            <a:avLst/>
          </a:prstGeom>
        </p:spPr>
      </p:pic>
    </p:spTree>
    <p:extLst>
      <p:ext uri="{BB962C8B-B14F-4D97-AF65-F5344CB8AC3E}">
        <p14:creationId xmlns:p14="http://schemas.microsoft.com/office/powerpoint/2010/main" val="1646320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1083733"/>
          </a:xfrm>
        </p:spPr>
        <p:txBody>
          <a:bodyPr/>
          <a:lstStyle/>
          <a:p>
            <a:r>
              <a:rPr lang="el-GR" dirty="0"/>
              <a:t>Ο ελληνικός Εμφύλιος Πόλεμος.</a:t>
            </a:r>
          </a:p>
        </p:txBody>
      </p:sp>
      <p:sp>
        <p:nvSpPr>
          <p:cNvPr id="3" name="Θέση περιεχομένου 2"/>
          <p:cNvSpPr>
            <a:spLocks noGrp="1"/>
          </p:cNvSpPr>
          <p:nvPr>
            <p:ph idx="1"/>
          </p:nvPr>
        </p:nvSpPr>
        <p:spPr>
          <a:xfrm>
            <a:off x="1141413" y="1546579"/>
            <a:ext cx="9905998" cy="4989688"/>
          </a:xfrm>
        </p:spPr>
        <p:txBody>
          <a:bodyPr>
            <a:normAutofit fontScale="77500" lnSpcReduction="20000"/>
          </a:bodyPr>
          <a:lstStyle/>
          <a:p>
            <a:r>
              <a:rPr lang="el-GR" dirty="0" err="1" smtClean="0"/>
              <a:t>Εμφύλιοσ</a:t>
            </a:r>
            <a:r>
              <a:rPr lang="el-GR" dirty="0" smtClean="0"/>
              <a:t> </a:t>
            </a:r>
            <a:r>
              <a:rPr lang="el-GR" dirty="0" err="1" smtClean="0"/>
              <a:t>Πόλεμοσ</a:t>
            </a:r>
            <a:r>
              <a:rPr lang="el-GR" dirty="0" smtClean="0"/>
              <a:t> 1946-1949 </a:t>
            </a:r>
          </a:p>
          <a:p>
            <a:r>
              <a:rPr lang="el-GR" dirty="0" smtClean="0"/>
              <a:t>                                                                   </a:t>
            </a:r>
            <a:r>
              <a:rPr lang="el-GR" b="1" dirty="0" smtClean="0"/>
              <a:t>συγκρούστηκαν</a:t>
            </a:r>
          </a:p>
          <a:p>
            <a:r>
              <a:rPr lang="el-GR" dirty="0" smtClean="0"/>
              <a:t>οι </a:t>
            </a:r>
            <a:r>
              <a:rPr lang="el-GR" dirty="0"/>
              <a:t>φιλοδυτικές δυνάμεις του Κέντρου και της Δεξιάς (κύριοι εκπρόσωποι τους ήταν το Κόμμα των Φιλελευθέρων και το Λαϊκό Κόμμα αντίστοιχα), με ένοπλη δύναμη τον Εθνικό Στρατό</a:t>
            </a:r>
            <a:r>
              <a:rPr lang="el-GR" dirty="0" smtClean="0"/>
              <a:t>,</a:t>
            </a:r>
          </a:p>
          <a:p>
            <a:endParaRPr lang="el-GR" dirty="0"/>
          </a:p>
          <a:p>
            <a:r>
              <a:rPr lang="el-GR" dirty="0" smtClean="0"/>
              <a:t>οι </a:t>
            </a:r>
            <a:r>
              <a:rPr lang="el-GR" dirty="0"/>
              <a:t>δυνάμεις του Κομμουνιστικού </a:t>
            </a:r>
            <a:r>
              <a:rPr lang="el-GR" dirty="0" smtClean="0"/>
              <a:t>Κόμματος </a:t>
            </a:r>
            <a:r>
              <a:rPr lang="el-GR" dirty="0"/>
              <a:t>Ελλάδας (ΚΚΕ), με ένοπλη δύναμη τον Δημοκρατικό Στρατό Ελλάδας (ΔΣΕ). </a:t>
            </a:r>
            <a:endParaRPr lang="el-GR" dirty="0" smtClean="0"/>
          </a:p>
          <a:p>
            <a:r>
              <a:rPr lang="el-GR" dirty="0" smtClean="0"/>
              <a:t>Το </a:t>
            </a:r>
            <a:r>
              <a:rPr lang="el-GR" dirty="0"/>
              <a:t>ΚΚΕ τέθηκε εκτός νόμου τον Δεκέμβριο του 1947 και παρέμεινε στην παρανομία έως το 1974. </a:t>
            </a:r>
            <a:endParaRPr lang="el-GR" dirty="0" smtClean="0"/>
          </a:p>
          <a:p>
            <a:r>
              <a:rPr lang="el-GR" dirty="0" smtClean="0"/>
              <a:t>Ο </a:t>
            </a:r>
            <a:r>
              <a:rPr lang="el-GR" dirty="0"/>
              <a:t>Εμφύλιος Πόλεμος τελείωσε </a:t>
            </a:r>
            <a:r>
              <a:rPr lang="el-GR" dirty="0" smtClean="0"/>
              <a:t>με </a:t>
            </a:r>
            <a:r>
              <a:rPr lang="el-GR" dirty="0"/>
              <a:t>νίκη των φιλοδυτικών δυνάμεων</a:t>
            </a:r>
            <a:r>
              <a:rPr lang="el-GR" dirty="0" smtClean="0"/>
              <a:t>.</a:t>
            </a:r>
          </a:p>
          <a:p>
            <a:r>
              <a:rPr lang="el-GR" dirty="0" smtClean="0"/>
              <a:t> </a:t>
            </a:r>
            <a:r>
              <a:rPr lang="el-GR" dirty="0"/>
              <a:t>προκάλεσε νέο μεγάλο αριθμό θυμάτων και επέτεινε τα προβλήματα της ανασυγκρότησης, καθώς οι καταστροφές συνεχίστηκαν και στο δεύτερο μισό της δεκαετίας του 1940. </a:t>
            </a:r>
            <a:endParaRPr lang="el-GR" dirty="0" smtClean="0"/>
          </a:p>
          <a:p>
            <a:r>
              <a:rPr lang="el-GR" dirty="0" smtClean="0"/>
              <a:t>η </a:t>
            </a:r>
            <a:r>
              <a:rPr lang="el-GR" dirty="0"/>
              <a:t>εμφύλια σύγκρουση διέψευσε με τρόπο επώδυνο τις προσδοκίες για κοινωνική απελευθέρωση και κοινωνική δικαιοσύνη, </a:t>
            </a:r>
            <a:endParaRPr lang="el-GR" dirty="0" smtClean="0"/>
          </a:p>
          <a:p>
            <a:r>
              <a:rPr lang="el-GR" dirty="0" smtClean="0"/>
              <a:t>ο </a:t>
            </a:r>
            <a:r>
              <a:rPr lang="el-GR" dirty="0"/>
              <a:t>Εμφύλιος Πόλεμος προκάλεσε βαθιά ψυχολογικά τραύματα στην ελληνική κοινωνία, τα οποία χρειάστηκαν πολλά χρόνια για να επουλωθούν.</a:t>
            </a:r>
          </a:p>
          <a:p>
            <a:endParaRPr lang="el-GR" dirty="0"/>
          </a:p>
          <a:p>
            <a:r>
              <a:rPr lang="el-GR" dirty="0"/>
              <a:t> </a:t>
            </a:r>
          </a:p>
        </p:txBody>
      </p:sp>
      <p:sp>
        <p:nvSpPr>
          <p:cNvPr id="6" name="Διάφορο 5"/>
          <p:cNvSpPr/>
          <p:nvPr/>
        </p:nvSpPr>
        <p:spPr>
          <a:xfrm>
            <a:off x="4944534" y="2630312"/>
            <a:ext cx="1907822" cy="609600"/>
          </a:xfrm>
          <a:prstGeom prst="mathNotEqual">
            <a:avLst>
              <a:gd name="adj1" fmla="val 23520"/>
              <a:gd name="adj2" fmla="val 4200000"/>
              <a:gd name="adj3"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57688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έναρξη του Ψυχρού Πολέμου στην Ευρώπη.</a:t>
            </a:r>
          </a:p>
        </p:txBody>
      </p:sp>
      <p:sp>
        <p:nvSpPr>
          <p:cNvPr id="3" name="Θέση περιεχομένου 2"/>
          <p:cNvSpPr>
            <a:spLocks noGrp="1"/>
          </p:cNvSpPr>
          <p:nvPr>
            <p:ph idx="1"/>
          </p:nvPr>
        </p:nvSpPr>
        <p:spPr/>
        <p:txBody>
          <a:bodyPr/>
          <a:lstStyle/>
          <a:p>
            <a:r>
              <a:rPr lang="el-GR" dirty="0" err="1" smtClean="0"/>
              <a:t>Μετα</a:t>
            </a:r>
            <a:r>
              <a:rPr lang="el-GR" dirty="0" smtClean="0"/>
              <a:t>   την </a:t>
            </a:r>
            <a:r>
              <a:rPr lang="el-GR" dirty="0" err="1" smtClean="0"/>
              <a:t>ηττα</a:t>
            </a:r>
            <a:r>
              <a:rPr lang="el-GR" dirty="0" smtClean="0"/>
              <a:t> </a:t>
            </a:r>
            <a:r>
              <a:rPr lang="el-GR" dirty="0" err="1" smtClean="0"/>
              <a:t>τουαξονα</a:t>
            </a:r>
            <a:r>
              <a:rPr lang="el-GR" dirty="0" smtClean="0"/>
              <a:t> το 1945 </a:t>
            </a:r>
            <a:r>
              <a:rPr lang="en-US" smtClean="0"/>
              <a:t>o </a:t>
            </a:r>
            <a:r>
              <a:rPr lang="el-GR" smtClean="0"/>
              <a:t>αντιφασιστικοσ</a:t>
            </a:r>
            <a:r>
              <a:rPr lang="el-GR" dirty="0" smtClean="0"/>
              <a:t> </a:t>
            </a:r>
            <a:r>
              <a:rPr lang="el-GR" dirty="0" err="1" smtClean="0"/>
              <a:t>συνασπισμοσ</a:t>
            </a:r>
            <a:r>
              <a:rPr lang="el-GR" dirty="0" smtClean="0"/>
              <a:t>  </a:t>
            </a:r>
            <a:r>
              <a:rPr lang="el-GR" dirty="0" err="1" smtClean="0"/>
              <a:t>κληθηκε</a:t>
            </a:r>
            <a:r>
              <a:rPr lang="el-GR" dirty="0" smtClean="0"/>
              <a:t> να </a:t>
            </a:r>
            <a:r>
              <a:rPr lang="el-GR" dirty="0" err="1" smtClean="0"/>
              <a:t>διαχειριστει</a:t>
            </a:r>
            <a:r>
              <a:rPr lang="el-GR" dirty="0" smtClean="0"/>
              <a:t>  τα </a:t>
            </a:r>
            <a:r>
              <a:rPr lang="el-GR" dirty="0" err="1" smtClean="0"/>
              <a:t>προβληματα</a:t>
            </a:r>
            <a:r>
              <a:rPr lang="el-GR" dirty="0" smtClean="0"/>
              <a:t> του </a:t>
            </a:r>
            <a:r>
              <a:rPr lang="el-GR" dirty="0" err="1" smtClean="0"/>
              <a:t>μεταπολμικου</a:t>
            </a:r>
            <a:r>
              <a:rPr lang="el-GR" dirty="0" smtClean="0"/>
              <a:t> </a:t>
            </a:r>
            <a:r>
              <a:rPr lang="el-GR" dirty="0" err="1" smtClean="0"/>
              <a:t>κοσμου</a:t>
            </a:r>
            <a:r>
              <a:rPr lang="el-GR" dirty="0" smtClean="0"/>
              <a:t> ,  </a:t>
            </a:r>
            <a:r>
              <a:rPr lang="el-GR" dirty="0" err="1" smtClean="0"/>
              <a:t>χωρισ</a:t>
            </a:r>
            <a:r>
              <a:rPr lang="el-GR" dirty="0" smtClean="0"/>
              <a:t> όμως να </a:t>
            </a:r>
            <a:r>
              <a:rPr lang="el-GR" dirty="0" err="1" smtClean="0"/>
              <a:t>υπαρχει</a:t>
            </a:r>
            <a:r>
              <a:rPr lang="el-GR" dirty="0" smtClean="0"/>
              <a:t>  </a:t>
            </a:r>
            <a:r>
              <a:rPr lang="el-GR" dirty="0" err="1" smtClean="0"/>
              <a:t>απαραιτητα</a:t>
            </a:r>
            <a:r>
              <a:rPr lang="el-GR" dirty="0" smtClean="0"/>
              <a:t> </a:t>
            </a:r>
            <a:r>
              <a:rPr lang="el-GR" dirty="0" err="1" smtClean="0"/>
              <a:t>συμφωνια</a:t>
            </a:r>
            <a:r>
              <a:rPr lang="el-GR" dirty="0" smtClean="0"/>
              <a:t> .</a:t>
            </a:r>
            <a:endParaRPr lang="en-GB" dirty="0" smtClean="0"/>
          </a:p>
          <a:p>
            <a:endParaRPr lang="en-GB" dirty="0"/>
          </a:p>
        </p:txBody>
      </p:sp>
    </p:spTree>
    <p:extLst>
      <p:ext uri="{BB962C8B-B14F-4D97-AF65-F5344CB8AC3E}">
        <p14:creationId xmlns:p14="http://schemas.microsoft.com/office/powerpoint/2010/main" val="2869213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485422"/>
          </a:xfrm>
        </p:spPr>
        <p:txBody>
          <a:bodyPr>
            <a:normAutofit fontScale="90000"/>
          </a:bodyPr>
          <a:lstStyle/>
          <a:p>
            <a:endParaRPr lang="el-GR" dirty="0"/>
          </a:p>
        </p:txBody>
      </p:sp>
      <p:pic>
        <p:nvPicPr>
          <p:cNvPr id="4" name="Θέση περιεχομένου 3"/>
          <p:cNvPicPr>
            <a:picLocks noGrp="1" noChangeAspect="1"/>
          </p:cNvPicPr>
          <p:nvPr>
            <p:ph idx="1"/>
          </p:nvPr>
        </p:nvPicPr>
        <p:blipFill>
          <a:blip r:embed="rId2"/>
          <a:stretch>
            <a:fillRect/>
          </a:stretch>
        </p:blipFill>
        <p:spPr>
          <a:xfrm>
            <a:off x="133880" y="1095022"/>
            <a:ext cx="4640988" cy="3132667"/>
          </a:xfrm>
          <a:prstGeom prst="rect">
            <a:avLst/>
          </a:prstGeom>
        </p:spPr>
      </p:pic>
      <p:pic>
        <p:nvPicPr>
          <p:cNvPr id="5" name="Εικόνα 4"/>
          <p:cNvPicPr>
            <a:picLocks noChangeAspect="1"/>
          </p:cNvPicPr>
          <p:nvPr/>
        </p:nvPicPr>
        <p:blipFill>
          <a:blip r:embed="rId3"/>
          <a:stretch>
            <a:fillRect/>
          </a:stretch>
        </p:blipFill>
        <p:spPr>
          <a:xfrm>
            <a:off x="5177047" y="595488"/>
            <a:ext cx="5682864" cy="2960512"/>
          </a:xfrm>
          <a:prstGeom prst="rect">
            <a:avLst/>
          </a:prstGeom>
        </p:spPr>
      </p:pic>
      <p:pic>
        <p:nvPicPr>
          <p:cNvPr id="6" name="Εικόνα 5"/>
          <p:cNvPicPr>
            <a:picLocks noChangeAspect="1"/>
          </p:cNvPicPr>
          <p:nvPr/>
        </p:nvPicPr>
        <p:blipFill>
          <a:blip r:embed="rId4"/>
          <a:stretch>
            <a:fillRect/>
          </a:stretch>
        </p:blipFill>
        <p:spPr>
          <a:xfrm>
            <a:off x="4923081" y="3570112"/>
            <a:ext cx="5349808" cy="3119607"/>
          </a:xfrm>
          <a:prstGeom prst="rect">
            <a:avLst/>
          </a:prstGeom>
        </p:spPr>
      </p:pic>
    </p:spTree>
    <p:extLst>
      <p:ext uri="{BB962C8B-B14F-4D97-AF65-F5344CB8AC3E}">
        <p14:creationId xmlns:p14="http://schemas.microsoft.com/office/powerpoint/2010/main" val="350505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0000" lnSpcReduction="20000"/>
          </a:bodyPr>
          <a:lstStyle/>
          <a:p>
            <a:r>
              <a:rPr lang="el-GR" dirty="0" smtClean="0"/>
              <a:t>στις </a:t>
            </a:r>
            <a:r>
              <a:rPr lang="el-GR" dirty="0"/>
              <a:t>Συνδιασκέψεις της </a:t>
            </a:r>
            <a:r>
              <a:rPr lang="el-GR" dirty="0" smtClean="0"/>
              <a:t>Γιάλτα1945</a:t>
            </a:r>
            <a:r>
              <a:rPr lang="el-GR" dirty="0"/>
              <a:t>) και του </a:t>
            </a:r>
            <a:r>
              <a:rPr lang="el-GR" dirty="0" err="1"/>
              <a:t>Πότσνταμ</a:t>
            </a:r>
            <a:r>
              <a:rPr lang="el-GR" dirty="0"/>
              <a:t> </a:t>
            </a:r>
            <a:r>
              <a:rPr lang="el-GR" dirty="0" smtClean="0"/>
              <a:t>(1945 δε </a:t>
            </a:r>
            <a:r>
              <a:rPr lang="el-GR" dirty="0" err="1"/>
              <a:t>συνήφθη</a:t>
            </a:r>
            <a:r>
              <a:rPr lang="el-GR" dirty="0"/>
              <a:t> μια συνολική συμφωνία για τον μεταπολεμικό κόσμο </a:t>
            </a:r>
            <a:endParaRPr lang="el-GR" dirty="0" smtClean="0"/>
          </a:p>
          <a:p>
            <a:r>
              <a:rPr lang="el-GR" dirty="0" smtClean="0"/>
              <a:t>                                                           </a:t>
            </a:r>
            <a:r>
              <a:rPr lang="el-GR" b="1" dirty="0" smtClean="0"/>
              <a:t>αντίθετα </a:t>
            </a:r>
          </a:p>
          <a:p>
            <a:r>
              <a:rPr lang="el-GR" dirty="0" smtClean="0"/>
              <a:t>έγιναν </a:t>
            </a:r>
            <a:r>
              <a:rPr lang="el-GR" dirty="0"/>
              <a:t>διαβουλεύσεις για </a:t>
            </a:r>
            <a:endParaRPr lang="el-GR" dirty="0" smtClean="0"/>
          </a:p>
          <a:p>
            <a:r>
              <a:rPr lang="el-GR" dirty="0" smtClean="0"/>
              <a:t>τη </a:t>
            </a:r>
            <a:r>
              <a:rPr lang="el-GR" dirty="0"/>
              <a:t>διοίκηση της κατεχόμενης Γερμανίας, </a:t>
            </a:r>
            <a:endParaRPr lang="el-GR" dirty="0" smtClean="0"/>
          </a:p>
          <a:p>
            <a:r>
              <a:rPr lang="el-GR" dirty="0" smtClean="0"/>
              <a:t>εδαφικές </a:t>
            </a:r>
            <a:r>
              <a:rPr lang="el-GR" dirty="0"/>
              <a:t>διευθετήσεις στην Ανατολική Ευρώπη </a:t>
            </a:r>
            <a:endParaRPr lang="el-GR" dirty="0" smtClean="0"/>
          </a:p>
          <a:p>
            <a:r>
              <a:rPr lang="el-GR" dirty="0" smtClean="0"/>
              <a:t>και </a:t>
            </a:r>
            <a:r>
              <a:rPr lang="el-GR" dirty="0"/>
              <a:t>τη λειτουργία του ΟΗΕ. </a:t>
            </a:r>
            <a:endParaRPr lang="el-GR" dirty="0" smtClean="0"/>
          </a:p>
          <a:p>
            <a:r>
              <a:rPr lang="el-GR" dirty="0" smtClean="0"/>
              <a:t>Η </a:t>
            </a:r>
            <a:r>
              <a:rPr lang="el-GR" dirty="0"/>
              <a:t>μόνη ρύθμιση που αφορούσε ορισμό σφαιρών επιρροής ήταν η λεγόμενη «συμφωνία ποσοστών», που συνήψαν στη Μόσχα τον Οκτώβριο του 1944 ο Βρετανός πρωθυπουργός </a:t>
            </a:r>
            <a:r>
              <a:rPr lang="el-GR" dirty="0" err="1"/>
              <a:t>Ουίνστον</a:t>
            </a:r>
            <a:r>
              <a:rPr lang="el-GR" dirty="0"/>
              <a:t> Τσόρτσιλ και ο Σοβιετικός ηγέτης Ιωσήφ Στάλιν</a:t>
            </a:r>
            <a:r>
              <a:rPr lang="el-GR" dirty="0" smtClean="0"/>
              <a:t>:</a:t>
            </a:r>
          </a:p>
          <a:p>
            <a:r>
              <a:rPr lang="el-GR" dirty="0" smtClean="0"/>
              <a:t>η </a:t>
            </a:r>
            <a:r>
              <a:rPr lang="el-GR" dirty="0"/>
              <a:t>ΕΣΣΔ θα έλεγχε τις χώρες του εσωτερικού των Βαλκανίων, ενώ η Ελλάδα θα περιερχόταν υπό βρετανική επιρροή. Ωστόσο, η συμφωνία αυτή επικεντρωνόταν σε ένα μόνο τμήμα της Ευρώπης.</a:t>
            </a:r>
          </a:p>
        </p:txBody>
      </p:sp>
    </p:spTree>
    <p:extLst>
      <p:ext uri="{BB962C8B-B14F-4D97-AF65-F5344CB8AC3E}">
        <p14:creationId xmlns:p14="http://schemas.microsoft.com/office/powerpoint/2010/main" val="1974526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970844"/>
          </a:xfrm>
        </p:spPr>
        <p:txBody>
          <a:bodyPr/>
          <a:lstStyle/>
          <a:p>
            <a:r>
              <a:rPr lang="el-GR" dirty="0" err="1" smtClean="0"/>
              <a:t>Μεταπολεμικη</a:t>
            </a:r>
            <a:r>
              <a:rPr lang="el-GR" dirty="0" smtClean="0"/>
              <a:t> </a:t>
            </a:r>
            <a:r>
              <a:rPr lang="el-GR" dirty="0" err="1" smtClean="0"/>
              <a:t>διαιρεση</a:t>
            </a:r>
            <a:r>
              <a:rPr lang="el-GR" dirty="0" smtClean="0"/>
              <a:t> της </a:t>
            </a:r>
            <a:r>
              <a:rPr lang="el-GR" dirty="0" err="1" smtClean="0"/>
              <a:t>ευρωπησ</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201333" y="2122310"/>
            <a:ext cx="6739467" cy="4199467"/>
          </a:xfrm>
          <a:prstGeom prst="rect">
            <a:avLst/>
          </a:prstGeom>
        </p:spPr>
      </p:pic>
    </p:spTree>
    <p:extLst>
      <p:ext uri="{BB962C8B-B14F-4D97-AF65-F5344CB8AC3E}">
        <p14:creationId xmlns:p14="http://schemas.microsoft.com/office/powerpoint/2010/main" val="2430533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1141413" y="1264357"/>
            <a:ext cx="9905998" cy="4526844"/>
          </a:xfrm>
        </p:spPr>
        <p:txBody>
          <a:bodyPr>
            <a:normAutofit/>
          </a:bodyPr>
          <a:lstStyle/>
          <a:p>
            <a:r>
              <a:rPr lang="el-GR" dirty="0"/>
              <a:t>Μετά το 1945 διαφωνίες ανέκυψαν σχετικά με το μέλλον της Ανατολικής Ευρώπης και της Γερμανίας. </a:t>
            </a:r>
            <a:endParaRPr lang="el-GR" dirty="0" smtClean="0"/>
          </a:p>
          <a:p>
            <a:endParaRPr lang="el-GR" dirty="0"/>
          </a:p>
          <a:p>
            <a:r>
              <a:rPr lang="el-GR" dirty="0" smtClean="0"/>
              <a:t>Στην </a:t>
            </a:r>
            <a:r>
              <a:rPr lang="el-GR" dirty="0"/>
              <a:t>Ανατολική </a:t>
            </a:r>
            <a:r>
              <a:rPr lang="el-GR" dirty="0" smtClean="0"/>
              <a:t>Ευρώπη </a:t>
            </a:r>
            <a:r>
              <a:rPr lang="el-GR" dirty="0"/>
              <a:t>οι Σοβιετικοί εγκατέστησαν φιλικά προς αυτούς πολιτεύματα μέχρι το 1947. </a:t>
            </a:r>
            <a:endParaRPr lang="el-GR" dirty="0" smtClean="0"/>
          </a:p>
          <a:p>
            <a:r>
              <a:rPr lang="el-GR" dirty="0" smtClean="0"/>
              <a:t>Οι </a:t>
            </a:r>
            <a:r>
              <a:rPr lang="el-GR" dirty="0"/>
              <a:t>Σοβιετικοί θεωρούσαν ότι ο έλεγχος της περιοχής αυτής, από όπου είχε εξαπολυθεί η γερμανική επίθεση το 1941, ήταν απαραίτητος για την ασφάλεια της χώρας τους. </a:t>
            </a:r>
            <a:endParaRPr lang="el-GR" dirty="0" smtClean="0"/>
          </a:p>
          <a:p>
            <a:r>
              <a:rPr lang="el-GR" dirty="0" smtClean="0"/>
              <a:t>οι </a:t>
            </a:r>
            <a:r>
              <a:rPr lang="el-GR" dirty="0"/>
              <a:t>δυτικές δυνάμεις φοβήθηκαν ότι η Μόσχα προωθούσε μια πολιτική επεκτατική, με στόχο την κυριαρχία της και στο δυτικό τμήμα της ηπείρου</a:t>
            </a:r>
          </a:p>
        </p:txBody>
      </p:sp>
    </p:spTree>
    <p:extLst>
      <p:ext uri="{BB962C8B-B14F-4D97-AF65-F5344CB8AC3E}">
        <p14:creationId xmlns:p14="http://schemas.microsoft.com/office/powerpoint/2010/main" val="2934429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372533"/>
          </a:xfrm>
        </p:spPr>
        <p:txBody>
          <a:bodyPr>
            <a:normAutofit fontScale="90000"/>
          </a:bodyPr>
          <a:lstStyle/>
          <a:p>
            <a:endParaRPr lang="el-GR" dirty="0"/>
          </a:p>
        </p:txBody>
      </p:sp>
      <p:sp>
        <p:nvSpPr>
          <p:cNvPr id="3" name="Θέση περιεχομένου 2"/>
          <p:cNvSpPr>
            <a:spLocks noGrp="1"/>
          </p:cNvSpPr>
          <p:nvPr>
            <p:ph idx="1"/>
          </p:nvPr>
        </p:nvSpPr>
        <p:spPr>
          <a:xfrm>
            <a:off x="1141413" y="1095022"/>
            <a:ext cx="9905998" cy="5486399"/>
          </a:xfrm>
        </p:spPr>
        <p:txBody>
          <a:bodyPr>
            <a:normAutofit fontScale="85000" lnSpcReduction="20000"/>
          </a:bodyPr>
          <a:lstStyle/>
          <a:p>
            <a:r>
              <a:rPr lang="el-GR" dirty="0"/>
              <a:t>Μετά το 1945 η Γερμανία μοιράστηκε σε τέσσερις ζώνες κατοχής</a:t>
            </a:r>
            <a:r>
              <a:rPr lang="el-GR" dirty="0" smtClean="0"/>
              <a:t>*,</a:t>
            </a:r>
            <a:endParaRPr lang="el-GR" dirty="0"/>
          </a:p>
          <a:p>
            <a:r>
              <a:rPr lang="el-GR" dirty="0" smtClean="0"/>
              <a:t> </a:t>
            </a:r>
            <a:r>
              <a:rPr lang="el-GR" dirty="0"/>
              <a:t>τη ζώνη των ΗΠΑ, </a:t>
            </a:r>
            <a:endParaRPr lang="el-GR" dirty="0" smtClean="0"/>
          </a:p>
          <a:p>
            <a:r>
              <a:rPr lang="el-GR" dirty="0" smtClean="0"/>
              <a:t>της </a:t>
            </a:r>
            <a:r>
              <a:rPr lang="el-GR" dirty="0"/>
              <a:t>Βρετανίας, </a:t>
            </a:r>
            <a:endParaRPr lang="el-GR" dirty="0" smtClean="0"/>
          </a:p>
          <a:p>
            <a:r>
              <a:rPr lang="el-GR" dirty="0" smtClean="0"/>
              <a:t>της </a:t>
            </a:r>
            <a:r>
              <a:rPr lang="el-GR" dirty="0"/>
              <a:t>Γαλλίας </a:t>
            </a:r>
            <a:endParaRPr lang="el-GR" dirty="0" smtClean="0"/>
          </a:p>
          <a:p>
            <a:r>
              <a:rPr lang="el-GR" dirty="0" smtClean="0"/>
              <a:t>και </a:t>
            </a:r>
            <a:r>
              <a:rPr lang="el-GR" dirty="0"/>
              <a:t>της ΕΣΣΔ</a:t>
            </a:r>
            <a:r>
              <a:rPr lang="el-GR" dirty="0" smtClean="0"/>
              <a:t>.</a:t>
            </a:r>
          </a:p>
          <a:p>
            <a:r>
              <a:rPr lang="el-GR" dirty="0" smtClean="0"/>
              <a:t>το Βερολίνο χωρισμένο </a:t>
            </a:r>
            <a:r>
              <a:rPr lang="el-GR" dirty="0"/>
              <a:t>σε τέσσερις αντίστοιχες ζώνες κατοχής</a:t>
            </a:r>
            <a:r>
              <a:rPr lang="el-GR" dirty="0" smtClean="0"/>
              <a:t>.</a:t>
            </a:r>
          </a:p>
          <a:p>
            <a:r>
              <a:rPr lang="el-GR" dirty="0" smtClean="0"/>
              <a:t>η </a:t>
            </a:r>
            <a:r>
              <a:rPr lang="el-GR" dirty="0"/>
              <a:t>Γερμανία έγινε </a:t>
            </a:r>
            <a:r>
              <a:rPr lang="el-GR" dirty="0" smtClean="0"/>
              <a:t>πεδίο </a:t>
            </a:r>
            <a:r>
              <a:rPr lang="el-GR" dirty="0"/>
              <a:t>ανταγωνισμού μεταξύ των Δυτικών και των </a:t>
            </a:r>
            <a:r>
              <a:rPr lang="el-GR" dirty="0" smtClean="0"/>
              <a:t>Σοβιετικών, ΓΙΑΤΙ </a:t>
            </a:r>
            <a:r>
              <a:rPr lang="el-GR" dirty="0"/>
              <a:t>επρόκειτο για ένα μεγάλο κράτος, </a:t>
            </a:r>
            <a:endParaRPr lang="el-GR" dirty="0" smtClean="0"/>
          </a:p>
          <a:p>
            <a:r>
              <a:rPr lang="el-GR" dirty="0" smtClean="0"/>
              <a:t>με </a:t>
            </a:r>
            <a:r>
              <a:rPr lang="el-GR" dirty="0"/>
              <a:t>ισχυρότατη βιομηχανική υποδομή </a:t>
            </a:r>
            <a:endParaRPr lang="el-GR" dirty="0" smtClean="0"/>
          </a:p>
          <a:p>
            <a:r>
              <a:rPr lang="el-GR" dirty="0" smtClean="0"/>
              <a:t>και </a:t>
            </a:r>
            <a:r>
              <a:rPr lang="el-GR" dirty="0"/>
              <a:t>κεντρική θέση στην Ευρώπη. </a:t>
            </a:r>
            <a:endParaRPr lang="el-GR" dirty="0" smtClean="0"/>
          </a:p>
          <a:p>
            <a:r>
              <a:rPr lang="el-GR" dirty="0" smtClean="0"/>
              <a:t>η </a:t>
            </a:r>
            <a:r>
              <a:rPr lang="el-GR" dirty="0"/>
              <a:t>Σοβιετική Ένωση φοβόταν την επανεμφάνιση του γερμανικού μιλιταρισμού</a:t>
            </a:r>
            <a:r>
              <a:rPr lang="el-GR" dirty="0" smtClean="0"/>
              <a:t>.</a:t>
            </a:r>
          </a:p>
          <a:p>
            <a:r>
              <a:rPr lang="el-GR" dirty="0" smtClean="0"/>
              <a:t>οι δυτικές δυνάμεις ΠΙΣΤΕΥΑΝ ότι χωρίς την οικονομική ανάκαμψη της Γερμανίας </a:t>
            </a:r>
            <a:r>
              <a:rPr lang="el-GR" dirty="0"/>
              <a:t>θα ήταν αδύνατη η ανασυγκρότηση της Ευρώπης, την οποία έτσι εύκολα θα κατάφερναν να ελέγξουν οι Σοβιετικοί. </a:t>
            </a:r>
            <a:endParaRPr lang="el-GR" dirty="0" smtClean="0"/>
          </a:p>
          <a:p>
            <a:r>
              <a:rPr lang="el-GR" dirty="0" smtClean="0"/>
              <a:t>Επομένως </a:t>
            </a:r>
            <a:r>
              <a:rPr lang="el-GR" dirty="0"/>
              <a:t>καμία από τις δύο πλευρές δεν ήταν διατεθειμένη να επιτρέψει στον αντίπαλο της να ελέγξει το σύνολο της Γερμανίας </a:t>
            </a:r>
            <a:endParaRPr lang="el-GR" dirty="0" smtClean="0"/>
          </a:p>
          <a:p>
            <a:r>
              <a:rPr lang="el-GR" dirty="0" smtClean="0"/>
              <a:t>το </a:t>
            </a:r>
            <a:r>
              <a:rPr lang="el-GR" dirty="0"/>
              <a:t>1949, δημιουργήθηκαν δύο γερμανικά κράτη, η Δυτική Γερμανία, με πρωτεύουσα τη Βόννη, και η Ανατολική Γερμανία, με πρωτεύουσα το Ανατολικό Βερολίνο.</a:t>
            </a:r>
          </a:p>
        </p:txBody>
      </p:sp>
    </p:spTree>
    <p:extLst>
      <p:ext uri="{BB962C8B-B14F-4D97-AF65-F5344CB8AC3E}">
        <p14:creationId xmlns:p14="http://schemas.microsoft.com/office/powerpoint/2010/main" val="273465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846667"/>
          </a:xfrm>
        </p:spPr>
        <p:txBody>
          <a:bodyPr/>
          <a:lstStyle/>
          <a:p>
            <a:r>
              <a:rPr lang="el-GR" dirty="0" smtClean="0"/>
              <a:t>ΣΥΜΜΑΧΙΚΗ ΚΑΤΟΧΗ ΤΗΣ ΓΕΡΜΑΝΙΑΣ</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93511" y="1456267"/>
            <a:ext cx="4865511" cy="4278487"/>
          </a:xfrm>
          <a:prstGeom prst="rect">
            <a:avLst/>
          </a:prstGeom>
        </p:spPr>
      </p:pic>
      <p:pic>
        <p:nvPicPr>
          <p:cNvPr id="5" name="Εικόνα 4"/>
          <p:cNvPicPr>
            <a:picLocks noChangeAspect="1"/>
          </p:cNvPicPr>
          <p:nvPr/>
        </p:nvPicPr>
        <p:blipFill>
          <a:blip r:embed="rId3"/>
          <a:stretch>
            <a:fillRect/>
          </a:stretch>
        </p:blipFill>
        <p:spPr>
          <a:xfrm>
            <a:off x="5644445" y="1456267"/>
            <a:ext cx="5711087" cy="4740985"/>
          </a:xfrm>
          <a:prstGeom prst="rect">
            <a:avLst/>
          </a:prstGeom>
        </p:spPr>
      </p:pic>
    </p:spTree>
    <p:extLst>
      <p:ext uri="{BB962C8B-B14F-4D97-AF65-F5344CB8AC3E}">
        <p14:creationId xmlns:p14="http://schemas.microsoft.com/office/powerpoint/2010/main" val="227816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598311"/>
          </a:xfrm>
        </p:spPr>
        <p:txBody>
          <a:bodyPr/>
          <a:lstStyle/>
          <a:p>
            <a:r>
              <a:rPr lang="el-GR" dirty="0" err="1" smtClean="0"/>
              <a:t>Ζωνεσ</a:t>
            </a:r>
            <a:r>
              <a:rPr lang="el-GR" dirty="0" smtClean="0"/>
              <a:t> </a:t>
            </a:r>
            <a:r>
              <a:rPr lang="el-GR" dirty="0" err="1" smtClean="0"/>
              <a:t>κατοχησ</a:t>
            </a:r>
            <a:r>
              <a:rPr lang="el-GR" dirty="0" smtClean="0"/>
              <a:t> </a:t>
            </a:r>
            <a:r>
              <a:rPr lang="el-GR" dirty="0" err="1" smtClean="0"/>
              <a:t>βερολινο</a:t>
            </a:r>
            <a:r>
              <a:rPr lang="el-GR" dirty="0" smtClean="0"/>
              <a:t> 1945</a:t>
            </a:r>
            <a:endParaRPr lang="el-GR" dirty="0"/>
          </a:p>
        </p:txBody>
      </p:sp>
      <p:pic>
        <p:nvPicPr>
          <p:cNvPr id="6" name="Θέση περιεχομένου 5"/>
          <p:cNvPicPr>
            <a:picLocks noGrp="1" noChangeAspect="1"/>
          </p:cNvPicPr>
          <p:nvPr>
            <p:ph idx="1"/>
          </p:nvPr>
        </p:nvPicPr>
        <p:blipFill>
          <a:blip r:embed="rId2"/>
          <a:stretch>
            <a:fillRect/>
          </a:stretch>
        </p:blipFill>
        <p:spPr>
          <a:xfrm>
            <a:off x="2099733" y="1444977"/>
            <a:ext cx="6649155" cy="4910667"/>
          </a:xfrm>
          <a:prstGeom prst="rect">
            <a:avLst/>
          </a:prstGeom>
        </p:spPr>
      </p:pic>
    </p:spTree>
    <p:extLst>
      <p:ext uri="{BB962C8B-B14F-4D97-AF65-F5344CB8AC3E}">
        <p14:creationId xmlns:p14="http://schemas.microsoft.com/office/powerpoint/2010/main" val="3275417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666044"/>
          </a:xfrm>
        </p:spPr>
        <p:txBody>
          <a:bodyPr/>
          <a:lstStyle/>
          <a:p>
            <a:r>
              <a:rPr lang="el-GR" dirty="0" err="1" smtClean="0"/>
              <a:t>Διαιρεση</a:t>
            </a:r>
            <a:r>
              <a:rPr lang="el-GR" dirty="0" smtClean="0"/>
              <a:t> του </a:t>
            </a:r>
            <a:r>
              <a:rPr lang="el-GR" dirty="0" err="1" smtClean="0"/>
              <a:t>βερολινου</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53262" y="1275644"/>
            <a:ext cx="5941150" cy="4775200"/>
          </a:xfrm>
          <a:prstGeom prst="rect">
            <a:avLst/>
          </a:prstGeom>
        </p:spPr>
      </p:pic>
      <p:pic>
        <p:nvPicPr>
          <p:cNvPr id="5" name="Εικόνα 4"/>
          <p:cNvPicPr>
            <a:picLocks noChangeAspect="1"/>
          </p:cNvPicPr>
          <p:nvPr/>
        </p:nvPicPr>
        <p:blipFill>
          <a:blip r:embed="rId3"/>
          <a:stretch>
            <a:fillRect/>
          </a:stretch>
        </p:blipFill>
        <p:spPr>
          <a:xfrm>
            <a:off x="6290561" y="2724554"/>
            <a:ext cx="5901439" cy="4133446"/>
          </a:xfrm>
          <a:prstGeom prst="rect">
            <a:avLst/>
          </a:prstGeom>
        </p:spPr>
      </p:pic>
    </p:spTree>
    <p:extLst>
      <p:ext uri="{BB962C8B-B14F-4D97-AF65-F5344CB8AC3E}">
        <p14:creationId xmlns:p14="http://schemas.microsoft.com/office/powerpoint/2010/main" val="36942252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λέγμα">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docProps/app.xml><?xml version="1.0" encoding="utf-8"?>
<Properties xmlns="http://schemas.openxmlformats.org/officeDocument/2006/extended-properties" xmlns:vt="http://schemas.openxmlformats.org/officeDocument/2006/docPropsVTypes">
  <Template>TM03457485[[fn=Mesh]]</Template>
  <TotalTime>236</TotalTime>
  <Words>1067</Words>
  <Application>Microsoft Office PowerPoint</Application>
  <PresentationFormat>Ευρεία οθόνη</PresentationFormat>
  <Paragraphs>73</Paragraphs>
  <Slides>20</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20</vt:i4>
      </vt:variant>
    </vt:vector>
  </HeadingPairs>
  <TitlesOfParts>
    <vt:vector size="23" baseType="lpstr">
      <vt:lpstr>Arial</vt:lpstr>
      <vt:lpstr>Century Gothic</vt:lpstr>
      <vt:lpstr>Πλέγμα</vt:lpstr>
      <vt:lpstr>2. Η ΕΝΑΡΞΗ ΤΟΥ ΨΥΧΡΟΥ ΠΟΛΕΜΟΥ, ΟΙ ΕΠΙΠΤΩΣΕΙΣ ΤΟΥ ΣΤΗΝ ΕΛΛΑΔΑ ΚΑΙ Ο ΕΜΦΥΛΙΟΣ ΠΟΛΕΜΟΣ</vt:lpstr>
      <vt:lpstr>Η έναρξη του Ψυχρού Πολέμου στην Ευρώπη.</vt:lpstr>
      <vt:lpstr>Παρουσίαση του PowerPoint</vt:lpstr>
      <vt:lpstr>Μεταπολεμικη διαιρεση της ευρωπησ</vt:lpstr>
      <vt:lpstr>Παρουσίαση του PowerPoint</vt:lpstr>
      <vt:lpstr>Παρουσίαση του PowerPoint</vt:lpstr>
      <vt:lpstr>ΣΥΜΜΑΧΙΚΗ ΚΑΤΟΧΗ ΤΗΣ ΓΕΡΜΑΝΙΑΣ</vt:lpstr>
      <vt:lpstr>Ζωνεσ κατοχησ βερολινο 1945</vt:lpstr>
      <vt:lpstr>Διαιρεση του βερολινου</vt:lpstr>
      <vt:lpstr>Μεταπολεμικη διαιρεση γερμανιασ</vt:lpstr>
      <vt:lpstr>Παρουσίαση του PowerPoint</vt:lpstr>
      <vt:lpstr>1946 : ο ελληνικός Εμφύλιος Πόλεμος</vt:lpstr>
      <vt:lpstr>Παρουσίαση του PowerPoint</vt:lpstr>
      <vt:lpstr>Παρουσίαση του PowerPoint</vt:lpstr>
      <vt:lpstr>Από το Σχέδιο Μάρσαλ στην ίδρυση του NATO</vt:lpstr>
      <vt:lpstr>Παρουσίαση του PowerPoint</vt:lpstr>
      <vt:lpstr>Παρουσίαση του PowerPoint</vt:lpstr>
      <vt:lpstr>Παρουσίαση του PowerPoint</vt:lpstr>
      <vt:lpstr>Ο ελληνικός Εμφύλιος Πόλεμος.</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Η ΕΝΑΡΞΗ ΤΟΥ ΨΥΧΡΟΥ ΠΟΛΕΜΟΥ, ΟΙ ΕΠΙΠΤΩΣΕΙΣ ΤΟΥ ΣΤΗΝ ΕΛΛΑΔΑ ΚΑΙ Ο ΕΜΦΥΛΙΟΣ ΠΟΛΕΜΟΣ</dc:title>
  <dc:creator>k louta</dc:creator>
  <cp:lastModifiedBy>k louta</cp:lastModifiedBy>
  <cp:revision>14</cp:revision>
  <dcterms:created xsi:type="dcterms:W3CDTF">2024-02-05T19:00:39Z</dcterms:created>
  <dcterms:modified xsi:type="dcterms:W3CDTF">2024-02-06T21:37:53Z</dcterms:modified>
</cp:coreProperties>
</file>