
<file path=[Content_Types].xml><?xml version="1.0" encoding="utf-8"?>
<Types xmlns="http://schemas.openxmlformats.org/package/2006/content-types">
  <Default Extension="bmp" ContentType="image/bmp"/>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sldIdLst>
    <p:sldId id="256" r:id="rId2"/>
    <p:sldId id="257" r:id="rId3"/>
    <p:sldId id="258" r:id="rId4"/>
    <p:sldId id="259" r:id="rId5"/>
    <p:sldId id="261" r:id="rId6"/>
    <p:sldId id="262" r:id="rId7"/>
    <p:sldId id="266" r:id="rId8"/>
    <p:sldId id="260" r:id="rId9"/>
    <p:sldId id="263" r:id="rId10"/>
    <p:sldId id="264" r:id="rId11"/>
    <p:sldId id="265" r:id="rId12"/>
    <p:sldId id="267" r:id="rId13"/>
    <p:sldId id="268" r:id="rId14"/>
    <p:sldId id="269" r:id="rId15"/>
    <p:sldId id="270" r:id="rId16"/>
    <p:sldId id="271" r:id="rId17"/>
    <p:sldId id="272" r:id="rId18"/>
    <p:sldId id="273" r:id="rId19"/>
    <p:sldId id="274" r:id="rId20"/>
    <p:sldId id="275" r:id="rId21"/>
    <p:sldId id="276" r:id="rId22"/>
    <p:sldId id="278" r:id="rId23"/>
    <p:sldId id="277" r:id="rId24"/>
    <p:sldId id="279" r:id="rId25"/>
    <p:sldId id="280" r:id="rId26"/>
    <p:sldId id="281" r:id="rId27"/>
    <p:sldId id="282" r:id="rId28"/>
    <p:sldId id="283" r:id="rId29"/>
    <p:sldId id="284" r:id="rId30"/>
    <p:sldId id="285" r:id="rId31"/>
    <p:sldId id="286"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5" autoAdjust="0"/>
    <p:restoredTop sz="94660"/>
  </p:normalViewPr>
  <p:slideViewPr>
    <p:cSldViewPr snapToGrid="0">
      <p:cViewPr varScale="1">
        <p:scale>
          <a:sx n="85" d="100"/>
          <a:sy n="85" d="100"/>
        </p:scale>
        <p:origin x="9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11" name="Rectangle 10"/>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l-GR" smtClean="0"/>
              <a:t>Στυλ κύριου τίτλου</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Στυλ κύριου υπότιτλου</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03FCE02C-6EC6-4E09-BC2C-9FDED4DE236E}" type="datetimeFigureOut">
              <a:rPr lang="en-US" dirty="0"/>
              <a:t>3/6/2024</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2"/>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FB075A7A-4A9A-410F-B848-AB998ACC9419}" type="datetimeFigureOut">
              <a:rPr lang="en-US" dirty="0"/>
              <a:pPr/>
              <a:t>3/6/2024</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AA5F3E88-2D66-4D17-B0FA-EA13CB20B2FF}" type="datetimeFigureOut">
              <a:rPr lang="en-US" dirty="0"/>
              <a:pPr/>
              <a:t>3/6/2024</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lvl1pPr>
              <a:defRPr sz="1800"/>
            </a:lvl1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4D8F36E1-9596-4E98-8786-4A17C5D29C65}" type="datetimeFigureOut">
              <a:rPr lang="en-US" dirty="0"/>
              <a:pPr/>
              <a:t>3/6/2024</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sp>
        <p:nvSpPr>
          <p:cNvPr id="19" name="Rectangle 18"/>
          <p:cNvSpPr/>
          <p:nvPr/>
        </p:nvSpPr>
        <p:spPr>
          <a:xfrm>
            <a:off x="0" y="0"/>
            <a:ext cx="12192000" cy="6858000"/>
          </a:xfrm>
          <a:prstGeom prst="rect">
            <a:avLst/>
          </a:prstGeom>
          <a:blipFill dpi="0" rotWithShape="1">
            <a:blip r:embed="rId2">
              <a:alphaModFix amt="40000"/>
              <a:duotone>
                <a:schemeClr val="accent3">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24" name="Rectangle 23"/>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30" name="Rectangle 29"/>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l-GR" smtClean="0"/>
              <a:t>Στυλ κύριου τίτλου</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EE4D1A55-63BC-4BA2-9538-7DDEADA10621}" type="datetimeFigureOut">
              <a:rPr lang="en-US" dirty="0"/>
              <a:t>3/6/2024</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solidFill>
                  <a:schemeClr val="tx2"/>
                </a:solidFil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Date Placeholder 4"/>
          <p:cNvSpPr>
            <a:spLocks noGrp="1"/>
          </p:cNvSpPr>
          <p:nvPr>
            <p:ph type="dt" sz="half" idx="10"/>
          </p:nvPr>
        </p:nvSpPr>
        <p:spPr/>
        <p:txBody>
          <a:bodyPr/>
          <a:lstStyle>
            <a:lvl1pPr>
              <a:defRPr>
                <a:solidFill>
                  <a:schemeClr val="tx2"/>
                </a:solidFill>
              </a:defRPr>
            </a:lvl1pPr>
          </a:lstStyle>
          <a:p>
            <a:fld id="{66D01ABB-8821-4BF5-97A9-E1A66ACAEAA9}" type="datetimeFigureOut">
              <a:rPr lang="en-US" dirty="0"/>
              <a:pPr/>
              <a:t>3/6/2024</a:t>
            </a:fld>
            <a:endParaRPr lang="en-US" dirty="0"/>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lvl1pPr>
              <a:defRPr>
                <a:solidFill>
                  <a:schemeClr val="tx2"/>
                </a:solidFill>
              </a:defRPr>
            </a:lvl1pPr>
          </a:lstStyle>
          <a:p>
            <a:fld id="{20C37B1C-D4A1-4A4F-A470-80868146AFC5}" type="datetimeFigureOut">
              <a:rPr lang="en-US" dirty="0"/>
              <a:pPr/>
              <a:t>3/6/2024</a:t>
            </a:fld>
            <a:endParaRPr lang="en-US" dirty="0"/>
          </a:p>
        </p:txBody>
      </p:sp>
      <p:sp>
        <p:nvSpPr>
          <p:cNvPr id="8" name="Footer Placeholder 7"/>
          <p:cNvSpPr>
            <a:spLocks noGrp="1"/>
          </p:cNvSpPr>
          <p:nvPr>
            <p:ph type="ftr" sz="quarter" idx="11"/>
          </p:nvPr>
        </p:nvSpPr>
        <p:spPr/>
        <p:txBody>
          <a:bodyPr/>
          <a:lstStyle>
            <a:lvl1pPr>
              <a:defRPr>
                <a:solidFill>
                  <a:schemeClr val="tx2"/>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Date Placeholder 2"/>
          <p:cNvSpPr>
            <a:spLocks noGrp="1"/>
          </p:cNvSpPr>
          <p:nvPr>
            <p:ph type="dt" sz="half" idx="10"/>
          </p:nvPr>
        </p:nvSpPr>
        <p:spPr/>
        <p:txBody>
          <a:bodyPr/>
          <a:lstStyle>
            <a:lvl1pPr>
              <a:defRPr>
                <a:solidFill>
                  <a:schemeClr val="tx2"/>
                </a:solidFill>
              </a:defRPr>
            </a:lvl1pPr>
          </a:lstStyle>
          <a:p>
            <a:fld id="{6D31D1B9-F39E-471E-80A9-595CAA5664AD}" type="datetimeFigureOut">
              <a:rPr lang="en-US" dirty="0"/>
              <a:pPr/>
              <a:t>3/6/2024</a:t>
            </a:fld>
            <a:endParaRPr lang="en-US" dirty="0"/>
          </a:p>
        </p:txBody>
      </p:sp>
      <p:sp>
        <p:nvSpPr>
          <p:cNvPr id="4" name="Footer Placeholder 3"/>
          <p:cNvSpPr>
            <a:spLocks noGrp="1"/>
          </p:cNvSpPr>
          <p:nvPr>
            <p:ph type="ftr" sz="quarter" idx="11"/>
          </p:nvPr>
        </p:nvSpPr>
        <p:spPr/>
        <p:txBody>
          <a:bodyPr/>
          <a:lstStyle>
            <a:lvl1pPr>
              <a:defRPr>
                <a:solidFill>
                  <a:schemeClr val="tx2"/>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lstStyle>
          <a:p>
            <a:fld id="{33FCEABC-E2B9-4606-A74F-CB06AF596887}" type="datetimeFigureOut">
              <a:rPr lang="en-US" dirty="0"/>
              <a:pPr/>
              <a:t>3/6/2024</a:t>
            </a:fld>
            <a:endParaRPr lang="en-US" dirty="0"/>
          </a:p>
        </p:txBody>
      </p:sp>
      <p:sp>
        <p:nvSpPr>
          <p:cNvPr id="3" name="Footer Placeholder 2"/>
          <p:cNvSpPr>
            <a:spLocks noGrp="1"/>
          </p:cNvSpPr>
          <p:nvPr>
            <p:ph type="ftr" sz="quarter" idx="11"/>
          </p:nvPr>
        </p:nvSpPr>
        <p:spPr/>
        <p:txBody>
          <a:bodyPr/>
          <a:lstStyle>
            <a:lvl1pPr>
              <a:defRPr>
                <a:solidFill>
                  <a:schemeClr val="tx2"/>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14" name="Rectangle 13"/>
          <p:cNvSpPr/>
          <p:nvPr/>
        </p:nvSpPr>
        <p:spPr>
          <a:xfrm>
            <a:off x="234693" y="237744"/>
            <a:ext cx="8633081"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16" name="Rectangle 15"/>
          <p:cNvSpPr/>
          <p:nvPr/>
        </p:nvSpPr>
        <p:spPr>
          <a:xfrm>
            <a:off x="371856" y="374904"/>
            <a:ext cx="8353044" cy="6108192"/>
          </a:xfrm>
          <a:prstGeom prst="rect">
            <a:avLst/>
          </a:prstGeom>
          <a:solidFill>
            <a:schemeClr val="bg2"/>
          </a:solidFill>
          <a:ln w="6350" cap="sq" cmpd="sng" algn="ctr">
            <a:noFill/>
            <a:prstDash val="solid"/>
            <a:miter lim="800000"/>
          </a:ln>
          <a:effectLst/>
        </p:spPr>
      </p:sp>
      <p:sp>
        <p:nvSpPr>
          <p:cNvPr id="15" name="Rectangle 14"/>
          <p:cNvSpPr/>
          <p:nvPr/>
        </p:nvSpPr>
        <p:spPr>
          <a:xfrm>
            <a:off x="9020386" y="237744"/>
            <a:ext cx="2926080" cy="63825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bg1"/>
                </a:solidFill>
                <a:effectLst/>
                <a:latin typeface="+mj-lt"/>
                <a:ea typeface="+mn-ea"/>
                <a:cs typeface="+mn-cs"/>
              </a:defRPr>
            </a:lvl1pPr>
          </a:lstStyle>
          <a:p>
            <a:r>
              <a:rPr lang="el-GR" smtClean="0"/>
              <a:t>Στυλ κύριου τίτλου</a:t>
            </a:r>
            <a:endParaRPr lang="en-US" dirty="0"/>
          </a:p>
        </p:txBody>
      </p:sp>
      <p:sp>
        <p:nvSpPr>
          <p:cNvPr id="3" name="Content Placeholder 2"/>
          <p:cNvSpPr>
            <a:spLocks noGrp="1"/>
          </p:cNvSpPr>
          <p:nvPr>
            <p:ph idx="1"/>
          </p:nvPr>
        </p:nvSpPr>
        <p:spPr>
          <a:xfrm>
            <a:off x="790575" y="704850"/>
            <a:ext cx="7562850" cy="51435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lvl1pPr>
              <a:defRPr>
                <a:solidFill>
                  <a:schemeClr val="tx2"/>
                </a:solidFill>
              </a:defRPr>
            </a:lvl1pPr>
          </a:lstStyle>
          <a:p>
            <a:fld id="{FA8850A0-01A3-4F4E-AA52-F716A9BFD4EB}" type="datetimeFigureOut">
              <a:rPr lang="en-US" dirty="0"/>
              <a:pPr/>
              <a:t>3/6/2024</a:t>
            </a:fld>
            <a:endParaRPr lang="en-US" dirty="0"/>
          </a:p>
        </p:txBody>
      </p:sp>
      <p:sp>
        <p:nvSpPr>
          <p:cNvPr id="6" name="Footer Placeholder 5"/>
          <p:cNvSpPr>
            <a:spLocks noGrp="1"/>
          </p:cNvSpPr>
          <p:nvPr>
            <p:ph type="ftr" sz="quarter" idx="11"/>
          </p:nvPr>
        </p:nvSpPr>
        <p:spPr>
          <a:xfrm>
            <a:off x="3439158" y="6214535"/>
            <a:ext cx="5184648" cy="256032"/>
          </a:xfrm>
        </p:spPr>
        <p:txBody>
          <a:bodyPr/>
          <a:lstStyle>
            <a:lvl1pPr algn="r">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2"/>
                </a:solidFill>
              </a:defRPr>
            </a:lvl1pPr>
          </a:lstStyle>
          <a:p>
            <a:fld id="{4FAB73BC-B049-4115-A692-8D63A059BFB8}" type="slidenum">
              <a:rPr lang="en-US" dirty="0"/>
              <a:pPr/>
              <a:t>‹#›</a:t>
            </a:fld>
            <a:endParaRPr lang="en-US" dirty="0"/>
          </a:p>
        </p:txBody>
      </p:sp>
      <p:sp>
        <p:nvSpPr>
          <p:cNvPr id="11" name="Rectangle 10"/>
          <p:cNvSpPr/>
          <p:nvPr/>
        </p:nvSpPr>
        <p:spPr>
          <a:xfrm>
            <a:off x="9157546" y="374904"/>
            <a:ext cx="2651760"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tx1"/>
          </a:solidFill>
          <a:ln w="6350" cap="sq">
            <a:solidFill>
              <a:schemeClr val="tx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157546" y="374904"/>
            <a:ext cx="2651760" cy="6108192"/>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228599" y="237744"/>
            <a:ext cx="8601076" cy="6382512"/>
          </a:xfrm>
          <a:solidFill>
            <a:srgbClr val="808080"/>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E5811CCA-BB49-46C7-A0E2-F42339750F9A}" type="datetimeFigureOut">
              <a:rPr lang="en-US" dirty="0"/>
              <a:t>3/6/2024</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8" name="Rectangle 7"/>
          <p:cNvSpPr/>
          <p:nvPr/>
        </p:nvSpPr>
        <p:spPr>
          <a:xfrm>
            <a:off x="371856" y="374904"/>
            <a:ext cx="11448288" cy="6108192"/>
          </a:xfrm>
          <a:prstGeom prst="rect">
            <a:avLst/>
          </a:prstGeom>
          <a:solidFill>
            <a:schemeClr val="bg2"/>
          </a:solidFill>
          <a:ln w="6350" cap="sq" cmpd="sng" algn="ctr">
            <a:no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l-GR" smtClean="0"/>
              <a:t>Στυλ κύριου τίτλου</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bg2"/>
                </a:solidFill>
              </a:defRPr>
            </a:lvl1pPr>
          </a:lstStyle>
          <a:p>
            <a:fld id="{17205CAA-4E5A-4223-BD55-C5D2841AC9EF}" type="datetimeFigureOut">
              <a:rPr lang="en-US" dirty="0"/>
              <a:t>3/6/2024</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bg2"/>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bg2"/>
                </a:solidFill>
              </a:defRPr>
            </a:lvl1pPr>
          </a:lstStyle>
          <a:p>
            <a:fld id="{4FAB73BC-B049-4115-A692-8D63A059BFB8}"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hyperlink" Target="https://www.cvce.eu/en/education/unit-content/-/unit/b0be5e09-41b9-4301-ad6e-525109f103ea/f3822f70-e371-428d-ba35-5d843a16c868/Resources#a41c4c3c-e11d-4dd9-885c-dc763f810a5b_en&amp;overlay"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cvce.eu/en/education/unit-content/-/unit/b0be5e09-41b9-4301-ad6e-525109f103ea/f3822f70-e371-428d-ba35-5d843a16c868/Resources#34a9b6b5-7e43-48a8-8d1a-a865c4180208_en&amp;overlay"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p:txBody>
          <a:bodyPr/>
          <a:lstStyle/>
          <a:p>
            <a:r>
              <a:rPr lang="el-GR" sz="4000" dirty="0"/>
              <a:t>4. Η ΑΠΟΑΠΟΙΚΙΟΠΟΙΗΣΗ ΚΑΙ Ο ΤΡΙΤΟΣ ΚΟΣΜΟΣ</a:t>
            </a:r>
          </a:p>
        </p:txBody>
      </p:sp>
      <p:sp>
        <p:nvSpPr>
          <p:cNvPr id="3" name="Υπότιτλος 2"/>
          <p:cNvSpPr>
            <a:spLocks noGrp="1"/>
          </p:cNvSpPr>
          <p:nvPr>
            <p:ph type="subTitle" idx="1"/>
          </p:nvPr>
        </p:nvSpPr>
        <p:spPr/>
        <p:txBody>
          <a:bodyPr/>
          <a:lstStyle/>
          <a:p>
            <a:endParaRPr lang="el-GR"/>
          </a:p>
        </p:txBody>
      </p:sp>
    </p:spTree>
    <p:extLst>
      <p:ext uri="{BB962C8B-B14F-4D97-AF65-F5344CB8AC3E}">
        <p14:creationId xmlns:p14="http://schemas.microsoft.com/office/powerpoint/2010/main" val="40561150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err="1"/>
              <a:t>Γκαμάλ</a:t>
            </a:r>
            <a:r>
              <a:rPr lang="el-GR" dirty="0"/>
              <a:t> </a:t>
            </a:r>
            <a:r>
              <a:rPr lang="el-GR" dirty="0" err="1"/>
              <a:t>Αμπντέλ</a:t>
            </a:r>
            <a:r>
              <a:rPr lang="el-GR" dirty="0"/>
              <a:t> </a:t>
            </a:r>
            <a:r>
              <a:rPr lang="el-GR" dirty="0" err="1" smtClean="0"/>
              <a:t>Νάσερ</a:t>
            </a:r>
            <a:r>
              <a:rPr lang="el-GR" dirty="0" smtClean="0"/>
              <a:t> (1918-1970)</a:t>
            </a:r>
            <a:endParaRPr lang="el-GR" dirty="0"/>
          </a:p>
        </p:txBody>
      </p:sp>
      <p:pic>
        <p:nvPicPr>
          <p:cNvPr id="4" name="Θέση περιεχομένου 3"/>
          <p:cNvPicPr>
            <a:picLocks noGrp="1" noChangeAspect="1"/>
          </p:cNvPicPr>
          <p:nvPr>
            <p:ph idx="1"/>
          </p:nvPr>
        </p:nvPicPr>
        <p:blipFill>
          <a:blip r:embed="rId2"/>
          <a:stretch>
            <a:fillRect/>
          </a:stretch>
        </p:blipFill>
        <p:spPr>
          <a:xfrm>
            <a:off x="1066800" y="2306638"/>
            <a:ext cx="2975988" cy="3932237"/>
          </a:xfrm>
          <a:prstGeom prst="rect">
            <a:avLst/>
          </a:prstGeom>
        </p:spPr>
      </p:pic>
      <p:pic>
        <p:nvPicPr>
          <p:cNvPr id="5" name="Εικόνα 4"/>
          <p:cNvPicPr>
            <a:picLocks noChangeAspect="1"/>
          </p:cNvPicPr>
          <p:nvPr/>
        </p:nvPicPr>
        <p:blipFill>
          <a:blip r:embed="rId3"/>
          <a:stretch>
            <a:fillRect/>
          </a:stretch>
        </p:blipFill>
        <p:spPr>
          <a:xfrm>
            <a:off x="4255912" y="2235373"/>
            <a:ext cx="2987462" cy="4003502"/>
          </a:xfrm>
          <a:prstGeom prst="rect">
            <a:avLst/>
          </a:prstGeom>
        </p:spPr>
      </p:pic>
      <p:pic>
        <p:nvPicPr>
          <p:cNvPr id="6" name="Εικόνα 5"/>
          <p:cNvPicPr>
            <a:picLocks noChangeAspect="1"/>
          </p:cNvPicPr>
          <p:nvPr/>
        </p:nvPicPr>
        <p:blipFill>
          <a:blip r:embed="rId4"/>
          <a:stretch>
            <a:fillRect/>
          </a:stretch>
        </p:blipFill>
        <p:spPr>
          <a:xfrm>
            <a:off x="7595659" y="1772356"/>
            <a:ext cx="3268415" cy="4604279"/>
          </a:xfrm>
          <a:prstGeom prst="rect">
            <a:avLst/>
          </a:prstGeom>
        </p:spPr>
      </p:pic>
    </p:spTree>
    <p:extLst>
      <p:ext uri="{BB962C8B-B14F-4D97-AF65-F5344CB8AC3E}">
        <p14:creationId xmlns:p14="http://schemas.microsoft.com/office/powerpoint/2010/main" val="523113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r>
              <a:rPr lang="el-GR" dirty="0"/>
              <a:t>Η ήττα των δύο παλαιών αυτοκρατορικών δυνάμεων στο Σουέζ κατέδειξε την παρακμή της ισχύος τους και επιτάχυνε δραστικά τη διαδικασία της </a:t>
            </a:r>
            <a:r>
              <a:rPr lang="el-GR" dirty="0" err="1"/>
              <a:t>αποαποικιοποίησης</a:t>
            </a:r>
            <a:r>
              <a:rPr lang="el-GR" dirty="0"/>
              <a:t>. </a:t>
            </a:r>
            <a:endParaRPr lang="el-GR" dirty="0" smtClean="0"/>
          </a:p>
          <a:p>
            <a:r>
              <a:rPr lang="el-GR" dirty="0" smtClean="0"/>
              <a:t>Με </a:t>
            </a:r>
            <a:r>
              <a:rPr lang="el-GR" dirty="0"/>
              <a:t>μια θαρραλέα πολιτική ο νέος Γάλλος ηγέτης, στρατηγός Κάρολος Ντε Γκολ, παραχώρησε ανεξαρτησία στις γαλλικές αποικίες της Αφρικής το 1960 και στην Αλγερία το 1962</a:t>
            </a:r>
            <a:r>
              <a:rPr lang="el-GR" dirty="0" smtClean="0"/>
              <a:t>.</a:t>
            </a:r>
          </a:p>
          <a:p>
            <a:r>
              <a:rPr lang="el-GR" dirty="0" smtClean="0"/>
              <a:t> </a:t>
            </a:r>
            <a:r>
              <a:rPr lang="el-GR" dirty="0"/>
              <a:t>Το 1960 το Βέλγιο αποχώρησε από το Κονγκό και η Βρετανία από τις δικές της αφρικανικές αποικίες έως το 1965. </a:t>
            </a:r>
            <a:endParaRPr lang="el-GR" dirty="0" smtClean="0"/>
          </a:p>
          <a:p>
            <a:r>
              <a:rPr lang="el-GR" dirty="0" smtClean="0"/>
              <a:t>Τέλος</a:t>
            </a:r>
            <a:r>
              <a:rPr lang="el-GR" dirty="0"/>
              <a:t>, η Πορτογαλία, υπό δικτατορικό καθεστώς, διατήρησε τις δικές της αφρικανικές αποικίες (Μοζαμβίκη, Αγκόλα, Γουινέα-</a:t>
            </a:r>
            <a:r>
              <a:rPr lang="el-GR" dirty="0" err="1"/>
              <a:t>Μπισάου</a:t>
            </a:r>
            <a:r>
              <a:rPr lang="el-GR" dirty="0"/>
              <a:t>) έως το 1975, οπότε η κατάρρευση της δικτατορίας οδήγησε στην αποχώρηση των Πορτογάλων από τις αποικίες τους.</a:t>
            </a:r>
          </a:p>
        </p:txBody>
      </p:sp>
    </p:spTree>
    <p:extLst>
      <p:ext uri="{BB962C8B-B14F-4D97-AF65-F5344CB8AC3E}">
        <p14:creationId xmlns:p14="http://schemas.microsoft.com/office/powerpoint/2010/main" val="1341613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Σαρλ ντε </a:t>
            </a:r>
            <a:r>
              <a:rPr lang="el-GR" dirty="0" err="1" smtClean="0"/>
              <a:t>Γκωλ</a:t>
            </a:r>
            <a:endParaRPr lang="el-GR" dirty="0"/>
          </a:p>
        </p:txBody>
      </p:sp>
      <p:pic>
        <p:nvPicPr>
          <p:cNvPr id="4" name="Θέση περιεχομένου 3"/>
          <p:cNvPicPr>
            <a:picLocks noGrp="1" noChangeAspect="1"/>
          </p:cNvPicPr>
          <p:nvPr>
            <p:ph idx="1"/>
          </p:nvPr>
        </p:nvPicPr>
        <p:blipFill>
          <a:blip r:embed="rId2"/>
          <a:stretch>
            <a:fillRect/>
          </a:stretch>
        </p:blipFill>
        <p:spPr>
          <a:xfrm>
            <a:off x="553183" y="2093215"/>
            <a:ext cx="2495550" cy="2162695"/>
          </a:xfrm>
          <a:prstGeom prst="rect">
            <a:avLst/>
          </a:prstGeom>
        </p:spPr>
      </p:pic>
      <p:pic>
        <p:nvPicPr>
          <p:cNvPr id="5" name="Εικόνα 4"/>
          <p:cNvPicPr>
            <a:picLocks noChangeAspect="1"/>
          </p:cNvPicPr>
          <p:nvPr/>
        </p:nvPicPr>
        <p:blipFill>
          <a:blip r:embed="rId3"/>
          <a:stretch>
            <a:fillRect/>
          </a:stretch>
        </p:blipFill>
        <p:spPr>
          <a:xfrm>
            <a:off x="7229751" y="1328394"/>
            <a:ext cx="4013983" cy="4827378"/>
          </a:xfrm>
          <a:prstGeom prst="rect">
            <a:avLst/>
          </a:prstGeom>
        </p:spPr>
      </p:pic>
      <p:pic>
        <p:nvPicPr>
          <p:cNvPr id="6" name="Εικόνα 5"/>
          <p:cNvPicPr>
            <a:picLocks noChangeAspect="1"/>
          </p:cNvPicPr>
          <p:nvPr/>
        </p:nvPicPr>
        <p:blipFill>
          <a:blip r:embed="rId4"/>
          <a:stretch>
            <a:fillRect/>
          </a:stretch>
        </p:blipFill>
        <p:spPr>
          <a:xfrm>
            <a:off x="2958422" y="3174562"/>
            <a:ext cx="4181018" cy="2930513"/>
          </a:xfrm>
          <a:prstGeom prst="rect">
            <a:avLst/>
          </a:prstGeom>
        </p:spPr>
      </p:pic>
    </p:spTree>
    <p:extLst>
      <p:ext uri="{BB962C8B-B14F-4D97-AF65-F5344CB8AC3E}">
        <p14:creationId xmlns:p14="http://schemas.microsoft.com/office/powerpoint/2010/main" val="2996079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p:cNvPicPr>
            <a:picLocks noChangeAspect="1"/>
          </p:cNvPicPr>
          <p:nvPr/>
        </p:nvPicPr>
        <p:blipFill>
          <a:blip r:embed="rId2"/>
          <a:stretch>
            <a:fillRect/>
          </a:stretch>
        </p:blipFill>
        <p:spPr>
          <a:xfrm>
            <a:off x="609600" y="380560"/>
            <a:ext cx="4075289" cy="3914775"/>
          </a:xfrm>
          <a:prstGeom prst="rect">
            <a:avLst/>
          </a:prstGeom>
        </p:spPr>
      </p:pic>
      <p:sp>
        <p:nvSpPr>
          <p:cNvPr id="2" name="Τίτλος 1"/>
          <p:cNvSpPr>
            <a:spLocks noGrp="1"/>
          </p:cNvSpPr>
          <p:nvPr>
            <p:ph type="title"/>
          </p:nvPr>
        </p:nvSpPr>
        <p:spPr/>
        <p:txBody>
          <a:bodyPr/>
          <a:lstStyle/>
          <a:p>
            <a:endParaRPr lang="el-GR" dirty="0"/>
          </a:p>
        </p:txBody>
      </p:sp>
      <p:pic>
        <p:nvPicPr>
          <p:cNvPr id="4" name="Θέση περιεχομένου 3"/>
          <p:cNvPicPr>
            <a:picLocks noGrp="1" noChangeAspect="1"/>
          </p:cNvPicPr>
          <p:nvPr>
            <p:ph idx="1"/>
          </p:nvPr>
        </p:nvPicPr>
        <p:blipFill>
          <a:blip r:embed="rId3"/>
          <a:stretch>
            <a:fillRect/>
          </a:stretch>
        </p:blipFill>
        <p:spPr>
          <a:xfrm>
            <a:off x="6366933" y="3489680"/>
            <a:ext cx="4574776" cy="2922410"/>
          </a:xfrm>
          <a:prstGeom prst="rect">
            <a:avLst/>
          </a:prstGeom>
        </p:spPr>
      </p:pic>
      <p:sp>
        <p:nvSpPr>
          <p:cNvPr id="5" name="Ορθογώνιο 4"/>
          <p:cNvSpPr/>
          <p:nvPr/>
        </p:nvSpPr>
        <p:spPr>
          <a:xfrm rot="10800000" flipV="1">
            <a:off x="5892800" y="4721660"/>
            <a:ext cx="5125155" cy="923330"/>
          </a:xfrm>
          <a:prstGeom prst="rect">
            <a:avLst/>
          </a:prstGeom>
        </p:spPr>
        <p:txBody>
          <a:bodyPr wrap="square">
            <a:spAutoFit/>
          </a:bodyPr>
          <a:lstStyle/>
          <a:p>
            <a:r>
              <a:rPr lang="el-GR" dirty="0">
                <a:solidFill>
                  <a:srgbClr val="FF0000"/>
                </a:solidFill>
              </a:rPr>
              <a:t>Εορτασμός της ανεξαρτησίας, Αλγερία, 2 Ιουλίου 1962 | marcriboud.com</a:t>
            </a:r>
          </a:p>
          <a:p>
            <a:r>
              <a:rPr lang="el-GR" dirty="0"/>
              <a:t> </a:t>
            </a:r>
          </a:p>
        </p:txBody>
      </p:sp>
      <p:pic>
        <p:nvPicPr>
          <p:cNvPr id="7" name="Εικόνα 6"/>
          <p:cNvPicPr>
            <a:picLocks noChangeAspect="1"/>
          </p:cNvPicPr>
          <p:nvPr/>
        </p:nvPicPr>
        <p:blipFill>
          <a:blip r:embed="rId4"/>
          <a:stretch>
            <a:fillRect/>
          </a:stretch>
        </p:blipFill>
        <p:spPr>
          <a:xfrm>
            <a:off x="5016148" y="380560"/>
            <a:ext cx="5291733" cy="2977268"/>
          </a:xfrm>
          <a:prstGeom prst="rect">
            <a:avLst/>
          </a:prstGeom>
        </p:spPr>
      </p:pic>
    </p:spTree>
    <p:extLst>
      <p:ext uri="{BB962C8B-B14F-4D97-AF65-F5344CB8AC3E}">
        <p14:creationId xmlns:p14="http://schemas.microsoft.com/office/powerpoint/2010/main" val="20306663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r>
              <a:rPr lang="el-GR" dirty="0"/>
              <a:t>Στην Αφρική απέμειναν δύο ακόμη κατάλοιπα της αποικιοκρατίας, τα ρατσιστικά καθεστώτα της Ροδεσίας και της Νότιας Αφρικής, τα οποία αντιμετώπισαν αυξανόμενη διεθνή απομόνωση. </a:t>
            </a:r>
            <a:endParaRPr lang="el-GR" dirty="0" smtClean="0"/>
          </a:p>
          <a:p>
            <a:r>
              <a:rPr lang="el-GR" dirty="0" smtClean="0"/>
              <a:t>Το </a:t>
            </a:r>
            <a:r>
              <a:rPr lang="el-GR" dirty="0"/>
              <a:t>πρώτο παρέδωσε την εξουσία το 1980 (η χώρα μετονομάστηκε σε Ζιμπάμπουε)• </a:t>
            </a:r>
            <a:endParaRPr lang="el-GR" dirty="0" smtClean="0"/>
          </a:p>
          <a:p>
            <a:endParaRPr lang="el-GR" dirty="0"/>
          </a:p>
          <a:p>
            <a:r>
              <a:rPr lang="el-GR" dirty="0" smtClean="0"/>
              <a:t>το </a:t>
            </a:r>
            <a:r>
              <a:rPr lang="el-GR" dirty="0"/>
              <a:t>δεύτερο στα μέσα της δεκαετίας του 1990, μετά από πολυετείς αγώνες της πλειονότητας των κατοίκων του, με κύριο ηγέτη τον </a:t>
            </a:r>
            <a:r>
              <a:rPr lang="el-GR" dirty="0" err="1"/>
              <a:t>Νέλσωνα</a:t>
            </a:r>
            <a:r>
              <a:rPr lang="el-GR" dirty="0"/>
              <a:t> Μαντέλα.</a:t>
            </a:r>
          </a:p>
        </p:txBody>
      </p:sp>
    </p:spTree>
    <p:extLst>
      <p:ext uri="{BB962C8B-B14F-4D97-AF65-F5344CB8AC3E}">
        <p14:creationId xmlns:p14="http://schemas.microsoft.com/office/powerpoint/2010/main" val="3800070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r>
              <a:rPr lang="el-GR" dirty="0"/>
              <a:t>2. Ο Νέλσον Μαντέλα μιλά για την Αφρική των ονείρων του</a:t>
            </a:r>
          </a:p>
          <a:p>
            <a:endParaRPr lang="el-GR" dirty="0"/>
          </a:p>
          <a:p>
            <a:r>
              <a:rPr lang="el-GR" dirty="0"/>
              <a:t>Κατά τη διάρκεια της ζωής μου, αφιέρωσα τον εαυτό μου σ’ αυτή την πάλη για τον αφρικανικό λαό. Αγωνίστηκα κατά της λευκής κυριαρχίας και κατά της μαύρης κυριαρχίας. </a:t>
            </a:r>
            <a:r>
              <a:rPr lang="el-GR" dirty="0" err="1"/>
              <a:t>Yποστήριξα</a:t>
            </a:r>
            <a:r>
              <a:rPr lang="el-GR" dirty="0"/>
              <a:t> το ιδανικό μιας δημοκρατικής και ελεύθερης κοινωνίας, στην οποία όλοι οι άνθρωποι ζουν μαζί αρμονικά και με ίσες ευκαιρίες. Είναι ένα ιδανικό το οποίο ελπίζω να ζήσω για να το πετύχω. Ωστόσο, είναι ένα ιδανικό, για το οποίο είμαι έτοιμος και να πεθάνω.</a:t>
            </a:r>
          </a:p>
          <a:p>
            <a:r>
              <a:rPr lang="el-GR" dirty="0"/>
              <a:t>Ν. Μαντέλα, Απολογία στη δίκη του για προδοσία, 20 Απριλίου 1964.</a:t>
            </a:r>
          </a:p>
          <a:p>
            <a:r>
              <a:rPr lang="el-GR" dirty="0"/>
              <a:t>Πηγή: Εγκυκλοπαίδεια </a:t>
            </a:r>
            <a:r>
              <a:rPr lang="el-GR" dirty="0" err="1"/>
              <a:t>Grand</a:t>
            </a:r>
            <a:r>
              <a:rPr lang="el-GR" dirty="0"/>
              <a:t> </a:t>
            </a:r>
            <a:r>
              <a:rPr lang="el-GR" dirty="0" err="1"/>
              <a:t>Larousse</a:t>
            </a:r>
            <a:r>
              <a:rPr lang="el-GR" dirty="0"/>
              <a:t>, Ελληνικά Γράμματα, Αθήνα 2001, </a:t>
            </a:r>
            <a:r>
              <a:rPr lang="el-GR" dirty="0" err="1"/>
              <a:t>τόμ</a:t>
            </a:r>
            <a:r>
              <a:rPr lang="el-GR" dirty="0"/>
              <a:t>. 2, σ. 64.</a:t>
            </a:r>
          </a:p>
        </p:txBody>
      </p:sp>
    </p:spTree>
    <p:extLst>
      <p:ext uri="{BB962C8B-B14F-4D97-AF65-F5344CB8AC3E}">
        <p14:creationId xmlns:p14="http://schemas.microsoft.com/office/powerpoint/2010/main" val="4210033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r>
              <a:rPr lang="el-GR" dirty="0"/>
              <a:t> Η οικονομική οργάνωση των αποικιών από τους αποικιοκράτες</a:t>
            </a:r>
          </a:p>
          <a:p>
            <a:endParaRPr lang="el-GR" dirty="0"/>
          </a:p>
          <a:p>
            <a:r>
              <a:rPr lang="el-GR" dirty="0"/>
              <a:t>Μπορεί να σας ενδιαφέρει να μάθετε ότι ακόμη και σήμερα ο αναποφλοίωτος καφές είναι γνωστός στην Ουγκάντα ως </a:t>
            </a:r>
            <a:r>
              <a:rPr lang="el-GR" dirty="0" err="1"/>
              <a:t>κιμπόκο</a:t>
            </a:r>
            <a:r>
              <a:rPr lang="el-GR" dirty="0"/>
              <a:t>. Η λέξη «</a:t>
            </a:r>
            <a:r>
              <a:rPr lang="el-GR" dirty="0" err="1"/>
              <a:t>κιμπόκο</a:t>
            </a:r>
            <a:r>
              <a:rPr lang="el-GR" dirty="0"/>
              <a:t>» σημαίνει μαστίγωμα. Προέρχεται από το ότι, πριν τη δεκαετία του 1930, αν ένας αγρότης αρνιόταν να καλλιεργήσει καφέ μετά από αποικιακή εντολή, θα μαστιγωνόταν [...] </a:t>
            </a:r>
            <a:r>
              <a:rPr lang="el-GR" dirty="0" err="1"/>
              <a:t>Yποχρεωνόμασταν</a:t>
            </a:r>
            <a:r>
              <a:rPr lang="el-GR" dirty="0"/>
              <a:t> να παράγουμε προϊόντα που δεν καταναλώναμε και να καταναλώνουμε αυτά που δεν παρήγαμε.</a:t>
            </a:r>
          </a:p>
          <a:p>
            <a:r>
              <a:rPr lang="el-GR" dirty="0" err="1"/>
              <a:t>Γιοβερί</a:t>
            </a:r>
            <a:r>
              <a:rPr lang="el-GR" dirty="0"/>
              <a:t> </a:t>
            </a:r>
            <a:r>
              <a:rPr lang="el-GR" dirty="0" err="1"/>
              <a:t>Μουσεβενί</a:t>
            </a:r>
            <a:r>
              <a:rPr lang="el-GR" dirty="0"/>
              <a:t>, Πρόεδρος της Ουγκάντα</a:t>
            </a:r>
          </a:p>
          <a:p>
            <a:r>
              <a:rPr lang="el-GR" dirty="0"/>
              <a:t>Λόγος για τις δομικές αλλαγές που πρέπει να γίνουν στην Αφρική, 1989.</a:t>
            </a:r>
          </a:p>
          <a:p>
            <a:r>
              <a:rPr lang="el-GR" dirty="0"/>
              <a:t>Πηγή: Εγκυκλοπαίδεια </a:t>
            </a:r>
            <a:r>
              <a:rPr lang="el-GR" dirty="0" err="1"/>
              <a:t>Grand</a:t>
            </a:r>
            <a:r>
              <a:rPr lang="el-GR" dirty="0"/>
              <a:t> </a:t>
            </a:r>
            <a:r>
              <a:rPr lang="el-GR" dirty="0" err="1"/>
              <a:t>Larousse</a:t>
            </a:r>
            <a:r>
              <a:rPr lang="el-GR" dirty="0"/>
              <a:t>, Ελληνικά Γράμματα, Αθήνα 2001, </a:t>
            </a:r>
            <a:r>
              <a:rPr lang="el-GR" dirty="0" err="1"/>
              <a:t>τόμ</a:t>
            </a:r>
            <a:r>
              <a:rPr lang="el-GR" dirty="0"/>
              <a:t>. 2, σ. 62.</a:t>
            </a:r>
          </a:p>
        </p:txBody>
      </p:sp>
    </p:spTree>
    <p:extLst>
      <p:ext uri="{BB962C8B-B14F-4D97-AF65-F5344CB8AC3E}">
        <p14:creationId xmlns:p14="http://schemas.microsoft.com/office/powerpoint/2010/main" val="11999795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stretch>
            <a:fillRect/>
          </a:stretch>
        </p:blipFill>
        <p:spPr>
          <a:xfrm>
            <a:off x="647170" y="642594"/>
            <a:ext cx="4733925" cy="3657600"/>
          </a:xfrm>
          <a:prstGeom prst="rect">
            <a:avLst/>
          </a:prstGeom>
        </p:spPr>
      </p:pic>
      <p:sp>
        <p:nvSpPr>
          <p:cNvPr id="5" name="Ορθογώνιο 4"/>
          <p:cNvSpPr/>
          <p:nvPr/>
        </p:nvSpPr>
        <p:spPr>
          <a:xfrm>
            <a:off x="647170" y="2967335"/>
            <a:ext cx="4952119" cy="1200329"/>
          </a:xfrm>
          <a:prstGeom prst="rect">
            <a:avLst/>
          </a:prstGeom>
        </p:spPr>
        <p:txBody>
          <a:bodyPr wrap="square">
            <a:spAutoFit/>
          </a:bodyPr>
          <a:lstStyle/>
          <a:p>
            <a:r>
              <a:rPr lang="el-GR" dirty="0"/>
              <a:t>Απαρτχάιντ στη Νότια Αφρική: οι μη Ευρωπαίοι δεν επιτρεπόταν να χρησιμοποιούν τη σκάλα που χρησιμοποιούσαν οι Ευρωπαίοι.</a:t>
            </a:r>
          </a:p>
        </p:txBody>
      </p:sp>
      <p:pic>
        <p:nvPicPr>
          <p:cNvPr id="6" name="Εικόνα 5"/>
          <p:cNvPicPr>
            <a:picLocks noChangeAspect="1"/>
          </p:cNvPicPr>
          <p:nvPr/>
        </p:nvPicPr>
        <p:blipFill>
          <a:blip r:embed="rId3"/>
          <a:stretch>
            <a:fillRect/>
          </a:stretch>
        </p:blipFill>
        <p:spPr>
          <a:xfrm>
            <a:off x="8052681" y="551741"/>
            <a:ext cx="3251200" cy="2924905"/>
          </a:xfrm>
          <a:prstGeom prst="rect">
            <a:avLst/>
          </a:prstGeom>
        </p:spPr>
      </p:pic>
      <p:sp>
        <p:nvSpPr>
          <p:cNvPr id="7" name="Ορθογώνιο 6"/>
          <p:cNvSpPr/>
          <p:nvPr/>
        </p:nvSpPr>
        <p:spPr>
          <a:xfrm rot="10800000" flipV="1">
            <a:off x="8139288" y="3135469"/>
            <a:ext cx="3164591" cy="2031325"/>
          </a:xfrm>
          <a:prstGeom prst="rect">
            <a:avLst/>
          </a:prstGeom>
        </p:spPr>
        <p:txBody>
          <a:bodyPr wrap="square">
            <a:spAutoFit/>
          </a:bodyPr>
          <a:lstStyle/>
          <a:p>
            <a:r>
              <a:rPr lang="el-GR" dirty="0"/>
              <a:t>"Χρήση μόνο από Λευκούς". Δίγλωσση επιγραφή στα αγγλικά και </a:t>
            </a:r>
            <a:r>
              <a:rPr lang="el-GR" dirty="0" err="1"/>
              <a:t>αφρικάανς</a:t>
            </a:r>
            <a:r>
              <a:rPr lang="el-GR" dirty="0"/>
              <a:t>, στο πλαίσιο του φυλετικού διαχωρισμού του απαρτχάιντ</a:t>
            </a:r>
          </a:p>
        </p:txBody>
      </p:sp>
      <p:pic>
        <p:nvPicPr>
          <p:cNvPr id="8" name="Εικόνα 7"/>
          <p:cNvPicPr>
            <a:picLocks noChangeAspect="1"/>
          </p:cNvPicPr>
          <p:nvPr/>
        </p:nvPicPr>
        <p:blipFill>
          <a:blip r:embed="rId4"/>
          <a:stretch>
            <a:fillRect/>
          </a:stretch>
        </p:blipFill>
        <p:spPr>
          <a:xfrm>
            <a:off x="4412099" y="3476646"/>
            <a:ext cx="3640582" cy="2976176"/>
          </a:xfrm>
          <a:prstGeom prst="rect">
            <a:avLst/>
          </a:prstGeom>
        </p:spPr>
      </p:pic>
    </p:spTree>
    <p:extLst>
      <p:ext uri="{BB962C8B-B14F-4D97-AF65-F5344CB8AC3E}">
        <p14:creationId xmlns:p14="http://schemas.microsoft.com/office/powerpoint/2010/main" val="17754284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p:cNvPicPr>
            <a:picLocks noChangeAspect="1"/>
          </p:cNvPicPr>
          <p:nvPr/>
        </p:nvPicPr>
        <p:blipFill>
          <a:blip r:embed="rId2"/>
          <a:stretch>
            <a:fillRect/>
          </a:stretch>
        </p:blipFill>
        <p:spPr>
          <a:xfrm>
            <a:off x="5508962" y="799413"/>
            <a:ext cx="5559104" cy="2918530"/>
          </a:xfrm>
          <a:prstGeom prst="rect">
            <a:avLst/>
          </a:prstGeom>
        </p:spPr>
      </p:pic>
      <p:sp>
        <p:nvSpPr>
          <p:cNvPr id="2" name="Τίτλος 1"/>
          <p:cNvSpPr>
            <a:spLocks noGrp="1"/>
          </p:cNvSpPr>
          <p:nvPr>
            <p:ph type="title"/>
          </p:nvPr>
        </p:nvSpPr>
        <p:spPr/>
        <p:txBody>
          <a:bodyPr/>
          <a:lstStyle/>
          <a:p>
            <a:endParaRPr lang="el-GR" dirty="0"/>
          </a:p>
        </p:txBody>
      </p:sp>
      <p:pic>
        <p:nvPicPr>
          <p:cNvPr id="4" name="Θέση περιεχομένου 3"/>
          <p:cNvPicPr>
            <a:picLocks noGrp="1" noChangeAspect="1"/>
          </p:cNvPicPr>
          <p:nvPr>
            <p:ph idx="1"/>
          </p:nvPr>
        </p:nvPicPr>
        <p:blipFill>
          <a:blip r:embed="rId3"/>
          <a:stretch>
            <a:fillRect/>
          </a:stretch>
        </p:blipFill>
        <p:spPr>
          <a:xfrm>
            <a:off x="689328" y="799413"/>
            <a:ext cx="4762500" cy="2857500"/>
          </a:xfrm>
          <a:prstGeom prst="rect">
            <a:avLst/>
          </a:prstGeom>
        </p:spPr>
      </p:pic>
      <p:pic>
        <p:nvPicPr>
          <p:cNvPr id="6" name="Εικόνα 5"/>
          <p:cNvPicPr>
            <a:picLocks noChangeAspect="1"/>
          </p:cNvPicPr>
          <p:nvPr/>
        </p:nvPicPr>
        <p:blipFill>
          <a:blip r:embed="rId4"/>
          <a:stretch>
            <a:fillRect/>
          </a:stretch>
        </p:blipFill>
        <p:spPr>
          <a:xfrm>
            <a:off x="564444" y="3717943"/>
            <a:ext cx="4718756" cy="2716724"/>
          </a:xfrm>
          <a:prstGeom prst="rect">
            <a:avLst/>
          </a:prstGeom>
        </p:spPr>
      </p:pic>
      <p:pic>
        <p:nvPicPr>
          <p:cNvPr id="7" name="Εικόνα 6"/>
          <p:cNvPicPr>
            <a:picLocks noChangeAspect="1"/>
          </p:cNvPicPr>
          <p:nvPr/>
        </p:nvPicPr>
        <p:blipFill>
          <a:blip r:embed="rId5"/>
          <a:stretch>
            <a:fillRect/>
          </a:stretch>
        </p:blipFill>
        <p:spPr>
          <a:xfrm>
            <a:off x="5451828" y="3717943"/>
            <a:ext cx="6107289" cy="2652681"/>
          </a:xfrm>
          <a:prstGeom prst="rect">
            <a:avLst/>
          </a:prstGeom>
        </p:spPr>
      </p:pic>
    </p:spTree>
    <p:extLst>
      <p:ext uri="{BB962C8B-B14F-4D97-AF65-F5344CB8AC3E}">
        <p14:creationId xmlns:p14="http://schemas.microsoft.com/office/powerpoint/2010/main" val="16992462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stretch>
            <a:fillRect/>
          </a:stretch>
        </p:blipFill>
        <p:spPr>
          <a:xfrm>
            <a:off x="3810164" y="2322986"/>
            <a:ext cx="4762500" cy="2924175"/>
          </a:xfrm>
          <a:prstGeom prst="rect">
            <a:avLst/>
          </a:prstGeom>
        </p:spPr>
      </p:pic>
      <p:pic>
        <p:nvPicPr>
          <p:cNvPr id="6" name="Εικόνα 5"/>
          <p:cNvPicPr>
            <a:picLocks noChangeAspect="1"/>
          </p:cNvPicPr>
          <p:nvPr/>
        </p:nvPicPr>
        <p:blipFill>
          <a:blip r:embed="rId3"/>
          <a:stretch>
            <a:fillRect/>
          </a:stretch>
        </p:blipFill>
        <p:spPr>
          <a:xfrm>
            <a:off x="7596868" y="472368"/>
            <a:ext cx="4175478" cy="2722412"/>
          </a:xfrm>
          <a:prstGeom prst="rect">
            <a:avLst/>
          </a:prstGeom>
        </p:spPr>
      </p:pic>
      <p:pic>
        <p:nvPicPr>
          <p:cNvPr id="8" name="Εικόνα 7"/>
          <p:cNvPicPr>
            <a:picLocks noChangeAspect="1"/>
          </p:cNvPicPr>
          <p:nvPr/>
        </p:nvPicPr>
        <p:blipFill>
          <a:blip r:embed="rId4"/>
          <a:stretch>
            <a:fillRect/>
          </a:stretch>
        </p:blipFill>
        <p:spPr>
          <a:xfrm>
            <a:off x="419654" y="357726"/>
            <a:ext cx="4366305" cy="2949918"/>
          </a:xfrm>
          <a:prstGeom prst="rect">
            <a:avLst/>
          </a:prstGeom>
        </p:spPr>
      </p:pic>
      <p:sp>
        <p:nvSpPr>
          <p:cNvPr id="2" name="Τίτλος 1"/>
          <p:cNvSpPr>
            <a:spLocks noGrp="1"/>
          </p:cNvSpPr>
          <p:nvPr>
            <p:ph type="title"/>
          </p:nvPr>
        </p:nvSpPr>
        <p:spPr/>
        <p:txBody>
          <a:bodyPr/>
          <a:lstStyle/>
          <a:p>
            <a:endParaRPr lang="el-GR" dirty="0"/>
          </a:p>
        </p:txBody>
      </p:sp>
      <p:pic>
        <p:nvPicPr>
          <p:cNvPr id="5" name="Θέση περιεχομένου 4"/>
          <p:cNvPicPr>
            <a:picLocks noGrp="1" noChangeAspect="1"/>
          </p:cNvPicPr>
          <p:nvPr>
            <p:ph idx="1"/>
          </p:nvPr>
        </p:nvPicPr>
        <p:blipFill>
          <a:blip r:embed="rId5"/>
          <a:stretch>
            <a:fillRect/>
          </a:stretch>
        </p:blipFill>
        <p:spPr>
          <a:xfrm>
            <a:off x="419654" y="4176889"/>
            <a:ext cx="3929201" cy="2208742"/>
          </a:xfrm>
          <a:prstGeom prst="rect">
            <a:avLst/>
          </a:prstGeom>
        </p:spPr>
      </p:pic>
      <p:pic>
        <p:nvPicPr>
          <p:cNvPr id="7" name="Εικόνα 6"/>
          <p:cNvPicPr>
            <a:picLocks noChangeAspect="1"/>
          </p:cNvPicPr>
          <p:nvPr/>
        </p:nvPicPr>
        <p:blipFill>
          <a:blip r:embed="rId6"/>
          <a:stretch>
            <a:fillRect/>
          </a:stretch>
        </p:blipFill>
        <p:spPr>
          <a:xfrm>
            <a:off x="7966075" y="3927285"/>
            <a:ext cx="3545133" cy="2458346"/>
          </a:xfrm>
          <a:prstGeom prst="rect">
            <a:avLst/>
          </a:prstGeom>
        </p:spPr>
      </p:pic>
    </p:spTree>
    <p:extLst>
      <p:ext uri="{BB962C8B-B14F-4D97-AF65-F5344CB8AC3E}">
        <p14:creationId xmlns:p14="http://schemas.microsoft.com/office/powerpoint/2010/main" val="582752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Η πτώση των αποικιακών αυτοκρατοριών.</a:t>
            </a:r>
          </a:p>
        </p:txBody>
      </p:sp>
      <p:sp>
        <p:nvSpPr>
          <p:cNvPr id="3" name="Θέση περιεχομένου 2"/>
          <p:cNvSpPr>
            <a:spLocks noGrp="1"/>
          </p:cNvSpPr>
          <p:nvPr>
            <p:ph idx="1"/>
          </p:nvPr>
        </p:nvSpPr>
        <p:spPr/>
        <p:txBody>
          <a:bodyPr>
            <a:normAutofit fontScale="85000" lnSpcReduction="10000"/>
          </a:bodyPr>
          <a:lstStyle/>
          <a:p>
            <a:r>
              <a:rPr lang="el-GR" dirty="0"/>
              <a:t>Οι μεγάλες αποικιακές αυτοκρατορίες δέχτηκαν ισχυρά πλήγματα κατά το πρώτο μισό του 20ού αιώνα. </a:t>
            </a:r>
            <a:endParaRPr lang="el-GR" dirty="0" smtClean="0"/>
          </a:p>
          <a:p>
            <a:r>
              <a:rPr lang="el-GR" dirty="0" smtClean="0"/>
              <a:t>Οι </a:t>
            </a:r>
            <a:r>
              <a:rPr lang="el-GR" dirty="0"/>
              <a:t>δύο παγκόσμιοι πόλεμοι, που διεξήχθησαν στο όνομα της ελευθερίας, έδωσαν ώθηση στο αίτημα της εθνικής ανεξαρτησίας των </a:t>
            </a:r>
            <a:r>
              <a:rPr lang="el-GR" dirty="0" err="1"/>
              <a:t>αποικιοκρατούμενων</a:t>
            </a:r>
            <a:r>
              <a:rPr lang="el-GR" dirty="0"/>
              <a:t> λαών</a:t>
            </a:r>
            <a:r>
              <a:rPr lang="el-GR" dirty="0" smtClean="0"/>
              <a:t>.</a:t>
            </a:r>
          </a:p>
          <a:p>
            <a:r>
              <a:rPr lang="el-GR" dirty="0" smtClean="0"/>
              <a:t> </a:t>
            </a:r>
            <a:r>
              <a:rPr lang="el-GR" dirty="0"/>
              <a:t>Η πολεμική κινητοποίηση των αποικιών, ιδιαίτερα της Ινδίας, επέφερε την πολύ πιο συστηματική οργάνωση των κοινωνιών τους, οικονομικά και στρατιωτικά κοινωνίες που είχαν γνωρίσει παρόμοια επίπεδα κινητοποίησης δεν μπορούσαν πλέον να ελέγχονται από μικρούς αποικιακούς στρατούς, όπως συνέβαινε έως τότε</a:t>
            </a:r>
            <a:r>
              <a:rPr lang="el-GR" dirty="0" smtClean="0"/>
              <a:t>.</a:t>
            </a:r>
          </a:p>
          <a:p>
            <a:r>
              <a:rPr lang="el-GR" dirty="0" smtClean="0"/>
              <a:t> </a:t>
            </a:r>
            <a:r>
              <a:rPr lang="el-GR" dirty="0"/>
              <a:t>Η παγκόσμια οικονομική κρίση του 1929, πλήττοντας τις τιμές των αγροτικών προϊόντων που παρήγαγαν οι αποικίες, επέτεινε τις οικονομικές και κοινωνικές αναταραχές στους κόλπους τους</a:t>
            </a:r>
            <a:r>
              <a:rPr lang="el-GR" dirty="0" smtClean="0"/>
              <a:t>.</a:t>
            </a:r>
          </a:p>
          <a:p>
            <a:r>
              <a:rPr lang="el-GR" dirty="0" smtClean="0"/>
              <a:t> </a:t>
            </a:r>
            <a:r>
              <a:rPr lang="el-GR" dirty="0"/>
              <a:t>Το 1941-1942 οι Ιάπωνες κατέκτησαν μεγάλες περιοχές της Ασίας από τις δυτικές δυνάμεις, με το σύνθημα «η Ασία στους Ασιάτες», και έμπρακτα κατέδειξαν ότι οι αποικιοκράτες δεν ήταν ανίκητοι</a:t>
            </a:r>
            <a:r>
              <a:rPr lang="el-GR" dirty="0" smtClean="0"/>
              <a:t>.</a:t>
            </a:r>
          </a:p>
          <a:p>
            <a:r>
              <a:rPr lang="el-GR" dirty="0" smtClean="0"/>
              <a:t> </a:t>
            </a:r>
            <a:r>
              <a:rPr lang="el-GR" dirty="0"/>
              <a:t>Τέλος, θετική προς την αποικιοκρατία δεν ήταν καμία από τις δύο υπερδυνάμεις της μεταπολεμικής εποχής: ούτε η σοσιαλιστική ΕΣΣΔ ούτε οι </a:t>
            </a:r>
            <a:r>
              <a:rPr lang="el-GR" dirty="0" smtClean="0"/>
              <a:t>ΗΠΑ.</a:t>
            </a:r>
          </a:p>
          <a:p>
            <a:r>
              <a:rPr lang="el-GR" dirty="0" smtClean="0"/>
              <a:t>Όλα </a:t>
            </a:r>
            <a:r>
              <a:rPr lang="el-GR" dirty="0"/>
              <a:t>αυτά τα στοιχεία έδωσαν ισχυρή ώθηση στη διαδικασία της </a:t>
            </a:r>
            <a:r>
              <a:rPr lang="el-GR" dirty="0" err="1"/>
              <a:t>αποαποικιοποίησης</a:t>
            </a:r>
            <a:r>
              <a:rPr lang="el-GR" dirty="0"/>
              <a:t>, δηλαδή της αποχώρησης των αποικιοκρατικών δυνάμεων από τις περιοχές που έλεγχαν.</a:t>
            </a:r>
          </a:p>
        </p:txBody>
      </p:sp>
    </p:spTree>
    <p:extLst>
      <p:ext uri="{BB962C8B-B14F-4D97-AF65-F5344CB8AC3E}">
        <p14:creationId xmlns:p14="http://schemas.microsoft.com/office/powerpoint/2010/main" val="32042609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Ο Τρίτος Κόσμος. </a:t>
            </a:r>
          </a:p>
        </p:txBody>
      </p:sp>
      <p:sp>
        <p:nvSpPr>
          <p:cNvPr id="3" name="Θέση περιεχομένου 2"/>
          <p:cNvSpPr>
            <a:spLocks noGrp="1"/>
          </p:cNvSpPr>
          <p:nvPr>
            <p:ph idx="1"/>
          </p:nvPr>
        </p:nvSpPr>
        <p:spPr/>
        <p:txBody>
          <a:bodyPr>
            <a:normAutofit fontScale="92500" lnSpcReduction="20000"/>
          </a:bodyPr>
          <a:lstStyle/>
          <a:p>
            <a:r>
              <a:rPr lang="el-GR" dirty="0" smtClean="0"/>
              <a:t>Τα </a:t>
            </a:r>
            <a:r>
              <a:rPr lang="el-GR" dirty="0"/>
              <a:t>νέα κράτη </a:t>
            </a:r>
            <a:r>
              <a:rPr lang="el-GR" dirty="0" smtClean="0"/>
              <a:t>μετά την  </a:t>
            </a:r>
            <a:r>
              <a:rPr lang="el-GR" dirty="0" err="1"/>
              <a:t>αποαποικιοποίησης</a:t>
            </a:r>
            <a:r>
              <a:rPr lang="el-GR" dirty="0"/>
              <a:t>, κυρίως στην Ασία και στην Αφρική, συγκρότησαν τον Τρίτο Κόσμο</a:t>
            </a:r>
            <a:r>
              <a:rPr lang="el-GR" dirty="0" smtClean="0"/>
              <a:t>.</a:t>
            </a:r>
          </a:p>
          <a:p>
            <a:r>
              <a:rPr lang="el-GR" dirty="0" smtClean="0"/>
              <a:t> </a:t>
            </a:r>
            <a:r>
              <a:rPr lang="el-GR" dirty="0"/>
              <a:t>Οι χώρες αυτές αντιμετώπιζαν στην πλειονότητά τους τεράστιες οικονομικές </a:t>
            </a:r>
            <a:r>
              <a:rPr lang="el-GR" dirty="0" smtClean="0"/>
              <a:t>δυσχέρειες.</a:t>
            </a:r>
          </a:p>
          <a:p>
            <a:r>
              <a:rPr lang="el-GR" dirty="0"/>
              <a:t>Έ</a:t>
            </a:r>
            <a:r>
              <a:rPr lang="el-GR" dirty="0" smtClean="0"/>
              <a:t>πρεπε </a:t>
            </a:r>
            <a:r>
              <a:rPr lang="el-GR" dirty="0"/>
              <a:t>να διαχειριστούν </a:t>
            </a:r>
            <a:r>
              <a:rPr lang="el-GR" dirty="0" smtClean="0"/>
              <a:t>προβλήματα: </a:t>
            </a:r>
          </a:p>
          <a:p>
            <a:r>
              <a:rPr lang="el-GR" dirty="0" smtClean="0"/>
              <a:t>ραγδαία </a:t>
            </a:r>
            <a:r>
              <a:rPr lang="el-GR" dirty="0"/>
              <a:t>αύξηση του πληθυσμού </a:t>
            </a:r>
            <a:r>
              <a:rPr lang="el-GR" dirty="0" smtClean="0"/>
              <a:t>τους</a:t>
            </a:r>
          </a:p>
          <a:p>
            <a:r>
              <a:rPr lang="el-GR" dirty="0" smtClean="0"/>
              <a:t>εσωτερικές </a:t>
            </a:r>
            <a:r>
              <a:rPr lang="el-GR" dirty="0"/>
              <a:t>αναταραχές, που συχνά οδηγούσαν </a:t>
            </a:r>
            <a:r>
              <a:rPr lang="el-GR" dirty="0" smtClean="0"/>
              <a:t>εμφύλιους </a:t>
            </a:r>
            <a:r>
              <a:rPr lang="el-GR" dirty="0"/>
              <a:t>πολέμους</a:t>
            </a:r>
            <a:r>
              <a:rPr lang="el-GR" dirty="0" smtClean="0"/>
              <a:t>.</a:t>
            </a:r>
          </a:p>
          <a:p>
            <a:r>
              <a:rPr lang="el-GR" dirty="0" smtClean="0"/>
              <a:t> </a:t>
            </a:r>
            <a:r>
              <a:rPr lang="el-GR" dirty="0"/>
              <a:t>Κύριες επιδιώξεις τους </a:t>
            </a:r>
            <a:r>
              <a:rPr lang="el-GR" dirty="0" smtClean="0"/>
              <a:t>ήταν:</a:t>
            </a:r>
          </a:p>
          <a:p>
            <a:r>
              <a:rPr lang="el-GR" dirty="0" smtClean="0"/>
              <a:t> </a:t>
            </a:r>
            <a:r>
              <a:rPr lang="el-GR" dirty="0"/>
              <a:t>η κατοχύρωση της εθνικής ανεξαρτησίας τους </a:t>
            </a:r>
            <a:endParaRPr lang="el-GR" dirty="0" smtClean="0"/>
          </a:p>
          <a:p>
            <a:r>
              <a:rPr lang="el-GR" dirty="0" smtClean="0"/>
              <a:t> </a:t>
            </a:r>
            <a:r>
              <a:rPr lang="el-GR" dirty="0"/>
              <a:t>και η οικονομική τους ανάπτυξη. </a:t>
            </a:r>
            <a:endParaRPr lang="el-GR" dirty="0" smtClean="0"/>
          </a:p>
          <a:p>
            <a:r>
              <a:rPr lang="el-GR" dirty="0"/>
              <a:t>Α</a:t>
            </a:r>
            <a:r>
              <a:rPr lang="el-GR" dirty="0" smtClean="0"/>
              <a:t>πό </a:t>
            </a:r>
            <a:r>
              <a:rPr lang="el-GR" dirty="0"/>
              <a:t>τη δεκαετία του 1960 διέθεταν την πλειοψηφία στη Γενική Συνέλευση του ΟΗΕ, η οποία όμως δε λαμβάνει δεσμευτικές αποφάσεις. </a:t>
            </a:r>
            <a:endParaRPr lang="el-GR" dirty="0" smtClean="0"/>
          </a:p>
          <a:p>
            <a:r>
              <a:rPr lang="el-GR" dirty="0" smtClean="0"/>
              <a:t>Οι </a:t>
            </a:r>
            <a:r>
              <a:rPr lang="el-GR" dirty="0"/>
              <a:t>χώρες του Τρίτου Κόσμου επομένως δε διέθεταν ούτε τις οικονομικές ούτε τις θεσμικές προϋποθέσεις για να αμφισβητήσουν τις πραγματικότητες του διπολικού κόσμου.</a:t>
            </a:r>
          </a:p>
        </p:txBody>
      </p:sp>
    </p:spTree>
    <p:extLst>
      <p:ext uri="{BB962C8B-B14F-4D97-AF65-F5344CB8AC3E}">
        <p14:creationId xmlns:p14="http://schemas.microsoft.com/office/powerpoint/2010/main" val="14117024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r>
              <a:rPr lang="el-GR" dirty="0"/>
              <a:t>Ο όρος Χώρες του Τρίτου Κόσμου χρησιμοποιήθηκε το 1952 από τον Γάλλο </a:t>
            </a:r>
            <a:r>
              <a:rPr lang="el-GR" dirty="0" err="1"/>
              <a:t>δημογράφο</a:t>
            </a:r>
            <a:r>
              <a:rPr lang="el-GR" dirty="0"/>
              <a:t> </a:t>
            </a:r>
            <a:r>
              <a:rPr lang="el-GR" dirty="0" err="1"/>
              <a:t>Αλφρέντ</a:t>
            </a:r>
            <a:r>
              <a:rPr lang="el-GR" dirty="0"/>
              <a:t> </a:t>
            </a:r>
            <a:r>
              <a:rPr lang="el-GR" dirty="0" err="1"/>
              <a:t>Σωβύ</a:t>
            </a:r>
            <a:r>
              <a:rPr lang="el-GR" dirty="0"/>
              <a:t> (</a:t>
            </a:r>
            <a:r>
              <a:rPr lang="el-GR" dirty="0" err="1"/>
              <a:t>Alfred</a:t>
            </a:r>
            <a:r>
              <a:rPr lang="el-GR" dirty="0"/>
              <a:t> </a:t>
            </a:r>
            <a:r>
              <a:rPr lang="el-GR" dirty="0" err="1"/>
              <a:t>Sauvy</a:t>
            </a:r>
            <a:r>
              <a:rPr lang="el-GR" dirty="0"/>
              <a:t>) για να περιγράψει τις χώρες που την εποχή του Ψυχρού Πολέμου δεν ήταν </a:t>
            </a:r>
            <a:r>
              <a:rPr lang="el-GR" dirty="0" err="1"/>
              <a:t>εντεταγμένες</a:t>
            </a:r>
            <a:r>
              <a:rPr lang="el-GR" dirty="0"/>
              <a:t> στις χώρες του δυτικού συνασπισμού ή σε αυτές του Σοβιετικού μπλοκ. Εντούτοις στις μέρες μας η χρήση του όρου αφορά τις χώρες του πλανήτη με χαμηλό δείκτη ανάπτυξης, ανεξάρτητα από το πολιτικό καθεστώς που κυριαρχεί σε αυτές και είναι συχνά ισοδύναμη με την έννοια "οι φτωχές χώρες". Οι χώρες στις οποίες αναφέρεται ο όρος συνιστούν κατά προσέγγιση τα δύο τρίτα του πλανήτη.</a:t>
            </a:r>
          </a:p>
        </p:txBody>
      </p:sp>
    </p:spTree>
    <p:extLst>
      <p:ext uri="{BB962C8B-B14F-4D97-AF65-F5344CB8AC3E}">
        <p14:creationId xmlns:p14="http://schemas.microsoft.com/office/powerpoint/2010/main" val="30348797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Αποικίες </a:t>
            </a:r>
            <a:endParaRPr lang="el-GR" dirty="0"/>
          </a:p>
        </p:txBody>
      </p:sp>
      <p:pic>
        <p:nvPicPr>
          <p:cNvPr id="4" name="Θέση περιεχομένου 3"/>
          <p:cNvPicPr>
            <a:picLocks noGrp="1" noChangeAspect="1"/>
          </p:cNvPicPr>
          <p:nvPr>
            <p:ph idx="1"/>
          </p:nvPr>
        </p:nvPicPr>
        <p:blipFill>
          <a:blip r:embed="rId2"/>
          <a:stretch>
            <a:fillRect/>
          </a:stretch>
        </p:blipFill>
        <p:spPr>
          <a:xfrm>
            <a:off x="1664529" y="2103438"/>
            <a:ext cx="8862941" cy="3932237"/>
          </a:xfrm>
          <a:prstGeom prst="rect">
            <a:avLst/>
          </a:prstGeom>
        </p:spPr>
      </p:pic>
    </p:spTree>
    <p:extLst>
      <p:ext uri="{BB962C8B-B14F-4D97-AF65-F5344CB8AC3E}">
        <p14:creationId xmlns:p14="http://schemas.microsoft.com/office/powerpoint/2010/main" val="12839081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Χώρες του τρίτου κόσμου</a:t>
            </a:r>
            <a:endParaRPr lang="el-GR" dirty="0"/>
          </a:p>
        </p:txBody>
      </p:sp>
      <p:pic>
        <p:nvPicPr>
          <p:cNvPr id="4" name="Θέση περιεχομένου 3"/>
          <p:cNvPicPr>
            <a:picLocks noGrp="1" noChangeAspect="1"/>
          </p:cNvPicPr>
          <p:nvPr>
            <p:ph idx="1"/>
          </p:nvPr>
        </p:nvPicPr>
        <p:blipFill>
          <a:blip r:embed="rId2"/>
          <a:stretch>
            <a:fillRect/>
          </a:stretch>
        </p:blipFill>
        <p:spPr>
          <a:xfrm>
            <a:off x="0" y="1660524"/>
            <a:ext cx="6393475" cy="3271661"/>
          </a:xfrm>
          <a:prstGeom prst="rect">
            <a:avLst/>
          </a:prstGeom>
        </p:spPr>
      </p:pic>
      <p:pic>
        <p:nvPicPr>
          <p:cNvPr id="5" name="Εικόνα 4"/>
          <p:cNvPicPr>
            <a:picLocks noChangeAspect="1"/>
          </p:cNvPicPr>
          <p:nvPr/>
        </p:nvPicPr>
        <p:blipFill>
          <a:blip r:embed="rId3"/>
          <a:stretch>
            <a:fillRect/>
          </a:stretch>
        </p:blipFill>
        <p:spPr>
          <a:xfrm>
            <a:off x="5783655" y="3296355"/>
            <a:ext cx="6047101" cy="3141133"/>
          </a:xfrm>
          <a:prstGeom prst="rect">
            <a:avLst/>
          </a:prstGeom>
        </p:spPr>
      </p:pic>
    </p:spTree>
    <p:extLst>
      <p:ext uri="{BB962C8B-B14F-4D97-AF65-F5344CB8AC3E}">
        <p14:creationId xmlns:p14="http://schemas.microsoft.com/office/powerpoint/2010/main" val="438117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p:cNvPicPr>
            <a:picLocks noChangeAspect="1"/>
          </p:cNvPicPr>
          <p:nvPr/>
        </p:nvPicPr>
        <p:blipFill>
          <a:blip r:embed="rId2"/>
          <a:stretch>
            <a:fillRect/>
          </a:stretch>
        </p:blipFill>
        <p:spPr>
          <a:xfrm>
            <a:off x="452961" y="3899371"/>
            <a:ext cx="3460044" cy="2306696"/>
          </a:xfrm>
          <a:prstGeom prst="rect">
            <a:avLst/>
          </a:prstGeom>
        </p:spPr>
      </p:pic>
      <p:pic>
        <p:nvPicPr>
          <p:cNvPr id="6" name="Εικόνα 5"/>
          <p:cNvPicPr>
            <a:picLocks noChangeAspect="1"/>
          </p:cNvPicPr>
          <p:nvPr/>
        </p:nvPicPr>
        <p:blipFill>
          <a:blip r:embed="rId3"/>
          <a:stretch>
            <a:fillRect/>
          </a:stretch>
        </p:blipFill>
        <p:spPr>
          <a:xfrm>
            <a:off x="6175022" y="467934"/>
            <a:ext cx="4645378" cy="3092520"/>
          </a:xfrm>
          <a:prstGeom prst="rect">
            <a:avLst/>
          </a:prstGeom>
        </p:spPr>
      </p:pic>
      <p:sp>
        <p:nvSpPr>
          <p:cNvPr id="2" name="Τίτλος 1"/>
          <p:cNvSpPr>
            <a:spLocks noGrp="1"/>
          </p:cNvSpPr>
          <p:nvPr>
            <p:ph type="title"/>
          </p:nvPr>
        </p:nvSpPr>
        <p:spPr/>
        <p:txBody>
          <a:bodyPr/>
          <a:lstStyle/>
          <a:p>
            <a:endParaRPr lang="el-GR" dirty="0"/>
          </a:p>
        </p:txBody>
      </p:sp>
      <p:pic>
        <p:nvPicPr>
          <p:cNvPr id="4" name="Θέση περιεχομένου 3"/>
          <p:cNvPicPr>
            <a:picLocks noGrp="1" noChangeAspect="1"/>
          </p:cNvPicPr>
          <p:nvPr>
            <p:ph idx="1"/>
          </p:nvPr>
        </p:nvPicPr>
        <p:blipFill>
          <a:blip r:embed="rId4"/>
          <a:stretch>
            <a:fillRect/>
          </a:stretch>
        </p:blipFill>
        <p:spPr>
          <a:xfrm>
            <a:off x="452961" y="560828"/>
            <a:ext cx="4683484" cy="3126758"/>
          </a:xfrm>
          <a:prstGeom prst="rect">
            <a:avLst/>
          </a:prstGeom>
        </p:spPr>
      </p:pic>
      <p:pic>
        <p:nvPicPr>
          <p:cNvPr id="7" name="Εικόνα 6"/>
          <p:cNvPicPr>
            <a:picLocks noChangeAspect="1"/>
          </p:cNvPicPr>
          <p:nvPr/>
        </p:nvPicPr>
        <p:blipFill>
          <a:blip r:embed="rId5"/>
          <a:stretch>
            <a:fillRect/>
          </a:stretch>
        </p:blipFill>
        <p:spPr>
          <a:xfrm>
            <a:off x="4804829" y="3560454"/>
            <a:ext cx="4237240" cy="2823839"/>
          </a:xfrm>
          <a:prstGeom prst="rect">
            <a:avLst/>
          </a:prstGeom>
        </p:spPr>
      </p:pic>
    </p:spTree>
    <p:extLst>
      <p:ext uri="{BB962C8B-B14F-4D97-AF65-F5344CB8AC3E}">
        <p14:creationId xmlns:p14="http://schemas.microsoft.com/office/powerpoint/2010/main" val="32660111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normAutofit fontScale="70000" lnSpcReduction="20000"/>
          </a:bodyPr>
          <a:lstStyle/>
          <a:p>
            <a:r>
              <a:rPr lang="el-GR" dirty="0"/>
              <a:t>Σ</a:t>
            </a:r>
            <a:r>
              <a:rPr lang="el-GR" dirty="0" smtClean="0"/>
              <a:t>τον </a:t>
            </a:r>
            <a:r>
              <a:rPr lang="el-GR" dirty="0"/>
              <a:t>Τρίτο Κόσμο εντάσσονταν και ορισμένες χώρες με σημαντικές πλουτοπαραγωγικές πηγές (π.χ. πετρέλαιο), καθώς και η ισχυρή Ινδία, η οποία, παρά τις διαρκείς διαμάχες της με το γειτονικό Πακιστάν, εξελίχτηκε σε αξιόλογη ασιατική δύναμη υπό την ηγεσία του </a:t>
            </a:r>
            <a:r>
              <a:rPr lang="el-GR" dirty="0" err="1"/>
              <a:t>Τζαβάχαρλαλ</a:t>
            </a:r>
            <a:r>
              <a:rPr lang="el-GR" dirty="0"/>
              <a:t> («</a:t>
            </a:r>
            <a:r>
              <a:rPr lang="el-GR" dirty="0" err="1"/>
              <a:t>Παντίτ</a:t>
            </a:r>
            <a:r>
              <a:rPr lang="el-GR" dirty="0"/>
              <a:t>») </a:t>
            </a:r>
            <a:r>
              <a:rPr lang="el-GR" dirty="0" err="1"/>
              <a:t>Νεχρού</a:t>
            </a:r>
            <a:r>
              <a:rPr lang="el-GR" dirty="0"/>
              <a:t> και της κόρης του, </a:t>
            </a:r>
            <a:r>
              <a:rPr lang="el-GR" dirty="0" err="1"/>
              <a:t>Ίντιρα</a:t>
            </a:r>
            <a:r>
              <a:rPr lang="el-GR" dirty="0"/>
              <a:t> </a:t>
            </a:r>
            <a:r>
              <a:rPr lang="el-GR" dirty="0" err="1"/>
              <a:t>Γκάντι</a:t>
            </a:r>
            <a:r>
              <a:rPr lang="el-GR" dirty="0"/>
              <a:t>. </a:t>
            </a:r>
            <a:endParaRPr lang="el-GR" dirty="0" smtClean="0"/>
          </a:p>
          <a:p>
            <a:r>
              <a:rPr lang="el-GR" dirty="0" smtClean="0"/>
              <a:t>Στους </a:t>
            </a:r>
            <a:r>
              <a:rPr lang="el-GR" dirty="0"/>
              <a:t>κόλπους του Τρίτου Κόσμου αναπτύχθηκε το Κίνημα των Αδεσμεύτων, το οποίο συγκροτήθηκε επίσημα το 1961 στη Διάσκεψη του Βελιγραδίου</a:t>
            </a:r>
            <a:r>
              <a:rPr lang="el-GR" dirty="0" smtClean="0"/>
              <a:t>.</a:t>
            </a:r>
          </a:p>
          <a:p>
            <a:r>
              <a:rPr lang="el-GR" dirty="0" smtClean="0"/>
              <a:t> </a:t>
            </a:r>
            <a:r>
              <a:rPr lang="el-GR" dirty="0"/>
              <a:t>Οι Αδέσμευτοι </a:t>
            </a:r>
            <a:r>
              <a:rPr lang="el-GR" dirty="0" smtClean="0"/>
              <a:t>επιζητούσαν μια </a:t>
            </a:r>
            <a:r>
              <a:rPr lang="el-GR" dirty="0"/>
              <a:t>ενεργητική ουδετερότητα στον Ψυχρό Πόλεμο, ώστε να επηρεάσουν, ως αυτόνομος παράγοντας, τη διεθνή σκηνή</a:t>
            </a:r>
            <a:r>
              <a:rPr lang="el-GR" dirty="0" smtClean="0"/>
              <a:t>.</a:t>
            </a:r>
          </a:p>
          <a:p>
            <a:r>
              <a:rPr lang="el-GR" dirty="0" smtClean="0"/>
              <a:t> </a:t>
            </a:r>
            <a:r>
              <a:rPr lang="el-GR" dirty="0"/>
              <a:t>Τα ισχυρότερα μέλη του Κινήματος των Αδεσμεύτων </a:t>
            </a:r>
            <a:r>
              <a:rPr lang="el-GR" dirty="0" smtClean="0"/>
              <a:t>ήταν:</a:t>
            </a:r>
          </a:p>
          <a:p>
            <a:r>
              <a:rPr lang="el-GR" dirty="0" smtClean="0"/>
              <a:t> </a:t>
            </a:r>
            <a:r>
              <a:rPr lang="el-GR" dirty="0"/>
              <a:t>η Ινδία</a:t>
            </a:r>
            <a:r>
              <a:rPr lang="el-GR" dirty="0" smtClean="0"/>
              <a:t>,</a:t>
            </a:r>
          </a:p>
          <a:p>
            <a:r>
              <a:rPr lang="el-GR" dirty="0" smtClean="0"/>
              <a:t> </a:t>
            </a:r>
            <a:r>
              <a:rPr lang="el-GR" dirty="0"/>
              <a:t>η Αίγυπτος </a:t>
            </a:r>
            <a:endParaRPr lang="el-GR" dirty="0" smtClean="0"/>
          </a:p>
          <a:p>
            <a:r>
              <a:rPr lang="el-GR" dirty="0" smtClean="0"/>
              <a:t>η </a:t>
            </a:r>
            <a:r>
              <a:rPr lang="el-GR" dirty="0"/>
              <a:t>Γιουγκοσλαβία του </a:t>
            </a:r>
            <a:r>
              <a:rPr lang="el-GR" dirty="0" smtClean="0"/>
              <a:t>Τίτο</a:t>
            </a:r>
          </a:p>
          <a:p>
            <a:r>
              <a:rPr lang="el-GR" dirty="0" smtClean="0"/>
              <a:t>η </a:t>
            </a:r>
            <a:r>
              <a:rPr lang="el-GR" dirty="0"/>
              <a:t>Κύπρος. </a:t>
            </a:r>
            <a:endParaRPr lang="el-GR" dirty="0" smtClean="0"/>
          </a:p>
          <a:p>
            <a:r>
              <a:rPr lang="el-GR" dirty="0" smtClean="0"/>
              <a:t>Η </a:t>
            </a:r>
            <a:r>
              <a:rPr lang="el-GR" dirty="0"/>
              <a:t>δραστηριότητα των Αδεσμεύτων έφερε στο προσκήνιο το ζήτημα της ανακατανομής των πόρων του πλανήτη και οδήγησε, τις δεκαετίες του 1970 και του 1980, σε έναν διάλογο Βορρά-Νότου, με σκοπό τη μείωση των ανισοτήτων</a:t>
            </a:r>
            <a:r>
              <a:rPr lang="el-GR" dirty="0" smtClean="0"/>
              <a:t>.</a:t>
            </a:r>
          </a:p>
          <a:p>
            <a:r>
              <a:rPr lang="el-GR" dirty="0" smtClean="0"/>
              <a:t> </a:t>
            </a:r>
            <a:r>
              <a:rPr lang="el-GR" dirty="0"/>
              <a:t>Πάντως, το Κίνημα των Αδεσμεύτων δε διέθετε επαρκή ισχύ ή και συνοχή, ώστε να επιτύχει τους φιλόδοξους στόχους του.</a:t>
            </a:r>
          </a:p>
        </p:txBody>
      </p:sp>
    </p:spTree>
    <p:extLst>
      <p:ext uri="{BB962C8B-B14F-4D97-AF65-F5344CB8AC3E}">
        <p14:creationId xmlns:p14="http://schemas.microsoft.com/office/powerpoint/2010/main" val="2443731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stretch>
            <a:fillRect/>
          </a:stretch>
        </p:blipFill>
        <p:spPr>
          <a:xfrm>
            <a:off x="869948" y="712212"/>
            <a:ext cx="2607029" cy="2647950"/>
          </a:xfrm>
          <a:prstGeom prst="rect">
            <a:avLst/>
          </a:prstGeom>
        </p:spPr>
      </p:pic>
      <p:sp>
        <p:nvSpPr>
          <p:cNvPr id="5" name="Ορθογώνιο 4"/>
          <p:cNvSpPr/>
          <p:nvPr/>
        </p:nvSpPr>
        <p:spPr>
          <a:xfrm rot="10800000" flipV="1">
            <a:off x="553156" y="3613665"/>
            <a:ext cx="2262011" cy="369332"/>
          </a:xfrm>
          <a:prstGeom prst="rect">
            <a:avLst/>
          </a:prstGeom>
        </p:spPr>
        <p:txBody>
          <a:bodyPr wrap="square">
            <a:spAutoFit/>
          </a:bodyPr>
          <a:lstStyle/>
          <a:p>
            <a:r>
              <a:rPr lang="el-GR" dirty="0" err="1">
                <a:solidFill>
                  <a:schemeClr val="bg1"/>
                </a:solidFill>
              </a:rPr>
              <a:t>Γιόσιπ</a:t>
            </a:r>
            <a:r>
              <a:rPr lang="el-GR" dirty="0">
                <a:solidFill>
                  <a:schemeClr val="bg1"/>
                </a:solidFill>
              </a:rPr>
              <a:t> </a:t>
            </a:r>
            <a:r>
              <a:rPr lang="el-GR" dirty="0" err="1">
                <a:solidFill>
                  <a:schemeClr val="bg1"/>
                </a:solidFill>
              </a:rPr>
              <a:t>Μπροζ</a:t>
            </a:r>
            <a:r>
              <a:rPr lang="el-GR" dirty="0">
                <a:solidFill>
                  <a:schemeClr val="bg1"/>
                </a:solidFill>
              </a:rPr>
              <a:t> Τίτο</a:t>
            </a:r>
          </a:p>
        </p:txBody>
      </p:sp>
      <p:pic>
        <p:nvPicPr>
          <p:cNvPr id="6" name="Εικόνα 5"/>
          <p:cNvPicPr>
            <a:picLocks noChangeAspect="1"/>
          </p:cNvPicPr>
          <p:nvPr/>
        </p:nvPicPr>
        <p:blipFill>
          <a:blip r:embed="rId3"/>
          <a:stretch>
            <a:fillRect/>
          </a:stretch>
        </p:blipFill>
        <p:spPr>
          <a:xfrm>
            <a:off x="3709809" y="879990"/>
            <a:ext cx="1905000" cy="2733675"/>
          </a:xfrm>
          <a:prstGeom prst="rect">
            <a:avLst/>
          </a:prstGeom>
        </p:spPr>
      </p:pic>
      <p:sp>
        <p:nvSpPr>
          <p:cNvPr id="7" name="Ορθογώνιο 6"/>
          <p:cNvSpPr/>
          <p:nvPr/>
        </p:nvSpPr>
        <p:spPr>
          <a:xfrm rot="10800000" flipV="1">
            <a:off x="3048000" y="3752166"/>
            <a:ext cx="2590800" cy="646331"/>
          </a:xfrm>
          <a:prstGeom prst="rect">
            <a:avLst/>
          </a:prstGeom>
        </p:spPr>
        <p:txBody>
          <a:bodyPr wrap="square">
            <a:spAutoFit/>
          </a:bodyPr>
          <a:lstStyle/>
          <a:p>
            <a:r>
              <a:rPr lang="el-GR" dirty="0" err="1">
                <a:solidFill>
                  <a:schemeClr val="bg1"/>
                </a:solidFill>
              </a:rPr>
              <a:t>Παντίτ</a:t>
            </a:r>
            <a:r>
              <a:rPr lang="el-GR" dirty="0">
                <a:solidFill>
                  <a:schemeClr val="bg1"/>
                </a:solidFill>
              </a:rPr>
              <a:t>[1]</a:t>
            </a:r>
          </a:p>
          <a:p>
            <a:r>
              <a:rPr lang="el-GR" dirty="0" err="1">
                <a:solidFill>
                  <a:schemeClr val="bg1"/>
                </a:solidFill>
              </a:rPr>
              <a:t>Τζαβαχαρλάλ</a:t>
            </a:r>
            <a:r>
              <a:rPr lang="el-GR" dirty="0">
                <a:solidFill>
                  <a:schemeClr val="bg1"/>
                </a:solidFill>
              </a:rPr>
              <a:t> </a:t>
            </a:r>
            <a:r>
              <a:rPr lang="el-GR" dirty="0" err="1">
                <a:solidFill>
                  <a:schemeClr val="bg1"/>
                </a:solidFill>
              </a:rPr>
              <a:t>Νεχρού</a:t>
            </a:r>
            <a:endParaRPr lang="el-GR" dirty="0">
              <a:solidFill>
                <a:schemeClr val="bg1"/>
              </a:solidFill>
            </a:endParaRPr>
          </a:p>
        </p:txBody>
      </p:sp>
      <p:pic>
        <p:nvPicPr>
          <p:cNvPr id="8" name="Εικόνα 7"/>
          <p:cNvPicPr>
            <a:picLocks noChangeAspect="1"/>
          </p:cNvPicPr>
          <p:nvPr/>
        </p:nvPicPr>
        <p:blipFill>
          <a:blip r:embed="rId4"/>
          <a:stretch>
            <a:fillRect/>
          </a:stretch>
        </p:blipFill>
        <p:spPr>
          <a:xfrm>
            <a:off x="5930195" y="879990"/>
            <a:ext cx="2027766" cy="2980267"/>
          </a:xfrm>
          <a:prstGeom prst="rect">
            <a:avLst/>
          </a:prstGeom>
        </p:spPr>
      </p:pic>
      <p:sp>
        <p:nvSpPr>
          <p:cNvPr id="9" name="Ορθογώνιο 8"/>
          <p:cNvSpPr/>
          <p:nvPr/>
        </p:nvSpPr>
        <p:spPr>
          <a:xfrm>
            <a:off x="5952066" y="3613665"/>
            <a:ext cx="2027766" cy="646331"/>
          </a:xfrm>
          <a:prstGeom prst="rect">
            <a:avLst/>
          </a:prstGeom>
        </p:spPr>
        <p:txBody>
          <a:bodyPr wrap="square">
            <a:spAutoFit/>
          </a:bodyPr>
          <a:lstStyle/>
          <a:p>
            <a:r>
              <a:rPr lang="el-GR" dirty="0" err="1">
                <a:solidFill>
                  <a:schemeClr val="bg1"/>
                </a:solidFill>
              </a:rPr>
              <a:t>Ίντιρα</a:t>
            </a:r>
            <a:r>
              <a:rPr lang="el-GR" dirty="0">
                <a:solidFill>
                  <a:schemeClr val="bg1"/>
                </a:solidFill>
              </a:rPr>
              <a:t> </a:t>
            </a:r>
            <a:r>
              <a:rPr lang="el-GR" dirty="0" err="1">
                <a:solidFill>
                  <a:schemeClr val="bg1"/>
                </a:solidFill>
              </a:rPr>
              <a:t>Γκάντι</a:t>
            </a:r>
            <a:endParaRPr lang="el-GR" dirty="0">
              <a:solidFill>
                <a:schemeClr val="bg1"/>
              </a:solidFill>
            </a:endParaRPr>
          </a:p>
          <a:p>
            <a:r>
              <a:rPr lang="hi-IN" dirty="0"/>
              <a:t>इन्दिरा गांधी</a:t>
            </a:r>
            <a:endParaRPr lang="el-GR" dirty="0"/>
          </a:p>
        </p:txBody>
      </p:sp>
      <p:pic>
        <p:nvPicPr>
          <p:cNvPr id="10" name="Εικόνα 9"/>
          <p:cNvPicPr>
            <a:picLocks noChangeAspect="1"/>
          </p:cNvPicPr>
          <p:nvPr/>
        </p:nvPicPr>
        <p:blipFill>
          <a:blip r:embed="rId5"/>
          <a:stretch>
            <a:fillRect/>
          </a:stretch>
        </p:blipFill>
        <p:spPr>
          <a:xfrm>
            <a:off x="8293098" y="772972"/>
            <a:ext cx="2218265" cy="3194302"/>
          </a:xfrm>
          <a:prstGeom prst="rect">
            <a:avLst/>
          </a:prstGeom>
        </p:spPr>
      </p:pic>
      <p:sp>
        <p:nvSpPr>
          <p:cNvPr id="11" name="Ορθογώνιο 10"/>
          <p:cNvSpPr/>
          <p:nvPr/>
        </p:nvSpPr>
        <p:spPr>
          <a:xfrm>
            <a:off x="8001703" y="3360162"/>
            <a:ext cx="3416867" cy="1200329"/>
          </a:xfrm>
          <a:prstGeom prst="rect">
            <a:avLst/>
          </a:prstGeom>
        </p:spPr>
        <p:txBody>
          <a:bodyPr wrap="square">
            <a:spAutoFit/>
          </a:bodyPr>
          <a:lstStyle/>
          <a:p>
            <a:r>
              <a:rPr lang="el-GR" dirty="0">
                <a:solidFill>
                  <a:schemeClr val="bg1"/>
                </a:solidFill>
              </a:rPr>
              <a:t>Αρχιεπίσκοπος Κύπρου Μακάριος Γ΄</a:t>
            </a:r>
          </a:p>
          <a:p>
            <a:r>
              <a:rPr lang="el-GR" dirty="0">
                <a:solidFill>
                  <a:schemeClr val="bg1"/>
                </a:solidFill>
              </a:rPr>
              <a:t>Μιχαήλ Χριστοδούλου </a:t>
            </a:r>
            <a:r>
              <a:rPr lang="el-GR" dirty="0" err="1">
                <a:solidFill>
                  <a:schemeClr val="bg1"/>
                </a:solidFill>
              </a:rPr>
              <a:t>Μούσκος</a:t>
            </a:r>
            <a:endParaRPr lang="el-GR" dirty="0">
              <a:solidFill>
                <a:schemeClr val="bg1"/>
              </a:solidFill>
            </a:endParaRPr>
          </a:p>
        </p:txBody>
      </p:sp>
      <p:pic>
        <p:nvPicPr>
          <p:cNvPr id="12" name="Εικόνα 11"/>
          <p:cNvPicPr>
            <a:picLocks noChangeAspect="1"/>
          </p:cNvPicPr>
          <p:nvPr/>
        </p:nvPicPr>
        <p:blipFill>
          <a:blip r:embed="rId6"/>
          <a:stretch>
            <a:fillRect/>
          </a:stretch>
        </p:blipFill>
        <p:spPr>
          <a:xfrm>
            <a:off x="865715" y="4075331"/>
            <a:ext cx="2272596" cy="2247900"/>
          </a:xfrm>
          <a:prstGeom prst="rect">
            <a:avLst/>
          </a:prstGeom>
        </p:spPr>
      </p:pic>
      <p:sp>
        <p:nvSpPr>
          <p:cNvPr id="13" name="Ορθογώνιο 12"/>
          <p:cNvSpPr/>
          <p:nvPr/>
        </p:nvSpPr>
        <p:spPr>
          <a:xfrm>
            <a:off x="2590800" y="5674802"/>
            <a:ext cx="6096000" cy="646331"/>
          </a:xfrm>
          <a:prstGeom prst="rect">
            <a:avLst/>
          </a:prstGeom>
        </p:spPr>
        <p:txBody>
          <a:bodyPr>
            <a:spAutoFit/>
          </a:bodyPr>
          <a:lstStyle/>
          <a:p>
            <a:r>
              <a:rPr lang="el-GR" dirty="0" err="1"/>
              <a:t>Γκαμάλ</a:t>
            </a:r>
            <a:r>
              <a:rPr lang="el-GR" dirty="0"/>
              <a:t> </a:t>
            </a:r>
            <a:r>
              <a:rPr lang="el-GR" dirty="0" err="1"/>
              <a:t>Άμπντελ</a:t>
            </a:r>
            <a:r>
              <a:rPr lang="el-GR" dirty="0"/>
              <a:t> </a:t>
            </a:r>
            <a:r>
              <a:rPr lang="el-GR" dirty="0" err="1"/>
              <a:t>Νάσερ</a:t>
            </a:r>
            <a:endParaRPr lang="el-GR" dirty="0"/>
          </a:p>
          <a:p>
            <a:r>
              <a:rPr lang="ar-AE" dirty="0"/>
              <a:t>جمال عبد الناصر</a:t>
            </a:r>
            <a:endParaRPr lang="el-GR" dirty="0"/>
          </a:p>
        </p:txBody>
      </p:sp>
    </p:spTree>
    <p:extLst>
      <p:ext uri="{BB962C8B-B14F-4D97-AF65-F5344CB8AC3E}">
        <p14:creationId xmlns:p14="http://schemas.microsoft.com/office/powerpoint/2010/main" val="30593113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r>
              <a:rPr lang="el-GR" dirty="0"/>
              <a:t>Ορισμένες από τις χώρες του Τρίτου Κόσμου γνώρισαν, από τα μέσα της δεκαετίας του 1980, εντυπωσιακή οικονομική ανάπτυξη (Νότια Κορέα, Σιγκαπούρη, </a:t>
            </a:r>
            <a:r>
              <a:rPr lang="el-GR" dirty="0" err="1"/>
              <a:t>Ταϊβάν</a:t>
            </a:r>
            <a:r>
              <a:rPr lang="el-GR" dirty="0"/>
              <a:t>, Ινδία, Κίνα). </a:t>
            </a:r>
            <a:endParaRPr lang="el-GR" dirty="0" smtClean="0"/>
          </a:p>
          <a:p>
            <a:r>
              <a:rPr lang="el-GR" dirty="0" smtClean="0"/>
              <a:t>Οι </a:t>
            </a:r>
            <a:r>
              <a:rPr lang="el-GR" dirty="0"/>
              <a:t>περισσότερες ωστόσο αντιμετώπισαν τεράστια οικονομικά προβλήματα, εσωτερικές διαμάχες (πολιτικές, φυλετικές ή </a:t>
            </a:r>
            <a:r>
              <a:rPr lang="el-GR" dirty="0" err="1"/>
              <a:t>εθνοτικές</a:t>
            </a:r>
            <a:r>
              <a:rPr lang="el-GR" dirty="0"/>
              <a:t>), λιμούς και εμφύλιους πολέμους</a:t>
            </a:r>
            <a:r>
              <a:rPr lang="el-GR" dirty="0" smtClean="0"/>
              <a:t>.</a:t>
            </a:r>
          </a:p>
          <a:p>
            <a:r>
              <a:rPr lang="el-GR" dirty="0" smtClean="0"/>
              <a:t> </a:t>
            </a:r>
            <a:r>
              <a:rPr lang="el-GR" dirty="0"/>
              <a:t>Το πρόβλημα της εξαθλίωσης και της αστάθειας στον Τρίτο Κόσμο παραμένει ακόμη μία από τις μεγαλύτερες προκλήσεις για το μέλλον της ανθρωπότητας.</a:t>
            </a:r>
          </a:p>
        </p:txBody>
      </p:sp>
    </p:spTree>
    <p:extLst>
      <p:ext uri="{BB962C8B-B14F-4D97-AF65-F5344CB8AC3E}">
        <p14:creationId xmlns:p14="http://schemas.microsoft.com/office/powerpoint/2010/main" val="17996672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stretch>
            <a:fillRect/>
          </a:stretch>
        </p:blipFill>
        <p:spPr>
          <a:xfrm>
            <a:off x="484187" y="642936"/>
            <a:ext cx="5589235" cy="5069306"/>
          </a:xfrm>
          <a:prstGeom prst="rect">
            <a:avLst/>
          </a:prstGeom>
        </p:spPr>
      </p:pic>
      <p:sp>
        <p:nvSpPr>
          <p:cNvPr id="2" name="Τίτλος 1"/>
          <p:cNvSpPr>
            <a:spLocks noGrp="1"/>
          </p:cNvSpPr>
          <p:nvPr>
            <p:ph type="title"/>
          </p:nvPr>
        </p:nvSpPr>
        <p:spPr>
          <a:xfrm rot="10800000" flipV="1">
            <a:off x="965200" y="642937"/>
            <a:ext cx="10058400" cy="65476"/>
          </a:xfrm>
        </p:spPr>
        <p:txBody>
          <a:bodyPr>
            <a:normAutofit fontScale="90000"/>
          </a:bodyPr>
          <a:lstStyle/>
          <a:p>
            <a:endParaRPr lang="el-GR" dirty="0"/>
          </a:p>
        </p:txBody>
      </p:sp>
      <p:pic>
        <p:nvPicPr>
          <p:cNvPr id="5" name="Θέση περιεχομένου 4"/>
          <p:cNvPicPr>
            <a:picLocks noGrp="1" noChangeAspect="1"/>
          </p:cNvPicPr>
          <p:nvPr>
            <p:ph idx="1"/>
          </p:nvPr>
        </p:nvPicPr>
        <p:blipFill>
          <a:blip r:embed="rId3"/>
          <a:stretch>
            <a:fillRect/>
          </a:stretch>
        </p:blipFill>
        <p:spPr>
          <a:xfrm>
            <a:off x="5994400" y="440266"/>
            <a:ext cx="5613134" cy="4289778"/>
          </a:xfrm>
          <a:prstGeom prst="rect">
            <a:avLst/>
          </a:prstGeom>
        </p:spPr>
      </p:pic>
      <p:pic>
        <p:nvPicPr>
          <p:cNvPr id="6" name="Εικόνα 5"/>
          <p:cNvPicPr>
            <a:picLocks noChangeAspect="1"/>
          </p:cNvPicPr>
          <p:nvPr/>
        </p:nvPicPr>
        <p:blipFill>
          <a:blip r:embed="rId4"/>
          <a:stretch>
            <a:fillRect/>
          </a:stretch>
        </p:blipFill>
        <p:spPr>
          <a:xfrm>
            <a:off x="5182128" y="3063169"/>
            <a:ext cx="3114675" cy="3333750"/>
          </a:xfrm>
          <a:prstGeom prst="rect">
            <a:avLst/>
          </a:prstGeom>
        </p:spPr>
      </p:pic>
    </p:spTree>
    <p:extLst>
      <p:ext uri="{BB962C8B-B14F-4D97-AF65-F5344CB8AC3E}">
        <p14:creationId xmlns:p14="http://schemas.microsoft.com/office/powerpoint/2010/main" val="26703293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Το μεσανατολικό πρόβλημα</a:t>
            </a:r>
            <a:br>
              <a:rPr lang="el-GR" dirty="0"/>
            </a:br>
            <a:r>
              <a:rPr lang="el-GR" dirty="0" smtClean="0"/>
              <a:t/>
            </a:r>
            <a:br>
              <a:rPr lang="el-GR" dirty="0" smtClean="0"/>
            </a:br>
            <a:endParaRPr lang="el-GR" dirty="0"/>
          </a:p>
        </p:txBody>
      </p:sp>
      <p:sp>
        <p:nvSpPr>
          <p:cNvPr id="3" name="Θέση περιεχομένου 2"/>
          <p:cNvSpPr>
            <a:spLocks noGrp="1"/>
          </p:cNvSpPr>
          <p:nvPr>
            <p:ph idx="1"/>
          </p:nvPr>
        </p:nvSpPr>
        <p:spPr/>
        <p:txBody>
          <a:bodyPr>
            <a:normAutofit fontScale="77500" lnSpcReduction="20000"/>
          </a:bodyPr>
          <a:lstStyle/>
          <a:p>
            <a:endParaRPr lang="el-GR" dirty="0"/>
          </a:p>
          <a:p>
            <a:r>
              <a:rPr lang="el-GR" dirty="0"/>
              <a:t>Το 1917, κατά τη διάρκεια του Α' Παγκόσμιου Πολέμου, οι Βρετανοί, με τη Διακήρυξη </a:t>
            </a:r>
            <a:r>
              <a:rPr lang="el-GR" dirty="0" err="1"/>
              <a:t>Μπάλφουρ</a:t>
            </a:r>
            <a:r>
              <a:rPr lang="el-GR" dirty="0"/>
              <a:t>, είχαν υποσχεθεί τη δημιουργία μιας «εθνικής εστίας» για τους Εβραίους στην περιοχή της Παλαιστίνης. Στα επόμενα χρόνια σημειώθηκε μετακίνηση πολλών Εβραίων σε αυτή την περιοχή, μετακίνηση η οποία επιταχύνθηκε μετά τη φοβερή εμπειρία του Ολοκαυτώματος κατά τον Β' Παγκόσμιο Πόλεμο. Μετά το 1945 σημειώθηκαν έντονες συγκρούσεις Εβραίων και Αράβων, εξαιτίας των οποίων, το 1948, η Βρετανία αποφάσισε να αποχωρήσει από την Παλαιστίνη. Ακολούθησαν τέσσερις αραβοϊσραηλινοί </a:t>
            </a:r>
            <a:r>
              <a:rPr lang="el-GR" dirty="0" err="1"/>
              <a:t>πόλεμοι:Το</a:t>
            </a:r>
            <a:r>
              <a:rPr lang="el-GR" dirty="0"/>
              <a:t> 1948-49 το </a:t>
            </a:r>
            <a:r>
              <a:rPr lang="el-GR" dirty="0" err="1"/>
              <a:t>νεοϊδρυθέν</a:t>
            </a:r>
            <a:r>
              <a:rPr lang="el-GR" dirty="0"/>
              <a:t> κράτος του Ισραήλ νίκησε τους στρατούς πέντε αραβικών κρατών. Η Ιερουσαλήμ διχοτομήθηκε μεταξύ Ισραήλ και Υπεριορδανίας.</a:t>
            </a:r>
          </a:p>
          <a:p>
            <a:r>
              <a:rPr lang="el-GR" dirty="0"/>
              <a:t>Το 1956 οι Ισραηλινοί συντάχθηκαν με τους </a:t>
            </a:r>
            <a:r>
              <a:rPr lang="el-GR" dirty="0" err="1"/>
              <a:t>Αγγλογάλλους</a:t>
            </a:r>
            <a:r>
              <a:rPr lang="el-GR" dirty="0"/>
              <a:t> κατά την εισβολή των τελευταίων στην Αίγυπτο. Η εισβολή απέτυχε, αλλά η καταστροφή του αιγυπτιακού πολεμικού υλικού ικανοποίησε το Ισραήλ.</a:t>
            </a:r>
          </a:p>
          <a:p>
            <a:r>
              <a:rPr lang="el-GR" dirty="0"/>
              <a:t>Τον Ιούνιο του 1967 ξέσπασε ο «Πόλεμος των Έξι Ημερών». Διαβλέποντας ότι οι αραβικές χώρες ετοιμάζονταν να του επιτεθούν, το Ισραήλ εξαπέλυσε πρώτο επίθεση και κατέλαβε την Ιερουσαλήμ και τη Δυτική Όχθη του Ιορδάνη από την Υπεριορδανία, τα υψώματα του </a:t>
            </a:r>
            <a:r>
              <a:rPr lang="el-GR" dirty="0" err="1"/>
              <a:t>Γκολάν</a:t>
            </a:r>
            <a:r>
              <a:rPr lang="el-GR" dirty="0"/>
              <a:t> από τη Συρία, καθώς και τη Λωρίδα της Γάζας και τη Χερσόνησο του Σινά από την Αίγυπτο. Τα εδάφη αυτά έμειναν γνωστά ως «κατεχόμενα». Το Ισραήλ ανακοίνωσε την προσάρτησή τους, η οποία όμως δεν αναγνωρίστηκε από τη διεθνή κοινότητα.</a:t>
            </a:r>
          </a:p>
          <a:p>
            <a:r>
              <a:rPr lang="el-GR" dirty="0"/>
              <a:t>Το 1973 η Αίγυπτος και η Συρία εξαπέλυσαν αιφνιδιαστική επίθεση εναντίον του Ισραήλ κατά τη διάρκεια της εβραϊκής γιορτής της Σκηνοπηγίας (πόλεμος του «</a:t>
            </a:r>
            <a:r>
              <a:rPr lang="el-GR" dirty="0" err="1"/>
              <a:t>Γιομ</a:t>
            </a:r>
            <a:r>
              <a:rPr lang="el-GR" dirty="0"/>
              <a:t> </a:t>
            </a:r>
            <a:r>
              <a:rPr lang="el-GR" dirty="0" err="1"/>
              <a:t>Κιπούρ</a:t>
            </a:r>
            <a:r>
              <a:rPr lang="el-GR" dirty="0"/>
              <a:t>»), Το Ισραήλ κατάφερε να αποκρούσει την επίθεση χάρη και στον ανεφοδιασμό του από τις ΗΠΑ.</a:t>
            </a:r>
          </a:p>
        </p:txBody>
      </p:sp>
    </p:spTree>
    <p:extLst>
      <p:ext uri="{BB962C8B-B14F-4D97-AF65-F5344CB8AC3E}">
        <p14:creationId xmlns:p14="http://schemas.microsoft.com/office/powerpoint/2010/main" val="36072251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normAutofit lnSpcReduction="10000"/>
          </a:bodyPr>
          <a:lstStyle/>
          <a:p>
            <a:r>
              <a:rPr lang="el-GR" dirty="0"/>
              <a:t>Στην Ινδία οι Βρετανοί αντιμετώπιζαν από την περίοδο μεταξύ των δύο πολέμων το κίνημα του </a:t>
            </a:r>
            <a:r>
              <a:rPr lang="el-GR" dirty="0" err="1"/>
              <a:t>Μαχάτμα</a:t>
            </a:r>
            <a:r>
              <a:rPr lang="el-GR" dirty="0"/>
              <a:t> </a:t>
            </a:r>
            <a:r>
              <a:rPr lang="el-GR" dirty="0" err="1"/>
              <a:t>Γκάντι</a:t>
            </a:r>
            <a:r>
              <a:rPr lang="el-GR" dirty="0"/>
              <a:t>, υποστηρικτή της μη βίας. </a:t>
            </a:r>
            <a:endParaRPr lang="el-GR" dirty="0" smtClean="0"/>
          </a:p>
          <a:p>
            <a:r>
              <a:rPr lang="el-GR" dirty="0" smtClean="0"/>
              <a:t>Κατά </a:t>
            </a:r>
            <a:r>
              <a:rPr lang="el-GR" dirty="0"/>
              <a:t>τον Β' Παγκόσμιο Πόλεμο οι Βρετανοί υποσχέθηκαν να αποδώσουν στην Ινδία την ανεξαρτησία της. </a:t>
            </a:r>
            <a:endParaRPr lang="el-GR" dirty="0" smtClean="0"/>
          </a:p>
          <a:p>
            <a:r>
              <a:rPr lang="el-GR" dirty="0" smtClean="0"/>
              <a:t>1947: η ανεξαρτησία της Ινδίας συνοδεύτηκε </a:t>
            </a:r>
            <a:r>
              <a:rPr lang="el-GR" dirty="0"/>
              <a:t>από έναν σκληρότατο εμφύλιο πόλεμο μεταξύ ινδουιστών και </a:t>
            </a:r>
            <a:r>
              <a:rPr lang="el-GR" dirty="0" smtClean="0"/>
              <a:t>μουσουλμάνων</a:t>
            </a:r>
            <a:endParaRPr lang="el-GR" dirty="0"/>
          </a:p>
          <a:p>
            <a:endParaRPr lang="el-GR" dirty="0" smtClean="0"/>
          </a:p>
          <a:p>
            <a:r>
              <a:rPr lang="el-GR" dirty="0" smtClean="0"/>
              <a:t>διχοτόμηση </a:t>
            </a:r>
            <a:r>
              <a:rPr lang="el-GR" dirty="0"/>
              <a:t>της χώρας και τη δημιουργία δύο κρατών: της Ινδίας και του μουσουλμανικού Πακιστάν</a:t>
            </a:r>
            <a:r>
              <a:rPr lang="el-GR" dirty="0" smtClean="0"/>
              <a:t>.</a:t>
            </a:r>
          </a:p>
          <a:p>
            <a:r>
              <a:rPr lang="el-GR" dirty="0" smtClean="0"/>
              <a:t> </a:t>
            </a:r>
            <a:r>
              <a:rPr lang="el-GR" dirty="0"/>
              <a:t>Η πτώση της Βρετανικής Αυτοκρατορίας των Ινδιών επέφερε επίσης την ανεξαρτησία της Κεϋλάνης, της Βιρμανίας (από τους Βρετανούς), της Ινδονησίας (από τους Ολλανδούς, το 1949) και των κρατών της Ινδοκίνας, μετά την ήττα των Γάλλων από τους Βιετναμέζους κομμουνιστές το 1954.</a:t>
            </a:r>
          </a:p>
        </p:txBody>
      </p:sp>
      <p:sp>
        <p:nvSpPr>
          <p:cNvPr id="4" name="Δεξιό βέλος 3"/>
          <p:cNvSpPr/>
          <p:nvPr/>
        </p:nvSpPr>
        <p:spPr>
          <a:xfrm>
            <a:off x="5463822" y="398497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9467262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normAutofit fontScale="92500" lnSpcReduction="10000"/>
          </a:bodyPr>
          <a:lstStyle/>
          <a:p>
            <a:r>
              <a:rPr lang="el-GR" dirty="0"/>
              <a:t>Επίσης, από τα μέσα της δεκαετίας του 1960, οι Παλαιστίνιοι ξεκίνησαν σειρά καταδρομικών επιχειρήσεων, με κύρια αιχμή την Οργάνωση για την Απελευθέρωση της Παλαιστίνης (ΟΑΠ) με ηγέτη τον Γιασέρ Αραφάτ. Ωστόσο, μία άλλη παλαιστινιακή τρομοκρατική οργάνωση, ο «Μαύρος Σεπτέμβρης» συνέλαβε και εκτέλεσε 11 Ισραηλινούς αθλητές κατά τους Ολυμπιακούς Αγώνες του Μονάχου το 1972. Για να αντιμετωπίσει τον κίνδυνο από την ΟΑΠ, το Ισραήλ εισέβαλε στον Λίβανο το 1982, ενέργεια που προκάλεσε έντονη αποδοκιμασία από τη διεθνή κοινότητα.</a:t>
            </a:r>
          </a:p>
          <a:p>
            <a:r>
              <a:rPr lang="el-GR" dirty="0"/>
              <a:t>Στο μεταξύ, το 1978, μεσολάβησε μια προσπάθεια επίλυσης του Μεσανατολικού, όταν </a:t>
            </a:r>
            <a:r>
              <a:rPr lang="el-GR" dirty="0" err="1"/>
              <a:t>συνήφθησαν</a:t>
            </a:r>
            <a:r>
              <a:rPr lang="el-GR" dirty="0"/>
              <a:t>, υπό αμερικανική επίβλεψη, οι συμφωνίες του Καμπ Ντέιβιντ, δηλαδή Συνθήκη Ειρήνης μεταξύ Αιγύπτου και Ισραήλ (το οποίο αποχώρησε από τη Χερσόνησο του Σινά) και συμφωνία για τη δημιουργία παλαιστινιακής πολιτικής οντότητας. Ωστόσο, η ειρήνευση δεν επήλθε: αντίθετα μάλιστα, οι άλλες αραβικές χώρες κατήγγειλαν ως προδότη τον Αιγύπτιο πρόεδρο Ανουάρ </a:t>
            </a:r>
            <a:r>
              <a:rPr lang="el-GR" dirty="0" err="1"/>
              <a:t>Σαντάτ</a:t>
            </a:r>
            <a:r>
              <a:rPr lang="el-GR" dirty="0"/>
              <a:t>, ο οποίος δολοφονήθηκε το 1981. Στις δεκαετίες του 1980 και του 1990 σημειώθηκαν δύο μεγάλης έκτασης παλαιστινιακές εξεγέρσεις στα κατεχόμενα, ενώ και μία ακόμη απόπειρα επίλυσης του προβλήματος δεν οδήγησε σε ειρήνευση.</a:t>
            </a:r>
          </a:p>
        </p:txBody>
      </p:sp>
    </p:spTree>
    <p:extLst>
      <p:ext uri="{BB962C8B-B14F-4D97-AF65-F5344CB8AC3E}">
        <p14:creationId xmlns:p14="http://schemas.microsoft.com/office/powerpoint/2010/main" val="18387891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p:cNvPicPr>
            <a:picLocks noChangeAspect="1"/>
          </p:cNvPicPr>
          <p:nvPr/>
        </p:nvPicPr>
        <p:blipFill>
          <a:blip r:embed="rId2"/>
          <a:stretch>
            <a:fillRect/>
          </a:stretch>
        </p:blipFill>
        <p:spPr>
          <a:xfrm>
            <a:off x="4026606" y="642594"/>
            <a:ext cx="6057900" cy="3657600"/>
          </a:xfrm>
          <a:prstGeom prst="rect">
            <a:avLst/>
          </a:prstGeom>
        </p:spPr>
      </p:pic>
      <p:sp>
        <p:nvSpPr>
          <p:cNvPr id="2" name="Τίτλος 1"/>
          <p:cNvSpPr>
            <a:spLocks noGrp="1"/>
          </p:cNvSpPr>
          <p:nvPr>
            <p:ph type="title"/>
          </p:nvPr>
        </p:nvSpPr>
        <p:spPr/>
        <p:txBody>
          <a:bodyPr/>
          <a:lstStyle/>
          <a:p>
            <a:endParaRPr lang="el-GR" dirty="0"/>
          </a:p>
        </p:txBody>
      </p:sp>
      <p:pic>
        <p:nvPicPr>
          <p:cNvPr id="4" name="Θέση περιεχομένου 3"/>
          <p:cNvPicPr>
            <a:picLocks noGrp="1" noChangeAspect="1"/>
          </p:cNvPicPr>
          <p:nvPr>
            <p:ph idx="1"/>
          </p:nvPr>
        </p:nvPicPr>
        <p:blipFill>
          <a:blip r:embed="rId3"/>
          <a:stretch>
            <a:fillRect/>
          </a:stretch>
        </p:blipFill>
        <p:spPr>
          <a:xfrm>
            <a:off x="953911" y="1901305"/>
            <a:ext cx="2621491" cy="3932237"/>
          </a:xfrm>
          <a:prstGeom prst="rect">
            <a:avLst/>
          </a:prstGeom>
        </p:spPr>
      </p:pic>
      <p:pic>
        <p:nvPicPr>
          <p:cNvPr id="6" name="Εικόνα 5"/>
          <p:cNvPicPr>
            <a:picLocks noChangeAspect="1"/>
          </p:cNvPicPr>
          <p:nvPr/>
        </p:nvPicPr>
        <p:blipFill>
          <a:blip r:embed="rId4"/>
          <a:stretch>
            <a:fillRect/>
          </a:stretch>
        </p:blipFill>
        <p:spPr>
          <a:xfrm>
            <a:off x="4560711" y="4323212"/>
            <a:ext cx="4436533" cy="1943100"/>
          </a:xfrm>
          <a:prstGeom prst="rect">
            <a:avLst/>
          </a:prstGeom>
        </p:spPr>
      </p:pic>
    </p:spTree>
    <p:extLst>
      <p:ext uri="{BB962C8B-B14F-4D97-AF65-F5344CB8AC3E}">
        <p14:creationId xmlns:p14="http://schemas.microsoft.com/office/powerpoint/2010/main" val="4064425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stretch>
            <a:fillRect/>
          </a:stretch>
        </p:blipFill>
        <p:spPr>
          <a:xfrm>
            <a:off x="444502" y="364949"/>
            <a:ext cx="5865987" cy="3484562"/>
          </a:xfrm>
          <a:prstGeom prst="rect">
            <a:avLst/>
          </a:prstGeom>
        </p:spPr>
      </p:pic>
      <p:pic>
        <p:nvPicPr>
          <p:cNvPr id="5" name="Εικόνα 4"/>
          <p:cNvPicPr>
            <a:picLocks noChangeAspect="1"/>
          </p:cNvPicPr>
          <p:nvPr/>
        </p:nvPicPr>
        <p:blipFill>
          <a:blip r:embed="rId3"/>
          <a:stretch>
            <a:fillRect/>
          </a:stretch>
        </p:blipFill>
        <p:spPr>
          <a:xfrm>
            <a:off x="6310489" y="2743864"/>
            <a:ext cx="5466644" cy="3586734"/>
          </a:xfrm>
          <a:prstGeom prst="rect">
            <a:avLst/>
          </a:prstGeom>
        </p:spPr>
      </p:pic>
    </p:spTree>
    <p:extLst>
      <p:ext uri="{BB962C8B-B14F-4D97-AF65-F5344CB8AC3E}">
        <p14:creationId xmlns:p14="http://schemas.microsoft.com/office/powerpoint/2010/main" val="4287907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stretch>
            <a:fillRect/>
          </a:stretch>
        </p:blipFill>
        <p:spPr>
          <a:xfrm>
            <a:off x="784754" y="461972"/>
            <a:ext cx="4955999" cy="3104444"/>
          </a:xfrm>
          <a:prstGeom prst="rect">
            <a:avLst/>
          </a:prstGeom>
        </p:spPr>
      </p:pic>
      <p:pic>
        <p:nvPicPr>
          <p:cNvPr id="5" name="Εικόνα 4"/>
          <p:cNvPicPr>
            <a:picLocks noChangeAspect="1"/>
          </p:cNvPicPr>
          <p:nvPr/>
        </p:nvPicPr>
        <p:blipFill>
          <a:blip r:embed="rId3"/>
          <a:stretch>
            <a:fillRect/>
          </a:stretch>
        </p:blipFill>
        <p:spPr>
          <a:xfrm>
            <a:off x="5864754" y="642594"/>
            <a:ext cx="4820355" cy="2990850"/>
          </a:xfrm>
          <a:prstGeom prst="rect">
            <a:avLst/>
          </a:prstGeom>
        </p:spPr>
      </p:pic>
      <p:pic>
        <p:nvPicPr>
          <p:cNvPr id="6" name="Εικόνα 5"/>
          <p:cNvPicPr>
            <a:picLocks noChangeAspect="1"/>
          </p:cNvPicPr>
          <p:nvPr/>
        </p:nvPicPr>
        <p:blipFill>
          <a:blip r:embed="rId4"/>
          <a:stretch>
            <a:fillRect/>
          </a:stretch>
        </p:blipFill>
        <p:spPr>
          <a:xfrm>
            <a:off x="595489" y="3826932"/>
            <a:ext cx="4224867" cy="2376488"/>
          </a:xfrm>
          <a:prstGeom prst="rect">
            <a:avLst/>
          </a:prstGeom>
        </p:spPr>
      </p:pic>
      <p:sp>
        <p:nvSpPr>
          <p:cNvPr id="7" name="Ορθογώνιο 6"/>
          <p:cNvSpPr/>
          <p:nvPr/>
        </p:nvSpPr>
        <p:spPr>
          <a:xfrm rot="10800000" flipV="1">
            <a:off x="5271911" y="4100058"/>
            <a:ext cx="5689600" cy="646331"/>
          </a:xfrm>
          <a:prstGeom prst="rect">
            <a:avLst/>
          </a:prstGeom>
        </p:spPr>
        <p:txBody>
          <a:bodyPr wrap="square">
            <a:spAutoFit/>
          </a:bodyPr>
          <a:lstStyle/>
          <a:p>
            <a:r>
              <a:rPr lang="el-GR" dirty="0">
                <a:solidFill>
                  <a:schemeClr val="bg1"/>
                </a:solidFill>
              </a:rPr>
              <a:t> Η ικανότητα να </a:t>
            </a:r>
            <a:r>
              <a:rPr lang="el-GR" dirty="0" err="1">
                <a:solidFill>
                  <a:schemeClr val="bg1"/>
                </a:solidFill>
              </a:rPr>
              <a:t>συγχωρείς</a:t>
            </a:r>
            <a:r>
              <a:rPr lang="el-GR" dirty="0">
                <a:solidFill>
                  <a:schemeClr val="bg1"/>
                </a:solidFill>
              </a:rPr>
              <a:t> είναι προσόν του δυνατού. Οι αδύναμοι ποτέ δεν συγχωρούν.</a:t>
            </a:r>
          </a:p>
        </p:txBody>
      </p:sp>
      <p:sp>
        <p:nvSpPr>
          <p:cNvPr id="8" name="Ορθογώνιο 7"/>
          <p:cNvSpPr/>
          <p:nvPr/>
        </p:nvSpPr>
        <p:spPr>
          <a:xfrm rot="10800000" flipV="1">
            <a:off x="4864146" y="4684010"/>
            <a:ext cx="6161841" cy="923330"/>
          </a:xfrm>
          <a:prstGeom prst="rect">
            <a:avLst/>
          </a:prstGeom>
        </p:spPr>
        <p:txBody>
          <a:bodyPr wrap="square">
            <a:spAutoFit/>
          </a:bodyPr>
          <a:lstStyle/>
          <a:p>
            <a:r>
              <a:rPr lang="el-GR" dirty="0">
                <a:solidFill>
                  <a:schemeClr val="bg1"/>
                </a:solidFill>
              </a:rPr>
              <a:t>Πρέπει να ζούμε σαν να πρόκειται να πεθάνουμε αύριο και να μελετάμε σαν να πρόκειται να ζήσουμε για πάντα.</a:t>
            </a:r>
          </a:p>
        </p:txBody>
      </p:sp>
    </p:spTree>
    <p:extLst>
      <p:ext uri="{BB962C8B-B14F-4D97-AF65-F5344CB8AC3E}">
        <p14:creationId xmlns:p14="http://schemas.microsoft.com/office/powerpoint/2010/main" val="12189254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stretch>
            <a:fillRect/>
          </a:stretch>
        </p:blipFill>
        <p:spPr>
          <a:xfrm>
            <a:off x="953911" y="540318"/>
            <a:ext cx="8184444" cy="4775200"/>
          </a:xfrm>
          <a:prstGeom prst="rect">
            <a:avLst/>
          </a:prstGeom>
        </p:spPr>
      </p:pic>
      <p:sp>
        <p:nvSpPr>
          <p:cNvPr id="5" name="Ορθογώνιο 4"/>
          <p:cNvSpPr/>
          <p:nvPr/>
        </p:nvSpPr>
        <p:spPr>
          <a:xfrm rot="10800000" flipV="1">
            <a:off x="609600" y="5168763"/>
            <a:ext cx="8873067" cy="1200329"/>
          </a:xfrm>
          <a:prstGeom prst="rect">
            <a:avLst/>
          </a:prstGeom>
        </p:spPr>
        <p:txBody>
          <a:bodyPr wrap="square">
            <a:spAutoFit/>
          </a:bodyPr>
          <a:lstStyle/>
          <a:p>
            <a:r>
              <a:rPr lang="en-GB" dirty="0">
                <a:hlinkClick r:id="rId3"/>
              </a:rPr>
              <a:t>https://www.cvce.eu/en/education/unit-content/-/</a:t>
            </a:r>
            <a:r>
              <a:rPr lang="en-GB" dirty="0" smtClean="0">
                <a:hlinkClick r:id="rId3"/>
              </a:rPr>
              <a:t>unit/b0be5e09-41b9-4301-ad6e-525109f103ea/f3822f70-e371-428d-ba35-5d843a16c868/Resources#a41c4c3c-e11d-4dd9-885c-dc763f810a5b_en&amp;overlay</a:t>
            </a:r>
            <a:r>
              <a:rPr lang="en-GB" dirty="0" smtClean="0"/>
              <a:t> </a:t>
            </a:r>
            <a:endParaRPr lang="el-GR" dirty="0"/>
          </a:p>
        </p:txBody>
      </p:sp>
    </p:spTree>
    <p:extLst>
      <p:ext uri="{BB962C8B-B14F-4D97-AF65-F5344CB8AC3E}">
        <p14:creationId xmlns:p14="http://schemas.microsoft.com/office/powerpoint/2010/main" val="23612589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stretch>
            <a:fillRect/>
          </a:stretch>
        </p:blipFill>
        <p:spPr>
          <a:xfrm>
            <a:off x="2280356" y="2103438"/>
            <a:ext cx="6829777" cy="3932237"/>
          </a:xfrm>
          <a:prstGeom prst="rect">
            <a:avLst/>
          </a:prstGeom>
        </p:spPr>
      </p:pic>
    </p:spTree>
    <p:extLst>
      <p:ext uri="{BB962C8B-B14F-4D97-AF65-F5344CB8AC3E}">
        <p14:creationId xmlns:p14="http://schemas.microsoft.com/office/powerpoint/2010/main" val="1644758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r>
              <a:rPr lang="el-GR" dirty="0"/>
              <a:t>Η επόμενη σύγκρουση αφορούσε την περιοχή της Μέσης Ανατολής</a:t>
            </a:r>
            <a:r>
              <a:rPr lang="el-GR" dirty="0" smtClean="0"/>
              <a:t>.</a:t>
            </a:r>
          </a:p>
          <a:p>
            <a:r>
              <a:rPr lang="el-GR" dirty="0" smtClean="0"/>
              <a:t> </a:t>
            </a:r>
            <a:r>
              <a:rPr lang="el-GR" dirty="0"/>
              <a:t>Εκεί αναπτυσσόταν ο αραβικός εθνικισμός υπό την ηγεσία του </a:t>
            </a:r>
            <a:r>
              <a:rPr lang="el-GR" dirty="0" err="1"/>
              <a:t>Γκαμάλ</a:t>
            </a:r>
            <a:r>
              <a:rPr lang="el-GR" dirty="0"/>
              <a:t> </a:t>
            </a:r>
            <a:r>
              <a:rPr lang="el-GR" dirty="0" err="1"/>
              <a:t>Αμπντέλ</a:t>
            </a:r>
            <a:r>
              <a:rPr lang="el-GR" dirty="0"/>
              <a:t> </a:t>
            </a:r>
            <a:r>
              <a:rPr lang="el-GR" dirty="0" err="1"/>
              <a:t>Νάσερ</a:t>
            </a:r>
            <a:r>
              <a:rPr lang="el-GR" dirty="0"/>
              <a:t>, προέδρου της Αιγύπτου από το 1954, ο οποίος προσπάθησε να απαλλάξει τη χώρα του από τη βρετανική επιρροή</a:t>
            </a:r>
            <a:r>
              <a:rPr lang="el-GR" dirty="0" smtClean="0"/>
              <a:t>.</a:t>
            </a:r>
          </a:p>
          <a:p>
            <a:r>
              <a:rPr lang="el-GR" dirty="0" smtClean="0"/>
              <a:t>Παράλληλα</a:t>
            </a:r>
            <a:r>
              <a:rPr lang="el-GR" dirty="0"/>
              <a:t>, από το 1954, εξελισσόταν ένας αιματηρός πόλεμος στην Αλγερία εναντίον της γαλλικής αποικιακής </a:t>
            </a:r>
            <a:r>
              <a:rPr lang="el-GR" dirty="0" smtClean="0"/>
              <a:t>εξουσίας.</a:t>
            </a:r>
          </a:p>
          <a:p>
            <a:r>
              <a:rPr lang="el-GR" dirty="0"/>
              <a:t>Το φθινόπωρο του 1956, προσπαθώντας να αντιδράσουν στη </a:t>
            </a:r>
            <a:r>
              <a:rPr lang="el-GR" dirty="0" err="1"/>
              <a:t>νασερική</a:t>
            </a:r>
            <a:r>
              <a:rPr lang="el-GR" dirty="0"/>
              <a:t> πολιτική, οι </a:t>
            </a:r>
            <a:r>
              <a:rPr lang="el-GR" dirty="0" err="1"/>
              <a:t>Αγγλογάλλοι</a:t>
            </a:r>
            <a:r>
              <a:rPr lang="el-GR" dirty="0"/>
              <a:t> εισέβαλαν στην Αίγυπτο, και συγκεκριμένα στο Σουέζ, από όπου όμως αναγκάστηκαν αμέσως να αποχωρήσουν λόγω της αντίδρασης της ΕΣΣΔ και των ΗΠΑ.</a:t>
            </a:r>
          </a:p>
        </p:txBody>
      </p:sp>
    </p:spTree>
    <p:extLst>
      <p:ext uri="{BB962C8B-B14F-4D97-AF65-F5344CB8AC3E}">
        <p14:creationId xmlns:p14="http://schemas.microsoft.com/office/powerpoint/2010/main" val="35746317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n-GB" sz="2200" dirty="0">
                <a:hlinkClick r:id="rId2"/>
              </a:rPr>
              <a:t>https://www.cvce.eu/en/education/unit-content/-/</a:t>
            </a:r>
            <a:r>
              <a:rPr lang="en-GB" sz="2200" dirty="0" smtClean="0">
                <a:hlinkClick r:id="rId2"/>
              </a:rPr>
              <a:t>unit/b0be5e09-41b9-4301-ad6e-525109f103ea/f3822f70-e371-428d-ba35-5d843a16c868/Resources#34a9b6b5-7e43-48a8-8d1a-a865c4180208_en&amp;overlay</a:t>
            </a:r>
            <a:r>
              <a:rPr lang="el-GR" dirty="0" smtClean="0"/>
              <a:t/>
            </a:r>
            <a:br>
              <a:rPr lang="el-GR" dirty="0" smtClean="0"/>
            </a:br>
            <a:endParaRPr lang="el-GR" dirty="0"/>
          </a:p>
        </p:txBody>
      </p:sp>
      <p:pic>
        <p:nvPicPr>
          <p:cNvPr id="4" name="Θέση περιεχομένου 3"/>
          <p:cNvPicPr>
            <a:picLocks noGrp="1" noChangeAspect="1"/>
          </p:cNvPicPr>
          <p:nvPr>
            <p:ph idx="1"/>
          </p:nvPr>
        </p:nvPicPr>
        <p:blipFill>
          <a:blip r:embed="rId3"/>
          <a:stretch>
            <a:fillRect/>
          </a:stretch>
        </p:blipFill>
        <p:spPr>
          <a:xfrm>
            <a:off x="1797008" y="2148593"/>
            <a:ext cx="6678874" cy="3932237"/>
          </a:xfrm>
          <a:prstGeom prst="rect">
            <a:avLst/>
          </a:prstGeom>
        </p:spPr>
      </p:pic>
    </p:spTree>
    <p:extLst>
      <p:ext uri="{BB962C8B-B14F-4D97-AF65-F5344CB8AC3E}">
        <p14:creationId xmlns:p14="http://schemas.microsoft.com/office/powerpoint/2010/main" val="163071476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26B02"/>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6728D11B-929E-4324-91B0-4A4DA4CAC3DD}"/>
    </a:ext>
  </a:extLst>
</a:theme>
</file>

<file path=docProps/app.xml><?xml version="1.0" encoding="utf-8"?>
<Properties xmlns="http://schemas.openxmlformats.org/officeDocument/2006/extended-properties" xmlns:vt="http://schemas.openxmlformats.org/officeDocument/2006/docPropsVTypes">
  <Template>Savon</Template>
  <TotalTime>227</TotalTime>
  <Words>1969</Words>
  <Application>Microsoft Office PowerPoint</Application>
  <PresentationFormat>Ευρεία οθόνη</PresentationFormat>
  <Paragraphs>92</Paragraphs>
  <Slides>31</Slides>
  <Notes>0</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31</vt:i4>
      </vt:variant>
    </vt:vector>
  </HeadingPairs>
  <TitlesOfParts>
    <vt:vector size="36" baseType="lpstr">
      <vt:lpstr>Arial</vt:lpstr>
      <vt:lpstr>Century Gothic</vt:lpstr>
      <vt:lpstr>Mangal</vt:lpstr>
      <vt:lpstr>Tahoma</vt:lpstr>
      <vt:lpstr>Savon</vt:lpstr>
      <vt:lpstr>4. Η ΑΠΟΑΠΟΙΚΙΟΠΟΙΗΣΗ ΚΑΙ Ο ΤΡΙΤΟΣ ΚΟΣΜΟΣ</vt:lpstr>
      <vt:lpstr>Η πτώση των αποικιακών αυτοκρατοριών.</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https://www.cvce.eu/en/education/unit-content/-/unit/b0be5e09-41b9-4301-ad6e-525109f103ea/f3822f70-e371-428d-ba35-5d843a16c868/Resources#34a9b6b5-7e43-48a8-8d1a-a865c4180208_en&amp;overlay </vt:lpstr>
      <vt:lpstr>Γκαμάλ Αμπντέλ Νάσερ (1918-1970)</vt:lpstr>
      <vt:lpstr>Παρουσίαση του PowerPoint</vt:lpstr>
      <vt:lpstr>Σαρλ ντε Γκωλ</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Ο Τρίτος Κόσμος. </vt:lpstr>
      <vt:lpstr>Παρουσίαση του PowerPoint</vt:lpstr>
      <vt:lpstr>Αποικίες </vt:lpstr>
      <vt:lpstr>Χώρες του τρίτου κόσμου</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Το μεσανατολικό πρόβλημα  </vt:lpstr>
      <vt:lpstr>Παρουσίαση του PowerPoint</vt:lpstr>
      <vt:lpstr>Παρουσίαση του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 Η ΑΠΟΑΠΟΙΚΙΟΠΟΙΗΣΗ ΚΑΙ Ο ΤΡΙΤΟΣ ΚΟΣΜΟΣ</dc:title>
  <dc:creator>k louta</dc:creator>
  <cp:lastModifiedBy>k louta</cp:lastModifiedBy>
  <cp:revision>19</cp:revision>
  <dcterms:created xsi:type="dcterms:W3CDTF">2024-02-08T19:43:15Z</dcterms:created>
  <dcterms:modified xsi:type="dcterms:W3CDTF">2024-03-06T21:07:19Z</dcterms:modified>
</cp:coreProperties>
</file>