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66" r:id="rId4"/>
    <p:sldId id="257" r:id="rId5"/>
    <p:sldId id="259" r:id="rId6"/>
    <p:sldId id="267" r:id="rId7"/>
    <p:sldId id="268" r:id="rId8"/>
    <p:sldId id="269" r:id="rId9"/>
    <p:sldId id="270" r:id="rId10"/>
    <p:sldId id="271" r:id="rId11"/>
    <p:sldId id="272" r:id="rId12"/>
    <p:sldId id="273" r:id="rId13"/>
    <p:sldId id="274" r:id="rId14"/>
    <p:sldId id="260" r:id="rId15"/>
    <p:sldId id="275" r:id="rId16"/>
    <p:sldId id="277" r:id="rId17"/>
    <p:sldId id="276" r:id="rId18"/>
    <p:sldId id="278" r:id="rId19"/>
    <p:sldId id="279" r:id="rId20"/>
    <p:sldId id="261" r:id="rId21"/>
    <p:sldId id="258" r:id="rId22"/>
    <p:sldId id="280" r:id="rId23"/>
    <p:sldId id="282" r:id="rId24"/>
    <p:sldId id="281" r:id="rId25"/>
    <p:sldId id="262" r:id="rId26"/>
    <p:sldId id="263" r:id="rId27"/>
    <p:sldId id="283" r:id="rId28"/>
    <p:sldId id="284" r:id="rId29"/>
    <p:sldId id="285" r:id="rId30"/>
    <p:sldId id="286" r:id="rId31"/>
    <p:sldId id="287" r:id="rId32"/>
    <p:sldId id="264" r:id="rId33"/>
    <p:sldId id="265" r:id="rId34"/>
    <p:sldId id="288"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DCF9A15-F138-4DC0-9AA5-C2EE42A4D1DE}"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2573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333283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301697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702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211362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BDCF9A15-F138-4DC0-9AA5-C2EE42A4D1DE}" type="datetimeFigureOut">
              <a:rPr lang="el-GR" smtClean="0"/>
              <a:t>17/10/2023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90321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BDCF9A15-F138-4DC0-9AA5-C2EE42A4D1DE}" type="datetimeFigureOut">
              <a:rPr lang="el-GR" smtClean="0"/>
              <a:t>17/10/2023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203316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DCF9A15-F138-4DC0-9AA5-C2EE42A4D1DE}"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51279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DCF9A15-F138-4DC0-9AA5-C2EE42A4D1DE}"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145229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B24448D5-7FAD-4BF0-AEC4-6A980FEE0570}" type="datetimeFigureOut">
              <a:rPr lang="el-GR">
                <a:solidFill>
                  <a:srgbClr val="DBF5F9">
                    <a:shade val="90000"/>
                  </a:srgbClr>
                </a:solidFill>
              </a:rPr>
              <a:pPr>
                <a:defRPr/>
              </a:pPr>
              <a:t>17/10/2023</a:t>
            </a:fld>
            <a:endParaRPr lang="el-GR">
              <a:solidFill>
                <a:srgbClr val="DBF5F9">
                  <a:shade val="90000"/>
                </a:srgbClr>
              </a:solidFill>
            </a:endParaRPr>
          </a:p>
        </p:txBody>
      </p:sp>
      <p:sp>
        <p:nvSpPr>
          <p:cNvPr id="5" name="18 - Θέση υποσέλιδου"/>
          <p:cNvSpPr>
            <a:spLocks noGrp="1"/>
          </p:cNvSpPr>
          <p:nvPr>
            <p:ph type="ftr" sz="quarter" idx="11"/>
          </p:nvPr>
        </p:nvSpPr>
        <p:spPr/>
        <p:txBody>
          <a:bodyPr/>
          <a:lstStyle>
            <a:lvl1pPr>
              <a:defRPr/>
            </a:lvl1pPr>
          </a:lstStyle>
          <a:p>
            <a:pPr>
              <a:defRPr/>
            </a:pPr>
            <a:endParaRPr lang="el-GR">
              <a:solidFill>
                <a:srgbClr val="DBF5F9">
                  <a:shade val="90000"/>
                </a:srgbClr>
              </a:solidFill>
            </a:endParaRPr>
          </a:p>
        </p:txBody>
      </p:sp>
      <p:sp>
        <p:nvSpPr>
          <p:cNvPr id="6" name="26 - Θέση αριθμού διαφάνειας"/>
          <p:cNvSpPr>
            <a:spLocks noGrp="1"/>
          </p:cNvSpPr>
          <p:nvPr>
            <p:ph type="sldNum" sz="quarter" idx="12"/>
          </p:nvPr>
        </p:nvSpPr>
        <p:spPr/>
        <p:txBody>
          <a:bodyPr/>
          <a:lstStyle>
            <a:lvl1pPr>
              <a:defRPr>
                <a:solidFill>
                  <a:srgbClr val="D1EAEE"/>
                </a:solidFill>
              </a:defRPr>
            </a:lvl1pPr>
          </a:lstStyle>
          <a:p>
            <a:pPr>
              <a:defRPr/>
            </a:pPr>
            <a:fld id="{1B473CF1-42A5-4139-AC88-5121646FC8F3}" type="slidenum">
              <a:rPr lang="el-GR"/>
              <a:pPr>
                <a:defRPr/>
              </a:pPr>
              <a:t>‹#›</a:t>
            </a:fld>
            <a:endParaRPr lang="el-GR"/>
          </a:p>
        </p:txBody>
      </p:sp>
    </p:spTree>
    <p:extLst>
      <p:ext uri="{BB962C8B-B14F-4D97-AF65-F5344CB8AC3E}">
        <p14:creationId xmlns:p14="http://schemas.microsoft.com/office/powerpoint/2010/main" val="369610922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D09125A-D4B1-456A-AF64-DBEA744B3006}" type="datetimeFigureOut">
              <a:rPr lang="el-GR">
                <a:solidFill>
                  <a:srgbClr val="04617B">
                    <a:shade val="90000"/>
                  </a:srgbClr>
                </a:solidFill>
              </a:rPr>
              <a:pPr>
                <a:defRPr/>
              </a:pPr>
              <a:t>17/10/2023</a:t>
            </a:fld>
            <a:endParaRPr lang="el-GR">
              <a:solidFill>
                <a:srgbClr val="04617B">
                  <a:shade val="90000"/>
                </a:srgbClr>
              </a:solidFill>
            </a:endParaRPr>
          </a:p>
        </p:txBody>
      </p:sp>
      <p:sp>
        <p:nvSpPr>
          <p:cNvPr id="5"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6" name="17 - Θέση αριθμού διαφάνειας"/>
          <p:cNvSpPr>
            <a:spLocks noGrp="1"/>
          </p:cNvSpPr>
          <p:nvPr>
            <p:ph type="sldNum" sz="quarter" idx="12"/>
          </p:nvPr>
        </p:nvSpPr>
        <p:spPr/>
        <p:txBody>
          <a:bodyPr/>
          <a:lstStyle>
            <a:lvl1pPr>
              <a:defRPr/>
            </a:lvl1pPr>
          </a:lstStyle>
          <a:p>
            <a:pPr>
              <a:defRPr/>
            </a:pPr>
            <a:fld id="{6D8929DF-4992-4388-9F57-F79C275AAAE5}" type="slidenum">
              <a:rPr lang="el-GR"/>
              <a:pPr>
                <a:defRPr/>
              </a:pPr>
              <a:t>‹#›</a:t>
            </a:fld>
            <a:endParaRPr lang="el-GR"/>
          </a:p>
        </p:txBody>
      </p:sp>
    </p:spTree>
    <p:extLst>
      <p:ext uri="{BB962C8B-B14F-4D97-AF65-F5344CB8AC3E}">
        <p14:creationId xmlns:p14="http://schemas.microsoft.com/office/powerpoint/2010/main" val="31535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DCF9A15-F138-4DC0-9AA5-C2EE42A4D1DE}"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392440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0CD1C75-6201-4FCC-BBDA-0EE8E5F5DB56}" type="datetimeFigureOut">
              <a:rPr lang="el-GR">
                <a:solidFill>
                  <a:srgbClr val="DBF5F9">
                    <a:shade val="90000"/>
                  </a:srgbClr>
                </a:solidFill>
              </a:rPr>
              <a:pPr>
                <a:defRPr/>
              </a:pPr>
              <a:t>17/10/2023</a:t>
            </a:fld>
            <a:endParaRPr lang="el-GR">
              <a:solidFill>
                <a:srgbClr val="DBF5F9">
                  <a:shade val="90000"/>
                </a:srgb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srgbClr val="DBF5F9">
                  <a:shade val="90000"/>
                </a:srgbClr>
              </a:solidFill>
            </a:endParaRPr>
          </a:p>
        </p:txBody>
      </p:sp>
      <p:sp>
        <p:nvSpPr>
          <p:cNvPr id="6" name="5 - Θέση αριθμού διαφάνειας"/>
          <p:cNvSpPr>
            <a:spLocks noGrp="1"/>
          </p:cNvSpPr>
          <p:nvPr>
            <p:ph type="sldNum" sz="quarter" idx="12"/>
          </p:nvPr>
        </p:nvSpPr>
        <p:spPr/>
        <p:txBody>
          <a:bodyPr/>
          <a:lstStyle>
            <a:lvl1pPr>
              <a:defRPr>
                <a:solidFill>
                  <a:srgbClr val="D1EAEE"/>
                </a:solidFill>
              </a:defRPr>
            </a:lvl1pPr>
          </a:lstStyle>
          <a:p>
            <a:pPr>
              <a:defRPr/>
            </a:pPr>
            <a:fld id="{1670FBE5-FF64-4D03-94D2-7B2AF1EAD2AC}" type="slidenum">
              <a:rPr lang="el-GR"/>
              <a:pPr>
                <a:defRPr/>
              </a:pPr>
              <a:t>‹#›</a:t>
            </a:fld>
            <a:endParaRPr lang="el-GR"/>
          </a:p>
        </p:txBody>
      </p:sp>
    </p:spTree>
    <p:extLst>
      <p:ext uri="{BB962C8B-B14F-4D97-AF65-F5344CB8AC3E}">
        <p14:creationId xmlns:p14="http://schemas.microsoft.com/office/powerpoint/2010/main" val="411304950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FE023F2D-9025-458A-827E-B273F4C8F7BD}" type="datetimeFigureOut">
              <a:rPr lang="el-GR">
                <a:solidFill>
                  <a:srgbClr val="04617B">
                    <a:shade val="90000"/>
                  </a:srgbClr>
                </a:solidFill>
              </a:rPr>
              <a:pPr>
                <a:defRPr/>
              </a:pPr>
              <a:t>17/10/2023</a:t>
            </a:fld>
            <a:endParaRPr lang="el-GR">
              <a:solidFill>
                <a:srgbClr val="04617B">
                  <a:shade val="90000"/>
                </a:srgbClr>
              </a:solidFill>
            </a:endParaRPr>
          </a:p>
        </p:txBody>
      </p:sp>
      <p:sp>
        <p:nvSpPr>
          <p:cNvPr id="6"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7" name="17 - Θέση αριθμού διαφάνειας"/>
          <p:cNvSpPr>
            <a:spLocks noGrp="1"/>
          </p:cNvSpPr>
          <p:nvPr>
            <p:ph type="sldNum" sz="quarter" idx="12"/>
          </p:nvPr>
        </p:nvSpPr>
        <p:spPr/>
        <p:txBody>
          <a:bodyPr/>
          <a:lstStyle>
            <a:lvl1pPr>
              <a:defRPr/>
            </a:lvl1pPr>
          </a:lstStyle>
          <a:p>
            <a:pPr>
              <a:defRPr/>
            </a:pPr>
            <a:fld id="{EED0C7B0-9CA0-4D00-9EA5-C6DD352C5A64}" type="slidenum">
              <a:rPr lang="el-GR"/>
              <a:pPr>
                <a:defRPr/>
              </a:pPr>
              <a:t>‹#›</a:t>
            </a:fld>
            <a:endParaRPr lang="el-GR"/>
          </a:p>
        </p:txBody>
      </p:sp>
    </p:spTree>
    <p:extLst>
      <p:ext uri="{BB962C8B-B14F-4D97-AF65-F5344CB8AC3E}">
        <p14:creationId xmlns:p14="http://schemas.microsoft.com/office/powerpoint/2010/main" val="31212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FB1D91DC-CF18-4968-9D58-BA9BACC2CF81}" type="datetimeFigureOut">
              <a:rPr lang="el-GR">
                <a:solidFill>
                  <a:srgbClr val="04617B">
                    <a:shade val="90000"/>
                  </a:srgbClr>
                </a:solidFill>
              </a:rPr>
              <a:pPr>
                <a:defRPr/>
              </a:pPr>
              <a:t>17/10/2023</a:t>
            </a:fld>
            <a:endParaRPr lang="el-GR">
              <a:solidFill>
                <a:srgbClr val="04617B">
                  <a:shade val="90000"/>
                </a:srgbClr>
              </a:solidFill>
            </a:endParaRPr>
          </a:p>
        </p:txBody>
      </p:sp>
      <p:sp>
        <p:nvSpPr>
          <p:cNvPr id="8"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9" name="17 - Θέση αριθμού διαφάνειας"/>
          <p:cNvSpPr>
            <a:spLocks noGrp="1"/>
          </p:cNvSpPr>
          <p:nvPr>
            <p:ph type="sldNum" sz="quarter" idx="12"/>
          </p:nvPr>
        </p:nvSpPr>
        <p:spPr/>
        <p:txBody>
          <a:bodyPr/>
          <a:lstStyle>
            <a:lvl1pPr>
              <a:defRPr/>
            </a:lvl1pPr>
          </a:lstStyle>
          <a:p>
            <a:pPr>
              <a:defRPr/>
            </a:pPr>
            <a:fld id="{9F8E2A2D-6352-4468-92D2-C4A53AF661B8}" type="slidenum">
              <a:rPr lang="el-GR"/>
              <a:pPr>
                <a:defRPr/>
              </a:pPr>
              <a:t>‹#›</a:t>
            </a:fld>
            <a:endParaRPr lang="el-GR"/>
          </a:p>
        </p:txBody>
      </p:sp>
    </p:spTree>
    <p:extLst>
      <p:ext uri="{BB962C8B-B14F-4D97-AF65-F5344CB8AC3E}">
        <p14:creationId xmlns:p14="http://schemas.microsoft.com/office/powerpoint/2010/main" val="6849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7DBE4650-91F4-4A2D-8BB6-5536C7FDA600}" type="datetimeFigureOut">
              <a:rPr lang="el-GR">
                <a:solidFill>
                  <a:srgbClr val="04617B">
                    <a:shade val="90000"/>
                  </a:srgbClr>
                </a:solidFill>
              </a:rPr>
              <a:pPr>
                <a:defRPr/>
              </a:pPr>
              <a:t>17/10/2023</a:t>
            </a:fld>
            <a:endParaRPr lang="el-GR">
              <a:solidFill>
                <a:srgbClr val="04617B">
                  <a:shade val="90000"/>
                </a:srgbClr>
              </a:solidFill>
            </a:endParaRPr>
          </a:p>
        </p:txBody>
      </p:sp>
      <p:sp>
        <p:nvSpPr>
          <p:cNvPr id="4"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5" name="17 - Θέση αριθμού διαφάνειας"/>
          <p:cNvSpPr>
            <a:spLocks noGrp="1"/>
          </p:cNvSpPr>
          <p:nvPr>
            <p:ph type="sldNum" sz="quarter" idx="12"/>
          </p:nvPr>
        </p:nvSpPr>
        <p:spPr/>
        <p:txBody>
          <a:bodyPr/>
          <a:lstStyle>
            <a:lvl1pPr>
              <a:defRPr/>
            </a:lvl1pPr>
          </a:lstStyle>
          <a:p>
            <a:pPr>
              <a:defRPr/>
            </a:pPr>
            <a:fld id="{1F258657-B594-4BAE-ADF8-C157B6C75CF6}" type="slidenum">
              <a:rPr lang="el-GR"/>
              <a:pPr>
                <a:defRPr/>
              </a:pPr>
              <a:t>‹#›</a:t>
            </a:fld>
            <a:endParaRPr lang="el-GR"/>
          </a:p>
        </p:txBody>
      </p:sp>
    </p:spTree>
    <p:extLst>
      <p:ext uri="{BB962C8B-B14F-4D97-AF65-F5344CB8AC3E}">
        <p14:creationId xmlns:p14="http://schemas.microsoft.com/office/powerpoint/2010/main" val="2510276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CE3D3867-3545-404A-9AC7-A85A30205DCD}" type="datetimeFigureOut">
              <a:rPr lang="el-GR">
                <a:solidFill>
                  <a:srgbClr val="04617B">
                    <a:shade val="90000"/>
                  </a:srgbClr>
                </a:solidFill>
              </a:rPr>
              <a:pPr>
                <a:defRPr/>
              </a:pPr>
              <a:t>17/10/2023</a:t>
            </a:fld>
            <a:endParaRPr lang="el-GR">
              <a:solidFill>
                <a:srgbClr val="04617B">
                  <a:shade val="90000"/>
                </a:srgbClr>
              </a:solidFill>
            </a:endParaRPr>
          </a:p>
        </p:txBody>
      </p:sp>
      <p:sp>
        <p:nvSpPr>
          <p:cNvPr id="3"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4" name="17 - Θέση αριθμού διαφάνειας"/>
          <p:cNvSpPr>
            <a:spLocks noGrp="1"/>
          </p:cNvSpPr>
          <p:nvPr>
            <p:ph type="sldNum" sz="quarter" idx="12"/>
          </p:nvPr>
        </p:nvSpPr>
        <p:spPr/>
        <p:txBody>
          <a:bodyPr/>
          <a:lstStyle>
            <a:lvl1pPr>
              <a:defRPr/>
            </a:lvl1pPr>
          </a:lstStyle>
          <a:p>
            <a:pPr>
              <a:defRPr/>
            </a:pPr>
            <a:fld id="{C8C7C4A2-E591-41ED-8C9D-E02F00625BFE}" type="slidenum">
              <a:rPr lang="el-GR"/>
              <a:pPr>
                <a:defRPr/>
              </a:pPr>
              <a:t>‹#›</a:t>
            </a:fld>
            <a:endParaRPr lang="el-GR"/>
          </a:p>
        </p:txBody>
      </p:sp>
    </p:spTree>
    <p:extLst>
      <p:ext uri="{BB962C8B-B14F-4D97-AF65-F5344CB8AC3E}">
        <p14:creationId xmlns:p14="http://schemas.microsoft.com/office/powerpoint/2010/main" val="27688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A963483-FC04-4FB1-B9BA-4F7ECAC6318E}" type="datetimeFigureOut">
              <a:rPr lang="el-GR">
                <a:solidFill>
                  <a:srgbClr val="04617B">
                    <a:shade val="90000"/>
                  </a:srgbClr>
                </a:solidFill>
              </a:rPr>
              <a:pPr>
                <a:defRPr/>
              </a:pPr>
              <a:t>17/10/2023</a:t>
            </a:fld>
            <a:endParaRPr lang="el-GR">
              <a:solidFill>
                <a:srgbClr val="04617B">
                  <a:shade val="90000"/>
                </a:srgbClr>
              </a:solidFill>
            </a:endParaRPr>
          </a:p>
        </p:txBody>
      </p:sp>
      <p:sp>
        <p:nvSpPr>
          <p:cNvPr id="6"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7" name="17 - Θέση αριθμού διαφάνειας"/>
          <p:cNvSpPr>
            <a:spLocks noGrp="1"/>
          </p:cNvSpPr>
          <p:nvPr>
            <p:ph type="sldNum" sz="quarter" idx="12"/>
          </p:nvPr>
        </p:nvSpPr>
        <p:spPr/>
        <p:txBody>
          <a:bodyPr/>
          <a:lstStyle>
            <a:lvl1pPr>
              <a:defRPr/>
            </a:lvl1pPr>
          </a:lstStyle>
          <a:p>
            <a:pPr>
              <a:defRPr/>
            </a:pPr>
            <a:fld id="{F9CFE9D3-7F8D-4692-B582-9DAFAD46DBE2}" type="slidenum">
              <a:rPr lang="el-GR"/>
              <a:pPr>
                <a:defRPr/>
              </a:pPr>
              <a:t>‹#›</a:t>
            </a:fld>
            <a:endParaRPr lang="el-GR"/>
          </a:p>
        </p:txBody>
      </p:sp>
    </p:spTree>
    <p:extLst>
      <p:ext uri="{BB962C8B-B14F-4D97-AF65-F5344CB8AC3E}">
        <p14:creationId xmlns:p14="http://schemas.microsoft.com/office/powerpoint/2010/main" val="44360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3 - Ψαλίδισμα και στρογγύλεμα μίας γωνίας του ορθογωνίου"/>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14 - Ορθογώνιο τρίγωνο"/>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15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16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2" name="1 - Τίτλος"/>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B46BF70E-A045-4223-BE97-C64E68D54846}" type="datetimeFigureOut">
              <a:rPr lang="el-GR">
                <a:solidFill>
                  <a:srgbClr val="04617B">
                    <a:shade val="90000"/>
                  </a:srgbClr>
                </a:solidFill>
              </a:rPr>
              <a:pPr>
                <a:defRPr/>
              </a:pPr>
              <a:t>17/10/2023</a:t>
            </a:fld>
            <a:endParaRPr lang="el-GR">
              <a:solidFill>
                <a:srgbClr val="04617B">
                  <a:shade val="90000"/>
                </a:srgbClr>
              </a:solidFill>
            </a:endParaRPr>
          </a:p>
        </p:txBody>
      </p:sp>
      <p:sp>
        <p:nvSpPr>
          <p:cNvPr id="10" name="5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11" name="6 - Θέση αριθμού διαφάνειας"/>
          <p:cNvSpPr>
            <a:spLocks noGrp="1"/>
          </p:cNvSpPr>
          <p:nvPr>
            <p:ph type="sldNum" sz="quarter" idx="12"/>
          </p:nvPr>
        </p:nvSpPr>
        <p:spPr>
          <a:xfrm>
            <a:off x="10769600" y="6356351"/>
            <a:ext cx="812800" cy="365125"/>
          </a:xfrm>
        </p:spPr>
        <p:txBody>
          <a:bodyPr/>
          <a:lstStyle>
            <a:lvl1pPr>
              <a:defRPr/>
            </a:lvl1pPr>
          </a:lstStyle>
          <a:p>
            <a:pPr>
              <a:defRPr/>
            </a:pPr>
            <a:fld id="{4ABE0F44-F8E2-4E2B-B957-13C156639278}" type="slidenum">
              <a:rPr lang="el-GR"/>
              <a:pPr>
                <a:defRPr/>
              </a:pPr>
              <a:t>‹#›</a:t>
            </a:fld>
            <a:endParaRPr lang="el-GR"/>
          </a:p>
        </p:txBody>
      </p:sp>
    </p:spTree>
    <p:extLst>
      <p:ext uri="{BB962C8B-B14F-4D97-AF65-F5344CB8AC3E}">
        <p14:creationId xmlns:p14="http://schemas.microsoft.com/office/powerpoint/2010/main" val="3468048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D2B0EC69-5E88-4C8E-AAE4-BA7E21934AB9}" type="datetimeFigureOut">
              <a:rPr lang="el-GR">
                <a:solidFill>
                  <a:srgbClr val="04617B">
                    <a:shade val="90000"/>
                  </a:srgbClr>
                </a:solidFill>
              </a:rPr>
              <a:pPr>
                <a:defRPr/>
              </a:pPr>
              <a:t>17/10/2023</a:t>
            </a:fld>
            <a:endParaRPr lang="el-GR">
              <a:solidFill>
                <a:srgbClr val="04617B">
                  <a:shade val="90000"/>
                </a:srgbClr>
              </a:solidFill>
            </a:endParaRPr>
          </a:p>
        </p:txBody>
      </p:sp>
      <p:sp>
        <p:nvSpPr>
          <p:cNvPr id="5"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6" name="17 - Θέση αριθμού διαφάνειας"/>
          <p:cNvSpPr>
            <a:spLocks noGrp="1"/>
          </p:cNvSpPr>
          <p:nvPr>
            <p:ph type="sldNum" sz="quarter" idx="12"/>
          </p:nvPr>
        </p:nvSpPr>
        <p:spPr/>
        <p:txBody>
          <a:bodyPr/>
          <a:lstStyle>
            <a:lvl1pPr>
              <a:defRPr/>
            </a:lvl1pPr>
          </a:lstStyle>
          <a:p>
            <a:pPr>
              <a:defRPr/>
            </a:pPr>
            <a:fld id="{B90276D0-B985-484D-8002-C15826652023}" type="slidenum">
              <a:rPr lang="el-GR"/>
              <a:pPr>
                <a:defRPr/>
              </a:pPr>
              <a:t>‹#›</a:t>
            </a:fld>
            <a:endParaRPr lang="el-GR"/>
          </a:p>
        </p:txBody>
      </p:sp>
    </p:spTree>
    <p:extLst>
      <p:ext uri="{BB962C8B-B14F-4D97-AF65-F5344CB8AC3E}">
        <p14:creationId xmlns:p14="http://schemas.microsoft.com/office/powerpoint/2010/main" val="390453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AF7BF08-776C-48DC-AF32-56813F1D6326}" type="datetimeFigureOut">
              <a:rPr lang="el-GR">
                <a:solidFill>
                  <a:srgbClr val="04617B">
                    <a:shade val="90000"/>
                  </a:srgbClr>
                </a:solidFill>
              </a:rPr>
              <a:pPr>
                <a:defRPr/>
              </a:pPr>
              <a:t>17/10/2023</a:t>
            </a:fld>
            <a:endParaRPr lang="el-GR">
              <a:solidFill>
                <a:srgbClr val="04617B">
                  <a:shade val="90000"/>
                </a:srgbClr>
              </a:solidFill>
            </a:endParaRPr>
          </a:p>
        </p:txBody>
      </p:sp>
      <p:sp>
        <p:nvSpPr>
          <p:cNvPr id="5" name="21 - Θέση υποσέλιδου"/>
          <p:cNvSpPr>
            <a:spLocks noGrp="1"/>
          </p:cNvSpPr>
          <p:nvPr>
            <p:ph type="ftr" sz="quarter" idx="11"/>
          </p:nvPr>
        </p:nvSpPr>
        <p:spPr/>
        <p:txBody>
          <a:bodyPr/>
          <a:lstStyle>
            <a:lvl1pPr>
              <a:defRPr/>
            </a:lvl1pPr>
          </a:lstStyle>
          <a:p>
            <a:pPr>
              <a:defRPr/>
            </a:pPr>
            <a:endParaRPr lang="el-GR">
              <a:solidFill>
                <a:srgbClr val="04617B">
                  <a:shade val="90000"/>
                </a:srgbClr>
              </a:solidFill>
            </a:endParaRPr>
          </a:p>
        </p:txBody>
      </p:sp>
      <p:sp>
        <p:nvSpPr>
          <p:cNvPr id="6" name="17 - Θέση αριθμού διαφάνειας"/>
          <p:cNvSpPr>
            <a:spLocks noGrp="1"/>
          </p:cNvSpPr>
          <p:nvPr>
            <p:ph type="sldNum" sz="quarter" idx="12"/>
          </p:nvPr>
        </p:nvSpPr>
        <p:spPr/>
        <p:txBody>
          <a:bodyPr/>
          <a:lstStyle>
            <a:lvl1pPr>
              <a:defRPr/>
            </a:lvl1pPr>
          </a:lstStyle>
          <a:p>
            <a:pPr>
              <a:defRPr/>
            </a:pPr>
            <a:fld id="{F5BFF463-0FDA-4A93-BD4A-48C44C573A04}" type="slidenum">
              <a:rPr lang="el-GR"/>
              <a:pPr>
                <a:defRPr/>
              </a:pPr>
              <a:t>‹#›</a:t>
            </a:fld>
            <a:endParaRPr lang="el-GR"/>
          </a:p>
        </p:txBody>
      </p:sp>
    </p:spTree>
    <p:extLst>
      <p:ext uri="{BB962C8B-B14F-4D97-AF65-F5344CB8AC3E}">
        <p14:creationId xmlns:p14="http://schemas.microsoft.com/office/powerpoint/2010/main" val="343016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DCF9A15-F138-4DC0-9AA5-C2EE42A4D1DE}"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101898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407432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DCF9A15-F138-4DC0-9AA5-C2EE42A4D1DE}" type="datetimeFigureOut">
              <a:rPr lang="el-GR" smtClean="0"/>
              <a:t>17/10/2023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220802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DCF9A15-F138-4DC0-9AA5-C2EE42A4D1DE}" type="datetimeFigureOut">
              <a:rPr lang="el-GR" smtClean="0"/>
              <a:t>17/10/2023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189636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F9A15-F138-4DC0-9AA5-C2EE42A4D1DE}" type="datetimeFigureOut">
              <a:rPr lang="el-GR" smtClean="0"/>
              <a:t>17/10/2023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282835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346977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DCF9A15-F138-4DC0-9AA5-C2EE42A4D1DE}"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DA6CB5-4D86-4790-98D3-A0C688B4A921}" type="slidenum">
              <a:rPr lang="el-GR" smtClean="0"/>
              <a:t>‹#›</a:t>
            </a:fld>
            <a:endParaRPr lang="el-GR"/>
          </a:p>
        </p:txBody>
      </p:sp>
    </p:spTree>
    <p:extLst>
      <p:ext uri="{BB962C8B-B14F-4D97-AF65-F5344CB8AC3E}">
        <p14:creationId xmlns:p14="http://schemas.microsoft.com/office/powerpoint/2010/main" val="196394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DCF9A15-F138-4DC0-9AA5-C2EE42A4D1DE}" type="datetimeFigureOut">
              <a:rPr lang="el-GR" smtClean="0"/>
              <a:t>17/10/2023</a:t>
            </a:fld>
            <a:endParaRPr lang="el-G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3DA6CB5-4D86-4790-98D3-A0C688B4A921}" type="slidenum">
              <a:rPr lang="el-GR" smtClean="0"/>
              <a:t>‹#›</a:t>
            </a:fld>
            <a:endParaRPr lang="el-GR"/>
          </a:p>
        </p:txBody>
      </p:sp>
    </p:spTree>
    <p:extLst>
      <p:ext uri="{BB962C8B-B14F-4D97-AF65-F5344CB8AC3E}">
        <p14:creationId xmlns:p14="http://schemas.microsoft.com/office/powerpoint/2010/main" val="12799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7 - Ελεύθερη σχεδίαση"/>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028" name="8 - Θέση τίτλου"/>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l-GR" altLang="el-GR" smtClean="0"/>
              <a:t>Kλικ για επεξεργασία του τίτλου</a:t>
            </a:r>
            <a:endParaRPr lang="en-US" altLang="el-GR" smtClean="0"/>
          </a:p>
        </p:txBody>
      </p:sp>
      <p:sp>
        <p:nvSpPr>
          <p:cNvPr id="1029" name="29 - Θέση κειμένου"/>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B6157C-9266-4FF9-8573-B08189278C96}" type="datetimeFigureOut">
              <a:rPr lang="el-GR">
                <a:solidFill>
                  <a:srgbClr val="04617B">
                    <a:shade val="90000"/>
                  </a:srgbClr>
                </a:solidFill>
              </a:rPr>
              <a:pPr>
                <a:defRPr/>
              </a:pPr>
              <a:t>17/10/2023</a:t>
            </a:fld>
            <a:endParaRPr lang="el-GR">
              <a:solidFill>
                <a:srgbClr val="04617B">
                  <a:shade val="90000"/>
                </a:srgbClr>
              </a:solidFill>
            </a:endParaRPr>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solidFill>
                <a:srgbClr val="04617B">
                  <a:shade val="90000"/>
                </a:srgbClr>
              </a:solidFill>
            </a:endParaRPr>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32C175B9-5D56-4667-85C9-8AA4816007ED}" type="slidenum">
              <a:rPr lang="el-GR">
                <a:cs typeface="Arial" panose="020B0604020202020204" pitchFamily="34" charset="0"/>
              </a:rPr>
              <a:pPr fontAlgn="base">
                <a:spcBef>
                  <a:spcPct val="0"/>
                </a:spcBef>
                <a:spcAft>
                  <a:spcPct val="0"/>
                </a:spcAft>
                <a:defRPr/>
              </a:pPr>
              <a:t>‹#›</a:t>
            </a:fld>
            <a:endParaRPr lang="el-GR">
              <a:cs typeface="Arial" panose="020B0604020202020204" pitchFamily="34" charset="0"/>
            </a:endParaRPr>
          </a:p>
        </p:txBody>
      </p:sp>
      <p:grpSp>
        <p:nvGrpSpPr>
          <p:cNvPr id="1033" name="1 - Ομάδα"/>
          <p:cNvGrpSpPr>
            <a:grpSpLocks/>
          </p:cNvGrpSpPr>
          <p:nvPr/>
        </p:nvGrpSpPr>
        <p:grpSpPr bwMode="auto">
          <a:xfrm>
            <a:off x="-25399" y="203200"/>
            <a:ext cx="12240684"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grpSp>
    </p:spTree>
    <p:extLst>
      <p:ext uri="{BB962C8B-B14F-4D97-AF65-F5344CB8AC3E}">
        <p14:creationId xmlns:p14="http://schemas.microsoft.com/office/powerpoint/2010/main" val="9961449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partacus.schoolnet.co.uk/TUkeyne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4. ΤΟ ΣΥΝΕΔΡΙΟ ΕΙΡΗΝΗΣ ΤΩΝ ΠΑΡΙΣΙΩΝ (1919-1920)</a:t>
            </a: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6138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180px-Treaty_of_Versailles,_English_v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950" y="1467092"/>
            <a:ext cx="446405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99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5" descr="map%20of%20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60" y="609600"/>
            <a:ext cx="777875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00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treaty-of-v-te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758" y="609600"/>
            <a:ext cx="45466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80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dirty="0">
                <a:ln>
                  <a:solidFill>
                    <a:prstClr val="black">
                      <a:lumMod val="75000"/>
                      <a:lumOff val="25000"/>
                      <a:alpha val="10000"/>
                    </a:prstClr>
                  </a:solidFill>
                </a:ln>
                <a:solidFill>
                  <a:srgbClr val="000000"/>
                </a:solidFill>
                <a:effectLst/>
                <a:latin typeface="inherit"/>
                <a:ea typeface="+mn-ea"/>
                <a:cs typeface="+mn-cs"/>
              </a:rPr>
              <a:t>Οι συνθήκες ειρήνης με τις άλλες ηττημένες δυνάμεις,</a:t>
            </a:r>
            <a:endParaRPr lang="el-GR" dirty="0"/>
          </a:p>
        </p:txBody>
      </p:sp>
      <p:sp>
        <p:nvSpPr>
          <p:cNvPr id="3" name="Θέση περιεχομένου 2"/>
          <p:cNvSpPr>
            <a:spLocks noGrp="1"/>
          </p:cNvSpPr>
          <p:nvPr>
            <p:ph idx="1"/>
          </p:nvPr>
        </p:nvSpPr>
        <p:spPr/>
        <p:txBody>
          <a:bodyPr/>
          <a:lstStyle/>
          <a:p>
            <a:r>
              <a:rPr lang="el-GR" i="1" dirty="0">
                <a:solidFill>
                  <a:srgbClr val="000000"/>
                </a:solidFill>
                <a:effectLst/>
                <a:latin typeface="Verdana" panose="020B0604030504040204" pitchFamily="34" charset="0"/>
              </a:rPr>
              <a:t> με την Αυστρία </a:t>
            </a:r>
            <a:r>
              <a:rPr lang="el-GR" b="1" dirty="0">
                <a:solidFill>
                  <a:srgbClr val="000000"/>
                </a:solidFill>
                <a:effectLst/>
                <a:latin typeface="Verdana" panose="020B0604030504040204" pitchFamily="34" charset="0"/>
              </a:rPr>
              <a:t>(Συνθήκη του</a:t>
            </a:r>
            <a:r>
              <a:rPr lang="el-GR" b="1" i="1" dirty="0">
                <a:solidFill>
                  <a:srgbClr val="000000"/>
                </a:solidFill>
                <a:effectLst/>
                <a:latin typeface="inherit"/>
              </a:rPr>
              <a:t> Σαιν </a:t>
            </a:r>
            <a:r>
              <a:rPr lang="el-GR" b="1" i="1" dirty="0" err="1">
                <a:solidFill>
                  <a:srgbClr val="000000"/>
                </a:solidFill>
                <a:effectLst/>
                <a:latin typeface="inherit"/>
              </a:rPr>
              <a:t>Ζερμαίν</a:t>
            </a:r>
            <a:r>
              <a:rPr lang="el-GR" dirty="0">
                <a:solidFill>
                  <a:srgbClr val="000000"/>
                </a:solidFill>
                <a:effectLst/>
                <a:latin typeface="Verdana" panose="020B0604030504040204" pitchFamily="34" charset="0"/>
              </a:rPr>
              <a:t>, 10 Σεπτεμβρίου 1919</a:t>
            </a:r>
            <a:r>
              <a:rPr lang="el-GR"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με </a:t>
            </a:r>
            <a:r>
              <a:rPr lang="el-GR" dirty="0">
                <a:solidFill>
                  <a:srgbClr val="000000"/>
                </a:solidFill>
                <a:effectLst/>
                <a:latin typeface="Verdana" panose="020B0604030504040204" pitchFamily="34" charset="0"/>
              </a:rPr>
              <a:t>τη Βουλγαρία (</a:t>
            </a:r>
            <a:r>
              <a:rPr lang="el-GR" b="1" dirty="0">
                <a:solidFill>
                  <a:srgbClr val="000000"/>
                </a:solidFill>
                <a:effectLst/>
                <a:latin typeface="Verdana" panose="020B0604030504040204" pitchFamily="34" charset="0"/>
              </a:rPr>
              <a:t>Συνθήκη του</a:t>
            </a:r>
            <a:r>
              <a:rPr lang="el-GR" dirty="0">
                <a:solidFill>
                  <a:srgbClr val="000000"/>
                </a:solidFill>
                <a:effectLst/>
                <a:latin typeface="Verdana" panose="020B0604030504040204" pitchFamily="34" charset="0"/>
              </a:rPr>
              <a:t> </a:t>
            </a:r>
            <a:r>
              <a:rPr lang="el-GR" b="1" i="1" dirty="0" err="1">
                <a:solidFill>
                  <a:srgbClr val="000000"/>
                </a:solidFill>
                <a:effectLst/>
                <a:latin typeface="inherit"/>
              </a:rPr>
              <a:t>Νεϊγύ</a:t>
            </a:r>
            <a:r>
              <a:rPr lang="el-GR" dirty="0">
                <a:solidFill>
                  <a:srgbClr val="000000"/>
                </a:solidFill>
                <a:effectLst/>
                <a:latin typeface="Verdana" panose="020B0604030504040204" pitchFamily="34" charset="0"/>
              </a:rPr>
              <a:t>, 27 Νοεμβρίου 1919</a:t>
            </a:r>
            <a:r>
              <a:rPr lang="el-GR" dirty="0" smtClean="0">
                <a:solidFill>
                  <a:srgbClr val="000000"/>
                </a:solidFill>
                <a:effectLst/>
                <a:latin typeface="Verdana" panose="020B0604030504040204" pitchFamily="34" charset="0"/>
              </a:rPr>
              <a:t>) </a:t>
            </a:r>
          </a:p>
          <a:p>
            <a:r>
              <a:rPr lang="el-GR" dirty="0" smtClean="0">
                <a:solidFill>
                  <a:srgbClr val="000000"/>
                </a:solidFill>
                <a:effectLst/>
                <a:latin typeface="Verdana" panose="020B0604030504040204" pitchFamily="34" charset="0"/>
              </a:rPr>
              <a:t>με </a:t>
            </a:r>
            <a:r>
              <a:rPr lang="el-GR" dirty="0">
                <a:solidFill>
                  <a:srgbClr val="000000"/>
                </a:solidFill>
                <a:effectLst/>
                <a:latin typeface="Verdana" panose="020B0604030504040204" pitchFamily="34" charset="0"/>
              </a:rPr>
              <a:t>την Οθωμανική Αυτοκρατορία </a:t>
            </a:r>
            <a:r>
              <a:rPr lang="el-GR" b="1" dirty="0">
                <a:solidFill>
                  <a:srgbClr val="000000"/>
                </a:solidFill>
                <a:effectLst/>
                <a:latin typeface="Verdana" panose="020B0604030504040204" pitchFamily="34" charset="0"/>
              </a:rPr>
              <a:t>(Συνθήκη των </a:t>
            </a:r>
            <a:r>
              <a:rPr lang="el-GR" b="1" i="1" dirty="0" err="1">
                <a:solidFill>
                  <a:srgbClr val="000000"/>
                </a:solidFill>
                <a:effectLst/>
                <a:latin typeface="inherit"/>
              </a:rPr>
              <a:t>Σεβρών</a:t>
            </a:r>
            <a:r>
              <a:rPr lang="el-GR" dirty="0">
                <a:solidFill>
                  <a:srgbClr val="000000"/>
                </a:solidFill>
                <a:effectLst/>
                <a:latin typeface="Verdana" panose="020B0604030504040204" pitchFamily="34" charset="0"/>
              </a:rPr>
              <a:t>, 28 Ιουλίου/10 Αυγούστου 1920)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 </a:t>
            </a:r>
            <a:r>
              <a:rPr lang="el-GR" dirty="0">
                <a:solidFill>
                  <a:srgbClr val="000000"/>
                </a:solidFill>
                <a:effectLst/>
                <a:latin typeface="Verdana" panose="020B0604030504040204" pitchFamily="34" charset="0"/>
              </a:rPr>
              <a:t>με την Ουγγαρία (</a:t>
            </a:r>
            <a:r>
              <a:rPr lang="el-GR" b="1" dirty="0">
                <a:solidFill>
                  <a:srgbClr val="000000"/>
                </a:solidFill>
                <a:effectLst/>
                <a:latin typeface="Verdana" panose="020B0604030504040204" pitchFamily="34" charset="0"/>
              </a:rPr>
              <a:t>Συνθήκη του </a:t>
            </a:r>
            <a:r>
              <a:rPr lang="el-GR" b="1" i="1" dirty="0" err="1">
                <a:solidFill>
                  <a:srgbClr val="000000"/>
                </a:solidFill>
                <a:effectLst/>
                <a:latin typeface="inherit"/>
              </a:rPr>
              <a:t>Τριανόν</a:t>
            </a:r>
            <a:r>
              <a:rPr lang="el-GR" dirty="0">
                <a:solidFill>
                  <a:srgbClr val="000000"/>
                </a:solidFill>
                <a:effectLst/>
                <a:latin typeface="Verdana" panose="020B0604030504040204" pitchFamily="34" charset="0"/>
              </a:rPr>
              <a:t>, 4 Ιουνίου 1920</a:t>
            </a:r>
            <a:r>
              <a:rPr lang="el-GR"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 </a:t>
            </a:r>
            <a:r>
              <a:rPr lang="el-GR" dirty="0">
                <a:solidFill>
                  <a:srgbClr val="000000"/>
                </a:solidFill>
                <a:effectLst/>
                <a:latin typeface="Verdana" panose="020B0604030504040204" pitchFamily="34" charset="0"/>
              </a:rPr>
              <a:t>αφορούσαν κυρίως τις χώρες που διεκδικούσαν εδάφη τους: την Ιταλία, την Ελλάδα, τη Ρουμανία, καθώς και τις νέες χώρες, τη Γιουγκοσλαβία, την Τσεχοσλοβακία και την Πολωνία, οι οποίες θεωρήθηκαν χώρες συμμαχικές.</a:t>
            </a:r>
            <a:endParaRPr lang="el-GR" dirty="0"/>
          </a:p>
        </p:txBody>
      </p:sp>
    </p:spTree>
    <p:extLst>
      <p:ext uri="{BB962C8B-B14F-4D97-AF65-F5344CB8AC3E}">
        <p14:creationId xmlns:p14="http://schemas.microsoft.com/office/powerpoint/2010/main" val="195454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Austria_Hungary_ethnic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786" y="609600"/>
            <a:ext cx="76993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48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Τίτλος"/>
          <p:cNvSpPr>
            <a:spLocks noGrp="1"/>
          </p:cNvSpPr>
          <p:nvPr>
            <p:ph type="title"/>
          </p:nvPr>
        </p:nvSpPr>
        <p:spPr/>
        <p:txBody>
          <a:bodyPr/>
          <a:lstStyle/>
          <a:p>
            <a:endParaRPr lang="el-GR" altLang="el-GR" smtClean="0"/>
          </a:p>
        </p:txBody>
      </p:sp>
      <p:pic>
        <p:nvPicPr>
          <p:cNvPr id="149507" name="Picture 2" descr="C:\Users\ΕΥΓΕΝΙΑ\Pictures\ικωναις ειστωρυας\α΄παγκόσμιος  πόλεμος\συνθηκγ  αγιου  γερμανου.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7414" y="1125539"/>
            <a:ext cx="7178675" cy="5475287"/>
          </a:xfrm>
          <a:noFill/>
        </p:spPr>
      </p:pic>
    </p:spTree>
    <p:extLst>
      <p:ext uri="{BB962C8B-B14F-4D97-AF65-F5344CB8AC3E}">
        <p14:creationId xmlns:p14="http://schemas.microsoft.com/office/powerpoint/2010/main" val="131007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3" descr="page1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011" y="256804"/>
            <a:ext cx="8475330" cy="635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25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3" descr="page1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679" y="609600"/>
            <a:ext cx="7753082" cy="58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5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4" descr="map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377" y="1555443"/>
            <a:ext cx="3368384"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ap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060" y="1604656"/>
            <a:ext cx="37099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7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dirty="0">
                <a:ln>
                  <a:solidFill>
                    <a:prstClr val="black">
                      <a:lumMod val="75000"/>
                      <a:lumOff val="25000"/>
                      <a:alpha val="10000"/>
                    </a:prstClr>
                  </a:solidFill>
                </a:ln>
                <a:solidFill>
                  <a:srgbClr val="000000"/>
                </a:solidFill>
                <a:effectLst/>
                <a:latin typeface="Verdana" panose="020B0604030504040204" pitchFamily="34" charset="0"/>
                <a:ea typeface="+mn-ea"/>
                <a:cs typeface="+mn-cs"/>
              </a:rPr>
              <a:t>Η Συνθήκη του </a:t>
            </a:r>
            <a:r>
              <a:rPr lang="el-GR" sz="2000" b="1" dirty="0" err="1">
                <a:ln>
                  <a:solidFill>
                    <a:prstClr val="black">
                      <a:lumMod val="75000"/>
                      <a:lumOff val="25000"/>
                      <a:alpha val="10000"/>
                    </a:prstClr>
                  </a:solidFill>
                </a:ln>
                <a:solidFill>
                  <a:srgbClr val="000000"/>
                </a:solidFill>
                <a:effectLst/>
                <a:latin typeface="Verdana" panose="020B0604030504040204" pitchFamily="34" charset="0"/>
                <a:ea typeface="+mn-ea"/>
                <a:cs typeface="+mn-cs"/>
              </a:rPr>
              <a:t>Νεϊγύ</a:t>
            </a:r>
            <a:r>
              <a:rPr lang="el-GR" sz="2000" dirty="0">
                <a:ln>
                  <a:solidFill>
                    <a:prstClr val="black">
                      <a:lumMod val="75000"/>
                      <a:lumOff val="25000"/>
                      <a:alpha val="10000"/>
                    </a:prstClr>
                  </a:solidFill>
                </a:ln>
                <a:solidFill>
                  <a:srgbClr val="000000"/>
                </a:solidFill>
                <a:effectLst/>
                <a:latin typeface="Verdana" panose="020B0604030504040204" pitchFamily="34" charset="0"/>
                <a:ea typeface="+mn-ea"/>
                <a:cs typeface="+mn-cs"/>
              </a:rPr>
              <a:t> </a:t>
            </a:r>
            <a:endParaRPr lang="el-GR" dirty="0"/>
          </a:p>
        </p:txBody>
      </p:sp>
      <p:sp>
        <p:nvSpPr>
          <p:cNvPr id="3" name="Θέση περιεχομένου 2"/>
          <p:cNvSpPr>
            <a:spLocks noGrp="1"/>
          </p:cNvSpPr>
          <p:nvPr>
            <p:ph idx="1"/>
          </p:nvPr>
        </p:nvSpPr>
        <p:spPr/>
        <p:txBody>
          <a:bodyPr/>
          <a:lstStyle/>
          <a:p>
            <a:r>
              <a:rPr lang="el-GR" dirty="0" smtClean="0">
                <a:solidFill>
                  <a:srgbClr val="000000"/>
                </a:solidFill>
                <a:effectLst/>
                <a:latin typeface="Verdana" panose="020B0604030504040204" pitchFamily="34" charset="0"/>
              </a:rPr>
              <a:t>επιβεβαίωσε </a:t>
            </a:r>
            <a:r>
              <a:rPr lang="el-GR" dirty="0">
                <a:solidFill>
                  <a:srgbClr val="000000"/>
                </a:solidFill>
                <a:effectLst/>
                <a:latin typeface="Verdana" panose="020B0604030504040204" pitchFamily="34" charset="0"/>
              </a:rPr>
              <a:t>την ελληνική κυριαρχία επί των εδαφών μεταξύ του Έβρου και του Νέστου έως τα </a:t>
            </a:r>
            <a:r>
              <a:rPr lang="el-GR" dirty="0" err="1">
                <a:solidFill>
                  <a:srgbClr val="000000"/>
                </a:solidFill>
                <a:effectLst/>
                <a:latin typeface="Verdana" panose="020B0604030504040204" pitchFamily="34" charset="0"/>
              </a:rPr>
              <a:t>τουρκοβουλγαρικά</a:t>
            </a:r>
            <a:r>
              <a:rPr lang="el-GR" dirty="0">
                <a:solidFill>
                  <a:srgbClr val="000000"/>
                </a:solidFill>
                <a:effectLst/>
                <a:latin typeface="Verdana" panose="020B0604030504040204" pitchFamily="34" charset="0"/>
              </a:rPr>
              <a:t> σύνορα,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η </a:t>
            </a:r>
            <a:r>
              <a:rPr lang="el-GR" dirty="0">
                <a:solidFill>
                  <a:srgbClr val="000000"/>
                </a:solidFill>
                <a:effectLst/>
                <a:latin typeface="Verdana" panose="020B0604030504040204" pitchFamily="34" charset="0"/>
              </a:rPr>
              <a:t>περιοχή τέθηκε προσωρινά υπό συλλογική συμμαχική κυριαρχία, ώσπου να συναφθεί και ελληνοτουρκική συνθήκη ειρήνης.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Χωριστή </a:t>
            </a:r>
            <a:r>
              <a:rPr lang="el-GR" dirty="0">
                <a:solidFill>
                  <a:srgbClr val="000000"/>
                </a:solidFill>
                <a:effectLst/>
                <a:latin typeface="Verdana" panose="020B0604030504040204" pitchFamily="34" charset="0"/>
              </a:rPr>
              <a:t>σύμβαση </a:t>
            </a:r>
            <a:r>
              <a:rPr lang="el-GR" dirty="0" smtClean="0">
                <a:solidFill>
                  <a:srgbClr val="000000"/>
                </a:solidFill>
                <a:effectLst/>
                <a:latin typeface="Verdana" panose="020B0604030504040204" pitchFamily="34" charset="0"/>
              </a:rPr>
              <a:t>προέβλεπε </a:t>
            </a:r>
            <a:r>
              <a:rPr lang="el-GR" dirty="0">
                <a:solidFill>
                  <a:srgbClr val="000000"/>
                </a:solidFill>
                <a:effectLst/>
                <a:latin typeface="Verdana" panose="020B0604030504040204" pitchFamily="34" charset="0"/>
              </a:rPr>
              <a:t>την αμοιβαία και εθελούσια μετανάστευση των «</a:t>
            </a:r>
            <a:r>
              <a:rPr lang="el-GR" b="1" i="1" dirty="0">
                <a:solidFill>
                  <a:srgbClr val="000000"/>
                </a:solidFill>
                <a:effectLst/>
                <a:latin typeface="inherit"/>
              </a:rPr>
              <a:t>Βουλγάρων την </a:t>
            </a:r>
            <a:r>
              <a:rPr lang="el-GR" b="1" i="1" dirty="0" err="1">
                <a:solidFill>
                  <a:srgbClr val="000000"/>
                </a:solidFill>
                <a:effectLst/>
                <a:latin typeface="inherit"/>
              </a:rPr>
              <a:t>φυλήν</a:t>
            </a:r>
            <a:r>
              <a:rPr lang="el-GR" dirty="0">
                <a:solidFill>
                  <a:srgbClr val="000000"/>
                </a:solidFill>
                <a:effectLst/>
                <a:latin typeface="Verdana" panose="020B0604030504040204" pitchFamily="34" charset="0"/>
              </a:rPr>
              <a:t>» από την Ελλάδα και των «</a:t>
            </a:r>
            <a:r>
              <a:rPr lang="el-GR" b="1" i="1" dirty="0">
                <a:solidFill>
                  <a:srgbClr val="000000"/>
                </a:solidFill>
                <a:effectLst/>
                <a:latin typeface="inherit"/>
              </a:rPr>
              <a:t>Ελλήνων την </a:t>
            </a:r>
            <a:r>
              <a:rPr lang="el-GR" b="1" i="1" dirty="0" err="1">
                <a:solidFill>
                  <a:srgbClr val="000000"/>
                </a:solidFill>
                <a:effectLst/>
                <a:latin typeface="inherit"/>
              </a:rPr>
              <a:t>φυλήν</a:t>
            </a:r>
            <a:r>
              <a:rPr lang="el-GR" dirty="0">
                <a:solidFill>
                  <a:srgbClr val="000000"/>
                </a:solidFill>
                <a:effectLst/>
                <a:latin typeface="Verdana" panose="020B0604030504040204" pitchFamily="34" charset="0"/>
              </a:rPr>
              <a:t>» από τη Βουλγαρία- </a:t>
            </a:r>
            <a:r>
              <a:rPr lang="el-GR" dirty="0" smtClean="0">
                <a:solidFill>
                  <a:srgbClr val="000000"/>
                </a:solidFill>
                <a:effectLst/>
                <a:latin typeface="Verdana" panose="020B0604030504040204" pitchFamily="34" charset="0"/>
              </a:rPr>
              <a:t>με δυνατότητα </a:t>
            </a:r>
            <a:r>
              <a:rPr lang="el-GR" dirty="0">
                <a:solidFill>
                  <a:srgbClr val="000000"/>
                </a:solidFill>
                <a:effectLst/>
                <a:latin typeface="Verdana" panose="020B0604030504040204" pitchFamily="34" charset="0"/>
              </a:rPr>
              <a:t>ρευστοποίησης των περιουσιακών στοιχείων τους</a:t>
            </a:r>
            <a:r>
              <a:rPr lang="el-GR"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 </a:t>
            </a:r>
            <a:r>
              <a:rPr lang="el-GR" dirty="0">
                <a:solidFill>
                  <a:srgbClr val="000000"/>
                </a:solidFill>
                <a:effectLst/>
                <a:latin typeface="Verdana" panose="020B0604030504040204" pitchFamily="34" charset="0"/>
              </a:rPr>
              <a:t>Κοινή επιδίωξη </a:t>
            </a:r>
            <a:r>
              <a:rPr lang="el-GR" dirty="0" smtClean="0">
                <a:solidFill>
                  <a:srgbClr val="000000"/>
                </a:solidFill>
                <a:effectLst/>
                <a:latin typeface="Verdana" panose="020B0604030504040204" pitchFamily="34" charset="0"/>
              </a:rPr>
              <a:t>και </a:t>
            </a:r>
            <a:r>
              <a:rPr lang="el-GR" dirty="0">
                <a:solidFill>
                  <a:srgbClr val="000000"/>
                </a:solidFill>
                <a:effectLst/>
                <a:latin typeface="Verdana" panose="020B0604030504040204" pitchFamily="34" charset="0"/>
              </a:rPr>
              <a:t>των δύο χωρών ήταν να απαλλαγούν </a:t>
            </a:r>
            <a:r>
              <a:rPr lang="el-GR" dirty="0" smtClean="0">
                <a:solidFill>
                  <a:srgbClr val="000000"/>
                </a:solidFill>
                <a:effectLst/>
                <a:latin typeface="Verdana" panose="020B0604030504040204" pitchFamily="34" charset="0"/>
              </a:rPr>
              <a:t>από </a:t>
            </a:r>
            <a:r>
              <a:rPr lang="el-GR" dirty="0">
                <a:solidFill>
                  <a:srgbClr val="000000"/>
                </a:solidFill>
                <a:effectLst/>
                <a:latin typeface="Verdana" panose="020B0604030504040204" pitchFamily="34" charset="0"/>
              </a:rPr>
              <a:t>τις αντίστοιχες μειονότητες, ώστε να εκλείψουν στο μέλλον εκατέρωθεν διεκδικήσεις εδαφών στην επικράτειά τους.</a:t>
            </a:r>
            <a:endParaRPr lang="el-GR" dirty="0"/>
          </a:p>
        </p:txBody>
      </p:sp>
    </p:spTree>
    <p:extLst>
      <p:ext uri="{BB962C8B-B14F-4D97-AF65-F5344CB8AC3E}">
        <p14:creationId xmlns:p14="http://schemas.microsoft.com/office/powerpoint/2010/main" val="357050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5000" dirty="0">
                <a:ln>
                  <a:noFill/>
                </a:ln>
                <a:solidFill>
                  <a:srgbClr val="04617B"/>
                </a:solidFill>
                <a:effectLst/>
                <a:latin typeface="Calibri"/>
                <a:cs typeface="+mj-cs"/>
              </a:rPr>
              <a:t>Υπογραφή  εκεχειρίας </a:t>
            </a:r>
            <a:endParaRPr lang="el-GR" dirty="0"/>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Armistice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06" y="1580050"/>
            <a:ext cx="3467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9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dirty="0">
                <a:ln>
                  <a:solidFill>
                    <a:prstClr val="black">
                      <a:lumMod val="75000"/>
                      <a:lumOff val="25000"/>
                      <a:alpha val="10000"/>
                    </a:prstClr>
                  </a:solidFill>
                </a:ln>
                <a:solidFill>
                  <a:srgbClr val="000000"/>
                </a:solidFill>
                <a:effectLst/>
                <a:latin typeface="Verdana" panose="020B0604030504040204" pitchFamily="34" charset="0"/>
                <a:ea typeface="+mn-ea"/>
                <a:cs typeface="+mn-cs"/>
              </a:rPr>
              <a:t>Συνθήκη των </a:t>
            </a:r>
            <a:r>
              <a:rPr lang="el-GR" sz="2000" dirty="0" err="1" smtClean="0">
                <a:ln>
                  <a:solidFill>
                    <a:prstClr val="black">
                      <a:lumMod val="75000"/>
                      <a:lumOff val="25000"/>
                      <a:alpha val="10000"/>
                    </a:prstClr>
                  </a:solidFill>
                </a:ln>
                <a:solidFill>
                  <a:srgbClr val="000000"/>
                </a:solidFill>
                <a:effectLst/>
                <a:latin typeface="Verdana" panose="020B0604030504040204" pitchFamily="34" charset="0"/>
                <a:ea typeface="+mn-ea"/>
                <a:cs typeface="+mn-cs"/>
              </a:rPr>
              <a:t>Σεβρών</a:t>
            </a:r>
            <a:r>
              <a:rPr lang="el-GR" sz="2000" dirty="0" smtClean="0">
                <a:ln>
                  <a:solidFill>
                    <a:prstClr val="black">
                      <a:lumMod val="75000"/>
                      <a:lumOff val="25000"/>
                      <a:alpha val="10000"/>
                    </a:prstClr>
                  </a:solidFill>
                </a:ln>
                <a:solidFill>
                  <a:srgbClr val="000000"/>
                </a:solidFill>
                <a:effectLst/>
                <a:latin typeface="Verdana" panose="020B0604030504040204" pitchFamily="34" charset="0"/>
                <a:ea typeface="+mn-ea"/>
                <a:cs typeface="+mn-cs"/>
              </a:rPr>
              <a:t>  </a:t>
            </a:r>
            <a:endParaRPr lang="el-GR" dirty="0"/>
          </a:p>
        </p:txBody>
      </p:sp>
      <p:sp>
        <p:nvSpPr>
          <p:cNvPr id="3" name="Θέση περιεχομένου 2"/>
          <p:cNvSpPr>
            <a:spLocks noGrp="1"/>
          </p:cNvSpPr>
          <p:nvPr>
            <p:ph idx="1"/>
          </p:nvPr>
        </p:nvSpPr>
        <p:spPr/>
        <p:txBody>
          <a:bodyPr/>
          <a:lstStyle/>
          <a:p>
            <a:r>
              <a:rPr lang="el-GR" dirty="0" smtClean="0">
                <a:solidFill>
                  <a:srgbClr val="000000"/>
                </a:solidFill>
                <a:effectLst/>
                <a:latin typeface="Verdana" panose="020B0604030504040204" pitchFamily="34" charset="0"/>
              </a:rPr>
              <a:t>παραχωρήθηκε </a:t>
            </a:r>
            <a:r>
              <a:rPr lang="el-GR" dirty="0">
                <a:solidFill>
                  <a:srgbClr val="000000"/>
                </a:solidFill>
                <a:effectLst/>
                <a:latin typeface="Verdana" panose="020B0604030504040204" pitchFamily="34" charset="0"/>
              </a:rPr>
              <a:t>στην Ελλάδα η </a:t>
            </a:r>
            <a:r>
              <a:rPr lang="el-GR" dirty="0" smtClean="0">
                <a:ln>
                  <a:solidFill>
                    <a:prstClr val="black">
                      <a:lumMod val="75000"/>
                      <a:lumOff val="25000"/>
                      <a:alpha val="10000"/>
                    </a:prstClr>
                  </a:solidFill>
                </a:ln>
                <a:solidFill>
                  <a:srgbClr val="000000"/>
                </a:solidFill>
                <a:effectLst/>
                <a:latin typeface="Verdana" panose="020B0604030504040204" pitchFamily="34" charset="0"/>
              </a:rPr>
              <a:t> </a:t>
            </a:r>
            <a:r>
              <a:rPr lang="el-GR" dirty="0">
                <a:ln>
                  <a:solidFill>
                    <a:prstClr val="black">
                      <a:lumMod val="75000"/>
                      <a:lumOff val="25000"/>
                      <a:alpha val="10000"/>
                    </a:prstClr>
                  </a:solidFill>
                </a:ln>
                <a:solidFill>
                  <a:srgbClr val="000000"/>
                </a:solidFill>
                <a:effectLst/>
                <a:latin typeface="Verdana" panose="020B0604030504040204" pitchFamily="34" charset="0"/>
              </a:rPr>
              <a:t>Δυτική και η Ανατολική </a:t>
            </a:r>
            <a:r>
              <a:rPr lang="el-GR" dirty="0" smtClean="0">
                <a:solidFill>
                  <a:srgbClr val="000000"/>
                </a:solidFill>
                <a:effectLst/>
                <a:latin typeface="Verdana" panose="020B0604030504040204" pitchFamily="34" charset="0"/>
              </a:rPr>
              <a:t>Θράκη</a:t>
            </a:r>
          </a:p>
          <a:p>
            <a:r>
              <a:rPr lang="el-GR" dirty="0" smtClean="0">
                <a:solidFill>
                  <a:srgbClr val="000000"/>
                </a:solidFill>
                <a:effectLst/>
                <a:latin typeface="Verdana" panose="020B0604030504040204" pitchFamily="34" charset="0"/>
              </a:rPr>
              <a:t>αναγνωρίστηκε </a:t>
            </a:r>
            <a:r>
              <a:rPr lang="el-GR" dirty="0">
                <a:solidFill>
                  <a:srgbClr val="000000"/>
                </a:solidFill>
                <a:effectLst/>
                <a:latin typeface="Verdana" panose="020B0604030504040204" pitchFamily="34" charset="0"/>
              </a:rPr>
              <a:t>η ελληνική κυριαρχία στα νησιά του Αιγαίου, εκτός από τα Δωδεκάνησα.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Ανατέθηκε </a:t>
            </a:r>
            <a:r>
              <a:rPr lang="el-GR" dirty="0">
                <a:solidFill>
                  <a:srgbClr val="000000"/>
                </a:solidFill>
                <a:effectLst/>
                <a:latin typeface="Verdana" panose="020B0604030504040204" pitchFamily="34" charset="0"/>
              </a:rPr>
              <a:t>επίσης στην Ελλάδα η προσωρινή διοίκηση της περιοχής της Σμύρνης.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η </a:t>
            </a:r>
            <a:r>
              <a:rPr lang="el-GR" dirty="0">
                <a:solidFill>
                  <a:srgbClr val="000000"/>
                </a:solidFill>
                <a:effectLst/>
                <a:latin typeface="Verdana" panose="020B0604030504040204" pitchFamily="34" charset="0"/>
              </a:rPr>
              <a:t>Κωνσταντινούπολη και τα Στενά αποτέλεσαν ουδέτερη ζώνη υπό τον έλεγχο συμμαχικής επιτροπής. </a:t>
            </a:r>
            <a:endParaRPr lang="el-GR" dirty="0"/>
          </a:p>
        </p:txBody>
      </p:sp>
    </p:spTree>
    <p:extLst>
      <p:ext uri="{BB962C8B-B14F-4D97-AF65-F5344CB8AC3E}">
        <p14:creationId xmlns:p14="http://schemas.microsoft.com/office/powerpoint/2010/main" val="381582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sz="5000" dirty="0" smtClean="0">
                <a:ln>
                  <a:noFill/>
                </a:ln>
                <a:solidFill>
                  <a:srgbClr val="04617B"/>
                </a:solidFill>
                <a:effectLst/>
                <a:latin typeface="Calibri"/>
                <a:cs typeface="+mj-cs"/>
              </a:rPr>
              <a:t>Ο Βενιζέλος  </a:t>
            </a:r>
            <a:r>
              <a:rPr lang="el-GR" altLang="el-GR" sz="5000" dirty="0">
                <a:ln>
                  <a:noFill/>
                </a:ln>
                <a:solidFill>
                  <a:srgbClr val="04617B"/>
                </a:solidFill>
                <a:effectLst/>
                <a:latin typeface="Calibri"/>
                <a:cs typeface="+mj-cs"/>
              </a:rPr>
              <a:t>υπογράφει  τη  συνθήκη  των  </a:t>
            </a:r>
            <a:r>
              <a:rPr lang="el-GR" altLang="el-GR" sz="5000" dirty="0" err="1">
                <a:ln>
                  <a:noFill/>
                </a:ln>
                <a:solidFill>
                  <a:srgbClr val="04617B"/>
                </a:solidFill>
                <a:effectLst/>
                <a:latin typeface="Calibri"/>
                <a:cs typeface="+mj-cs"/>
              </a:rPr>
              <a:t>Σεβρών</a:t>
            </a:r>
            <a:endParaRPr lang="el-GR" dirty="0"/>
          </a:p>
        </p:txBody>
      </p:sp>
      <p:sp>
        <p:nvSpPr>
          <p:cNvPr id="3" name="Θέση περιεχομένου 2"/>
          <p:cNvSpPr>
            <a:spLocks noGrp="1"/>
          </p:cNvSpPr>
          <p:nvPr>
            <p:ph idx="1"/>
          </p:nvPr>
        </p:nvSpPr>
        <p:spPr/>
        <p:txBody>
          <a:bodyPr/>
          <a:lstStyle/>
          <a:p>
            <a:endParaRPr lang="el-GR" dirty="0"/>
          </a:p>
        </p:txBody>
      </p:sp>
      <p:pic>
        <p:nvPicPr>
          <p:cNvPr id="4" name="Picture 2" descr="E:\ικωναις ειστωρυας\wwi\singning-ofTreaty_of_Sev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158" y="1580050"/>
            <a:ext cx="447992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79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Greekhist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251" y="947980"/>
            <a:ext cx="781685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60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Downloads\TreatyOfSevres_(correc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38" y="609600"/>
            <a:ext cx="7915275"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0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000000"/>
                </a:solidFill>
                <a:effectLst/>
                <a:latin typeface="Verdana" panose="020B0604030504040204" pitchFamily="34" charset="0"/>
              </a:rPr>
              <a:t>Οι συνέπειες των συνθηκών ειρήνης του Α' Παγκόσμιου Πολέμου.</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solidFill>
                  <a:srgbClr val="000000"/>
                </a:solidFill>
                <a:effectLst/>
                <a:latin typeface="Verdana" panose="020B0604030504040204" pitchFamily="34" charset="0"/>
              </a:rPr>
              <a:t>Ο</a:t>
            </a:r>
            <a:r>
              <a:rPr lang="el-GR" dirty="0" smtClean="0">
                <a:solidFill>
                  <a:srgbClr val="000000"/>
                </a:solidFill>
                <a:effectLst/>
                <a:latin typeface="Verdana" panose="020B0604030504040204" pitchFamily="34" charset="0"/>
              </a:rPr>
              <a:t> εθνικισμός </a:t>
            </a:r>
            <a:r>
              <a:rPr lang="el-GR" dirty="0">
                <a:solidFill>
                  <a:srgbClr val="000000"/>
                </a:solidFill>
                <a:effectLst/>
                <a:latin typeface="Verdana" panose="020B0604030504040204" pitchFamily="34" charset="0"/>
              </a:rPr>
              <a:t>και οι αρπακτικές διαθέσεις των νικητών </a:t>
            </a:r>
            <a:r>
              <a:rPr lang="el-GR" dirty="0" smtClean="0">
                <a:solidFill>
                  <a:srgbClr val="000000"/>
                </a:solidFill>
                <a:effectLst/>
                <a:latin typeface="Verdana" panose="020B0604030504040204" pitchFamily="34" charset="0"/>
              </a:rPr>
              <a:t>δημιούργησαν </a:t>
            </a:r>
            <a:r>
              <a:rPr lang="el-GR" dirty="0">
                <a:solidFill>
                  <a:srgbClr val="000000"/>
                </a:solidFill>
                <a:effectLst/>
                <a:latin typeface="Verdana" panose="020B0604030504040204" pitchFamily="34" charset="0"/>
              </a:rPr>
              <a:t>πληθώρα μειονοτήτων σε πολλές χώρες.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Μετά </a:t>
            </a:r>
            <a:r>
              <a:rPr lang="el-GR" dirty="0">
                <a:solidFill>
                  <a:srgbClr val="000000"/>
                </a:solidFill>
                <a:effectLst/>
                <a:latin typeface="Verdana" panose="020B0604030504040204" pitchFamily="34" charset="0"/>
              </a:rPr>
              <a:t>το 1919 πάνω από 25 εκατομμύρια κάτοικοι της Ευρώπης συνιστούσαν τις διάφορες μειονότητες της ηπείρου</a:t>
            </a:r>
            <a:r>
              <a:rPr lang="el-GR"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 </a:t>
            </a:r>
            <a:r>
              <a:rPr lang="el-GR" dirty="0">
                <a:solidFill>
                  <a:srgbClr val="000000"/>
                </a:solidFill>
                <a:effectLst/>
                <a:latin typeface="Verdana" panose="020B0604030504040204" pitchFamily="34" charset="0"/>
              </a:rPr>
              <a:t>Στις συνθήκες ειρήνης, καθώς και στον καταστατικό χάρτη της Κοινωνίας των Εθνών (ΚΤΕ), </a:t>
            </a:r>
            <a:r>
              <a:rPr lang="el-GR" dirty="0" err="1">
                <a:solidFill>
                  <a:srgbClr val="000000"/>
                </a:solidFill>
                <a:effectLst/>
                <a:latin typeface="Verdana" panose="020B0604030504040204" pitchFamily="34" charset="0"/>
              </a:rPr>
              <a:t>προβλέφτηκαν</a:t>
            </a:r>
            <a:r>
              <a:rPr lang="el-GR" dirty="0">
                <a:solidFill>
                  <a:srgbClr val="000000"/>
                </a:solidFill>
                <a:effectLst/>
                <a:latin typeface="Verdana" panose="020B0604030504040204" pitchFamily="34" charset="0"/>
              </a:rPr>
              <a:t> εγγυήσεις για τις μειονότητες, αντίθετες ωστόσο προς την αρχή της εθνικής ανεξαρτησίας και κυριαρχίας.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Η </a:t>
            </a:r>
            <a:r>
              <a:rPr lang="el-GR" dirty="0">
                <a:solidFill>
                  <a:srgbClr val="000000"/>
                </a:solidFill>
                <a:effectLst/>
                <a:latin typeface="Verdana" panose="020B0604030504040204" pitchFamily="34" charset="0"/>
              </a:rPr>
              <a:t>κατάσταση αυτή οδήγησε σύντομα σε προστριβές και συγκρούσεις, ιδιαίτερα από τη στιγμή που οι ηττημένες δυνάμεις άρχισαν να συνέρχονται από τον πόλεμο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Δημιουργήθηκαν οι </a:t>
            </a:r>
            <a:r>
              <a:rPr lang="el-GR" dirty="0">
                <a:solidFill>
                  <a:srgbClr val="000000"/>
                </a:solidFill>
                <a:effectLst/>
                <a:latin typeface="Verdana" panose="020B0604030504040204" pitchFamily="34" charset="0"/>
              </a:rPr>
              <a:t>προϋποθέσεις για την ανάπτυξη του αναθεωρητισμού, της μεταπολεμικής δηλαδή πολιτικής των δυσαρεστημένων χωρών, της Γερμανίας, της Ιταλίας, της Ουγγαρίας και της </a:t>
            </a:r>
            <a:r>
              <a:rPr lang="el-GR" dirty="0" smtClean="0">
                <a:solidFill>
                  <a:srgbClr val="000000"/>
                </a:solidFill>
                <a:effectLst/>
                <a:latin typeface="Verdana" panose="020B0604030504040204" pitchFamily="34" charset="0"/>
              </a:rPr>
              <a:t>Βουλγαρίας.</a:t>
            </a:r>
          </a:p>
        </p:txBody>
      </p:sp>
    </p:spTree>
    <p:extLst>
      <p:ext uri="{BB962C8B-B14F-4D97-AF65-F5344CB8AC3E}">
        <p14:creationId xmlns:p14="http://schemas.microsoft.com/office/powerpoint/2010/main" val="377358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lvl="0">
              <a:buClr>
                <a:srgbClr val="E3DED1"/>
              </a:buClr>
            </a:pPr>
            <a:r>
              <a:rPr lang="el-GR" dirty="0">
                <a:ln>
                  <a:solidFill>
                    <a:prstClr val="black">
                      <a:lumMod val="75000"/>
                      <a:lumOff val="25000"/>
                      <a:alpha val="10000"/>
                    </a:prstClr>
                  </a:solidFill>
                </a:ln>
                <a:solidFill>
                  <a:srgbClr val="000000"/>
                </a:solidFill>
                <a:effectLst/>
                <a:latin typeface="Verdana" panose="020B0604030504040204" pitchFamily="34" charset="0"/>
              </a:rPr>
              <a:t>Η Γερμανία, επιθυμούσε επιπρόσθετα την αναθεώρηση των συνθηκών γιατί είχε διαλύσει την πολεμική της μηχανή.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Ο </a:t>
            </a:r>
            <a:r>
              <a:rPr lang="el-GR" dirty="0">
                <a:solidFill>
                  <a:srgbClr val="000000"/>
                </a:solidFill>
                <a:effectLst/>
                <a:latin typeface="Verdana" panose="020B0604030504040204" pitchFamily="34" charset="0"/>
              </a:rPr>
              <a:t>αφοπλισμός της Γερμανίας, σε συνδυασμό με το γεγονός ότι η χώρα καταδικάστηκε επίσημα ως υπεύθυνη για τον πόλεμο και για τις συνακόλουθες καταστροφές</a:t>
            </a:r>
            <a:r>
              <a:rPr lang="el-GR"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 </a:t>
            </a:r>
            <a:r>
              <a:rPr lang="el-GR" dirty="0" err="1">
                <a:solidFill>
                  <a:srgbClr val="000000"/>
                </a:solidFill>
                <a:effectLst/>
                <a:latin typeface="Verdana" panose="020B0604030504040204" pitchFamily="34" charset="0"/>
              </a:rPr>
              <a:t>προσέβαλε</a:t>
            </a:r>
            <a:r>
              <a:rPr lang="el-GR" dirty="0">
                <a:solidFill>
                  <a:srgbClr val="000000"/>
                </a:solidFill>
                <a:effectLst/>
                <a:latin typeface="Verdana" panose="020B0604030504040204" pitchFamily="34" charset="0"/>
              </a:rPr>
              <a:t> τους Γερμανούς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ευνόησε </a:t>
            </a:r>
            <a:r>
              <a:rPr lang="el-GR" dirty="0">
                <a:solidFill>
                  <a:srgbClr val="000000"/>
                </a:solidFill>
                <a:effectLst/>
                <a:latin typeface="Verdana" panose="020B0604030504040204" pitchFamily="34" charset="0"/>
              </a:rPr>
              <a:t>την ανάπτυξη ακραίων εθνικιστικών κινημάτων, με πρώτο και κύριο το ναζιστικό, που υπονόμευσαν τη Γερμανική Δημοκρατία της Βαϊμάρης* </a:t>
            </a:r>
            <a:endParaRPr lang="el-GR" dirty="0" smtClean="0">
              <a:solidFill>
                <a:srgbClr val="000000"/>
              </a:solidFill>
              <a:effectLst/>
              <a:latin typeface="Verdana" panose="020B0604030504040204" pitchFamily="34" charset="0"/>
            </a:endParaRPr>
          </a:p>
          <a:p>
            <a:r>
              <a:rPr lang="el-GR" sz="900" dirty="0" smtClean="0">
                <a:solidFill>
                  <a:srgbClr val="000000"/>
                </a:solidFill>
                <a:effectLst/>
                <a:latin typeface="Verdana" panose="020B0604030504040204" pitchFamily="34" charset="0"/>
              </a:rPr>
              <a:t>(</a:t>
            </a:r>
            <a:r>
              <a:rPr lang="el-GR" sz="1200" dirty="0">
                <a:solidFill>
                  <a:srgbClr val="000000"/>
                </a:solidFill>
                <a:effectLst/>
                <a:latin typeface="Verdana" panose="020B0604030504040204" pitchFamily="34" charset="0"/>
              </a:rPr>
              <a:t>Το δημοκρατικό πολίτευμα της ηττημένης Γερμανίας, που ανακηρύχθηκε στην πόλη Βαϊμάρη (</a:t>
            </a:r>
            <a:r>
              <a:rPr lang="el-GR" sz="1200" dirty="0" err="1">
                <a:solidFill>
                  <a:srgbClr val="000000"/>
                </a:solidFill>
                <a:effectLst/>
                <a:latin typeface="Verdana" panose="020B0604030504040204" pitchFamily="34" charset="0"/>
              </a:rPr>
              <a:t>Weimar</a:t>
            </a:r>
            <a:r>
              <a:rPr lang="el-GR" sz="1200" dirty="0">
                <a:solidFill>
                  <a:srgbClr val="000000"/>
                </a:solidFill>
                <a:effectLst/>
                <a:latin typeface="Verdana" panose="020B0604030504040204" pitchFamily="34" charset="0"/>
              </a:rPr>
              <a:t>) το 1918, αλλά και η πολιτική ιστορία της </a:t>
            </a:r>
            <a:r>
              <a:rPr lang="el-GR" sz="1200" dirty="0" err="1">
                <a:solidFill>
                  <a:srgbClr val="000000"/>
                </a:solidFill>
                <a:effectLst/>
                <a:latin typeface="Verdana" panose="020B0604030504040204" pitchFamily="34" charset="0"/>
              </a:rPr>
              <a:t>προναζιστικής</a:t>
            </a:r>
            <a:r>
              <a:rPr lang="el-GR" sz="1200" dirty="0">
                <a:solidFill>
                  <a:srgbClr val="000000"/>
                </a:solidFill>
                <a:effectLst/>
                <a:latin typeface="Verdana" panose="020B0604030504040204" pitchFamily="34" charset="0"/>
              </a:rPr>
              <a:t> Γερμανίας. Η Δημοκρατία της Βαϊμάρης καταλύθηκε ουσιαστικά από τον Αδόλφο Χίτλερ τον Ιανουάριο του 1933, όταν ο τελευταίος διορίστηκε καγκελάριος από τον υπέργηρο Πρόεδρο της Δημοκρατίας </a:t>
            </a:r>
            <a:r>
              <a:rPr lang="el-GR" sz="1200" dirty="0" err="1">
                <a:solidFill>
                  <a:srgbClr val="000000"/>
                </a:solidFill>
                <a:effectLst/>
                <a:latin typeface="Verdana" panose="020B0604030504040204" pitchFamily="34" charset="0"/>
              </a:rPr>
              <a:t>Χίντενμπουργκ</a:t>
            </a:r>
            <a:r>
              <a:rPr lang="el-GR" sz="1200" dirty="0" smtClean="0">
                <a:solidFill>
                  <a:srgbClr val="000000"/>
                </a:solidFill>
                <a:effectLst/>
                <a:latin typeface="Verdana" panose="020B0604030504040204" pitchFamily="34" charset="0"/>
              </a:rPr>
              <a:t>.)</a:t>
            </a:r>
          </a:p>
          <a:p>
            <a:r>
              <a:rPr lang="el-GR" dirty="0" smtClean="0">
                <a:solidFill>
                  <a:srgbClr val="000000"/>
                </a:solidFill>
                <a:effectLst/>
                <a:latin typeface="Verdana" panose="020B0604030504040204" pitchFamily="34" charset="0"/>
              </a:rPr>
              <a:t>και </a:t>
            </a:r>
            <a:r>
              <a:rPr lang="el-GR" dirty="0">
                <a:solidFill>
                  <a:srgbClr val="000000"/>
                </a:solidFill>
                <a:effectLst/>
                <a:latin typeface="Verdana" panose="020B0604030504040204" pitchFamily="34" charset="0"/>
              </a:rPr>
              <a:t>οδήγησαν τελικά στον Β' Παγκόσμιο Πόλεμο.</a:t>
            </a:r>
            <a:endParaRPr lang="el-GR" dirty="0"/>
          </a:p>
        </p:txBody>
      </p:sp>
    </p:spTree>
    <p:extLst>
      <p:ext uri="{BB962C8B-B14F-4D97-AF65-F5344CB8AC3E}">
        <p14:creationId xmlns:p14="http://schemas.microsoft.com/office/powerpoint/2010/main" val="276927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5000" dirty="0">
                <a:ln>
                  <a:noFill/>
                </a:ln>
                <a:solidFill>
                  <a:srgbClr val="04617B"/>
                </a:solidFill>
                <a:effectLst/>
                <a:latin typeface="Calibri"/>
                <a:cs typeface="+mj-cs"/>
              </a:rPr>
              <a:t>Διαρκής  ειρήνη </a:t>
            </a:r>
            <a:endParaRPr lang="el-GR" dirty="0"/>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διαρκής  ειρήν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549" y="1732449"/>
            <a:ext cx="645477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03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E:\ικωναις ειστωρυας\wwi\2-league-of-nations-cartoon-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053" y="1094825"/>
            <a:ext cx="4968875"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93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871988" y="1487264"/>
            <a:ext cx="5924281" cy="4990809"/>
          </a:xfrm>
          <a:prstGeom prst="rect">
            <a:avLst/>
          </a:prstGeom>
        </p:spPr>
      </p:pic>
    </p:spTree>
    <p:extLst>
      <p:ext uri="{BB962C8B-B14F-4D97-AF65-F5344CB8AC3E}">
        <p14:creationId xmlns:p14="http://schemas.microsoft.com/office/powerpoint/2010/main" val="228143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smtClean="0"/>
          </a:p>
          <a:p>
            <a:r>
              <a:rPr lang="en-US" altLang="el-GR" sz="2600" b="1" dirty="0" smtClean="0">
                <a:ln>
                  <a:noFill/>
                </a:ln>
                <a:solidFill>
                  <a:prstClr val="black"/>
                </a:solidFill>
                <a:effectLst/>
                <a:latin typeface="Constantia"/>
              </a:rPr>
              <a:t> </a:t>
            </a:r>
            <a:r>
              <a:rPr lang="en-US" altLang="el-GR" sz="2600" b="1" dirty="0">
                <a:ln>
                  <a:noFill/>
                </a:ln>
                <a:solidFill>
                  <a:prstClr val="black"/>
                </a:solidFill>
                <a:effectLst/>
                <a:latin typeface="Constantia"/>
                <a:hlinkClick r:id="rId2" action="ppaction://hlinkfile"/>
              </a:rPr>
              <a:t>John Maynard Keynes</a:t>
            </a:r>
            <a:r>
              <a:rPr lang="en-US" altLang="el-GR" sz="2600" b="1" dirty="0">
                <a:ln>
                  <a:noFill/>
                </a:ln>
                <a:solidFill>
                  <a:prstClr val="black"/>
                </a:solidFill>
                <a:effectLst/>
                <a:latin typeface="Constantia"/>
              </a:rPr>
              <a:t>, </a:t>
            </a:r>
            <a:r>
              <a:rPr lang="en-US" altLang="el-GR" sz="2600" b="1" i="1" dirty="0">
                <a:ln>
                  <a:noFill/>
                </a:ln>
                <a:solidFill>
                  <a:prstClr val="black"/>
                </a:solidFill>
                <a:effectLst/>
                <a:latin typeface="Constantia"/>
              </a:rPr>
              <a:t>The Economic Consequences of Peace</a:t>
            </a:r>
            <a:r>
              <a:rPr lang="en-US" altLang="el-GR" sz="2600" b="1" dirty="0">
                <a:ln>
                  <a:noFill/>
                </a:ln>
                <a:solidFill>
                  <a:prstClr val="black"/>
                </a:solidFill>
                <a:effectLst/>
                <a:latin typeface="Constantia"/>
              </a:rPr>
              <a:t> (</a:t>
            </a:r>
            <a:r>
              <a:rPr lang="en-US" altLang="el-GR" sz="2600" b="1" dirty="0" smtClean="0">
                <a:ln>
                  <a:noFill/>
                </a:ln>
                <a:solidFill>
                  <a:prstClr val="black"/>
                </a:solidFill>
                <a:effectLst/>
                <a:latin typeface="Constantia"/>
              </a:rPr>
              <a:t>1920</a:t>
            </a:r>
            <a:r>
              <a:rPr lang="el-GR" altLang="el-GR" sz="2600" b="1" dirty="0" smtClean="0">
                <a:ln>
                  <a:noFill/>
                </a:ln>
                <a:solidFill>
                  <a:prstClr val="black"/>
                </a:solidFill>
                <a:effectLst/>
                <a:latin typeface="Constantia"/>
              </a:rPr>
              <a:t>)</a:t>
            </a:r>
            <a:endParaRPr lang="el-GR" dirty="0"/>
          </a:p>
          <a:p>
            <a:r>
              <a:rPr lang="el-GR" dirty="0" smtClean="0"/>
              <a:t>Η </a:t>
            </a:r>
            <a:r>
              <a:rPr lang="el-GR" dirty="0"/>
              <a:t>Συνθήκη δεν περιλαμβάνει καμία διάταξη για την οικονομική αποκατάσταση της Ευρώπης - τίποτα για να κάνει τις ηττημένες Κεντρικές Δυνάμεις καλούς γείτονες, τίποτα για να σταθεροποιήσει τα νέα κράτη της Ευρώπης, τίποτα για να ανακτήσει τη Ρωσία. ούτε προωθεί με οποιονδήποτε τρόπο μια συμφωνία οικονομικής αλληλεγγύης μεταξύ των ίδιων των Συμμάχων. Δεν επιτεύχθηκε συμφωνία στο Παρίσι για την αποκατάσταση των διαταραγμένων οικονομικών της Γαλλίας και της Ιταλίας ή για την προσαρμογή των συστημάτων του Παλαιού και του Νέου Κόσμου</a:t>
            </a:r>
          </a:p>
        </p:txBody>
      </p:sp>
    </p:spTree>
    <p:extLst>
      <p:ext uri="{BB962C8B-B14F-4D97-AF65-F5344CB8AC3E}">
        <p14:creationId xmlns:p14="http://schemas.microsoft.com/office/powerpoint/2010/main" val="362392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Συνέδριο </a:t>
            </a:r>
            <a:r>
              <a:rPr lang="el-GR" dirty="0"/>
              <a:t>Ειρήνης</a:t>
            </a:r>
          </a:p>
        </p:txBody>
      </p:sp>
      <p:sp>
        <p:nvSpPr>
          <p:cNvPr id="3" name="Θέση περιεχομένου 2"/>
          <p:cNvSpPr>
            <a:spLocks noGrp="1"/>
          </p:cNvSpPr>
          <p:nvPr>
            <p:ph idx="1"/>
          </p:nvPr>
        </p:nvSpPr>
        <p:spPr/>
        <p:txBody>
          <a:bodyPr/>
          <a:lstStyle/>
          <a:p>
            <a:pPr marL="36900" indent="0">
              <a:buNone/>
            </a:pPr>
            <a:r>
              <a:rPr lang="el-GR" dirty="0" smtClean="0"/>
              <a:t>(1919-20)Παρίσι :οι </a:t>
            </a:r>
            <a:r>
              <a:rPr lang="el-GR" dirty="0"/>
              <a:t>νικητές </a:t>
            </a:r>
            <a:r>
              <a:rPr lang="el-GR" dirty="0" smtClean="0"/>
              <a:t> χαράσσουν  τον </a:t>
            </a:r>
            <a:r>
              <a:rPr lang="el-GR" dirty="0"/>
              <a:t>χάρτη της </a:t>
            </a:r>
            <a:r>
              <a:rPr lang="el-GR" dirty="0" smtClean="0"/>
              <a:t>Ευρώπη, </a:t>
            </a:r>
            <a:r>
              <a:rPr lang="el-GR" dirty="0"/>
              <a:t>της Εγγύς Ανατολής</a:t>
            </a:r>
            <a:r>
              <a:rPr lang="el-GR" dirty="0" smtClean="0"/>
              <a:t>,  </a:t>
            </a:r>
            <a:r>
              <a:rPr lang="el-GR" dirty="0"/>
              <a:t>από τη Βαλτική ως τον Περσικό Κόλπο. </a:t>
            </a:r>
            <a:endParaRPr lang="el-GR" dirty="0" smtClean="0"/>
          </a:p>
          <a:p>
            <a:pPr marL="36900" indent="0">
              <a:buNone/>
            </a:pPr>
            <a:r>
              <a:rPr lang="el-GR" dirty="0" smtClean="0"/>
              <a:t>Πρωτεργάτες </a:t>
            </a:r>
            <a:r>
              <a:rPr lang="el-GR" dirty="0"/>
              <a:t>του </a:t>
            </a:r>
            <a:r>
              <a:rPr lang="el-GR" dirty="0" smtClean="0"/>
              <a:t>συνεδρίου:   </a:t>
            </a:r>
            <a:r>
              <a:rPr lang="el-GR" dirty="0"/>
              <a:t>ο Γάλλος πρωθυπουργός </a:t>
            </a:r>
            <a:r>
              <a:rPr lang="el-GR" dirty="0" err="1"/>
              <a:t>Κλεμανσό</a:t>
            </a:r>
            <a:r>
              <a:rPr lang="el-GR" dirty="0"/>
              <a:t>, </a:t>
            </a:r>
            <a:endParaRPr lang="el-GR" dirty="0" smtClean="0"/>
          </a:p>
          <a:p>
            <a:pPr marL="36900" indent="0">
              <a:buNone/>
            </a:pPr>
            <a:r>
              <a:rPr lang="el-GR" dirty="0"/>
              <a:t> </a:t>
            </a:r>
            <a:r>
              <a:rPr lang="el-GR" dirty="0" smtClean="0"/>
              <a:t>ο </a:t>
            </a:r>
            <a:r>
              <a:rPr lang="el-GR" dirty="0"/>
              <a:t>Αμερικανός πρόεδρος Ουίλσον </a:t>
            </a:r>
            <a:endParaRPr lang="el-GR" dirty="0" smtClean="0"/>
          </a:p>
          <a:p>
            <a:pPr marL="36900" indent="0">
              <a:buNone/>
            </a:pPr>
            <a:r>
              <a:rPr lang="el-GR" dirty="0" smtClean="0"/>
              <a:t>και </a:t>
            </a:r>
            <a:r>
              <a:rPr lang="el-GR" dirty="0"/>
              <a:t>ο πρωθυπουργός της Βρετανίας </a:t>
            </a:r>
            <a:r>
              <a:rPr lang="el-GR" dirty="0" err="1"/>
              <a:t>Λόυντ</a:t>
            </a:r>
            <a:r>
              <a:rPr lang="el-GR" dirty="0"/>
              <a:t> Τζορτζ</a:t>
            </a:r>
            <a:r>
              <a:rPr lang="el-GR" dirty="0" smtClean="0"/>
              <a:t>.</a:t>
            </a:r>
          </a:p>
          <a:p>
            <a:pPr marL="36900" indent="0">
              <a:buNone/>
            </a:pPr>
            <a:r>
              <a:rPr lang="el-GR" b="1"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ea typeface="+mj-ea"/>
              </a:rPr>
              <a:t>Κατευθυντήριοι στόχοι των νικητριών </a:t>
            </a:r>
            <a:r>
              <a:rPr lang="el-GR" b="1" dirty="0" smtClean="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ea typeface="+mj-ea"/>
              </a:rPr>
              <a:t>δυνάμεων</a:t>
            </a:r>
          </a:p>
          <a:p>
            <a:pPr marL="36900" lvl="0" indent="0">
              <a:buClr>
                <a:srgbClr val="E3DED1"/>
              </a:buClr>
              <a:buNone/>
            </a:pPr>
            <a:r>
              <a:rPr lang="el-GR"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rPr>
              <a:t>α) η ρύθμιση του γερμανικού ζητήματος, που θα διαιώνιζε τη μειονεκτική θέση της Γερμανίας και θα απέτρεπε επικίνδυνη αύξηση της ισχύος της,</a:t>
            </a:r>
          </a:p>
          <a:p>
            <a:pPr marL="36900" lvl="0" indent="0">
              <a:buClr>
                <a:srgbClr val="E3DED1"/>
              </a:buClr>
              <a:buNone/>
            </a:pPr>
            <a:r>
              <a:rPr lang="el-GR"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rPr>
              <a:t> β) η χάραξη νέων συνόρων στην Κεντρική και την Ανατολική Ευρώπη και στην Εγγύς Ανατολή, με γνώμονα όχι τα δυναστικά συμφέροντα αλλά τις διάφορες εθνότητες.</a:t>
            </a:r>
          </a:p>
          <a:p>
            <a:pPr marL="36900" indent="0">
              <a:buNone/>
            </a:pPr>
            <a:endParaRPr lang="el-GR" b="1" dirty="0"/>
          </a:p>
        </p:txBody>
      </p:sp>
    </p:spTree>
    <p:extLst>
      <p:ext uri="{BB962C8B-B14F-4D97-AF65-F5344CB8AC3E}">
        <p14:creationId xmlns:p14="http://schemas.microsoft.com/office/powerpoint/2010/main" val="292253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Είναι εκπληκτικό γεγονός ότι το θεμελιώδες οικονομικό πρόβλημα μιας Ευρώπης που λιμοκτονούσε και διαλύεται μπροστά στα μάτια τους, ήταν το μόνο ερώτημα για το οποίο ήταν αδύνατο να προκαλέσει το ενδιαφέρον των Τεσσάρων. Η επανόρθωση ήταν η κύρια εξόρμησή τους στον οικονομικό τομέα, και το διευθέτησαν από κάθε άποψη, εκτός από εκείνη του οικονομικού μέλλοντος των κρατών των οποίων τη μοίρα χειρίζονταν.</a:t>
            </a:r>
          </a:p>
        </p:txBody>
      </p:sp>
    </p:spTree>
    <p:extLst>
      <p:ext uri="{BB962C8B-B14F-4D97-AF65-F5344CB8AC3E}">
        <p14:creationId xmlns:p14="http://schemas.microsoft.com/office/powerpoint/2010/main" val="411042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solidFill>
                  <a:srgbClr val="000000"/>
                </a:solidFill>
                <a:effectLst/>
                <a:latin typeface="Verdana" panose="020B0604030504040204" pitchFamily="34" charset="0"/>
              </a:rPr>
              <a:t>Η</a:t>
            </a:r>
            <a:r>
              <a:rPr lang="el-GR" dirty="0" smtClean="0">
                <a:solidFill>
                  <a:srgbClr val="000000"/>
                </a:solidFill>
                <a:effectLst/>
                <a:latin typeface="Verdana" panose="020B0604030504040204" pitchFamily="34" charset="0"/>
              </a:rPr>
              <a:t> </a:t>
            </a:r>
            <a:r>
              <a:rPr lang="el-GR" dirty="0">
                <a:solidFill>
                  <a:srgbClr val="000000"/>
                </a:solidFill>
                <a:effectLst/>
                <a:latin typeface="Verdana" panose="020B0604030504040204" pitchFamily="34" charset="0"/>
              </a:rPr>
              <a:t>συνθήκη ειρήνης των νικητών με την Οθωμανική </a:t>
            </a:r>
            <a:r>
              <a:rPr lang="el-GR" dirty="0" smtClean="0">
                <a:solidFill>
                  <a:srgbClr val="000000"/>
                </a:solidFill>
                <a:effectLst/>
                <a:latin typeface="Verdana" panose="020B0604030504040204" pitchFamily="34" charset="0"/>
              </a:rPr>
              <a:t>Αυτοκρατορία προκάλεσε </a:t>
            </a:r>
          </a:p>
          <a:p>
            <a:r>
              <a:rPr lang="el-GR" dirty="0">
                <a:solidFill>
                  <a:srgbClr val="000000"/>
                </a:solidFill>
                <a:effectLst/>
                <a:latin typeface="Verdana" panose="020B0604030504040204" pitchFamily="34" charset="0"/>
              </a:rPr>
              <a:t> απώλεια εδαφών, που προσαρτήθηκαν σε άλλες χώρες ή αποτέλεσαν ανεξάρτητα κράτη,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Συνέβαλε   στην </a:t>
            </a:r>
            <a:r>
              <a:rPr lang="el-GR" dirty="0">
                <a:solidFill>
                  <a:srgbClr val="000000"/>
                </a:solidFill>
                <a:effectLst/>
                <a:latin typeface="Verdana" panose="020B0604030504040204" pitchFamily="34" charset="0"/>
              </a:rPr>
              <a:t>ταπεινωτική μεταχείριση από τους από τους </a:t>
            </a:r>
            <a:r>
              <a:rPr lang="el-GR" dirty="0" smtClean="0">
                <a:solidFill>
                  <a:srgbClr val="000000"/>
                </a:solidFill>
                <a:effectLst/>
                <a:latin typeface="Verdana" panose="020B0604030504040204" pitchFamily="34" charset="0"/>
              </a:rPr>
              <a:t>Συμμάχους,</a:t>
            </a:r>
          </a:p>
          <a:p>
            <a:r>
              <a:rPr lang="el-GR" dirty="0" smtClean="0">
                <a:solidFill>
                  <a:srgbClr val="000000"/>
                </a:solidFill>
                <a:effectLst/>
                <a:latin typeface="Verdana" panose="020B0604030504040204" pitchFamily="34" charset="0"/>
              </a:rPr>
              <a:t>ευνόησε </a:t>
            </a:r>
            <a:r>
              <a:rPr lang="el-GR" dirty="0">
                <a:solidFill>
                  <a:srgbClr val="000000"/>
                </a:solidFill>
                <a:effectLst/>
                <a:latin typeface="Verdana" panose="020B0604030504040204" pitchFamily="34" charset="0"/>
              </a:rPr>
              <a:t>την ανάπτυξη ενός εθνικιστικού κινήματος με επικεφαλής τον </a:t>
            </a:r>
            <a:r>
              <a:rPr lang="el-GR" b="1" i="1" dirty="0">
                <a:solidFill>
                  <a:srgbClr val="000000"/>
                </a:solidFill>
                <a:effectLst/>
                <a:latin typeface="inherit"/>
              </a:rPr>
              <a:t>Μουσταφά </a:t>
            </a:r>
            <a:r>
              <a:rPr lang="el-GR" b="1" i="1" dirty="0" err="1">
                <a:solidFill>
                  <a:srgbClr val="000000"/>
                </a:solidFill>
                <a:effectLst/>
                <a:latin typeface="inherit"/>
              </a:rPr>
              <a:t>Κεμάλ</a:t>
            </a:r>
            <a:r>
              <a:rPr lang="el-GR" dirty="0">
                <a:solidFill>
                  <a:srgbClr val="000000"/>
                </a:solidFill>
                <a:effectLst/>
                <a:latin typeface="Verdana" panose="020B0604030504040204" pitchFamily="34" charset="0"/>
              </a:rPr>
              <a:t> (τον γνωστό ως </a:t>
            </a:r>
            <a:r>
              <a:rPr lang="el-GR" b="1" i="1" dirty="0" err="1">
                <a:solidFill>
                  <a:srgbClr val="000000"/>
                </a:solidFill>
                <a:effectLst/>
                <a:latin typeface="inherit"/>
              </a:rPr>
              <a:t>Ατατούρκ</a:t>
            </a:r>
            <a:r>
              <a:rPr lang="el-GR" dirty="0">
                <a:solidFill>
                  <a:srgbClr val="000000"/>
                </a:solidFill>
                <a:effectLst/>
                <a:latin typeface="Verdana" panose="020B0604030504040204" pitchFamily="34" charset="0"/>
              </a:rPr>
              <a:t>), </a:t>
            </a:r>
            <a:r>
              <a:rPr lang="el-GR" dirty="0" smtClean="0">
                <a:solidFill>
                  <a:srgbClr val="000000"/>
                </a:solidFill>
                <a:effectLst/>
                <a:latin typeface="Verdana" panose="020B0604030504040204" pitchFamily="34" charset="0"/>
              </a:rPr>
              <a:t>το </a:t>
            </a:r>
            <a:r>
              <a:rPr lang="el-GR" dirty="0">
                <a:solidFill>
                  <a:srgbClr val="000000"/>
                </a:solidFill>
                <a:effectLst/>
                <a:latin typeface="Verdana" panose="020B0604030504040204" pitchFamily="34" charset="0"/>
              </a:rPr>
              <a:t>οποίο μεταμόρφωσε την Τουρκία σε εθνικό κράτος.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Το </a:t>
            </a:r>
            <a:r>
              <a:rPr lang="el-GR" dirty="0" err="1">
                <a:solidFill>
                  <a:srgbClr val="000000"/>
                </a:solidFill>
                <a:effectLst/>
                <a:latin typeface="Verdana" panose="020B0604030504040204" pitchFamily="34" charset="0"/>
              </a:rPr>
              <a:t>κεμαλικό</a:t>
            </a:r>
            <a:r>
              <a:rPr lang="el-GR" dirty="0">
                <a:solidFill>
                  <a:srgbClr val="000000"/>
                </a:solidFill>
                <a:effectLst/>
                <a:latin typeface="Verdana" panose="020B0604030504040204" pitchFamily="34" charset="0"/>
              </a:rPr>
              <a:t> εθνικιστικό καθεστώς προώθησε την οργάνωση ισχυρού στρατού, ο οποίος αμφισβήτησε δυναμικά την ελληνική στρατιωτική παρουσία στη Μικρά </a:t>
            </a:r>
            <a:r>
              <a:rPr lang="el-GR" dirty="0" smtClean="0">
                <a:solidFill>
                  <a:srgbClr val="000000"/>
                </a:solidFill>
                <a:effectLst/>
                <a:latin typeface="Verdana" panose="020B0604030504040204" pitchFamily="34" charset="0"/>
              </a:rPr>
              <a:t>Ασία.</a:t>
            </a:r>
            <a:endParaRPr lang="el-GR" dirty="0"/>
          </a:p>
        </p:txBody>
      </p:sp>
    </p:spTree>
    <p:extLst>
      <p:ext uri="{BB962C8B-B14F-4D97-AF65-F5344CB8AC3E}">
        <p14:creationId xmlns:p14="http://schemas.microsoft.com/office/powerpoint/2010/main" val="192048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dirty="0">
                <a:ln>
                  <a:solidFill>
                    <a:prstClr val="black">
                      <a:lumMod val="75000"/>
                      <a:lumOff val="25000"/>
                      <a:alpha val="10000"/>
                    </a:prstClr>
                  </a:solidFill>
                </a:ln>
                <a:solidFill>
                  <a:srgbClr val="000000"/>
                </a:solidFill>
                <a:effectLst/>
                <a:latin typeface="Verdana" panose="020B0604030504040204" pitchFamily="34" charset="0"/>
                <a:ea typeface="+mn-ea"/>
                <a:cs typeface="+mn-cs"/>
              </a:rPr>
              <a:t>Συνθήκη Ειρήνης της </a:t>
            </a:r>
            <a:r>
              <a:rPr lang="el-GR" sz="2000" b="1" dirty="0" err="1">
                <a:ln>
                  <a:solidFill>
                    <a:prstClr val="black">
                      <a:lumMod val="75000"/>
                      <a:lumOff val="25000"/>
                      <a:alpha val="10000"/>
                    </a:prstClr>
                  </a:solidFill>
                </a:ln>
                <a:solidFill>
                  <a:srgbClr val="000000"/>
                </a:solidFill>
                <a:effectLst/>
                <a:latin typeface="Verdana" panose="020B0604030504040204" pitchFamily="34" charset="0"/>
                <a:ea typeface="+mn-ea"/>
                <a:cs typeface="+mn-cs"/>
              </a:rPr>
              <a:t>Λωζάννης</a:t>
            </a:r>
            <a:endParaRPr lang="el-GR" dirty="0"/>
          </a:p>
        </p:txBody>
      </p:sp>
      <p:sp>
        <p:nvSpPr>
          <p:cNvPr id="3" name="Θέση περιεχομένου 2"/>
          <p:cNvSpPr>
            <a:spLocks noGrp="1"/>
          </p:cNvSpPr>
          <p:nvPr>
            <p:ph idx="1"/>
          </p:nvPr>
        </p:nvSpPr>
        <p:spPr/>
        <p:txBody>
          <a:bodyPr/>
          <a:lstStyle/>
          <a:p>
            <a:r>
              <a:rPr lang="el-GR" dirty="0">
                <a:solidFill>
                  <a:srgbClr val="000000"/>
                </a:solidFill>
                <a:effectLst/>
                <a:latin typeface="Verdana" panose="020B0604030504040204" pitchFamily="34" charset="0"/>
              </a:rPr>
              <a:t> </a:t>
            </a:r>
            <a:r>
              <a:rPr lang="el-GR" dirty="0" smtClean="0">
                <a:solidFill>
                  <a:srgbClr val="000000"/>
                </a:solidFill>
                <a:effectLst/>
                <a:latin typeface="Verdana" panose="020B0604030504040204" pitchFamily="34" charset="0"/>
              </a:rPr>
              <a:t>24 </a:t>
            </a:r>
            <a:r>
              <a:rPr lang="el-GR" dirty="0">
                <a:solidFill>
                  <a:srgbClr val="000000"/>
                </a:solidFill>
                <a:effectLst/>
                <a:latin typeface="Verdana" panose="020B0604030504040204" pitchFamily="34" charset="0"/>
              </a:rPr>
              <a:t>Ιουλίου </a:t>
            </a:r>
            <a:r>
              <a:rPr lang="el-GR" dirty="0" smtClean="0">
                <a:solidFill>
                  <a:srgbClr val="000000"/>
                </a:solidFill>
                <a:effectLst/>
                <a:latin typeface="Verdana" panose="020B0604030504040204" pitchFamily="34" charset="0"/>
              </a:rPr>
              <a:t>1923:υπογράφηκε  </a:t>
            </a:r>
            <a:r>
              <a:rPr lang="el-GR" dirty="0">
                <a:solidFill>
                  <a:srgbClr val="000000"/>
                </a:solidFill>
                <a:effectLst/>
                <a:latin typeface="Verdana" panose="020B0604030504040204" pitchFamily="34" charset="0"/>
              </a:rPr>
              <a:t>μετά την ήττα της Ελλάδας κατά τη μικρασιατική εκστρατεία, </a:t>
            </a:r>
            <a:endParaRPr lang="el-GR" dirty="0" smtClean="0">
              <a:solidFill>
                <a:srgbClr val="000000"/>
              </a:solidFill>
              <a:effectLst/>
              <a:latin typeface="Verdana" panose="020B0604030504040204" pitchFamily="34" charset="0"/>
            </a:endParaRPr>
          </a:p>
          <a:p>
            <a:r>
              <a:rPr lang="el-GR" dirty="0" smtClean="0">
                <a:solidFill>
                  <a:srgbClr val="000000"/>
                </a:solidFill>
                <a:effectLst/>
                <a:latin typeface="Verdana" panose="020B0604030504040204" pitchFamily="34" charset="0"/>
              </a:rPr>
              <a:t>Η Τουρκία </a:t>
            </a:r>
            <a:r>
              <a:rPr lang="el-GR" dirty="0">
                <a:solidFill>
                  <a:srgbClr val="000000"/>
                </a:solidFill>
                <a:effectLst/>
                <a:latin typeface="Verdana" panose="020B0604030504040204" pitchFamily="34" charset="0"/>
              </a:rPr>
              <a:t>ανέκτησε την Ανατολική Θράκη και την περιοχή της Σμύρνης. </a:t>
            </a:r>
            <a:endParaRPr lang="el-GR" dirty="0" smtClean="0">
              <a:solidFill>
                <a:srgbClr val="000000"/>
              </a:solidFill>
              <a:effectLst/>
              <a:latin typeface="Verdana" panose="020B0604030504040204" pitchFamily="34" charset="0"/>
            </a:endParaRPr>
          </a:p>
          <a:p>
            <a:r>
              <a:rPr lang="el-GR" dirty="0">
                <a:solidFill>
                  <a:srgbClr val="000000"/>
                </a:solidFill>
                <a:effectLst/>
                <a:latin typeface="Verdana" panose="020B0604030504040204" pitchFamily="34" charset="0"/>
              </a:rPr>
              <a:t>Α</a:t>
            </a:r>
            <a:r>
              <a:rPr lang="el-GR" dirty="0" smtClean="0">
                <a:solidFill>
                  <a:srgbClr val="000000"/>
                </a:solidFill>
                <a:effectLst/>
                <a:latin typeface="Verdana" panose="020B0604030504040204" pitchFamily="34" charset="0"/>
              </a:rPr>
              <a:t>ναγνωρίστηκε </a:t>
            </a:r>
            <a:r>
              <a:rPr lang="el-GR" dirty="0">
                <a:solidFill>
                  <a:srgbClr val="000000"/>
                </a:solidFill>
                <a:effectLst/>
                <a:latin typeface="Verdana" panose="020B0604030504040204" pitchFamily="34" charset="0"/>
              </a:rPr>
              <a:t>επίσης η κυριαρχία της Ιταλίας στα Δωδεκάνησα </a:t>
            </a:r>
            <a:endParaRPr lang="el-GR" dirty="0" smtClean="0">
              <a:solidFill>
                <a:srgbClr val="000000"/>
              </a:solidFill>
              <a:effectLst/>
              <a:latin typeface="Verdana" panose="020B0604030504040204" pitchFamily="34" charset="0"/>
            </a:endParaRPr>
          </a:p>
          <a:p>
            <a:r>
              <a:rPr lang="el-GR" dirty="0">
                <a:solidFill>
                  <a:srgbClr val="000000"/>
                </a:solidFill>
                <a:effectLst/>
                <a:latin typeface="Verdana" panose="020B0604030504040204" pitchFamily="34" charset="0"/>
              </a:rPr>
              <a:t>Ο</a:t>
            </a:r>
            <a:r>
              <a:rPr lang="el-GR" dirty="0" smtClean="0">
                <a:solidFill>
                  <a:srgbClr val="000000"/>
                </a:solidFill>
                <a:effectLst/>
                <a:latin typeface="Verdana" panose="020B0604030504040204" pitchFamily="34" charset="0"/>
              </a:rPr>
              <a:t>ρίστηκαν </a:t>
            </a:r>
            <a:r>
              <a:rPr lang="el-GR" dirty="0">
                <a:solidFill>
                  <a:srgbClr val="000000"/>
                </a:solidFill>
                <a:effectLst/>
                <a:latin typeface="Verdana" panose="020B0604030504040204" pitchFamily="34" charset="0"/>
              </a:rPr>
              <a:t>τα σύνορα μεταξύ της Ελλάδας και της Τουρκίας στον Έβρο.</a:t>
            </a:r>
            <a:endParaRPr lang="el-GR" dirty="0"/>
          </a:p>
        </p:txBody>
      </p:sp>
    </p:spTree>
    <p:extLst>
      <p:ext uri="{BB962C8B-B14F-4D97-AF65-F5344CB8AC3E}">
        <p14:creationId xmlns:p14="http://schemas.microsoft.com/office/powerpoint/2010/main" val="3889586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r>
              <a:rPr lang="el-GR" b="1" dirty="0">
                <a:solidFill>
                  <a:srgbClr val="000000"/>
                </a:solidFill>
                <a:effectLst/>
                <a:latin typeface="inherit"/>
              </a:rPr>
              <a:t>Η Κοινωνία των Εθνών</a:t>
            </a:r>
            <a:endParaRPr lang="el-GR" dirty="0">
              <a:solidFill>
                <a:srgbClr val="000000"/>
              </a:solidFill>
              <a:effectLst/>
              <a:latin typeface="Verdana" panose="020B0604030504040204" pitchFamily="34" charset="0"/>
            </a:endParaRPr>
          </a:p>
          <a:p>
            <a:r>
              <a:rPr lang="el-GR" i="1" dirty="0">
                <a:solidFill>
                  <a:srgbClr val="000000"/>
                </a:solidFill>
                <a:effectLst/>
                <a:latin typeface="inherit"/>
              </a:rPr>
              <a:t>«Ενσωματωμένη σε καθεμιά από τις πέντε συνθήκες ειρήνης που τερμάτιζαν την εμπόλεμη κατάσταση με τις Κεντρικές Δυνάμεις ήταν η Σύμβαση της Κοινωνίας των Εθνών. Η ίδρυση ενός οργανισμού όπου όλα τα κράτη του κόσμου, μικρά και μεγάλα, θα συνεργάζονταν για τη διατήρηση της ειρήνης υπήρξε το προσφιλές όνειρο του προέδρου Ουίλσον. Υπήρξε μάλιστα ένας από τους κύριους λόγους για τους οποίους έριξε τις Ηνωμένες Πολιτείες στον πόλεμο. Ο Ουίλσον πίστευε ότι η ήττα της Γερμανίας θ' αποτελούσε θανάσιμο πλήγμα κατά του μιλιταρισμού και ότι ο δρόμος στο εξής θα ήταν ανοιχτός για τον έλεγχο των διεθνών σχέσεων από μια κοινότητα δυνάμεων και όχι από την αδέξια και αναποτελεσματική ισορροπία των δυνάμεων. Προκειμένου όμως να πετύχει, κατ' αρχήν έστω, την αποδοχή της διεθνούς αυτής ένωσης, αισθάνθηκε αναγκασμένος να κάνει πολλούς συμβιβασμούς [...] ωστόσο, η Κοινωνία των Εθνών δέχτηκε ένα ακόμα πιο καίριο χτύπημα, όταν αποκηρύχτηκε από την ίδια τη χώρα της οποίας ο πρόεδρος είχε προτείνει την ίδρυσή της. Έχοντας ιδρυθεί κάτω από τέτοιες δυσμενείς προϋποθέσεις, η Κοινωνία των Εθνών δεν στάθηκε δυνατό να επιτύχει τους σκοπούς του ιδρυτή της. Μόνο σε πολύ λίγες περιπτώσεις κατάφερε ν' αποτρέψει την ένοπλη σύγκρουση. Επρόκειτο μάλιστα για περιπτώσεις στις οποίες οι αντίπαλοι ήταν μικρά κράτη».</a:t>
            </a:r>
            <a:endParaRPr lang="el-GR" dirty="0">
              <a:solidFill>
                <a:srgbClr val="000000"/>
              </a:solidFill>
              <a:effectLst/>
              <a:latin typeface="Verdana" panose="020B0604030504040204" pitchFamily="34" charset="0"/>
            </a:endParaRPr>
          </a:p>
          <a:p>
            <a:r>
              <a:rPr lang="el-GR" dirty="0">
                <a:solidFill>
                  <a:srgbClr val="000000"/>
                </a:solidFill>
                <a:effectLst/>
                <a:latin typeface="Verdana" panose="020B0604030504040204" pitchFamily="34" charset="0"/>
              </a:rPr>
              <a:t>Ε. </a:t>
            </a:r>
            <a:r>
              <a:rPr lang="el-GR" dirty="0" err="1">
                <a:solidFill>
                  <a:srgbClr val="000000"/>
                </a:solidFill>
                <a:effectLst/>
                <a:latin typeface="Verdana" panose="020B0604030504040204" pitchFamily="34" charset="0"/>
              </a:rPr>
              <a:t>Burns</a:t>
            </a:r>
            <a:r>
              <a:rPr lang="el-GR" dirty="0">
                <a:solidFill>
                  <a:srgbClr val="000000"/>
                </a:solidFill>
                <a:effectLst/>
                <a:latin typeface="Verdana" panose="020B0604030504040204" pitchFamily="34" charset="0"/>
              </a:rPr>
              <a:t>, </a:t>
            </a:r>
            <a:r>
              <a:rPr lang="el-GR" i="1" dirty="0">
                <a:solidFill>
                  <a:srgbClr val="000000"/>
                </a:solidFill>
                <a:effectLst/>
                <a:latin typeface="inherit"/>
              </a:rPr>
              <a:t>Ευρωπαϊκή Ιστορία. Εισαγωγή στην Ιστορία και τον Πολιτισμό της νεότερης Ευρώπης,</a:t>
            </a:r>
            <a:r>
              <a:rPr lang="el-GR" dirty="0">
                <a:solidFill>
                  <a:srgbClr val="000000"/>
                </a:solidFill>
                <a:effectLst/>
                <a:latin typeface="Verdana" panose="020B0604030504040204" pitchFamily="34" charset="0"/>
              </a:rPr>
              <a:t> τ. Β', επιμέλεια - εισαγωγή Ι.Σ. </a:t>
            </a:r>
            <a:r>
              <a:rPr lang="el-GR" dirty="0" err="1">
                <a:solidFill>
                  <a:srgbClr val="000000"/>
                </a:solidFill>
                <a:effectLst/>
                <a:latin typeface="Verdana" panose="020B0604030504040204" pitchFamily="34" charset="0"/>
              </a:rPr>
              <a:t>Κολιόπουλος</a:t>
            </a:r>
            <a:r>
              <a:rPr lang="el-GR" dirty="0">
                <a:solidFill>
                  <a:srgbClr val="000000"/>
                </a:solidFill>
                <a:effectLst/>
                <a:latin typeface="Verdana" panose="020B0604030504040204" pitchFamily="34" charset="0"/>
              </a:rPr>
              <a:t>, </a:t>
            </a:r>
            <a:r>
              <a:rPr lang="el-GR" dirty="0" err="1">
                <a:solidFill>
                  <a:srgbClr val="000000"/>
                </a:solidFill>
                <a:effectLst/>
                <a:latin typeface="Verdana" panose="020B0604030504040204" pitchFamily="34" charset="0"/>
              </a:rPr>
              <a:t>μτφρ</a:t>
            </a:r>
            <a:r>
              <a:rPr lang="el-GR" dirty="0">
                <a:solidFill>
                  <a:srgbClr val="000000"/>
                </a:solidFill>
                <a:effectLst/>
                <a:latin typeface="Verdana" panose="020B0604030504040204" pitchFamily="34" charset="0"/>
              </a:rPr>
              <a:t>. Τάσος </a:t>
            </a:r>
            <a:r>
              <a:rPr lang="el-GR" dirty="0" err="1">
                <a:solidFill>
                  <a:srgbClr val="000000"/>
                </a:solidFill>
                <a:effectLst/>
                <a:latin typeface="Verdana" panose="020B0604030504040204" pitchFamily="34" charset="0"/>
              </a:rPr>
              <a:t>Δαρβέρης</a:t>
            </a:r>
            <a:r>
              <a:rPr lang="el-GR" dirty="0">
                <a:solidFill>
                  <a:srgbClr val="000000"/>
                </a:solidFill>
                <a:effectLst/>
                <a:latin typeface="Verdana" panose="020B0604030504040204" pitchFamily="34" charset="0"/>
              </a:rPr>
              <a:t>, Παρατηρητής, Θεσσαλονίκη, </a:t>
            </a:r>
            <a:r>
              <a:rPr lang="el-GR" dirty="0" err="1">
                <a:solidFill>
                  <a:srgbClr val="000000"/>
                </a:solidFill>
                <a:effectLst/>
                <a:latin typeface="Verdana" panose="020B0604030504040204" pitchFamily="34" charset="0"/>
              </a:rPr>
              <a:t>χ.χ</a:t>
            </a:r>
            <a:r>
              <a:rPr lang="el-GR" dirty="0">
                <a:solidFill>
                  <a:srgbClr val="000000"/>
                </a:solidFill>
                <a:effectLst/>
                <a:latin typeface="Verdana" panose="020B0604030504040204" pitchFamily="34" charset="0"/>
              </a:rPr>
              <a:t>., σ. 305-306.</a:t>
            </a:r>
          </a:p>
          <a:p>
            <a:endParaRPr lang="el-GR" dirty="0"/>
          </a:p>
        </p:txBody>
      </p:sp>
    </p:spTree>
    <p:extLst>
      <p:ext uri="{BB962C8B-B14F-4D97-AF65-F5344CB8AC3E}">
        <p14:creationId xmlns:p14="http://schemas.microsoft.com/office/powerpoint/2010/main" val="187786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000000"/>
                </a:solidFill>
                <a:effectLst/>
                <a:latin typeface="Verdana" panose="020B0604030504040204" pitchFamily="34" charset="0"/>
              </a:rPr>
              <a:t>Η Συνθήκη των Βερσαλλιών.</a:t>
            </a:r>
            <a:endParaRPr lang="el-GR" dirty="0"/>
          </a:p>
        </p:txBody>
      </p:sp>
      <p:sp>
        <p:nvSpPr>
          <p:cNvPr id="3" name="Θέση περιεχομένου 2"/>
          <p:cNvSpPr>
            <a:spLocks noGrp="1"/>
          </p:cNvSpPr>
          <p:nvPr>
            <p:ph idx="1"/>
          </p:nvPr>
        </p:nvSpPr>
        <p:spPr/>
        <p:txBody>
          <a:bodyPr/>
          <a:lstStyle/>
          <a:p>
            <a:r>
              <a:rPr lang="el-GR" dirty="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rPr>
              <a:t>28 Ιουνίου </a:t>
            </a:r>
            <a:r>
              <a:rPr lang="el-GR" dirty="0" smtClean="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rPr>
              <a:t>: </a:t>
            </a:r>
            <a:r>
              <a:rPr lang="el-GR" dirty="0" smtClean="0">
                <a:ln>
                  <a:solidFill>
                    <a:prstClr val="black">
                      <a:lumMod val="75000"/>
                      <a:lumOff val="25000"/>
                      <a:alpha val="10000"/>
                    </a:prstClr>
                  </a:solidFill>
                </a:ln>
                <a:solidFill>
                  <a:srgbClr val="E3DED1"/>
                </a:solidFill>
                <a:effectLst>
                  <a:outerShdw blurRad="9525" dist="25400" dir="14640000" algn="tl" rotWithShape="0">
                    <a:prstClr val="black">
                      <a:alpha val="30000"/>
                    </a:prstClr>
                  </a:outerShdw>
                </a:effectLst>
              </a:rPr>
              <a:t>υπογ</a:t>
            </a:r>
            <a:r>
              <a:rPr lang="el-GR" dirty="0" smtClean="0"/>
              <a:t>ράφηκε </a:t>
            </a:r>
            <a:r>
              <a:rPr lang="el-GR" dirty="0"/>
              <a:t>ανάμεσα στη Γερμανία και τις νικήτριες </a:t>
            </a:r>
            <a:r>
              <a:rPr lang="el-GR" dirty="0" smtClean="0"/>
              <a:t>δυνάμει η  Συνθήκη </a:t>
            </a:r>
            <a:r>
              <a:rPr lang="el-GR" dirty="0"/>
              <a:t>των </a:t>
            </a:r>
            <a:r>
              <a:rPr lang="el-GR" dirty="0" smtClean="0"/>
              <a:t>Βερσαλλιών</a:t>
            </a:r>
          </a:p>
          <a:p>
            <a:r>
              <a:rPr lang="el-GR" dirty="0" smtClean="0"/>
              <a:t> (Οι όροι  της </a:t>
            </a:r>
            <a:r>
              <a:rPr lang="el-GR" dirty="0"/>
              <a:t>συνθήκης </a:t>
            </a:r>
            <a:r>
              <a:rPr lang="el-GR" dirty="0" smtClean="0"/>
              <a:t>ήταν:</a:t>
            </a:r>
          </a:p>
          <a:p>
            <a:r>
              <a:rPr lang="el-GR" dirty="0" smtClean="0"/>
              <a:t>Η </a:t>
            </a:r>
            <a:r>
              <a:rPr lang="el-GR" dirty="0"/>
              <a:t>Γερμανία έχασε την Αλσατία και τη </a:t>
            </a:r>
            <a:r>
              <a:rPr lang="el-GR" dirty="0" err="1"/>
              <a:t>Λορραίνη</a:t>
            </a:r>
            <a:r>
              <a:rPr lang="el-GR" dirty="0"/>
              <a:t>, τις οποίες προσάρτησε η Γαλλία, καθώς και διάφορες μικρότερες περιοχές, που προσάρτησαν το Βέλγιο και η Πολωνία. </a:t>
            </a:r>
            <a:endParaRPr lang="el-GR" dirty="0" smtClean="0"/>
          </a:p>
          <a:p>
            <a:r>
              <a:rPr lang="el-GR" dirty="0" smtClean="0"/>
              <a:t>Η </a:t>
            </a:r>
            <a:r>
              <a:rPr lang="el-GR" dirty="0"/>
              <a:t>Γερμανία έχασε επίσης όλες τις αποικίες της</a:t>
            </a:r>
            <a:r>
              <a:rPr lang="el-GR" dirty="0" smtClean="0"/>
              <a:t>.</a:t>
            </a:r>
          </a:p>
          <a:p>
            <a:r>
              <a:rPr lang="el-GR" dirty="0" err="1" smtClean="0"/>
              <a:t>Αποστρατικοποιήθηκε</a:t>
            </a:r>
            <a:r>
              <a:rPr lang="el-GR" dirty="0" smtClean="0"/>
              <a:t> </a:t>
            </a:r>
            <a:r>
              <a:rPr lang="el-GR" dirty="0"/>
              <a:t>η ανατολική όχθη του Ρήνου σε βάθος 50 χιλιομέτρων και καταλήφθηκε από τους Συμμάχους</a:t>
            </a:r>
            <a:r>
              <a:rPr lang="el-GR" dirty="0" smtClean="0"/>
              <a:t>.</a:t>
            </a:r>
          </a:p>
          <a:p>
            <a:r>
              <a:rPr lang="el-GR" dirty="0" smtClean="0"/>
              <a:t> </a:t>
            </a:r>
            <a:r>
              <a:rPr lang="el-GR" dirty="0"/>
              <a:t>Η Γερμανία υποχρεώθηκε επίσης να καταβάλει πολεμικές αποζημιώσεις δυσανάλογες προς τις δυνατότητές της.</a:t>
            </a:r>
          </a:p>
        </p:txBody>
      </p:sp>
    </p:spTree>
    <p:extLst>
      <p:ext uri="{BB962C8B-B14F-4D97-AF65-F5344CB8AC3E}">
        <p14:creationId xmlns:p14="http://schemas.microsoft.com/office/powerpoint/2010/main" val="296811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5000" dirty="0">
                <a:ln>
                  <a:noFill/>
                </a:ln>
                <a:solidFill>
                  <a:srgbClr val="04617B"/>
                </a:solidFill>
                <a:effectLst/>
                <a:latin typeface="Calibri"/>
                <a:cs typeface="+mj-cs"/>
              </a:rPr>
              <a:t>Υπογραφή  συνθήκης  Βερσαλλιών</a:t>
            </a:r>
            <a:endParaRPr lang="el-GR" dirty="0"/>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493px-William_Orpen_-_The_Signing_of_Peace_in_the_Hall_of_Mirrors,_Versai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066" y="1580050"/>
            <a:ext cx="5616575"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8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4" descr="Versailles Big F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234" y="1732449"/>
            <a:ext cx="65563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7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sz="5000" dirty="0" smtClean="0">
                <a:ln>
                  <a:noFill/>
                </a:ln>
                <a:solidFill>
                  <a:srgbClr val="04617B"/>
                </a:solidFill>
                <a:effectLst/>
                <a:latin typeface="Calibri"/>
                <a:cs typeface="+mj-cs"/>
              </a:rPr>
              <a:t>Ο Λ .Τζορτζ  </a:t>
            </a:r>
            <a:r>
              <a:rPr lang="el-GR" altLang="el-GR" sz="5000" dirty="0">
                <a:ln>
                  <a:noFill/>
                </a:ln>
                <a:solidFill>
                  <a:srgbClr val="04617B"/>
                </a:solidFill>
                <a:effectLst/>
                <a:latin typeface="Calibri"/>
                <a:cs typeface="+mj-cs"/>
              </a:rPr>
              <a:t>υπογράφει τη συνθήκη των  Βερσαλλιών</a:t>
            </a:r>
            <a:endParaRPr lang="el-GR" dirty="0"/>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british-pm-lloyd-george-signing-the-treaty-of-versailles-formally-ending-world-w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021" y="1733642"/>
            <a:ext cx="57610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29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2" descr="C:\Users\ΕΥΓΕΝΙΑ\Pictures\ικωναις ειστωρυας\α΄παγκόσμιος  πόλεμος\efhmer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277" y="772464"/>
            <a:ext cx="8599487"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36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562895" y="1580050"/>
            <a:ext cx="6903077" cy="4490434"/>
          </a:xfrm>
          <a:prstGeom prst="rect">
            <a:avLst/>
          </a:prstGeom>
        </p:spPr>
      </p:pic>
    </p:spTree>
    <p:extLst>
      <p:ext uri="{BB962C8B-B14F-4D97-AF65-F5344CB8AC3E}">
        <p14:creationId xmlns:p14="http://schemas.microsoft.com/office/powerpoint/2010/main" val="2678454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Σχιστόλιθος">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TM04033929[[fn=Σχιστόλιθος]]</Template>
  <TotalTime>83</TotalTime>
  <Words>1069</Words>
  <Application>Microsoft Office PowerPoint</Application>
  <PresentationFormat>Ευρεία οθόνη</PresentationFormat>
  <Paragraphs>66</Paragraphs>
  <Slides>33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33</vt:i4>
      </vt:variant>
    </vt:vector>
  </HeadingPairs>
  <TitlesOfParts>
    <vt:vector size="43" baseType="lpstr">
      <vt:lpstr>Arial</vt:lpstr>
      <vt:lpstr>Calibri</vt:lpstr>
      <vt:lpstr>Calisto MT</vt:lpstr>
      <vt:lpstr>Constantia</vt:lpstr>
      <vt:lpstr>inherit</vt:lpstr>
      <vt:lpstr>Trebuchet MS</vt:lpstr>
      <vt:lpstr>Verdana</vt:lpstr>
      <vt:lpstr>Wingdings 2</vt:lpstr>
      <vt:lpstr>Σχιστόλιθος</vt:lpstr>
      <vt:lpstr>Ροή</vt:lpstr>
      <vt:lpstr>4. ΤΟ ΣΥΝΕΔΡΙΟ ΕΙΡΗΝΗΣ ΤΩΝ ΠΑΡΙΣΙΩΝ (1919-1920)</vt:lpstr>
      <vt:lpstr>Υπογραφή  εκεχειρίας </vt:lpstr>
      <vt:lpstr>Συνέδριο Ειρήνης</vt:lpstr>
      <vt:lpstr>Η Συνθήκη των Βερσαλλιών.</vt:lpstr>
      <vt:lpstr>Υπογραφή  συνθήκης  Βερσαλλιών</vt:lpstr>
      <vt:lpstr>Παρουσίαση του PowerPoint</vt:lpstr>
      <vt:lpstr>Ο Λ .Τζορτζ  υπογράφει τη συνθήκη των  Βερσαλλιών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συνθήκες ειρήνης με τις άλλες ηττημένες δυνάμεις,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Συνθήκη του Νεϊγύ </vt:lpstr>
      <vt:lpstr>Συνθήκη των Σεβρών  </vt:lpstr>
      <vt:lpstr>Ο Βενιζέλος  υπογράφει  τη  συνθήκη  των  Σεβρών</vt:lpstr>
      <vt:lpstr>Παρουσίαση του PowerPoint</vt:lpstr>
      <vt:lpstr>Παρουσίαση του PowerPoint</vt:lpstr>
      <vt:lpstr>Οι συνέπειες των συνθηκών ειρήνης του Α' Παγκόσμιου Πολέμου.</vt:lpstr>
      <vt:lpstr>Παρουσίαση του PowerPoint</vt:lpstr>
      <vt:lpstr>Διαρκής  ειρήνη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Συνθήκη Ειρήνης της Λωζάννης</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ΤΟ ΣΥΝΕΔΡΙΟ ΕΙΡΗΝΗΣ ΤΩΝ ΠΑΡΙΣΙΩΝ (1919-1920)</dc:title>
  <dc:creator>k louta</dc:creator>
  <cp:lastModifiedBy>k louta</cp:lastModifiedBy>
  <cp:revision>12</cp:revision>
  <dcterms:created xsi:type="dcterms:W3CDTF">2023-10-16T18:15:11Z</dcterms:created>
  <dcterms:modified xsi:type="dcterms:W3CDTF">2023-10-17T18:45:28Z</dcterms:modified>
</cp:coreProperties>
</file>