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58" r:id="rId5"/>
    <p:sldId id="265" r:id="rId6"/>
    <p:sldId id="266" r:id="rId7"/>
    <p:sldId id="260" r:id="rId8"/>
    <p:sldId id="264" r:id="rId9"/>
    <p:sldId id="267" r:id="rId10"/>
    <p:sldId id="268" r:id="rId11"/>
    <p:sldId id="269" r:id="rId12"/>
    <p:sldId id="261" r:id="rId13"/>
    <p:sldId id="263" r:id="rId14"/>
    <p:sldId id="262"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3002" autoAdjust="0"/>
  </p:normalViewPr>
  <p:slideViewPr>
    <p:cSldViewPr snapToGrid="0">
      <p:cViewPr varScale="1">
        <p:scale>
          <a:sx n="80" d="100"/>
          <a:sy n="80" d="100"/>
        </p:scale>
        <p:origin x="30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l-GR" smtClean="0"/>
              <a:t>Στυλ κύριου τίτλου</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l-GR" smtClean="0"/>
              <a:t>Στυλ κύριου τίτλου</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l-GR" smtClean="0"/>
              <a:t>Στυλ κύριου τίτλου</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48A87A34-81AB-432B-8DAE-1953F412C126}" type="datetimeFigureOut">
              <a:rPr lang="en-US" dirty="0"/>
              <a:t>1/13/2024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l-GR" smtClean="0"/>
              <a:t>Στυλ κύριου τίτλου</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48A87A34-81AB-432B-8DAE-1953F412C126}" type="datetimeFigureOut">
              <a:rPr lang="en-US" dirty="0"/>
              <a:t>1/13/2024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l-GR" smtClean="0"/>
              <a:t>Στυλ κύριου τίτλου</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48A87A34-81AB-432B-8DAE-1953F412C126}" type="datetimeFigureOut">
              <a:rPr lang="en-US" dirty="0"/>
              <a:t>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913795" y="2912232"/>
            <a:ext cx="5107208" cy="287896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2200" y="2912232"/>
            <a:ext cx="5095357" cy="287896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l-GR" smtClean="0"/>
              <a:t>Στυλ κύριου τίτλου</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1/13/2024</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normAutofit fontScale="90000"/>
          </a:bodyPr>
          <a:lstStyle/>
          <a:p>
            <a:r>
              <a:rPr lang="el-GR" dirty="0"/>
              <a:t>5. ΤΑ ΕΓΚΛΗΜΑΤΑ ΠΟΛΕΜΟΥ ΚΑΤΑ ΤΗΣ ΑΝΘΡΩΠΟΤΗΤΑΣ - ΤΟ ΟΛΟΚΑΥΤΩΜΑ</a:t>
            </a:r>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1741502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270934" y="609600"/>
            <a:ext cx="10713156" cy="5858933"/>
          </a:xfrm>
          <a:prstGeom prst="rect">
            <a:avLst/>
          </a:prstGeom>
        </p:spPr>
      </p:pic>
    </p:spTree>
    <p:extLst>
      <p:ext uri="{BB962C8B-B14F-4D97-AF65-F5344CB8AC3E}">
        <p14:creationId xmlns:p14="http://schemas.microsoft.com/office/powerpoint/2010/main" val="3417954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366500" y="609600"/>
            <a:ext cx="4924496" cy="3695700"/>
          </a:xfrm>
          <a:prstGeom prst="rect">
            <a:avLst/>
          </a:prstGeom>
        </p:spPr>
      </p:pic>
      <p:pic>
        <p:nvPicPr>
          <p:cNvPr id="5" name="Εικόνα 4"/>
          <p:cNvPicPr>
            <a:picLocks noChangeAspect="1"/>
          </p:cNvPicPr>
          <p:nvPr/>
        </p:nvPicPr>
        <p:blipFill>
          <a:blip r:embed="rId2"/>
          <a:stretch>
            <a:fillRect/>
          </a:stretch>
        </p:blipFill>
        <p:spPr>
          <a:xfrm>
            <a:off x="6545264" y="523347"/>
            <a:ext cx="5039428" cy="3781953"/>
          </a:xfrm>
          <a:prstGeom prst="rect">
            <a:avLst/>
          </a:prstGeom>
        </p:spPr>
      </p:pic>
      <p:pic>
        <p:nvPicPr>
          <p:cNvPr id="6" name="Εικόνα 5"/>
          <p:cNvPicPr>
            <a:picLocks noChangeAspect="1"/>
          </p:cNvPicPr>
          <p:nvPr/>
        </p:nvPicPr>
        <p:blipFill>
          <a:blip r:embed="rId3"/>
          <a:stretch>
            <a:fillRect/>
          </a:stretch>
        </p:blipFill>
        <p:spPr>
          <a:xfrm>
            <a:off x="2439402" y="3589866"/>
            <a:ext cx="5529551" cy="3075819"/>
          </a:xfrm>
          <a:prstGeom prst="rect">
            <a:avLst/>
          </a:prstGeom>
        </p:spPr>
      </p:pic>
    </p:spTree>
    <p:extLst>
      <p:ext uri="{BB962C8B-B14F-4D97-AF65-F5344CB8AC3E}">
        <p14:creationId xmlns:p14="http://schemas.microsoft.com/office/powerpoint/2010/main" val="4026870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stretch>
            <a:fillRect/>
          </a:stretch>
        </p:blipFill>
        <p:spPr>
          <a:xfrm>
            <a:off x="5350933" y="79022"/>
            <a:ext cx="4842934" cy="3217333"/>
          </a:xfrm>
          <a:prstGeom prst="rect">
            <a:avLst/>
          </a:prstGeom>
        </p:spPr>
      </p:pic>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3"/>
          <a:stretch>
            <a:fillRect/>
          </a:stretch>
        </p:blipFill>
        <p:spPr>
          <a:xfrm>
            <a:off x="0" y="0"/>
            <a:ext cx="4944080" cy="3695700"/>
          </a:xfrm>
          <a:prstGeom prst="rect">
            <a:avLst/>
          </a:prstGeom>
        </p:spPr>
      </p:pic>
      <p:sp>
        <p:nvSpPr>
          <p:cNvPr id="5" name="Έλλειψη 4"/>
          <p:cNvSpPr/>
          <p:nvPr/>
        </p:nvSpPr>
        <p:spPr>
          <a:xfrm>
            <a:off x="0" y="3939822"/>
            <a:ext cx="4944080" cy="16820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Ένα τρένο που μετέφερε Εβραίους από την Ουγγαρία φτάνει στο Άουσβιτς-Μπίρκεναου. Πολωνία, Μάιος 1944.</a:t>
            </a:r>
          </a:p>
        </p:txBody>
      </p:sp>
      <p:pic>
        <p:nvPicPr>
          <p:cNvPr id="9" name="Εικόνα 8"/>
          <p:cNvPicPr>
            <a:picLocks noChangeAspect="1"/>
          </p:cNvPicPr>
          <p:nvPr/>
        </p:nvPicPr>
        <p:blipFill>
          <a:blip r:embed="rId4"/>
          <a:stretch>
            <a:fillRect/>
          </a:stretch>
        </p:blipFill>
        <p:spPr>
          <a:xfrm>
            <a:off x="5350933" y="3296355"/>
            <a:ext cx="5641735" cy="3278756"/>
          </a:xfrm>
          <a:prstGeom prst="rect">
            <a:avLst/>
          </a:prstGeom>
        </p:spPr>
      </p:pic>
    </p:spTree>
    <p:extLst>
      <p:ext uri="{BB962C8B-B14F-4D97-AF65-F5344CB8AC3E}">
        <p14:creationId xmlns:p14="http://schemas.microsoft.com/office/powerpoint/2010/main" val="2759141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p:cNvPicPr>
            <a:picLocks noChangeAspect="1"/>
          </p:cNvPicPr>
          <p:nvPr/>
        </p:nvPicPr>
        <p:blipFill>
          <a:blip r:embed="rId2"/>
          <a:stretch>
            <a:fillRect/>
          </a:stretch>
        </p:blipFill>
        <p:spPr>
          <a:xfrm>
            <a:off x="4842932" y="0"/>
            <a:ext cx="6615289" cy="3076575"/>
          </a:xfrm>
          <a:prstGeom prst="rect">
            <a:avLst/>
          </a:prstGeom>
        </p:spPr>
      </p:pic>
      <p:sp>
        <p:nvSpPr>
          <p:cNvPr id="2" name="Τίτλος 1"/>
          <p:cNvSpPr>
            <a:spLocks noGrp="1"/>
          </p:cNvSpPr>
          <p:nvPr>
            <p:ph type="title"/>
          </p:nvPr>
        </p:nvSpPr>
        <p:spPr/>
        <p:txBody>
          <a:bodyPr/>
          <a:lstStyle/>
          <a:p>
            <a:endParaRPr lang="el-GR" dirty="0"/>
          </a:p>
        </p:txBody>
      </p:sp>
      <p:pic>
        <p:nvPicPr>
          <p:cNvPr id="5" name="Εικόνα 4"/>
          <p:cNvPicPr>
            <a:picLocks noChangeAspect="1"/>
          </p:cNvPicPr>
          <p:nvPr/>
        </p:nvPicPr>
        <p:blipFill>
          <a:blip r:embed="rId3"/>
          <a:stretch>
            <a:fillRect/>
          </a:stretch>
        </p:blipFill>
        <p:spPr>
          <a:xfrm>
            <a:off x="0" y="414192"/>
            <a:ext cx="4267200" cy="2530059"/>
          </a:xfrm>
          <a:prstGeom prst="rect">
            <a:avLst/>
          </a:prstGeom>
        </p:spPr>
      </p:pic>
      <p:pic>
        <p:nvPicPr>
          <p:cNvPr id="7" name="Θέση περιεχομένου 6"/>
          <p:cNvPicPr>
            <a:picLocks noGrp="1" noChangeAspect="1"/>
          </p:cNvPicPr>
          <p:nvPr>
            <p:ph idx="1"/>
          </p:nvPr>
        </p:nvPicPr>
        <p:blipFill>
          <a:blip r:embed="rId4"/>
          <a:stretch>
            <a:fillRect/>
          </a:stretch>
        </p:blipFill>
        <p:spPr>
          <a:xfrm>
            <a:off x="0" y="2944251"/>
            <a:ext cx="5543550" cy="3695700"/>
          </a:xfrm>
          <a:prstGeom prst="rect">
            <a:avLst/>
          </a:prstGeom>
        </p:spPr>
      </p:pic>
    </p:spTree>
    <p:extLst>
      <p:ext uri="{BB962C8B-B14F-4D97-AF65-F5344CB8AC3E}">
        <p14:creationId xmlns:p14="http://schemas.microsoft.com/office/powerpoint/2010/main" val="3494724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endParaRPr lang="el-GR" sz="1200" dirty="0"/>
          </a:p>
        </p:txBody>
      </p:sp>
      <p:sp>
        <p:nvSpPr>
          <p:cNvPr id="3" name="Θέση περιεχομένου 2"/>
          <p:cNvSpPr>
            <a:spLocks noGrp="1"/>
          </p:cNvSpPr>
          <p:nvPr>
            <p:ph idx="1"/>
          </p:nvPr>
        </p:nvSpPr>
        <p:spPr/>
        <p:txBody>
          <a:bodyPr>
            <a:normAutofit fontScale="70000" lnSpcReduction="20000"/>
          </a:bodyPr>
          <a:lstStyle/>
          <a:p>
            <a:r>
              <a:rPr lang="el-GR" dirty="0"/>
              <a:t>η </a:t>
            </a:r>
            <a:r>
              <a:rPr lang="el-GR" dirty="0" smtClean="0"/>
              <a:t>92χρονη, </a:t>
            </a:r>
            <a:r>
              <a:rPr lang="en-GB" dirty="0" err="1"/>
              <a:t>Cabelli</a:t>
            </a:r>
            <a:r>
              <a:rPr lang="en-GB" dirty="0"/>
              <a:t> </a:t>
            </a:r>
            <a:r>
              <a:rPr lang="en-GB" dirty="0" smtClean="0"/>
              <a:t>Annette</a:t>
            </a:r>
            <a:r>
              <a:rPr lang="el-GR" dirty="0" smtClean="0"/>
              <a:t>,  </a:t>
            </a:r>
            <a:r>
              <a:rPr lang="el-GR" dirty="0"/>
              <a:t>εβραϊκής καταγωγής γυναίκα ζούσε, όπως λέει, στη </a:t>
            </a:r>
            <a:r>
              <a:rPr lang="el-GR" dirty="0" err="1"/>
              <a:t>θεσσαλονίκη</a:t>
            </a:r>
            <a:r>
              <a:rPr lang="el-GR" dirty="0"/>
              <a:t> όταν την πόλη την κατέλαβαν οι </a:t>
            </a:r>
            <a:r>
              <a:rPr lang="el-GR" dirty="0" err="1"/>
              <a:t>γερμανοί</a:t>
            </a:r>
            <a:r>
              <a:rPr lang="el-GR" dirty="0"/>
              <a:t>. ήταν τότε 15 ετών. κάποια στιγμή οι κατακτητές έβαλαν μια αγγελία, όλοι οι εβραίοι να παρουσιαστούν στη συναγωγή. και έτσι ξεκίνησε η μεγάλη τραγωδία για την οικογένεια της. πήραν τον αδελφό της και τον οδήγησαν στο </a:t>
            </a:r>
            <a:r>
              <a:rPr lang="el-GR" dirty="0" err="1"/>
              <a:t>άουσβιτς</a:t>
            </a:r>
            <a:r>
              <a:rPr lang="el-GR" dirty="0"/>
              <a:t>. τον χρησιμοποίησαν ως πειραματόζωο, κόβοντάς του τους </a:t>
            </a:r>
            <a:r>
              <a:rPr lang="el-GR" dirty="0" err="1"/>
              <a:t>όρχεις</a:t>
            </a:r>
            <a:r>
              <a:rPr lang="el-GR" dirty="0"/>
              <a:t>.  δεν τον ξαναείδε ποτέ. τα άλλα αδέλφια της τα πήραν για άλλα στρατόπεδα καταναγκαστικής εργασίας.</a:t>
            </a:r>
            <a:br>
              <a:rPr lang="el-GR" dirty="0"/>
            </a:br>
            <a:r>
              <a:rPr lang="el-GR" dirty="0"/>
              <a:t/>
            </a:r>
            <a:br>
              <a:rPr lang="el-GR" dirty="0"/>
            </a:br>
            <a:r>
              <a:rPr lang="el-GR" dirty="0" smtClean="0"/>
              <a:t>Και </a:t>
            </a:r>
            <a:r>
              <a:rPr lang="el-GR" dirty="0"/>
              <a:t>εκείνη κάποια στιγμή οδηγήθηκε στο </a:t>
            </a:r>
            <a:r>
              <a:rPr lang="el-GR" dirty="0" err="1"/>
              <a:t>άουσβιτς</a:t>
            </a:r>
            <a:r>
              <a:rPr lang="el-GR" dirty="0"/>
              <a:t> μαζί με τη μητέρα της. το ταξίδι προς την κόλαση του </a:t>
            </a:r>
            <a:r>
              <a:rPr lang="el-GR" dirty="0" err="1"/>
              <a:t>άουσβιτς</a:t>
            </a:r>
            <a:r>
              <a:rPr lang="el-GR" dirty="0"/>
              <a:t> από τη </a:t>
            </a:r>
            <a:r>
              <a:rPr lang="el-GR" dirty="0" err="1"/>
              <a:t>θεσσαλονίκη</a:t>
            </a:r>
            <a:r>
              <a:rPr lang="el-GR" dirty="0"/>
              <a:t> διήρκησε 5 ημέρες. σε κάθε βαγόνι ήταν κλεισμένοι περίπου 30 άνθρωποι, χωρίς φαΐ και νερό. "υπήρχαν πολλοί νεκροί", λέει. έφτασαν το ξημέρωμα και αυτό που θυμάται περισσότερο είναι η εικόνα των φούρνων που αντίκρισε. βγήκαν μέσα από το ασφυκτικά γεμάτο από ανθρώπους βαγόνι και οδηγήθηκαν σε ένα κτίριο. της έκαναν τατουάζ έναν αριθμό στο βραχίονα και της έκοψαν τα μαλλιά. η μητέρα της στάλθηκε στον θάλαμο αερίων, μόλις έφτασαν. δεν πρόλαβε να της πει ούτε «αντίο». αρχικά δεν ήξερε τι είχε συμβεί, μέχρι που ένας </a:t>
            </a:r>
            <a:r>
              <a:rPr lang="el-GR" dirty="0" err="1"/>
              <a:t>γερμανός</a:t>
            </a:r>
            <a:r>
              <a:rPr lang="el-GR" dirty="0"/>
              <a:t> της είπε: «βλέπεις εκείνον τον καπνό; είναι η μαμά σου».</a:t>
            </a:r>
            <a:br>
              <a:rPr lang="el-GR" dirty="0"/>
            </a:br>
            <a:r>
              <a:rPr lang="el-GR" dirty="0"/>
              <a:t/>
            </a:r>
            <a:br>
              <a:rPr lang="el-GR" dirty="0"/>
            </a:br>
            <a:r>
              <a:rPr lang="el-GR" dirty="0" smtClean="0"/>
              <a:t>Κινδύνευσε </a:t>
            </a:r>
            <a:r>
              <a:rPr lang="el-GR" dirty="0"/>
              <a:t>και η ίδια να καεί στους φούρνους αλλά γλύτωσε την τελευταία στιγμή. είδε πολλά απομεινάρια νεκρών που τα  έτρωγαν τα ποντίκια. </a:t>
            </a:r>
            <a:endParaRPr lang="el-GR" dirty="0" smtClean="0"/>
          </a:p>
          <a:p>
            <a:r>
              <a:rPr lang="en-GB" dirty="0"/>
              <a:t>https://www.lifo.gr/now/world/mia-ebraia-tis-thessalonikis-milaei-gia-aoysbits-blepeis-ayto-ton-kapno-einai-i-mama-soy</a:t>
            </a:r>
            <a:endParaRPr lang="el-GR" dirty="0"/>
          </a:p>
        </p:txBody>
      </p:sp>
    </p:spTree>
    <p:extLst>
      <p:ext uri="{BB962C8B-B14F-4D97-AF65-F5344CB8AC3E}">
        <p14:creationId xmlns:p14="http://schemas.microsoft.com/office/powerpoint/2010/main" val="456847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287478" y="413455"/>
            <a:ext cx="4924496" cy="3695700"/>
          </a:xfrm>
          <a:prstGeom prst="rect">
            <a:avLst/>
          </a:prstGeom>
        </p:spPr>
      </p:pic>
      <p:pic>
        <p:nvPicPr>
          <p:cNvPr id="5" name="Εικόνα 4"/>
          <p:cNvPicPr>
            <a:picLocks noChangeAspect="1"/>
          </p:cNvPicPr>
          <p:nvPr/>
        </p:nvPicPr>
        <p:blipFill>
          <a:blip r:embed="rId3"/>
          <a:stretch>
            <a:fillRect/>
          </a:stretch>
        </p:blipFill>
        <p:spPr>
          <a:xfrm>
            <a:off x="5427664" y="609600"/>
            <a:ext cx="5039428" cy="3781953"/>
          </a:xfrm>
          <a:prstGeom prst="rect">
            <a:avLst/>
          </a:prstGeom>
        </p:spPr>
      </p:pic>
      <p:pic>
        <p:nvPicPr>
          <p:cNvPr id="7" name="Εικόνα 6"/>
          <p:cNvPicPr>
            <a:picLocks noChangeAspect="1"/>
          </p:cNvPicPr>
          <p:nvPr/>
        </p:nvPicPr>
        <p:blipFill>
          <a:blip r:embed="rId4"/>
          <a:stretch>
            <a:fillRect/>
          </a:stretch>
        </p:blipFill>
        <p:spPr>
          <a:xfrm>
            <a:off x="0" y="3476979"/>
            <a:ext cx="5039428" cy="3149600"/>
          </a:xfrm>
          <a:prstGeom prst="rect">
            <a:avLst/>
          </a:prstGeom>
        </p:spPr>
      </p:pic>
    </p:spTree>
    <p:extLst>
      <p:ext uri="{BB962C8B-B14F-4D97-AF65-F5344CB8AC3E}">
        <p14:creationId xmlns:p14="http://schemas.microsoft.com/office/powerpoint/2010/main" val="3894181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355211" y="323144"/>
            <a:ext cx="4924496" cy="3695700"/>
          </a:xfrm>
          <a:prstGeom prst="rect">
            <a:avLst/>
          </a:prstGeom>
        </p:spPr>
      </p:pic>
      <p:pic>
        <p:nvPicPr>
          <p:cNvPr id="5" name="Εικόνα 4"/>
          <p:cNvPicPr>
            <a:picLocks noChangeAspect="1"/>
          </p:cNvPicPr>
          <p:nvPr/>
        </p:nvPicPr>
        <p:blipFill>
          <a:blip r:embed="rId3"/>
          <a:stretch>
            <a:fillRect/>
          </a:stretch>
        </p:blipFill>
        <p:spPr>
          <a:xfrm>
            <a:off x="5427664" y="609600"/>
            <a:ext cx="5039428" cy="3781953"/>
          </a:xfrm>
          <a:prstGeom prst="rect">
            <a:avLst/>
          </a:prstGeom>
        </p:spPr>
      </p:pic>
    </p:spTree>
    <p:extLst>
      <p:ext uri="{BB962C8B-B14F-4D97-AF65-F5344CB8AC3E}">
        <p14:creationId xmlns:p14="http://schemas.microsoft.com/office/powerpoint/2010/main" val="2751013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7120998" y="203200"/>
            <a:ext cx="4617155" cy="3781953"/>
          </a:xfrm>
          <a:prstGeom prst="rect">
            <a:avLst/>
          </a:prstGeom>
        </p:spPr>
      </p:pic>
      <p:sp>
        <p:nvSpPr>
          <p:cNvPr id="2" name="Τίτλος 1"/>
          <p:cNvSpPr>
            <a:spLocks noGrp="1"/>
          </p:cNvSpPr>
          <p:nvPr>
            <p:ph type="title"/>
          </p:nvPr>
        </p:nvSpPr>
        <p:spPr/>
        <p:txBody>
          <a:bodyPr/>
          <a:lstStyle/>
          <a:p>
            <a:endParaRPr lang="el-GR" dirty="0"/>
          </a:p>
        </p:txBody>
      </p:sp>
      <p:pic>
        <p:nvPicPr>
          <p:cNvPr id="5" name="Θέση περιεχομένου 4"/>
          <p:cNvPicPr>
            <a:picLocks noGrp="1" noChangeAspect="1"/>
          </p:cNvPicPr>
          <p:nvPr>
            <p:ph idx="1"/>
          </p:nvPr>
        </p:nvPicPr>
        <p:blipFill>
          <a:blip r:embed="rId3"/>
          <a:stretch>
            <a:fillRect/>
          </a:stretch>
        </p:blipFill>
        <p:spPr>
          <a:xfrm>
            <a:off x="0" y="519289"/>
            <a:ext cx="4820356" cy="3702756"/>
          </a:xfrm>
          <a:prstGeom prst="rect">
            <a:avLst/>
          </a:prstGeom>
        </p:spPr>
      </p:pic>
      <p:pic>
        <p:nvPicPr>
          <p:cNvPr id="6" name="Εικόνα 5"/>
          <p:cNvPicPr>
            <a:picLocks noChangeAspect="1"/>
          </p:cNvPicPr>
          <p:nvPr/>
        </p:nvPicPr>
        <p:blipFill>
          <a:blip r:embed="rId4"/>
          <a:stretch>
            <a:fillRect/>
          </a:stretch>
        </p:blipFill>
        <p:spPr>
          <a:xfrm>
            <a:off x="4390147" y="2983002"/>
            <a:ext cx="5039428" cy="3781953"/>
          </a:xfrm>
          <a:prstGeom prst="rect">
            <a:avLst/>
          </a:prstGeom>
        </p:spPr>
      </p:pic>
    </p:spTree>
    <p:extLst>
      <p:ext uri="{BB962C8B-B14F-4D97-AF65-F5344CB8AC3E}">
        <p14:creationId xmlns:p14="http://schemas.microsoft.com/office/powerpoint/2010/main" val="1624272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96043" y="44944"/>
            <a:ext cx="5039428" cy="3781953"/>
          </a:xfrm>
          <a:prstGeom prst="rect">
            <a:avLst/>
          </a:prstGeom>
        </p:spPr>
      </p:pic>
      <p:sp>
        <p:nvSpPr>
          <p:cNvPr id="2" name="Τίτλος 1"/>
          <p:cNvSpPr>
            <a:spLocks noGrp="1"/>
          </p:cNvSpPr>
          <p:nvPr>
            <p:ph type="title"/>
          </p:nvPr>
        </p:nvSpPr>
        <p:spPr/>
        <p:txBody>
          <a:bodyPr/>
          <a:lstStyle/>
          <a:p>
            <a:endParaRPr lang="el-GR" dirty="0"/>
          </a:p>
        </p:txBody>
      </p:sp>
      <p:pic>
        <p:nvPicPr>
          <p:cNvPr id="5" name="Θέση περιεχομένου 4"/>
          <p:cNvPicPr>
            <a:picLocks noGrp="1" noChangeAspect="1"/>
          </p:cNvPicPr>
          <p:nvPr>
            <p:ph idx="1"/>
          </p:nvPr>
        </p:nvPicPr>
        <p:blipFill>
          <a:blip r:embed="rId3"/>
          <a:stretch>
            <a:fillRect/>
          </a:stretch>
        </p:blipFill>
        <p:spPr>
          <a:xfrm>
            <a:off x="5397232" y="-264695"/>
            <a:ext cx="4924496" cy="3695700"/>
          </a:xfrm>
          <a:prstGeom prst="rect">
            <a:avLst/>
          </a:prstGeom>
        </p:spPr>
      </p:pic>
      <p:pic>
        <p:nvPicPr>
          <p:cNvPr id="6" name="Εικόνα 5"/>
          <p:cNvPicPr>
            <a:picLocks noChangeAspect="1"/>
          </p:cNvPicPr>
          <p:nvPr/>
        </p:nvPicPr>
        <p:blipFill>
          <a:blip r:embed="rId4"/>
          <a:stretch>
            <a:fillRect/>
          </a:stretch>
        </p:blipFill>
        <p:spPr>
          <a:xfrm>
            <a:off x="81111" y="3431005"/>
            <a:ext cx="5039428" cy="3408293"/>
          </a:xfrm>
          <a:prstGeom prst="rect">
            <a:avLst/>
          </a:prstGeom>
        </p:spPr>
      </p:pic>
      <p:pic>
        <p:nvPicPr>
          <p:cNvPr id="7" name="Εικόνα 6"/>
          <p:cNvPicPr>
            <a:picLocks noChangeAspect="1"/>
          </p:cNvPicPr>
          <p:nvPr/>
        </p:nvPicPr>
        <p:blipFill>
          <a:blip r:embed="rId5"/>
          <a:stretch>
            <a:fillRect/>
          </a:stretch>
        </p:blipFill>
        <p:spPr>
          <a:xfrm>
            <a:off x="5397232" y="3018667"/>
            <a:ext cx="5039428" cy="3781953"/>
          </a:xfrm>
          <a:prstGeom prst="rect">
            <a:avLst/>
          </a:prstGeom>
        </p:spPr>
      </p:pic>
    </p:spTree>
    <p:extLst>
      <p:ext uri="{BB962C8B-B14F-4D97-AF65-F5344CB8AC3E}">
        <p14:creationId xmlns:p14="http://schemas.microsoft.com/office/powerpoint/2010/main" val="2224335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6499960" y="149948"/>
            <a:ext cx="5039428" cy="3781953"/>
          </a:xfrm>
          <a:prstGeom prst="rect">
            <a:avLst/>
          </a:prstGeom>
        </p:spPr>
      </p:pic>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3"/>
          <a:stretch>
            <a:fillRect/>
          </a:stretch>
        </p:blipFill>
        <p:spPr>
          <a:xfrm>
            <a:off x="284210" y="302795"/>
            <a:ext cx="4924496" cy="3695700"/>
          </a:xfrm>
          <a:prstGeom prst="rect">
            <a:avLst/>
          </a:prstGeom>
        </p:spPr>
      </p:pic>
      <p:pic>
        <p:nvPicPr>
          <p:cNvPr id="6" name="Εικόνα 5"/>
          <p:cNvPicPr>
            <a:picLocks noChangeAspect="1"/>
          </p:cNvPicPr>
          <p:nvPr/>
        </p:nvPicPr>
        <p:blipFill>
          <a:blip r:embed="rId4"/>
          <a:stretch>
            <a:fillRect/>
          </a:stretch>
        </p:blipFill>
        <p:spPr>
          <a:xfrm>
            <a:off x="2373828" y="3138807"/>
            <a:ext cx="5121845" cy="3610910"/>
          </a:xfrm>
          <a:prstGeom prst="rect">
            <a:avLst/>
          </a:prstGeom>
        </p:spPr>
      </p:pic>
    </p:spTree>
    <p:extLst>
      <p:ext uri="{BB962C8B-B14F-4D97-AF65-F5344CB8AC3E}">
        <p14:creationId xmlns:p14="http://schemas.microsoft.com/office/powerpoint/2010/main" val="1472581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Η δίκη της Νυρεμβέργης. </a:t>
            </a:r>
          </a:p>
        </p:txBody>
      </p:sp>
      <p:sp>
        <p:nvSpPr>
          <p:cNvPr id="3" name="Θέση περιεχομένου 2"/>
          <p:cNvSpPr>
            <a:spLocks noGrp="1"/>
          </p:cNvSpPr>
          <p:nvPr>
            <p:ph idx="1"/>
          </p:nvPr>
        </p:nvSpPr>
        <p:spPr/>
        <p:txBody>
          <a:bodyPr>
            <a:normAutofit fontScale="77500" lnSpcReduction="20000"/>
          </a:bodyPr>
          <a:lstStyle/>
          <a:p>
            <a:r>
              <a:rPr lang="el-GR" dirty="0" smtClean="0"/>
              <a:t> Μετά </a:t>
            </a:r>
            <a:r>
              <a:rPr lang="el-GR" dirty="0"/>
              <a:t>τη λήξη των εχθροπραξιών μεικτή διεθνής επιτροπή υπό την αιγίδα του ΟΗΕ επιφορτίστηκε με τον εντοπισμό και την υποδειγματική τιμωρία των ενόχων. Ειδικότερα, κλήθηκαν να λογοδοτήσουν οι υπεύθυνοι: </a:t>
            </a:r>
            <a:endParaRPr lang="el-GR" dirty="0" smtClean="0"/>
          </a:p>
          <a:p>
            <a:r>
              <a:rPr lang="el-GR" dirty="0" smtClean="0"/>
              <a:t>πρώτον</a:t>
            </a:r>
            <a:r>
              <a:rPr lang="el-GR" dirty="0"/>
              <a:t>, για την προπαρασκευή και την πρόκληση του </a:t>
            </a:r>
            <a:r>
              <a:rPr lang="el-GR" dirty="0" smtClean="0"/>
              <a:t>πολέμου-</a:t>
            </a:r>
          </a:p>
          <a:p>
            <a:r>
              <a:rPr lang="el-GR" dirty="0" smtClean="0"/>
              <a:t> </a:t>
            </a:r>
            <a:r>
              <a:rPr lang="el-GR" dirty="0"/>
              <a:t>δεύτερον, για τη διάπραξη εγκλημάτων πολέμου κατά παράβαση των κανόνων που οφείλουν να διέπουν τη συμπεριφορά των εμπολέμων </a:t>
            </a:r>
            <a:endParaRPr lang="el-GR" dirty="0" smtClean="0"/>
          </a:p>
          <a:p>
            <a:r>
              <a:rPr lang="el-GR" dirty="0" smtClean="0"/>
              <a:t>τρίτον</a:t>
            </a:r>
            <a:r>
              <a:rPr lang="el-GR" dirty="0"/>
              <a:t>, για τη διάπραξη εγκλημάτων κατά της ανθρωπότητας</a:t>
            </a:r>
            <a:r>
              <a:rPr lang="el-GR" dirty="0" smtClean="0"/>
              <a:t>.</a:t>
            </a:r>
          </a:p>
          <a:p>
            <a:r>
              <a:rPr lang="el-GR" dirty="0" smtClean="0"/>
              <a:t> </a:t>
            </a:r>
            <a:r>
              <a:rPr lang="el-GR" dirty="0"/>
              <a:t>Η ευθύνη για τις παραβάσεις αυτές βάρυνε κυρίως τη γερμανική πλευρά. </a:t>
            </a:r>
            <a:endParaRPr lang="el-GR" dirty="0" smtClean="0"/>
          </a:p>
          <a:p>
            <a:r>
              <a:rPr lang="el-GR" dirty="0" smtClean="0"/>
              <a:t>Ιανουάριος-Οκτώβριος 1946 :διεξαγωγή </a:t>
            </a:r>
            <a:r>
              <a:rPr lang="el-GR" dirty="0"/>
              <a:t>της δίκης της </a:t>
            </a:r>
            <a:r>
              <a:rPr lang="el-GR" dirty="0" smtClean="0"/>
              <a:t>Νυρεμβέργης και </a:t>
            </a:r>
            <a:r>
              <a:rPr lang="el-GR" dirty="0"/>
              <a:t>της καταδίκης σε θάνατο των ηγετικών στελεχών, πολιτικών και στρατιωτικών, της χιτλερικής Γερμανίας. </a:t>
            </a:r>
            <a:endParaRPr lang="el-GR" dirty="0" smtClean="0"/>
          </a:p>
          <a:p>
            <a:r>
              <a:rPr lang="el-GR" dirty="0" smtClean="0"/>
              <a:t>Παράλληλα</a:t>
            </a:r>
            <a:r>
              <a:rPr lang="el-GR" dirty="0"/>
              <a:t>, όργανα διεθνή, αλλά και εθνικά, επέβαλαν κυρώσεις σε βάρος εκατοντάδων υπευθύνων για καταστροφές και βιαιότητες που είχαν διαπραχθεί στη διάρκεια του πολέμου.</a:t>
            </a:r>
          </a:p>
        </p:txBody>
      </p:sp>
    </p:spTree>
    <p:extLst>
      <p:ext uri="{BB962C8B-B14F-4D97-AF65-F5344CB8AC3E}">
        <p14:creationId xmlns:p14="http://schemas.microsoft.com/office/powerpoint/2010/main" val="143777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Οι συνέπειες του Β' Παγκόσμιου Πολέμου για την ανθρωπότητα. </a:t>
            </a:r>
          </a:p>
        </p:txBody>
      </p:sp>
      <p:sp>
        <p:nvSpPr>
          <p:cNvPr id="3" name="Θέση περιεχομένου 2"/>
          <p:cNvSpPr>
            <a:spLocks noGrp="1"/>
          </p:cNvSpPr>
          <p:nvPr>
            <p:ph idx="1"/>
          </p:nvPr>
        </p:nvSpPr>
        <p:spPr/>
        <p:txBody>
          <a:bodyPr>
            <a:normAutofit fontScale="70000" lnSpcReduction="20000"/>
          </a:bodyPr>
          <a:lstStyle/>
          <a:p>
            <a:r>
              <a:rPr lang="el-GR" dirty="0" smtClean="0"/>
              <a:t>Ο  Β</a:t>
            </a:r>
            <a:r>
              <a:rPr lang="el-GR" dirty="0"/>
              <a:t>' Παγκόσμιος Πόλεμος προκάλεσε τεράστιες ανθρώπινες και υλικές απώλειες σε κλίμακα παγκόσμια - κυρίως όμως στην Ευρώπη. </a:t>
            </a:r>
            <a:endParaRPr lang="el-GR" dirty="0" smtClean="0"/>
          </a:p>
          <a:p>
            <a:r>
              <a:rPr lang="el-GR" dirty="0" smtClean="0"/>
              <a:t>Σε 36.000.000ανέρχονται </a:t>
            </a:r>
            <a:r>
              <a:rPr lang="el-GR" dirty="0"/>
              <a:t>οι νεκροί στη γηραιά ήπειρο - πολλοί από τους οποίους προέρχονταν, για πρώτη φορά, από τους αμάχους. </a:t>
            </a:r>
            <a:endParaRPr lang="el-GR" dirty="0" smtClean="0"/>
          </a:p>
          <a:p>
            <a:r>
              <a:rPr lang="el-GR" dirty="0" smtClean="0"/>
              <a:t>Πόλεις </a:t>
            </a:r>
            <a:r>
              <a:rPr lang="el-GR" dirty="0"/>
              <a:t>και οικισμοί, λιμάνια, επικοινωνιακοί κόμβοι και πλουτοπαραγωγικές πηγές καταστράφηκαν. Η σκληρή δοκιμασία και αυτών των νικητών μετέβαλε τη διεθνή οικονομική ισορροπία προς όφελος των χωρών που βρίσκονταν μακριά από το πεδίο των επιχειρήσεων - κατ' εξοχήν των ΗΠΑ. </a:t>
            </a:r>
            <a:endParaRPr lang="el-GR" dirty="0" smtClean="0"/>
          </a:p>
          <a:p>
            <a:r>
              <a:rPr lang="el-GR" dirty="0" smtClean="0"/>
              <a:t>Και </a:t>
            </a:r>
            <a:r>
              <a:rPr lang="el-GR" dirty="0"/>
              <a:t>οι λαοί της Άπω Ανατολής όμως πλήρωσαν βαρύ φόρο αίματος και υλικών καταστροφών: εκατομμύρια Κινέζοι και Ιάπωνες συγκαταλέγονται μεταξύ των νεκρών. </a:t>
            </a:r>
            <a:endParaRPr lang="el-GR" dirty="0" smtClean="0"/>
          </a:p>
          <a:p>
            <a:r>
              <a:rPr lang="el-GR" dirty="0" smtClean="0"/>
              <a:t>Ανεξίτηλη </a:t>
            </a:r>
            <a:r>
              <a:rPr lang="el-GR" dirty="0"/>
              <a:t>στη συλλογική μνήμη της ανθρωπότητας έμεινε η εικόνα της καταστροφής στη Χιροσίμα και στο Ναγκασάκι μετά τη ρίψη της ατομικής βόμβας.</a:t>
            </a:r>
          </a:p>
          <a:p>
            <a:endParaRPr lang="el-GR" dirty="0"/>
          </a:p>
          <a:p>
            <a:r>
              <a:rPr lang="el-GR" dirty="0"/>
              <a:t> </a:t>
            </a:r>
          </a:p>
        </p:txBody>
      </p:sp>
    </p:spTree>
    <p:extLst>
      <p:ext uri="{BB962C8B-B14F-4D97-AF65-F5344CB8AC3E}">
        <p14:creationId xmlns:p14="http://schemas.microsoft.com/office/powerpoint/2010/main" val="935991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876926" y="1215189"/>
            <a:ext cx="6581274" cy="5329990"/>
          </a:xfrm>
          <a:prstGeom prst="rect">
            <a:avLst/>
          </a:prstGeom>
        </p:spPr>
      </p:pic>
    </p:spTree>
    <p:extLst>
      <p:ext uri="{BB962C8B-B14F-4D97-AF65-F5344CB8AC3E}">
        <p14:creationId xmlns:p14="http://schemas.microsoft.com/office/powerpoint/2010/main" val="1030433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2117558" y="1708485"/>
            <a:ext cx="6858000" cy="4407568"/>
          </a:xfrm>
          <a:prstGeom prst="rect">
            <a:avLst/>
          </a:prstGeom>
        </p:spPr>
      </p:pic>
    </p:spTree>
    <p:extLst>
      <p:ext uri="{BB962C8B-B14F-4D97-AF65-F5344CB8AC3E}">
        <p14:creationId xmlns:p14="http://schemas.microsoft.com/office/powerpoint/2010/main" val="669712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18038" y="232833"/>
            <a:ext cx="4789244" cy="3695700"/>
          </a:xfrm>
          <a:prstGeom prst="rect">
            <a:avLst/>
          </a:prstGeom>
        </p:spPr>
      </p:pic>
      <p:sp>
        <p:nvSpPr>
          <p:cNvPr id="5" name="Έλλειψη 4"/>
          <p:cNvSpPr/>
          <p:nvPr/>
        </p:nvSpPr>
        <p:spPr>
          <a:xfrm>
            <a:off x="4560711" y="440267"/>
            <a:ext cx="7586133" cy="63104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a:p>
            <a:pPr algn="ctr"/>
            <a:r>
              <a:rPr lang="el-GR" dirty="0"/>
              <a:t>«Ο </a:t>
            </a:r>
            <a:r>
              <a:rPr lang="el-GR" dirty="0" err="1"/>
              <a:t>Γκαίριγκ</a:t>
            </a:r>
            <a:r>
              <a:rPr lang="el-GR" dirty="0"/>
              <a:t> είχε χάσει την επιβλητικότητα του. Ο </a:t>
            </a:r>
            <a:r>
              <a:rPr lang="el-GR" dirty="0" err="1"/>
              <a:t>Ρόζεμπεργκ</a:t>
            </a:r>
            <a:r>
              <a:rPr lang="el-GR" dirty="0"/>
              <a:t> έβλεπε με </a:t>
            </a:r>
            <a:r>
              <a:rPr lang="el-GR" dirty="0" err="1"/>
              <a:t>αδιαφορίαν</a:t>
            </a:r>
            <a:r>
              <a:rPr lang="el-GR" dirty="0"/>
              <a:t> το τέλος του (…). Ο Φρανκ </a:t>
            </a:r>
            <a:r>
              <a:rPr lang="el-GR" dirty="0" err="1"/>
              <a:t>εφαίνετο</a:t>
            </a:r>
            <a:r>
              <a:rPr lang="el-GR" dirty="0"/>
              <a:t> επίσης απαθής και ο </a:t>
            </a:r>
            <a:r>
              <a:rPr lang="el-GR" dirty="0" err="1"/>
              <a:t>Ζάις</a:t>
            </a:r>
            <a:r>
              <a:rPr lang="el-GR" dirty="0"/>
              <a:t> </a:t>
            </a:r>
            <a:r>
              <a:rPr lang="el-GR" dirty="0" err="1"/>
              <a:t>Ινκβαρτ</a:t>
            </a:r>
            <a:r>
              <a:rPr lang="el-GR" dirty="0"/>
              <a:t> έγραφε σημειώματα μέχρι της τελευταίας του </a:t>
            </a:r>
            <a:r>
              <a:rPr lang="el-GR" dirty="0" err="1"/>
              <a:t>στίγμής</a:t>
            </a:r>
            <a:r>
              <a:rPr lang="el-GR" dirty="0"/>
              <a:t>. Ο </a:t>
            </a:r>
            <a:r>
              <a:rPr lang="el-GR" dirty="0" err="1"/>
              <a:t>Κάϊτελ</a:t>
            </a:r>
            <a:r>
              <a:rPr lang="el-GR" dirty="0"/>
              <a:t> </a:t>
            </a:r>
            <a:r>
              <a:rPr lang="el-GR" dirty="0" err="1"/>
              <a:t>εκάθητο</a:t>
            </a:r>
            <a:r>
              <a:rPr lang="el-GR" dirty="0"/>
              <a:t> με το χέρι επί του μετώπου βυθισμένος εις σκέψεις, ενώ ο </a:t>
            </a:r>
            <a:r>
              <a:rPr lang="el-GR" dirty="0" err="1"/>
              <a:t>Γιόντλ</a:t>
            </a:r>
            <a:r>
              <a:rPr lang="el-GR" dirty="0"/>
              <a:t> έφερε από καιρού εις καιρόν τας χείρας όπισθεν της κεφαλής.</a:t>
            </a:r>
          </a:p>
          <a:p>
            <a:pPr algn="ctr"/>
            <a:endParaRPr lang="el-GR" dirty="0"/>
          </a:p>
          <a:p>
            <a:pPr algn="ctr"/>
            <a:r>
              <a:rPr lang="el-GR" dirty="0"/>
              <a:t>»Ο </a:t>
            </a:r>
            <a:r>
              <a:rPr lang="el-GR" dirty="0" err="1"/>
              <a:t>Ρίμπεντροπ</a:t>
            </a:r>
            <a:r>
              <a:rPr lang="el-GR" dirty="0"/>
              <a:t> ήτο εξαπλωμένος νεκρός μάλλον ή ζων επί της κλίνης του. Ο </a:t>
            </a:r>
            <a:r>
              <a:rPr lang="el-GR" dirty="0" err="1"/>
              <a:t>Κάλτενμπρύνερ</a:t>
            </a:r>
            <a:r>
              <a:rPr lang="el-GR" dirty="0"/>
              <a:t> έτρωγε με </a:t>
            </a:r>
            <a:r>
              <a:rPr lang="el-GR" dirty="0" err="1"/>
              <a:t>όρεξιν</a:t>
            </a:r>
            <a:r>
              <a:rPr lang="el-GR" dirty="0"/>
              <a:t> την </a:t>
            </a:r>
            <a:r>
              <a:rPr lang="el-GR" dirty="0" err="1"/>
              <a:t>σούπαν</a:t>
            </a:r>
            <a:r>
              <a:rPr lang="el-GR" dirty="0"/>
              <a:t> την οποίαν του είχαν μόλις σερβίρει».</a:t>
            </a:r>
          </a:p>
          <a:p>
            <a:pPr algn="ctr"/>
            <a:endParaRPr lang="el-GR" dirty="0"/>
          </a:p>
          <a:p>
            <a:pPr algn="ctr"/>
            <a:r>
              <a:rPr lang="el-GR" dirty="0"/>
              <a:t>«Ο απαγχονισμός των 11 ηγετών  του ναζισμού </a:t>
            </a:r>
            <a:r>
              <a:rPr lang="el-GR" dirty="0" err="1"/>
              <a:t>ήρχισεν</a:t>
            </a:r>
            <a:r>
              <a:rPr lang="el-GR" dirty="0"/>
              <a:t> ακριβώς περί </a:t>
            </a:r>
            <a:r>
              <a:rPr lang="el-GR" dirty="0" err="1"/>
              <a:t>ώραν</a:t>
            </a:r>
            <a:r>
              <a:rPr lang="el-GR" dirty="0"/>
              <a:t> 1ην πρωινή εις τας </a:t>
            </a:r>
            <a:r>
              <a:rPr lang="el-GR" dirty="0" err="1"/>
              <a:t>φυλακάς</a:t>
            </a:r>
            <a:r>
              <a:rPr lang="el-GR" dirty="0"/>
              <a:t> της Νυρεμβέργης. (…) Οι καταδικασθέντες </a:t>
            </a:r>
            <a:r>
              <a:rPr lang="el-GR" dirty="0" err="1"/>
              <a:t>εξετελέσθησαν</a:t>
            </a:r>
            <a:r>
              <a:rPr lang="el-GR" dirty="0"/>
              <a:t> με την σειράν με την οποίαν </a:t>
            </a:r>
            <a:r>
              <a:rPr lang="el-GR" dirty="0" err="1"/>
              <a:t>εκάθηντο</a:t>
            </a:r>
            <a:r>
              <a:rPr lang="el-GR" dirty="0"/>
              <a:t> εις τα εδώλια των κατηγορουμένων. (…) </a:t>
            </a:r>
            <a:r>
              <a:rPr lang="el-GR" dirty="0" err="1"/>
              <a:t>Εδόθη</a:t>
            </a:r>
            <a:r>
              <a:rPr lang="el-GR" dirty="0"/>
              <a:t> εις τους καταδίκους το τελευταίο γεύμα </a:t>
            </a:r>
            <a:r>
              <a:rPr lang="el-GR" dirty="0" err="1"/>
              <a:t>αφθονώτερον</a:t>
            </a:r>
            <a:r>
              <a:rPr lang="el-GR" dirty="0"/>
              <a:t> του συνήθους, τίποτε όμως το </a:t>
            </a:r>
            <a:r>
              <a:rPr lang="el-GR" dirty="0" err="1"/>
              <a:t>εξαιρετικόν</a:t>
            </a:r>
            <a:r>
              <a:rPr lang="el-GR" dirty="0"/>
              <a:t>.</a:t>
            </a:r>
          </a:p>
        </p:txBody>
      </p:sp>
      <p:sp>
        <p:nvSpPr>
          <p:cNvPr id="6" name="Έλλειψη 5"/>
          <p:cNvSpPr/>
          <p:nvPr/>
        </p:nvSpPr>
        <p:spPr>
          <a:xfrm>
            <a:off x="1" y="4696178"/>
            <a:ext cx="4560710" cy="1027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https://www.in.gr/2021/10/01/istoriko-arxeio/diki-tis-nyremvergi-otan-katadikastikan-oi-nazi/</a:t>
            </a:r>
            <a:endParaRPr lang="el-GR"/>
          </a:p>
        </p:txBody>
      </p:sp>
    </p:spTree>
    <p:extLst>
      <p:ext uri="{BB962C8B-B14F-4D97-AF65-F5344CB8AC3E}">
        <p14:creationId xmlns:p14="http://schemas.microsoft.com/office/powerpoint/2010/main" val="3199371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692615" y="1068211"/>
            <a:ext cx="4949598" cy="3695700"/>
          </a:xfrm>
          <a:prstGeom prst="rect">
            <a:avLst/>
          </a:prstGeom>
        </p:spPr>
      </p:pic>
      <p:pic>
        <p:nvPicPr>
          <p:cNvPr id="5" name="Εικόνα 4"/>
          <p:cNvPicPr>
            <a:picLocks noChangeAspect="1"/>
          </p:cNvPicPr>
          <p:nvPr/>
        </p:nvPicPr>
        <p:blipFill>
          <a:blip r:embed="rId3"/>
          <a:stretch>
            <a:fillRect/>
          </a:stretch>
        </p:blipFill>
        <p:spPr>
          <a:xfrm>
            <a:off x="5597385" y="3215217"/>
            <a:ext cx="5715000" cy="3543300"/>
          </a:xfrm>
          <a:prstGeom prst="rect">
            <a:avLst/>
          </a:prstGeom>
        </p:spPr>
      </p:pic>
    </p:spTree>
    <p:extLst>
      <p:ext uri="{BB962C8B-B14F-4D97-AF65-F5344CB8AC3E}">
        <p14:creationId xmlns:p14="http://schemas.microsoft.com/office/powerpoint/2010/main" val="1266465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027288" y="609600"/>
            <a:ext cx="6515981" cy="4580555"/>
          </a:xfrm>
          <a:prstGeom prst="rect">
            <a:avLst/>
          </a:prstGeom>
        </p:spPr>
      </p:pic>
      <p:sp>
        <p:nvSpPr>
          <p:cNvPr id="2" name="Τίτλος 1"/>
          <p:cNvSpPr>
            <a:spLocks noGrp="1"/>
          </p:cNvSpPr>
          <p:nvPr>
            <p:ph type="title"/>
          </p:nvPr>
        </p:nvSpPr>
        <p:spPr/>
        <p:txBody>
          <a:bodyPr/>
          <a:lstStyle/>
          <a:p>
            <a:endParaRPr lang="el-GR" dirty="0"/>
          </a:p>
        </p:txBody>
      </p:sp>
      <p:pic>
        <p:nvPicPr>
          <p:cNvPr id="5" name="Θέση περιεχομένου 4"/>
          <p:cNvPicPr>
            <a:picLocks noGrp="1" noChangeAspect="1"/>
          </p:cNvPicPr>
          <p:nvPr>
            <p:ph idx="1"/>
          </p:nvPr>
        </p:nvPicPr>
        <p:blipFill>
          <a:blip r:embed="rId3"/>
          <a:stretch>
            <a:fillRect/>
          </a:stretch>
        </p:blipFill>
        <p:spPr>
          <a:xfrm>
            <a:off x="6513689" y="2095500"/>
            <a:ext cx="5429954" cy="4463344"/>
          </a:xfrm>
          <a:prstGeom prst="rect">
            <a:avLst/>
          </a:prstGeom>
        </p:spPr>
      </p:pic>
    </p:spTree>
    <p:extLst>
      <p:ext uri="{BB962C8B-B14F-4D97-AF65-F5344CB8AC3E}">
        <p14:creationId xmlns:p14="http://schemas.microsoft.com/office/powerpoint/2010/main" val="3301280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85000" lnSpcReduction="10000"/>
          </a:bodyPr>
          <a:lstStyle/>
          <a:p>
            <a:r>
              <a:rPr lang="el-GR" dirty="0"/>
              <a:t>1 ΙΟΥΛΙΟΥ 1937</a:t>
            </a:r>
          </a:p>
          <a:p>
            <a:r>
              <a:rPr lang="el-GR" dirty="0"/>
              <a:t>ΣΥΛΛΑΜΒΑΝΕΤΑΙ Ο MARTIN NIEMOELLER ΚΟΡΥΦΑΙΟΣ ΑΝΤΙΦΡΟΝΩΝ ΚΛΗΡΙΚΟΣ</a:t>
            </a:r>
          </a:p>
          <a:p>
            <a:r>
              <a:rPr lang="el-GR" dirty="0"/>
              <a:t>Συλλαμβάνεται ο Martin </a:t>
            </a:r>
            <a:r>
              <a:rPr lang="el-GR" dirty="0" err="1"/>
              <a:t>Niemoeller</a:t>
            </a:r>
            <a:r>
              <a:rPr lang="el-GR" dirty="0"/>
              <a:t>, ένας από τους κυριότερους πολέμιους των ναζιστικών φυλετικών θεωριών στους κόλπους της λουθηρανικής εκκλησίας και ένας από τους ιδρυτές της «Εξομολογητικής εκκλησίας». Τον στέλνουν στο στρατόπεδο συγκέντρωσης </a:t>
            </a:r>
            <a:r>
              <a:rPr lang="el-GR" dirty="0" err="1"/>
              <a:t>Σαξενχάουζεν</a:t>
            </a:r>
            <a:r>
              <a:rPr lang="el-GR" dirty="0"/>
              <a:t> το 1938 και περνά τα επόμενα επτά χρόνια σε στρατόπεδα συγκέντρωσης. Μετά τον πόλεμο, ο </a:t>
            </a:r>
            <a:r>
              <a:rPr lang="el-GR" dirty="0" err="1"/>
              <a:t>Niemoeller</a:t>
            </a:r>
            <a:r>
              <a:rPr lang="el-GR" dirty="0"/>
              <a:t> καταδίκασε όσους παρακολουθούσαν άπραγοι τις ναζιστικές πολιτικές και η πράξη του αυτή απετέλεσε κάλεσμα για έγκαιρη δράση. Είπε τα εξής: «Πρώτα ήρθαν για τους σοσιαλιστές, αλλά δεν φώναξα - επειδή δεν ήμουν σοσιαλιστής. Μετά ήρθαν για τους συνδικαλιστές, αλλά δεν φώναξα - επειδή δεν ήμουν συνδικαλιστής. Μετά ήρθαν για τους Εβραίους, αλλά δεν φώναξα - επειδή δεν ήμουν Εβραίος. Μετά ήρθαν για μένα – αλλά δεν είχε μείνει κανείς να φωνάξει για μένα».</a:t>
            </a:r>
          </a:p>
          <a:p>
            <a:endParaRPr lang="el-GR" dirty="0"/>
          </a:p>
        </p:txBody>
      </p:sp>
    </p:spTree>
    <p:extLst>
      <p:ext uri="{BB962C8B-B14F-4D97-AF65-F5344CB8AC3E}">
        <p14:creationId xmlns:p14="http://schemas.microsoft.com/office/powerpoint/2010/main" val="791908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έγκλημα της γενοκτονίας των Εβραίων. </a:t>
            </a:r>
          </a:p>
        </p:txBody>
      </p:sp>
      <p:sp>
        <p:nvSpPr>
          <p:cNvPr id="3" name="Θέση περιεχομένου 2"/>
          <p:cNvSpPr>
            <a:spLocks noGrp="1"/>
          </p:cNvSpPr>
          <p:nvPr>
            <p:ph idx="1"/>
          </p:nvPr>
        </p:nvSpPr>
        <p:spPr/>
        <p:txBody>
          <a:bodyPr>
            <a:normAutofit fontScale="70000" lnSpcReduction="20000"/>
          </a:bodyPr>
          <a:lstStyle/>
          <a:p>
            <a:r>
              <a:rPr lang="el-GR" dirty="0" smtClean="0"/>
              <a:t>1933  ξεκινούν οι διώξεις των εβραίων  στη Γερμανία </a:t>
            </a:r>
          </a:p>
          <a:p>
            <a:r>
              <a:rPr lang="el-GR" dirty="0" smtClean="0"/>
              <a:t>Η κατάληψη </a:t>
            </a:r>
            <a:r>
              <a:rPr lang="el-GR" dirty="0"/>
              <a:t>της Πολωνίας είχε ως αποτέλεσμα τη δημιουργία του γκέτο* της Βαρσοβίας, όπου συνωστίστηκαν, υπό περιορισμό, 500.000 Εβραίοι. </a:t>
            </a:r>
            <a:endParaRPr lang="el-GR" dirty="0" smtClean="0"/>
          </a:p>
          <a:p>
            <a:r>
              <a:rPr lang="el-GR" dirty="0" smtClean="0"/>
              <a:t>Μετά </a:t>
            </a:r>
            <a:r>
              <a:rPr lang="el-GR" dirty="0"/>
              <a:t>την εισβολή στη Ρωσία επιχειρήθηκε η καθολική πλέον εξόντωσή τους στην Ευρώπη. Προκειμένου να επιτευχθεί η «τελική λύση» του προβλήματος, το οποίο, κατά τους ναζί, προκαλούσε η εκτεταμένη διεθνής παρουσία του εβραϊκού στοιχείου, επινοήθηκαν και εφαρμόστηκαν από τον Χίτλερ και τους συνεργάτες του εφιαλτικές πρακτικές, πρωτοφανέρωτες στην παγκόσμια ιστορία: </a:t>
            </a:r>
            <a:endParaRPr lang="el-GR" dirty="0" smtClean="0"/>
          </a:p>
          <a:p>
            <a:r>
              <a:rPr lang="el-GR" dirty="0" smtClean="0"/>
              <a:t>φυσική </a:t>
            </a:r>
            <a:r>
              <a:rPr lang="el-GR" dirty="0"/>
              <a:t>εξόντωση μετά από επώδυνη παραμονή σε γκέτο ή σε στρατόπεδα συγκέντρωσης</a:t>
            </a:r>
            <a:r>
              <a:rPr lang="el-GR" dirty="0" smtClean="0"/>
              <a:t>,</a:t>
            </a:r>
          </a:p>
          <a:p>
            <a:r>
              <a:rPr lang="el-GR" dirty="0" smtClean="0"/>
              <a:t> </a:t>
            </a:r>
            <a:r>
              <a:rPr lang="el-GR" dirty="0"/>
              <a:t>μαζικές εκτελέσεις, </a:t>
            </a:r>
            <a:endParaRPr lang="el-GR" dirty="0" smtClean="0"/>
          </a:p>
          <a:p>
            <a:r>
              <a:rPr lang="el-GR" dirty="0" smtClean="0"/>
              <a:t>χρήση </a:t>
            </a:r>
            <a:r>
              <a:rPr lang="el-GR" dirty="0"/>
              <a:t>δηλητηριωδών αερίων -όπως το «</a:t>
            </a:r>
            <a:r>
              <a:rPr lang="el-GR" dirty="0" err="1"/>
              <a:t>Τσυκλόν</a:t>
            </a:r>
            <a:r>
              <a:rPr lang="el-GR" dirty="0"/>
              <a:t> Β»- προκειμένου να προκληθεί μαζικά ο θάνατος</a:t>
            </a:r>
            <a:r>
              <a:rPr lang="el-GR" dirty="0" smtClean="0"/>
              <a:t>.</a:t>
            </a:r>
          </a:p>
          <a:p>
            <a:r>
              <a:rPr lang="el-GR" dirty="0" smtClean="0"/>
              <a:t> </a:t>
            </a:r>
            <a:r>
              <a:rPr lang="el-GR" dirty="0"/>
              <a:t>Σε εκατομμύρια αριθμούνται τα θύματα της πρωτοφανούς αυτής τραγωδίας - μόνο από την Ελλάδα πάνω από 70.000. Στρατόπεδα όπως του Άουσβιτς, της </a:t>
            </a:r>
            <a:r>
              <a:rPr lang="el-GR" dirty="0" err="1"/>
              <a:t>Τρεμπλίνκα</a:t>
            </a:r>
            <a:r>
              <a:rPr lang="el-GR" dirty="0"/>
              <a:t>, του </a:t>
            </a:r>
            <a:r>
              <a:rPr lang="el-GR" dirty="0" err="1"/>
              <a:t>Νταχάου</a:t>
            </a:r>
            <a:r>
              <a:rPr lang="el-GR" dirty="0"/>
              <a:t>, του </a:t>
            </a:r>
            <a:r>
              <a:rPr lang="el-GR" dirty="0" err="1"/>
              <a:t>Μπέλζετς</a:t>
            </a:r>
            <a:r>
              <a:rPr lang="el-GR" dirty="0"/>
              <a:t> ή του </a:t>
            </a:r>
            <a:r>
              <a:rPr lang="el-GR" dirty="0" err="1"/>
              <a:t>Σόμπιμπορ</a:t>
            </a:r>
            <a:r>
              <a:rPr lang="el-GR" dirty="0"/>
              <a:t> έχουν γίνει συνώνυμα απανθρωπιάς και τρόμου.</a:t>
            </a:r>
          </a:p>
        </p:txBody>
      </p:sp>
    </p:spTree>
    <p:extLst>
      <p:ext uri="{BB962C8B-B14F-4D97-AF65-F5344CB8AC3E}">
        <p14:creationId xmlns:p14="http://schemas.microsoft.com/office/powerpoint/2010/main" val="592926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399822" y="970844"/>
            <a:ext cx="9539111" cy="5689600"/>
          </a:xfrm>
          <a:prstGeom prst="rect">
            <a:avLst/>
          </a:prstGeom>
        </p:spPr>
      </p:pic>
    </p:spTree>
    <p:extLst>
      <p:ext uri="{BB962C8B-B14F-4D97-AF65-F5344CB8AC3E}">
        <p14:creationId xmlns:p14="http://schemas.microsoft.com/office/powerpoint/2010/main" val="123093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913796" y="609600"/>
            <a:ext cx="10353760" cy="5181600"/>
          </a:xfrm>
          <a:prstGeom prst="rect">
            <a:avLst/>
          </a:prstGeom>
        </p:spPr>
      </p:pic>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p:txBody>
          <a:bodyPr/>
          <a:lstStyle/>
          <a:p>
            <a:endParaRPr lang="el-GR"/>
          </a:p>
        </p:txBody>
      </p:sp>
    </p:spTree>
    <p:extLst>
      <p:ext uri="{BB962C8B-B14F-4D97-AF65-F5344CB8AC3E}">
        <p14:creationId xmlns:p14="http://schemas.microsoft.com/office/powerpoint/2010/main" val="15638903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8346F"/>
      </a:dk2>
      <a:lt2>
        <a:srgbClr val="D9A8D2"/>
      </a:lt2>
      <a:accent1>
        <a:srgbClr val="CE57AB"/>
      </a:accent1>
      <a:accent2>
        <a:srgbClr val="8E8EFD"/>
      </a:accent2>
      <a:accent3>
        <a:srgbClr val="7CBCE0"/>
      </a:accent3>
      <a:accent4>
        <a:srgbClr val="70BF9F"/>
      </a:accent4>
      <a:accent5>
        <a:srgbClr val="A5B960"/>
      </a:accent5>
      <a:accent6>
        <a:srgbClr val="D47A57"/>
      </a:accent6>
      <a:hlink>
        <a:srgbClr val="D164DE"/>
      </a:hlink>
      <a:folHlink>
        <a:srgbClr val="BE87C4"/>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D4FE1632-F131-47D3-A814-99E9CD025E20}"/>
    </a:ext>
  </a:extLst>
</a:theme>
</file>

<file path=docProps/app.xml><?xml version="1.0" encoding="utf-8"?>
<Properties xmlns="http://schemas.openxmlformats.org/officeDocument/2006/extended-properties" xmlns:vt="http://schemas.openxmlformats.org/officeDocument/2006/docPropsVTypes">
  <Template>TM04033921[[fn=Damask]]</Template>
  <TotalTime>72</TotalTime>
  <Words>877</Words>
  <Application>Microsoft Office PowerPoint</Application>
  <PresentationFormat>Ευρεία οθόνη</PresentationFormat>
  <Paragraphs>38</Paragraphs>
  <Slides>22</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22</vt:i4>
      </vt:variant>
    </vt:vector>
  </HeadingPairs>
  <TitlesOfParts>
    <vt:vector size="26" baseType="lpstr">
      <vt:lpstr>Arial</vt:lpstr>
      <vt:lpstr>Bookman Old Style</vt:lpstr>
      <vt:lpstr>Rockwell</vt:lpstr>
      <vt:lpstr>Damask</vt:lpstr>
      <vt:lpstr>5. ΤΑ ΕΓΚΛΗΜΑΤΑ ΠΟΛΕΜΟΥ ΚΑΤΑ ΤΗΣ ΑΝΘΡΩΠΟΤΗΤΑΣ - ΤΟ ΟΛΟΚΑΥΤΩΜΑ</vt:lpstr>
      <vt:lpstr>Η δίκη της Νυρεμβέργης. </vt:lpstr>
      <vt:lpstr>Παρουσίαση του PowerPoint</vt:lpstr>
      <vt:lpstr>Παρουσίαση του PowerPoint</vt:lpstr>
      <vt:lpstr>Παρουσίαση του PowerPoint</vt:lpstr>
      <vt:lpstr>Παρουσίαση του PowerPoint</vt:lpstr>
      <vt:lpstr>Το έγκλημα της γενοκτονίας των Εβραίων.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 συνέπειες του Β' Παγκόσμιου Πολέμου για την ανθρωπότητα. </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ΤΑ ΕΓΚΛΗΜΑΤΑ ΠΟΛΕΜΟΥ ΚΑΤΑ ΤΗΣ ΑΝΘΡΩΠΟΤΗΤΑΣ - ΤΟ ΟΛΟΚΑΥΤΩΜΑ</dc:title>
  <dc:creator>k louta</dc:creator>
  <cp:lastModifiedBy>k louta</cp:lastModifiedBy>
  <cp:revision>10</cp:revision>
  <dcterms:created xsi:type="dcterms:W3CDTF">2024-01-13T19:39:07Z</dcterms:created>
  <dcterms:modified xsi:type="dcterms:W3CDTF">2024-01-13T20:51:56Z</dcterms:modified>
</cp:coreProperties>
</file>