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80" r:id="rId4"/>
    <p:sldId id="258" r:id="rId5"/>
    <p:sldId id="259" r:id="rId6"/>
    <p:sldId id="279" r:id="rId7"/>
    <p:sldId id="260" r:id="rId8"/>
    <p:sldId id="281" r:id="rId9"/>
    <p:sldId id="282" r:id="rId10"/>
    <p:sldId id="283" r:id="rId11"/>
    <p:sldId id="261" r:id="rId12"/>
    <p:sldId id="262" r:id="rId13"/>
    <p:sldId id="273" r:id="rId14"/>
    <p:sldId id="284" r:id="rId15"/>
    <p:sldId id="285" r:id="rId16"/>
    <p:sldId id="287" r:id="rId17"/>
    <p:sldId id="274" r:id="rId18"/>
    <p:sldId id="286" r:id="rId19"/>
    <p:sldId id="288" r:id="rId20"/>
    <p:sldId id="275" r:id="rId21"/>
    <p:sldId id="289" r:id="rId22"/>
    <p:sldId id="276" r:id="rId23"/>
    <p:sldId id="290" r:id="rId24"/>
    <p:sldId id="277" r:id="rId25"/>
    <p:sldId id="291" r:id="rId26"/>
    <p:sldId id="278" r:id="rId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5" d="100"/>
          <a:sy n="85" d="100"/>
        </p:scale>
        <p:origin x="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7E38C7D0-C3C5-43EC-B27F-7CB3C3EC0B1E}" type="datetimeFigureOut">
              <a:rPr lang="el-GR" smtClean="0"/>
              <a:t>5/3/2024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B2C6192-DB69-48DE-B4DD-6651A2D610EC}" type="slidenum">
              <a:rPr lang="el-GR" smtClean="0"/>
              <a:t>‹#›</a:t>
            </a:fld>
            <a:endParaRPr lang="el-GR"/>
          </a:p>
        </p:txBody>
      </p:sp>
    </p:spTree>
    <p:extLst>
      <p:ext uri="{BB962C8B-B14F-4D97-AF65-F5344CB8AC3E}">
        <p14:creationId xmlns:p14="http://schemas.microsoft.com/office/powerpoint/2010/main" val="1885962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7E38C7D0-C3C5-43EC-B27F-7CB3C3EC0B1E}" type="datetimeFigureOut">
              <a:rPr lang="el-GR" smtClean="0"/>
              <a:t>5/3/2024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B2C6192-DB69-48DE-B4DD-6651A2D610EC}" type="slidenum">
              <a:rPr lang="el-GR" smtClean="0"/>
              <a:t>‹#›</a:t>
            </a:fld>
            <a:endParaRPr lang="el-GR"/>
          </a:p>
        </p:txBody>
      </p:sp>
    </p:spTree>
    <p:extLst>
      <p:ext uri="{BB962C8B-B14F-4D97-AF65-F5344CB8AC3E}">
        <p14:creationId xmlns:p14="http://schemas.microsoft.com/office/powerpoint/2010/main" val="314235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7E38C7D0-C3C5-43EC-B27F-7CB3C3EC0B1E}" type="datetimeFigureOut">
              <a:rPr lang="el-GR" smtClean="0"/>
              <a:t>5/3/2024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B2C6192-DB69-48DE-B4DD-6651A2D610EC}" type="slidenum">
              <a:rPr lang="el-GR" smtClean="0"/>
              <a:t>‹#›</a:t>
            </a:fld>
            <a:endParaRPr lang="el-GR"/>
          </a:p>
        </p:txBody>
      </p:sp>
    </p:spTree>
    <p:extLst>
      <p:ext uri="{BB962C8B-B14F-4D97-AF65-F5344CB8AC3E}">
        <p14:creationId xmlns:p14="http://schemas.microsoft.com/office/powerpoint/2010/main" val="178532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7E38C7D0-C3C5-43EC-B27F-7CB3C3EC0B1E}" type="datetimeFigureOut">
              <a:rPr lang="el-GR" smtClean="0"/>
              <a:t>5/3/2024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B2C6192-DB69-48DE-B4DD-6651A2D610EC}" type="slidenum">
              <a:rPr lang="el-GR" smtClean="0"/>
              <a:t>‹#›</a:t>
            </a:fld>
            <a:endParaRPr lang="el-GR"/>
          </a:p>
        </p:txBody>
      </p:sp>
    </p:spTree>
    <p:extLst>
      <p:ext uri="{BB962C8B-B14F-4D97-AF65-F5344CB8AC3E}">
        <p14:creationId xmlns:p14="http://schemas.microsoft.com/office/powerpoint/2010/main" val="1096042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7E38C7D0-C3C5-43EC-B27F-7CB3C3EC0B1E}" type="datetimeFigureOut">
              <a:rPr lang="el-GR" smtClean="0"/>
              <a:t>5/3/2024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B2C6192-DB69-48DE-B4DD-6651A2D610EC}" type="slidenum">
              <a:rPr lang="el-GR" smtClean="0"/>
              <a:t>‹#›</a:t>
            </a:fld>
            <a:endParaRPr lang="el-GR"/>
          </a:p>
        </p:txBody>
      </p:sp>
    </p:spTree>
    <p:extLst>
      <p:ext uri="{BB962C8B-B14F-4D97-AF65-F5344CB8AC3E}">
        <p14:creationId xmlns:p14="http://schemas.microsoft.com/office/powerpoint/2010/main" val="1215294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7E38C7D0-C3C5-43EC-B27F-7CB3C3EC0B1E}" type="datetimeFigureOut">
              <a:rPr lang="el-GR" smtClean="0"/>
              <a:t>5/3/2024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B2C6192-DB69-48DE-B4DD-6651A2D610EC}" type="slidenum">
              <a:rPr lang="el-GR" smtClean="0"/>
              <a:t>‹#›</a:t>
            </a:fld>
            <a:endParaRPr lang="el-GR"/>
          </a:p>
        </p:txBody>
      </p:sp>
    </p:spTree>
    <p:extLst>
      <p:ext uri="{BB962C8B-B14F-4D97-AF65-F5344CB8AC3E}">
        <p14:creationId xmlns:p14="http://schemas.microsoft.com/office/powerpoint/2010/main" val="4069456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7E38C7D0-C3C5-43EC-B27F-7CB3C3EC0B1E}" type="datetimeFigureOut">
              <a:rPr lang="el-GR" smtClean="0"/>
              <a:t>5/3/2024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B2C6192-DB69-48DE-B4DD-6651A2D610EC}" type="slidenum">
              <a:rPr lang="el-GR" smtClean="0"/>
              <a:t>‹#›</a:t>
            </a:fld>
            <a:endParaRPr lang="el-GR"/>
          </a:p>
        </p:txBody>
      </p:sp>
    </p:spTree>
    <p:extLst>
      <p:ext uri="{BB962C8B-B14F-4D97-AF65-F5344CB8AC3E}">
        <p14:creationId xmlns:p14="http://schemas.microsoft.com/office/powerpoint/2010/main" val="4077042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7E38C7D0-C3C5-43EC-B27F-7CB3C3EC0B1E}" type="datetimeFigureOut">
              <a:rPr lang="el-GR" smtClean="0"/>
              <a:t>5/3/2024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B2C6192-DB69-48DE-B4DD-6651A2D610EC}" type="slidenum">
              <a:rPr lang="el-GR" smtClean="0"/>
              <a:t>‹#›</a:t>
            </a:fld>
            <a:endParaRPr lang="el-GR"/>
          </a:p>
        </p:txBody>
      </p:sp>
    </p:spTree>
    <p:extLst>
      <p:ext uri="{BB962C8B-B14F-4D97-AF65-F5344CB8AC3E}">
        <p14:creationId xmlns:p14="http://schemas.microsoft.com/office/powerpoint/2010/main" val="3919877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8C7D0-C3C5-43EC-B27F-7CB3C3EC0B1E}" type="datetimeFigureOut">
              <a:rPr lang="el-GR" smtClean="0"/>
              <a:t>5/3/2024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B2C6192-DB69-48DE-B4DD-6651A2D610EC}" type="slidenum">
              <a:rPr lang="el-GR" smtClean="0"/>
              <a:t>‹#›</a:t>
            </a:fld>
            <a:endParaRPr lang="el-GR"/>
          </a:p>
        </p:txBody>
      </p:sp>
    </p:spTree>
    <p:extLst>
      <p:ext uri="{BB962C8B-B14F-4D97-AF65-F5344CB8AC3E}">
        <p14:creationId xmlns:p14="http://schemas.microsoft.com/office/powerpoint/2010/main" val="4150019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7E38C7D0-C3C5-43EC-B27F-7CB3C3EC0B1E}" type="datetimeFigureOut">
              <a:rPr lang="el-GR" smtClean="0"/>
              <a:t>5/3/2024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B2C6192-DB69-48DE-B4DD-6651A2D610EC}" type="slidenum">
              <a:rPr lang="el-GR" smtClean="0"/>
              <a:t>‹#›</a:t>
            </a:fld>
            <a:endParaRPr lang="el-GR"/>
          </a:p>
        </p:txBody>
      </p:sp>
    </p:spTree>
    <p:extLst>
      <p:ext uri="{BB962C8B-B14F-4D97-AF65-F5344CB8AC3E}">
        <p14:creationId xmlns:p14="http://schemas.microsoft.com/office/powerpoint/2010/main" val="1548488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7E38C7D0-C3C5-43EC-B27F-7CB3C3EC0B1E}" type="datetimeFigureOut">
              <a:rPr lang="el-GR" smtClean="0"/>
              <a:t>5/3/2024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B2C6192-DB69-48DE-B4DD-6651A2D610EC}" type="slidenum">
              <a:rPr lang="el-GR" smtClean="0"/>
              <a:t>‹#›</a:t>
            </a:fld>
            <a:endParaRPr lang="el-GR"/>
          </a:p>
        </p:txBody>
      </p:sp>
    </p:spTree>
    <p:extLst>
      <p:ext uri="{BB962C8B-B14F-4D97-AF65-F5344CB8AC3E}">
        <p14:creationId xmlns:p14="http://schemas.microsoft.com/office/powerpoint/2010/main" val="82187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8C7D0-C3C5-43EC-B27F-7CB3C3EC0B1E}" type="datetimeFigureOut">
              <a:rPr lang="el-GR" smtClean="0"/>
              <a:t>5/3/2024</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C6192-DB69-48DE-B4DD-6651A2D610EC}" type="slidenum">
              <a:rPr lang="el-GR" smtClean="0"/>
              <a:t>‹#›</a:t>
            </a:fld>
            <a:endParaRPr lang="el-GR"/>
          </a:p>
        </p:txBody>
      </p:sp>
    </p:spTree>
    <p:extLst>
      <p:ext uri="{BB962C8B-B14F-4D97-AF65-F5344CB8AC3E}">
        <p14:creationId xmlns:p14="http://schemas.microsoft.com/office/powerpoint/2010/main" val="169852438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smtClean="0"/>
              <a:t>6. Η ΕΛΛΑΔΑ ΕΩΣ ΤΟ 1974</a:t>
            </a:r>
            <a:endParaRPr lang="el-GR" dirty="0"/>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1283120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27000" y="270932"/>
            <a:ext cx="5507329" cy="3093157"/>
          </a:xfrm>
          <a:prstGeom prst="rect">
            <a:avLst/>
          </a:prstGeom>
        </p:spPr>
      </p:pic>
      <p:pic>
        <p:nvPicPr>
          <p:cNvPr id="3" name="Εικόνα 2"/>
          <p:cNvPicPr>
            <a:picLocks noChangeAspect="1"/>
          </p:cNvPicPr>
          <p:nvPr/>
        </p:nvPicPr>
        <p:blipFill>
          <a:blip r:embed="rId3"/>
          <a:stretch>
            <a:fillRect/>
          </a:stretch>
        </p:blipFill>
        <p:spPr>
          <a:xfrm>
            <a:off x="5844882" y="372531"/>
            <a:ext cx="2331866" cy="3338689"/>
          </a:xfrm>
          <a:prstGeom prst="rect">
            <a:avLst/>
          </a:prstGeom>
        </p:spPr>
      </p:pic>
      <p:pic>
        <p:nvPicPr>
          <p:cNvPr id="4" name="Εικόνα 3"/>
          <p:cNvPicPr>
            <a:picLocks noChangeAspect="1"/>
          </p:cNvPicPr>
          <p:nvPr/>
        </p:nvPicPr>
        <p:blipFill>
          <a:blip r:embed="rId4"/>
          <a:stretch>
            <a:fillRect/>
          </a:stretch>
        </p:blipFill>
        <p:spPr>
          <a:xfrm>
            <a:off x="8387302" y="2308795"/>
            <a:ext cx="3821995" cy="2804851"/>
          </a:xfrm>
          <a:prstGeom prst="rect">
            <a:avLst/>
          </a:prstGeom>
        </p:spPr>
      </p:pic>
      <p:sp>
        <p:nvSpPr>
          <p:cNvPr id="5" name="Ορθογώνιο 4"/>
          <p:cNvSpPr/>
          <p:nvPr/>
        </p:nvSpPr>
        <p:spPr>
          <a:xfrm>
            <a:off x="127000" y="3984978"/>
            <a:ext cx="381282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Αλέξανδρος Παπάγος</a:t>
            </a:r>
          </a:p>
          <a:p>
            <a:pPr algn="ctr"/>
            <a:r>
              <a:rPr lang="el-GR" dirty="0" smtClean="0"/>
              <a:t>Κωνσταντίνος </a:t>
            </a:r>
            <a:r>
              <a:rPr lang="el-GR" dirty="0"/>
              <a:t>Κ</a:t>
            </a:r>
            <a:r>
              <a:rPr lang="el-GR" dirty="0" smtClean="0"/>
              <a:t>αραμανλής</a:t>
            </a:r>
            <a:endParaRPr lang="el-GR" dirty="0"/>
          </a:p>
        </p:txBody>
      </p:sp>
      <p:sp>
        <p:nvSpPr>
          <p:cNvPr id="6" name="Ορθογώνιο 5"/>
          <p:cNvSpPr/>
          <p:nvPr/>
        </p:nvSpPr>
        <p:spPr>
          <a:xfrm>
            <a:off x="6375613" y="4222044"/>
            <a:ext cx="151531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Σπύρος </a:t>
            </a:r>
            <a:r>
              <a:rPr lang="el-GR" dirty="0" err="1"/>
              <a:t>Μ</a:t>
            </a:r>
            <a:r>
              <a:rPr lang="el-GR" dirty="0" err="1" smtClean="0"/>
              <a:t>αρκεζίνης</a:t>
            </a:r>
            <a:endParaRPr lang="el-GR" dirty="0"/>
          </a:p>
        </p:txBody>
      </p:sp>
      <p:sp>
        <p:nvSpPr>
          <p:cNvPr id="7" name="Ορθογώνιο 6"/>
          <p:cNvSpPr/>
          <p:nvPr/>
        </p:nvSpPr>
        <p:spPr>
          <a:xfrm>
            <a:off x="8850489" y="5486400"/>
            <a:ext cx="287866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Βασιλιάς Παύλος</a:t>
            </a:r>
            <a:endParaRPr lang="el-GR" dirty="0"/>
          </a:p>
        </p:txBody>
      </p:sp>
    </p:spTree>
    <p:extLst>
      <p:ext uri="{BB962C8B-B14F-4D97-AF65-F5344CB8AC3E}">
        <p14:creationId xmlns:p14="http://schemas.microsoft.com/office/powerpoint/2010/main" val="964711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19288" y="756356"/>
            <a:ext cx="10735733" cy="5667022"/>
          </a:xfrm>
          <a:prstGeom prst="rect">
            <a:avLst/>
          </a:prstGeom>
        </p:spPr>
      </p:pic>
    </p:spTree>
    <p:extLst>
      <p:ext uri="{BB962C8B-B14F-4D97-AF65-F5344CB8AC3E}">
        <p14:creationId xmlns:p14="http://schemas.microsoft.com/office/powerpoint/2010/main" val="128857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28978" y="846668"/>
            <a:ext cx="10848621" cy="5147732"/>
          </a:xfrm>
          <a:prstGeom prst="rect">
            <a:avLst/>
          </a:prstGeom>
        </p:spPr>
      </p:pic>
    </p:spTree>
    <p:extLst>
      <p:ext uri="{BB962C8B-B14F-4D97-AF65-F5344CB8AC3E}">
        <p14:creationId xmlns:p14="http://schemas.microsoft.com/office/powerpoint/2010/main" val="2282593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92500" lnSpcReduction="10000"/>
          </a:bodyPr>
          <a:lstStyle/>
          <a:p>
            <a:r>
              <a:rPr lang="el-GR" dirty="0" smtClean="0"/>
              <a:t> Σημαντικό </a:t>
            </a:r>
            <a:r>
              <a:rPr lang="el-GR" dirty="0"/>
              <a:t>μέρος του ανθρώπινου δυναμικού της χώρας μετανάστευε κυρίως σε δυτικοευρωπαϊκές χώρες</a:t>
            </a:r>
            <a:r>
              <a:rPr lang="el-GR" dirty="0" smtClean="0"/>
              <a:t>.</a:t>
            </a:r>
          </a:p>
          <a:p>
            <a:r>
              <a:rPr lang="el-GR" dirty="0" smtClean="0"/>
              <a:t> Η ΕΔΑ (</a:t>
            </a:r>
            <a:r>
              <a:rPr lang="el-GR" dirty="0"/>
              <a:t>Ενιαία Δημοκρατική </a:t>
            </a:r>
            <a:r>
              <a:rPr lang="el-GR" dirty="0" smtClean="0"/>
              <a:t>Αριστερά)κατήγγειλε  </a:t>
            </a:r>
            <a:r>
              <a:rPr lang="el-GR" dirty="0"/>
              <a:t>διακρίσεις σε βάρος της. </a:t>
            </a:r>
            <a:endParaRPr lang="el-GR" dirty="0" smtClean="0"/>
          </a:p>
          <a:p>
            <a:r>
              <a:rPr lang="el-GR" dirty="0" smtClean="0"/>
              <a:t>Μάιος  </a:t>
            </a:r>
            <a:r>
              <a:rPr lang="el-GR" dirty="0"/>
              <a:t>1963, μια παρακρατική οργάνωση*, </a:t>
            </a:r>
            <a:r>
              <a:rPr lang="el-GR" dirty="0">
                <a:solidFill>
                  <a:srgbClr val="FF0000"/>
                </a:solidFill>
              </a:rPr>
              <a:t>χωρίς άμεση ή έμμεση ανάμειξη της κυβέρνησης, </a:t>
            </a:r>
            <a:r>
              <a:rPr lang="el-GR" dirty="0"/>
              <a:t>δολοφόνησε στη Θεσσαλονίκη τον βουλευτή της ΕΔΑ Γρηγόρη Λαμπράκη. </a:t>
            </a:r>
            <a:endParaRPr lang="el-GR" dirty="0" smtClean="0"/>
          </a:p>
          <a:p>
            <a:r>
              <a:rPr lang="el-GR" dirty="0" smtClean="0"/>
              <a:t>Τέλος</a:t>
            </a:r>
            <a:r>
              <a:rPr lang="el-GR" dirty="0"/>
              <a:t>, το πολιτικό σύστημα έδειχνε ανίκανο να μεταρρυθμιστεί</a:t>
            </a:r>
            <a:r>
              <a:rPr lang="el-GR" dirty="0" smtClean="0"/>
              <a:t>:</a:t>
            </a:r>
          </a:p>
          <a:p>
            <a:r>
              <a:rPr lang="el-GR" dirty="0" smtClean="0"/>
              <a:t>1963: η </a:t>
            </a:r>
            <a:r>
              <a:rPr lang="el-GR" dirty="0"/>
              <a:t>πρόταση του Καραμανλή για αναθεώρηση του </a:t>
            </a:r>
            <a:r>
              <a:rPr lang="el-GR" dirty="0" smtClean="0"/>
              <a:t>Συντάγματος </a:t>
            </a:r>
            <a:r>
              <a:rPr lang="el-GR" dirty="0"/>
              <a:t>δεν απέφερε </a:t>
            </a:r>
            <a:r>
              <a:rPr lang="el-GR" dirty="0" smtClean="0"/>
              <a:t>καρπούς</a:t>
            </a:r>
          </a:p>
          <a:p>
            <a:r>
              <a:rPr lang="el-GR" dirty="0" smtClean="0"/>
              <a:t>Ο πρωθυπουργός </a:t>
            </a:r>
            <a:r>
              <a:rPr lang="el-GR" dirty="0"/>
              <a:t>εξαναγκάστηκε σε παραίτηση από τον βασιλιά Παύλο.</a:t>
            </a:r>
          </a:p>
        </p:txBody>
      </p:sp>
      <p:sp>
        <p:nvSpPr>
          <p:cNvPr id="4" name="Δεξιό βέλος 3"/>
          <p:cNvSpPr/>
          <p:nvPr/>
        </p:nvSpPr>
        <p:spPr>
          <a:xfrm flipV="1">
            <a:off x="4978401" y="5260622"/>
            <a:ext cx="1004711" cy="417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43677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Μετανάστευση 1950</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196187" y="1214966"/>
            <a:ext cx="5662746" cy="3194654"/>
          </a:xfrm>
          <a:prstGeom prst="rect">
            <a:avLst/>
          </a:prstGeom>
        </p:spPr>
      </p:pic>
      <p:pic>
        <p:nvPicPr>
          <p:cNvPr id="5" name="Εικόνα 4"/>
          <p:cNvPicPr>
            <a:picLocks noChangeAspect="1"/>
          </p:cNvPicPr>
          <p:nvPr/>
        </p:nvPicPr>
        <p:blipFill>
          <a:blip r:embed="rId3"/>
          <a:stretch>
            <a:fillRect/>
          </a:stretch>
        </p:blipFill>
        <p:spPr>
          <a:xfrm>
            <a:off x="6615288" y="0"/>
            <a:ext cx="5113867" cy="3835400"/>
          </a:xfrm>
          <a:prstGeom prst="rect">
            <a:avLst/>
          </a:prstGeom>
        </p:spPr>
      </p:pic>
      <p:pic>
        <p:nvPicPr>
          <p:cNvPr id="6" name="Εικόνα 5"/>
          <p:cNvPicPr>
            <a:picLocks noChangeAspect="1"/>
          </p:cNvPicPr>
          <p:nvPr/>
        </p:nvPicPr>
        <p:blipFill>
          <a:blip r:embed="rId4"/>
          <a:stretch>
            <a:fillRect/>
          </a:stretch>
        </p:blipFill>
        <p:spPr>
          <a:xfrm>
            <a:off x="7125228" y="3958517"/>
            <a:ext cx="4440041" cy="2495903"/>
          </a:xfrm>
          <a:prstGeom prst="rect">
            <a:avLst/>
          </a:prstGeom>
        </p:spPr>
      </p:pic>
      <p:pic>
        <p:nvPicPr>
          <p:cNvPr id="7" name="Εικόνα 6"/>
          <p:cNvPicPr>
            <a:picLocks noChangeAspect="1"/>
          </p:cNvPicPr>
          <p:nvPr/>
        </p:nvPicPr>
        <p:blipFill>
          <a:blip r:embed="rId5"/>
          <a:stretch>
            <a:fillRect/>
          </a:stretch>
        </p:blipFill>
        <p:spPr>
          <a:xfrm>
            <a:off x="1220964" y="4409620"/>
            <a:ext cx="4286250" cy="2247900"/>
          </a:xfrm>
          <a:prstGeom prst="rect">
            <a:avLst/>
          </a:prstGeom>
        </p:spPr>
      </p:pic>
    </p:spTree>
    <p:extLst>
      <p:ext uri="{BB962C8B-B14F-4D97-AF65-F5344CB8AC3E}">
        <p14:creationId xmlns:p14="http://schemas.microsoft.com/office/powerpoint/2010/main" val="3462701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2551325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Δολοφονία </a:t>
            </a:r>
            <a:r>
              <a:rPr lang="el-GR" dirty="0"/>
              <a:t>Λ</a:t>
            </a:r>
            <a:r>
              <a:rPr lang="el-GR" dirty="0" smtClean="0"/>
              <a:t>αμπράκη </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287964" y="1204736"/>
            <a:ext cx="4396925" cy="3774776"/>
          </a:xfrm>
          <a:prstGeom prst="rect">
            <a:avLst/>
          </a:prstGeom>
        </p:spPr>
      </p:pic>
      <p:pic>
        <p:nvPicPr>
          <p:cNvPr id="5" name="Εικόνα 4"/>
          <p:cNvPicPr>
            <a:picLocks noChangeAspect="1"/>
          </p:cNvPicPr>
          <p:nvPr/>
        </p:nvPicPr>
        <p:blipFill>
          <a:blip r:embed="rId3"/>
          <a:stretch>
            <a:fillRect/>
          </a:stretch>
        </p:blipFill>
        <p:spPr>
          <a:xfrm>
            <a:off x="6096000" y="-12320"/>
            <a:ext cx="5344673" cy="3921654"/>
          </a:xfrm>
          <a:prstGeom prst="rect">
            <a:avLst/>
          </a:prstGeom>
        </p:spPr>
      </p:pic>
      <p:pic>
        <p:nvPicPr>
          <p:cNvPr id="6" name="Εικόνα 5"/>
          <p:cNvPicPr>
            <a:picLocks noChangeAspect="1"/>
          </p:cNvPicPr>
          <p:nvPr/>
        </p:nvPicPr>
        <p:blipFill>
          <a:blip r:embed="rId4"/>
          <a:stretch>
            <a:fillRect/>
          </a:stretch>
        </p:blipFill>
        <p:spPr>
          <a:xfrm>
            <a:off x="4684889" y="3909334"/>
            <a:ext cx="7181850" cy="2800350"/>
          </a:xfrm>
          <a:prstGeom prst="rect">
            <a:avLst/>
          </a:prstGeom>
        </p:spPr>
      </p:pic>
    </p:spTree>
    <p:extLst>
      <p:ext uri="{BB962C8B-B14F-4D97-AF65-F5344CB8AC3E}">
        <p14:creationId xmlns:p14="http://schemas.microsoft.com/office/powerpoint/2010/main" val="3775531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85000" lnSpcReduction="20000"/>
          </a:bodyPr>
          <a:lstStyle/>
          <a:p>
            <a:r>
              <a:rPr lang="el-GR" dirty="0" smtClean="0"/>
              <a:t> Εκλογές  Νοέμβριος  </a:t>
            </a:r>
            <a:r>
              <a:rPr lang="el-GR" dirty="0"/>
              <a:t>1963 και </a:t>
            </a:r>
            <a:r>
              <a:rPr lang="el-GR" dirty="0" smtClean="0"/>
              <a:t> Φεβρουάριος </a:t>
            </a:r>
            <a:r>
              <a:rPr lang="el-GR" dirty="0"/>
              <a:t>1964 επικράτησε το κόμμα της Ένωσης Κέντρου, </a:t>
            </a:r>
            <a:r>
              <a:rPr lang="el-GR" dirty="0" smtClean="0"/>
              <a:t>με </a:t>
            </a:r>
            <a:r>
              <a:rPr lang="el-GR" dirty="0"/>
              <a:t>πρωθυπουργό τον Γεώργιο Παπανδρέου</a:t>
            </a:r>
            <a:r>
              <a:rPr lang="el-GR" dirty="0" smtClean="0"/>
              <a:t>.</a:t>
            </a:r>
          </a:p>
          <a:p>
            <a:r>
              <a:rPr lang="el-GR" dirty="0" smtClean="0"/>
              <a:t> </a:t>
            </a:r>
            <a:r>
              <a:rPr lang="el-GR" dirty="0"/>
              <a:t>Η κυβέρνηση της Ένωσης Κέντρου προσπάθησε, στο λίγο χρονικό διάστημα που έμεινε στην εξουσία, να εκδημοκρατίσει περαιτέρω την Ελλάδα, ενώ πραγματοποίησε και σημαντική εκπαιδευτική μεταρρύθμιση.</a:t>
            </a:r>
          </a:p>
          <a:p>
            <a:endParaRPr lang="el-GR" dirty="0"/>
          </a:p>
          <a:p>
            <a:r>
              <a:rPr lang="el-GR" dirty="0" smtClean="0"/>
              <a:t>Η </a:t>
            </a:r>
            <a:r>
              <a:rPr lang="el-GR" dirty="0"/>
              <a:t>κυβέρνηση του Γεωργίου Παπανδρέου ανατράπηκε μετά από αντισυνταγματική παρέμβαση του νέου βασιλιά Κωνσταντίνου Β', τον Ιούλιο του </a:t>
            </a:r>
            <a:r>
              <a:rPr lang="el-GR" dirty="0" smtClean="0"/>
              <a:t>1965.</a:t>
            </a:r>
          </a:p>
          <a:p>
            <a:r>
              <a:rPr lang="el-GR" dirty="0" smtClean="0"/>
              <a:t> </a:t>
            </a:r>
            <a:r>
              <a:rPr lang="el-GR" dirty="0"/>
              <a:t>Κ</a:t>
            </a:r>
            <a:r>
              <a:rPr lang="el-GR" dirty="0" smtClean="0"/>
              <a:t>υβέρνηση </a:t>
            </a:r>
            <a:r>
              <a:rPr lang="el-GR" dirty="0"/>
              <a:t>σχημάτισαν πρώην βουλευτές της Ένωσης Κέντρου, που έμειναν γνωστοί ως «αποστάτες</a:t>
            </a:r>
            <a:r>
              <a:rPr lang="el-GR" dirty="0" smtClean="0"/>
              <a:t>».</a:t>
            </a:r>
          </a:p>
          <a:p>
            <a:r>
              <a:rPr lang="el-GR" dirty="0" smtClean="0"/>
              <a:t> </a:t>
            </a:r>
            <a:r>
              <a:rPr lang="el-GR" dirty="0"/>
              <a:t>Η πολιτική κρίση συνεχίστηκε με αμείωτη ένταση, έως ότου την 21η Απριλίου 1967 συνωμότες αξιωματικοί κατέλυσαν το δημοκρατικό πολίτευμα, επιβάλλοντας δικτατορία.</a:t>
            </a:r>
          </a:p>
        </p:txBody>
      </p:sp>
    </p:spTree>
    <p:extLst>
      <p:ext uri="{BB962C8B-B14F-4D97-AF65-F5344CB8AC3E}">
        <p14:creationId xmlns:p14="http://schemas.microsoft.com/office/powerpoint/2010/main" val="2538147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stretch>
            <a:fillRect/>
          </a:stretch>
        </p:blipFill>
        <p:spPr>
          <a:xfrm>
            <a:off x="3598333" y="365125"/>
            <a:ext cx="4995333" cy="3515466"/>
          </a:xfrm>
          <a:prstGeom prst="rect">
            <a:avLst/>
          </a:prstGeom>
        </p:spPr>
      </p:pic>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3"/>
          <a:stretch>
            <a:fillRect/>
          </a:stretch>
        </p:blipFill>
        <p:spPr>
          <a:xfrm>
            <a:off x="341826" y="256469"/>
            <a:ext cx="3290036" cy="4351338"/>
          </a:xfrm>
          <a:prstGeom prst="rect">
            <a:avLst/>
          </a:prstGeom>
        </p:spPr>
      </p:pic>
      <p:sp>
        <p:nvSpPr>
          <p:cNvPr id="5" name="Ορθογώνιο 4"/>
          <p:cNvSpPr/>
          <p:nvPr/>
        </p:nvSpPr>
        <p:spPr>
          <a:xfrm>
            <a:off x="341826" y="4899378"/>
            <a:ext cx="2864218" cy="1140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Γ. Παπανδρέου, «γέρος της δημοκρατίας» αρχηγός της Ένωσης Κέντρου</a:t>
            </a:r>
            <a:endParaRPr lang="el-GR" dirty="0"/>
          </a:p>
        </p:txBody>
      </p:sp>
      <p:sp>
        <p:nvSpPr>
          <p:cNvPr id="7" name="Στρογγυλεμένο ορθογώνιο 6"/>
          <p:cNvSpPr/>
          <p:nvPr/>
        </p:nvSpPr>
        <p:spPr>
          <a:xfrm>
            <a:off x="4086577" y="4150607"/>
            <a:ext cx="186266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Βασιλιάς Κωνσταντίνος Β  </a:t>
            </a:r>
            <a:endParaRPr lang="el-GR" dirty="0"/>
          </a:p>
        </p:txBody>
      </p:sp>
    </p:spTree>
    <p:extLst>
      <p:ext uri="{BB962C8B-B14F-4D97-AF65-F5344CB8AC3E}">
        <p14:creationId xmlns:p14="http://schemas.microsoft.com/office/powerpoint/2010/main" val="2717939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Αποστασία 1965</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248356" y="1095425"/>
            <a:ext cx="6968067" cy="2762592"/>
          </a:xfrm>
          <a:prstGeom prst="rect">
            <a:avLst/>
          </a:prstGeom>
        </p:spPr>
      </p:pic>
      <p:pic>
        <p:nvPicPr>
          <p:cNvPr id="5" name="Εικόνα 4"/>
          <p:cNvPicPr>
            <a:picLocks noChangeAspect="1"/>
          </p:cNvPicPr>
          <p:nvPr/>
        </p:nvPicPr>
        <p:blipFill>
          <a:blip r:embed="rId3"/>
          <a:stretch>
            <a:fillRect/>
          </a:stretch>
        </p:blipFill>
        <p:spPr>
          <a:xfrm>
            <a:off x="7357828" y="118622"/>
            <a:ext cx="4485627" cy="3144131"/>
          </a:xfrm>
          <a:prstGeom prst="rect">
            <a:avLst/>
          </a:prstGeom>
        </p:spPr>
      </p:pic>
      <p:pic>
        <p:nvPicPr>
          <p:cNvPr id="6" name="Εικόνα 5"/>
          <p:cNvPicPr>
            <a:picLocks noChangeAspect="1"/>
          </p:cNvPicPr>
          <p:nvPr/>
        </p:nvPicPr>
        <p:blipFill>
          <a:blip r:embed="rId4"/>
          <a:stretch>
            <a:fillRect/>
          </a:stretch>
        </p:blipFill>
        <p:spPr>
          <a:xfrm>
            <a:off x="6831188" y="3596582"/>
            <a:ext cx="5012267" cy="3132667"/>
          </a:xfrm>
          <a:prstGeom prst="rect">
            <a:avLst/>
          </a:prstGeom>
        </p:spPr>
      </p:pic>
    </p:spTree>
    <p:extLst>
      <p:ext uri="{BB962C8B-B14F-4D97-AF65-F5344CB8AC3E}">
        <p14:creationId xmlns:p14="http://schemas.microsoft.com/office/powerpoint/2010/main" val="16624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767644" y="620890"/>
            <a:ext cx="10227733" cy="5723466"/>
          </a:xfrm>
          <a:prstGeom prst="rect">
            <a:avLst/>
          </a:prstGeom>
        </p:spPr>
      </p:pic>
    </p:spTree>
    <p:extLst>
      <p:ext uri="{BB962C8B-B14F-4D97-AF65-F5344CB8AC3E}">
        <p14:creationId xmlns:p14="http://schemas.microsoft.com/office/powerpoint/2010/main" val="112365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δικτατορία των συνταγματαρχών, 1967-1974. </a:t>
            </a:r>
          </a:p>
        </p:txBody>
      </p:sp>
      <p:sp>
        <p:nvSpPr>
          <p:cNvPr id="3" name="Θέση περιεχομένου 2"/>
          <p:cNvSpPr>
            <a:spLocks noGrp="1"/>
          </p:cNvSpPr>
          <p:nvPr>
            <p:ph idx="1"/>
          </p:nvPr>
        </p:nvSpPr>
        <p:spPr/>
        <p:txBody>
          <a:bodyPr>
            <a:normAutofit fontScale="85000" lnSpcReduction="10000"/>
          </a:bodyPr>
          <a:lstStyle/>
          <a:p>
            <a:r>
              <a:rPr lang="el-GR" dirty="0"/>
              <a:t>Η δικτατορία βρισκόταν υπό την ηγεσία των συνταγματαρχών Γεωργίου Παπαδόπουλου και Νικολάου </a:t>
            </a:r>
            <a:r>
              <a:rPr lang="el-GR" dirty="0" err="1"/>
              <a:t>Μακαρέζου</a:t>
            </a:r>
            <a:r>
              <a:rPr lang="el-GR" dirty="0"/>
              <a:t> και του ταξίαρχου Στυλιανού Παττακού. </a:t>
            </a:r>
            <a:endParaRPr lang="el-GR" dirty="0" smtClean="0"/>
          </a:p>
          <a:p>
            <a:r>
              <a:rPr lang="el-GR" dirty="0"/>
              <a:t>Ο</a:t>
            </a:r>
            <a:r>
              <a:rPr lang="el-GR" dirty="0" smtClean="0"/>
              <a:t>ι </a:t>
            </a:r>
            <a:r>
              <a:rPr lang="el-GR" dirty="0"/>
              <a:t>δικτάτορες απέκτησαν τον έλεγχο του κρατικού μηχανισμού και του στρατού</a:t>
            </a:r>
            <a:r>
              <a:rPr lang="el-GR" dirty="0" smtClean="0"/>
              <a:t>.</a:t>
            </a:r>
          </a:p>
          <a:p>
            <a:r>
              <a:rPr lang="el-GR" dirty="0" smtClean="0"/>
              <a:t> Καταπάτησαν </a:t>
            </a:r>
            <a:r>
              <a:rPr lang="el-GR" dirty="0"/>
              <a:t>τα δημοκρατικά δικαιώματα των </a:t>
            </a:r>
            <a:r>
              <a:rPr lang="el-GR" dirty="0" smtClean="0"/>
              <a:t>πολιτών.</a:t>
            </a:r>
          </a:p>
          <a:p>
            <a:r>
              <a:rPr lang="el-GR" dirty="0" smtClean="0"/>
              <a:t>η </a:t>
            </a:r>
            <a:r>
              <a:rPr lang="el-GR" dirty="0"/>
              <a:t>χώρα απομονώθηκε </a:t>
            </a:r>
            <a:r>
              <a:rPr lang="el-GR" dirty="0" smtClean="0"/>
              <a:t>διεθνώς</a:t>
            </a:r>
            <a:r>
              <a:rPr lang="el-GR" dirty="0" smtClean="0"/>
              <a:t>, ιδίως </a:t>
            </a:r>
            <a:r>
              <a:rPr lang="el-GR" dirty="0"/>
              <a:t>στην Ευρώπη: </a:t>
            </a:r>
            <a:endParaRPr lang="el-GR" dirty="0" smtClean="0"/>
          </a:p>
          <a:p>
            <a:r>
              <a:rPr lang="el-GR" dirty="0" smtClean="0"/>
              <a:t>η </a:t>
            </a:r>
            <a:r>
              <a:rPr lang="el-GR" dirty="0"/>
              <a:t>σύνδεση με την ΕΟΚ «πάγωσε» </a:t>
            </a:r>
            <a:endParaRPr lang="el-GR" dirty="0" smtClean="0"/>
          </a:p>
          <a:p>
            <a:r>
              <a:rPr lang="el-GR" dirty="0" smtClean="0"/>
              <a:t>και </a:t>
            </a:r>
            <a:r>
              <a:rPr lang="el-GR" dirty="0"/>
              <a:t>η Ελλάδα εκδιώχτηκε από το Συμβούλιο της Ευρώπης</a:t>
            </a:r>
            <a:r>
              <a:rPr lang="el-GR" dirty="0" smtClean="0"/>
              <a:t>.</a:t>
            </a:r>
          </a:p>
          <a:p>
            <a:r>
              <a:rPr lang="el-GR" dirty="0" smtClean="0"/>
              <a:t> </a:t>
            </a:r>
            <a:r>
              <a:rPr lang="el-GR" dirty="0"/>
              <a:t>Μόνον οι ΗΠΑ εξακολουθούσαν να τηρούν μια στάση ανοχής προς τους δικτάτορες. Αυτό προκάλεσε την αντίδραση του ελληνικού λαού, που απέδωσε στις ΗΠΑ την επιβολή και την επιβίωση του τυραννικού καθεστώτος.</a:t>
            </a:r>
          </a:p>
        </p:txBody>
      </p:sp>
    </p:spTree>
    <p:extLst>
      <p:ext uri="{BB962C8B-B14F-4D97-AF65-F5344CB8AC3E}">
        <p14:creationId xmlns:p14="http://schemas.microsoft.com/office/powerpoint/2010/main" val="553738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Δικτατορία Συνταγματαρχών</a:t>
            </a:r>
            <a:endParaRPr lang="el-GR" dirty="0"/>
          </a:p>
        </p:txBody>
      </p:sp>
      <p:pic>
        <p:nvPicPr>
          <p:cNvPr id="7" name="Θέση περιεχομένου 6"/>
          <p:cNvPicPr>
            <a:picLocks noGrp="1" noChangeAspect="1"/>
          </p:cNvPicPr>
          <p:nvPr>
            <p:ph idx="1"/>
          </p:nvPr>
        </p:nvPicPr>
        <p:blipFill>
          <a:blip r:embed="rId2"/>
          <a:stretch>
            <a:fillRect/>
          </a:stretch>
        </p:blipFill>
        <p:spPr>
          <a:xfrm>
            <a:off x="369006" y="1416316"/>
            <a:ext cx="4496505" cy="2344606"/>
          </a:xfrm>
          <a:prstGeom prst="rect">
            <a:avLst/>
          </a:prstGeom>
        </p:spPr>
      </p:pic>
      <p:pic>
        <p:nvPicPr>
          <p:cNvPr id="8" name="Εικόνα 7"/>
          <p:cNvPicPr>
            <a:picLocks noChangeAspect="1"/>
          </p:cNvPicPr>
          <p:nvPr/>
        </p:nvPicPr>
        <p:blipFill>
          <a:blip r:embed="rId3"/>
          <a:stretch>
            <a:fillRect/>
          </a:stretch>
        </p:blipFill>
        <p:spPr>
          <a:xfrm>
            <a:off x="4944533" y="1248263"/>
            <a:ext cx="3725333" cy="2512659"/>
          </a:xfrm>
          <a:prstGeom prst="rect">
            <a:avLst/>
          </a:prstGeom>
        </p:spPr>
      </p:pic>
      <p:pic>
        <p:nvPicPr>
          <p:cNvPr id="9" name="Εικόνα 8"/>
          <p:cNvPicPr>
            <a:picLocks noChangeAspect="1"/>
          </p:cNvPicPr>
          <p:nvPr/>
        </p:nvPicPr>
        <p:blipFill>
          <a:blip r:embed="rId4"/>
          <a:stretch>
            <a:fillRect/>
          </a:stretch>
        </p:blipFill>
        <p:spPr>
          <a:xfrm>
            <a:off x="79022" y="3893991"/>
            <a:ext cx="4865511" cy="2820476"/>
          </a:xfrm>
          <a:prstGeom prst="rect">
            <a:avLst/>
          </a:prstGeom>
        </p:spPr>
      </p:pic>
      <p:pic>
        <p:nvPicPr>
          <p:cNvPr id="10" name="Εικόνα 9"/>
          <p:cNvPicPr>
            <a:picLocks noChangeAspect="1"/>
          </p:cNvPicPr>
          <p:nvPr/>
        </p:nvPicPr>
        <p:blipFill>
          <a:blip r:embed="rId5"/>
          <a:stretch>
            <a:fillRect/>
          </a:stretch>
        </p:blipFill>
        <p:spPr>
          <a:xfrm>
            <a:off x="8580545" y="1064563"/>
            <a:ext cx="3428009" cy="4394883"/>
          </a:xfrm>
          <a:prstGeom prst="rect">
            <a:avLst/>
          </a:prstGeom>
        </p:spPr>
      </p:pic>
      <p:pic>
        <p:nvPicPr>
          <p:cNvPr id="11" name="Εικόνα 10"/>
          <p:cNvPicPr>
            <a:picLocks noChangeAspect="1"/>
          </p:cNvPicPr>
          <p:nvPr/>
        </p:nvPicPr>
        <p:blipFill>
          <a:blip r:embed="rId6"/>
          <a:stretch>
            <a:fillRect/>
          </a:stretch>
        </p:blipFill>
        <p:spPr>
          <a:xfrm>
            <a:off x="5593433" y="3846807"/>
            <a:ext cx="2150745" cy="2867660"/>
          </a:xfrm>
          <a:prstGeom prst="rect">
            <a:avLst/>
          </a:prstGeom>
        </p:spPr>
      </p:pic>
    </p:spTree>
    <p:extLst>
      <p:ext uri="{BB962C8B-B14F-4D97-AF65-F5344CB8AC3E}">
        <p14:creationId xmlns:p14="http://schemas.microsoft.com/office/powerpoint/2010/main" val="1356778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85000" lnSpcReduction="20000"/>
          </a:bodyPr>
          <a:lstStyle/>
          <a:p>
            <a:r>
              <a:rPr lang="el-GR" dirty="0"/>
              <a:t>Ο ελληνικός πολιτικός κόσμος αντιτάχθηκε έντονα και αντιστάθηκε στη δικτατορία, με πρωτοστάτες </a:t>
            </a:r>
            <a:endParaRPr lang="el-GR" dirty="0" smtClean="0"/>
          </a:p>
          <a:p>
            <a:r>
              <a:rPr lang="el-GR" dirty="0" smtClean="0"/>
              <a:t>τον </a:t>
            </a:r>
            <a:r>
              <a:rPr lang="el-GR" dirty="0"/>
              <a:t>Γεώργιο Παπανδρέου (η κηδεία του, το 1968, μετατράπηκε σε συλλαλητήριο κατά του καθεστώτος), </a:t>
            </a:r>
            <a:endParaRPr lang="el-GR" dirty="0" smtClean="0"/>
          </a:p>
          <a:p>
            <a:r>
              <a:rPr lang="el-GR" dirty="0" smtClean="0"/>
              <a:t>τον </a:t>
            </a:r>
            <a:r>
              <a:rPr lang="el-GR" dirty="0"/>
              <a:t>Παναγιώτη Κανελλόπουλο</a:t>
            </a:r>
            <a:r>
              <a:rPr lang="el-GR" dirty="0" smtClean="0"/>
              <a:t>,</a:t>
            </a:r>
          </a:p>
          <a:p>
            <a:r>
              <a:rPr lang="el-GR" dirty="0" smtClean="0"/>
              <a:t> </a:t>
            </a:r>
            <a:r>
              <a:rPr lang="el-GR" dirty="0"/>
              <a:t>τον Γεώργιο </a:t>
            </a:r>
            <a:r>
              <a:rPr lang="el-GR" dirty="0" smtClean="0"/>
              <a:t>Μαύρο</a:t>
            </a:r>
          </a:p>
          <a:p>
            <a:r>
              <a:rPr lang="el-GR" dirty="0" smtClean="0"/>
              <a:t> </a:t>
            </a:r>
            <a:r>
              <a:rPr lang="el-GR" dirty="0"/>
              <a:t>τον Γεώργιο Ράλλη. </a:t>
            </a:r>
            <a:endParaRPr lang="el-GR" dirty="0" smtClean="0"/>
          </a:p>
          <a:p>
            <a:r>
              <a:rPr lang="el-GR" dirty="0" smtClean="0"/>
              <a:t>Ο </a:t>
            </a:r>
            <a:r>
              <a:rPr lang="el-GR" dirty="0"/>
              <a:t>Καραμανλής, αυτοεξόριστος στο Παρίσι, κατήγγειλε τη δικτατορία</a:t>
            </a:r>
            <a:r>
              <a:rPr lang="el-GR" dirty="0" smtClean="0"/>
              <a:t>.</a:t>
            </a:r>
          </a:p>
          <a:p>
            <a:r>
              <a:rPr lang="el-GR" dirty="0" smtClean="0"/>
              <a:t> </a:t>
            </a:r>
            <a:r>
              <a:rPr lang="el-GR" dirty="0"/>
              <a:t>Στο εξωτερικό, επίσης, ανέπτυξαν αντιστασιακή δράση ο Ανδρέας Παπανδρέου (αρχηγός του ΠΑΚ), </a:t>
            </a:r>
            <a:endParaRPr lang="el-GR" dirty="0" smtClean="0"/>
          </a:p>
          <a:p>
            <a:r>
              <a:rPr lang="el-GR" dirty="0" smtClean="0"/>
              <a:t>ο </a:t>
            </a:r>
            <a:r>
              <a:rPr lang="el-GR" dirty="0"/>
              <a:t>συνθέτης Μίκης Θεοδωράκης</a:t>
            </a:r>
            <a:r>
              <a:rPr lang="el-GR" dirty="0" smtClean="0"/>
              <a:t>,</a:t>
            </a:r>
          </a:p>
          <a:p>
            <a:r>
              <a:rPr lang="el-GR" dirty="0" smtClean="0"/>
              <a:t> </a:t>
            </a:r>
            <a:r>
              <a:rPr lang="el-GR" dirty="0"/>
              <a:t>η Μελίνα Μερκούρη</a:t>
            </a:r>
            <a:r>
              <a:rPr lang="el-GR" dirty="0" smtClean="0"/>
              <a:t>.</a:t>
            </a:r>
          </a:p>
          <a:p>
            <a:endParaRPr lang="el-GR" dirty="0"/>
          </a:p>
        </p:txBody>
      </p:sp>
    </p:spTree>
    <p:extLst>
      <p:ext uri="{BB962C8B-B14F-4D97-AF65-F5344CB8AC3E}">
        <p14:creationId xmlns:p14="http://schemas.microsoft.com/office/powerpoint/2010/main" val="1460445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5700889" y="744162"/>
            <a:ext cx="4278489" cy="2291491"/>
          </a:xfrm>
          <a:prstGeom prst="rect">
            <a:avLst/>
          </a:prstGeom>
        </p:spPr>
      </p:pic>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3"/>
          <a:stretch>
            <a:fillRect/>
          </a:stretch>
        </p:blipFill>
        <p:spPr>
          <a:xfrm>
            <a:off x="178153" y="451555"/>
            <a:ext cx="4543838" cy="3061848"/>
          </a:xfrm>
          <a:prstGeom prst="rect">
            <a:avLst/>
          </a:prstGeom>
        </p:spPr>
      </p:pic>
      <p:pic>
        <p:nvPicPr>
          <p:cNvPr id="6" name="Εικόνα 5"/>
          <p:cNvPicPr>
            <a:picLocks noChangeAspect="1"/>
          </p:cNvPicPr>
          <p:nvPr/>
        </p:nvPicPr>
        <p:blipFill>
          <a:blip r:embed="rId4"/>
          <a:stretch>
            <a:fillRect/>
          </a:stretch>
        </p:blipFill>
        <p:spPr>
          <a:xfrm>
            <a:off x="6514923" y="3379037"/>
            <a:ext cx="5575477" cy="2932734"/>
          </a:xfrm>
          <a:prstGeom prst="rect">
            <a:avLst/>
          </a:prstGeom>
        </p:spPr>
      </p:pic>
      <p:pic>
        <p:nvPicPr>
          <p:cNvPr id="7" name="Εικόνα 6"/>
          <p:cNvPicPr>
            <a:picLocks noChangeAspect="1"/>
          </p:cNvPicPr>
          <p:nvPr/>
        </p:nvPicPr>
        <p:blipFill>
          <a:blip r:embed="rId5"/>
          <a:stretch>
            <a:fillRect/>
          </a:stretch>
        </p:blipFill>
        <p:spPr>
          <a:xfrm>
            <a:off x="178153" y="3035654"/>
            <a:ext cx="6477000" cy="3619500"/>
          </a:xfrm>
          <a:prstGeom prst="rect">
            <a:avLst/>
          </a:prstGeom>
        </p:spPr>
      </p:pic>
    </p:spTree>
    <p:extLst>
      <p:ext uri="{BB962C8B-B14F-4D97-AF65-F5344CB8AC3E}">
        <p14:creationId xmlns:p14="http://schemas.microsoft.com/office/powerpoint/2010/main" val="3842875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92500" lnSpcReduction="10000"/>
          </a:bodyPr>
          <a:lstStyle/>
          <a:p>
            <a:r>
              <a:rPr lang="el-GR" dirty="0"/>
              <a:t> Από τις πράξεις αντίστασης στο εσωτερικό ξεχωρίζει η απόπειρα του Αλέκου Παναγούλη να σκοτώσει τον δικτάτορα Γεώργιο Παπαδόπουλο- ο Παναγούλης συνελήφθη και βασανίστηκε άγρια. </a:t>
            </a:r>
          </a:p>
          <a:p>
            <a:r>
              <a:rPr lang="el-GR" dirty="0" smtClean="0"/>
              <a:t> Μάιος  </a:t>
            </a:r>
            <a:r>
              <a:rPr lang="el-GR" dirty="0"/>
              <a:t>1973 απέτυχε προσπάθεια του Πολεμικού Ναυτικού να ανατρέψει τους δικτάτορες. </a:t>
            </a:r>
            <a:endParaRPr lang="el-GR" dirty="0" smtClean="0"/>
          </a:p>
          <a:p>
            <a:r>
              <a:rPr lang="el-GR" dirty="0" smtClean="0"/>
              <a:t>Κορύφωση </a:t>
            </a:r>
            <a:r>
              <a:rPr lang="el-GR" dirty="0"/>
              <a:t>του αντιστασιακού ρεύματος αποτέλεσαν οι φοιτητικές εξεγέρσεις της Νομικής Σχολής στην Αθήνα, τον Φεβρουάριο του 1973, </a:t>
            </a:r>
            <a:endParaRPr lang="el-GR" dirty="0" smtClean="0"/>
          </a:p>
          <a:p>
            <a:r>
              <a:rPr lang="el-GR" dirty="0" smtClean="0"/>
              <a:t>και </a:t>
            </a:r>
            <a:r>
              <a:rPr lang="el-GR" dirty="0"/>
              <a:t>του Πολυτεχνείου, τον Νοέμβριο του ίδιου έτους. </a:t>
            </a:r>
            <a:endParaRPr lang="el-GR" dirty="0" smtClean="0"/>
          </a:p>
          <a:p>
            <a:r>
              <a:rPr lang="el-GR" dirty="0" smtClean="0"/>
              <a:t>Η </a:t>
            </a:r>
            <a:r>
              <a:rPr lang="el-GR" dirty="0"/>
              <a:t>εξέγερση του Πολυτεχνείου κατεστάλη από στρατιωτικές δυνάμεις τη νύχτα της 17ης Νοεμβρίου 1973: πολλοί πολίτες βρήκαν τον θάνατο, ενώ άλλοι συνελήφθησαν και υπέστησαν βασανισμούς.</a:t>
            </a:r>
          </a:p>
        </p:txBody>
      </p:sp>
    </p:spTree>
    <p:extLst>
      <p:ext uri="{BB962C8B-B14F-4D97-AF65-F5344CB8AC3E}">
        <p14:creationId xmlns:p14="http://schemas.microsoft.com/office/powerpoint/2010/main" val="3207019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6015566" y="541073"/>
            <a:ext cx="6103056" cy="3427744"/>
          </a:xfrm>
          <a:prstGeom prst="rect">
            <a:avLst/>
          </a:prstGeom>
        </p:spPr>
      </p:pic>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3"/>
          <a:stretch>
            <a:fillRect/>
          </a:stretch>
        </p:blipFill>
        <p:spPr>
          <a:xfrm>
            <a:off x="73378" y="183257"/>
            <a:ext cx="5715000" cy="4143375"/>
          </a:xfrm>
          <a:prstGeom prst="rect">
            <a:avLst/>
          </a:prstGeom>
        </p:spPr>
      </p:pic>
      <p:pic>
        <p:nvPicPr>
          <p:cNvPr id="6" name="Εικόνα 5"/>
          <p:cNvPicPr>
            <a:picLocks noChangeAspect="1"/>
          </p:cNvPicPr>
          <p:nvPr/>
        </p:nvPicPr>
        <p:blipFill>
          <a:blip r:embed="rId4"/>
          <a:stretch>
            <a:fillRect/>
          </a:stretch>
        </p:blipFill>
        <p:spPr>
          <a:xfrm>
            <a:off x="0" y="4326632"/>
            <a:ext cx="5769505" cy="2323768"/>
          </a:xfrm>
          <a:prstGeom prst="rect">
            <a:avLst/>
          </a:prstGeom>
        </p:spPr>
      </p:pic>
      <p:pic>
        <p:nvPicPr>
          <p:cNvPr id="7" name="Εικόνα 6"/>
          <p:cNvPicPr>
            <a:picLocks noChangeAspect="1"/>
          </p:cNvPicPr>
          <p:nvPr/>
        </p:nvPicPr>
        <p:blipFill>
          <a:blip r:embed="rId5"/>
          <a:stretch>
            <a:fillRect/>
          </a:stretch>
        </p:blipFill>
        <p:spPr>
          <a:xfrm>
            <a:off x="5861756" y="4119032"/>
            <a:ext cx="6104466" cy="2531368"/>
          </a:xfrm>
          <a:prstGeom prst="rect">
            <a:avLst/>
          </a:prstGeom>
        </p:spPr>
      </p:pic>
    </p:spTree>
    <p:extLst>
      <p:ext uri="{BB962C8B-B14F-4D97-AF65-F5344CB8AC3E}">
        <p14:creationId xmlns:p14="http://schemas.microsoft.com/office/powerpoint/2010/main" val="199530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smtClean="0"/>
              <a:t> </a:t>
            </a:r>
            <a:r>
              <a:rPr lang="el-GR" dirty="0"/>
              <a:t>25 Νοεμβρίου 1973 </a:t>
            </a:r>
            <a:r>
              <a:rPr lang="el-GR" dirty="0" smtClean="0"/>
              <a:t>ο Δ. </a:t>
            </a:r>
            <a:r>
              <a:rPr lang="el-GR" dirty="0"/>
              <a:t>Ιωαννίδης, με νέο πραξικόπημα, εγκαθίδρυσε το δικό του, ακόμη σκληρότερο, δικτατορικό καθεστώς</a:t>
            </a:r>
            <a:r>
              <a:rPr lang="el-GR" dirty="0" smtClean="0"/>
              <a:t>.</a:t>
            </a:r>
          </a:p>
          <a:p>
            <a:r>
              <a:rPr lang="el-GR" dirty="0" smtClean="0"/>
              <a:t> </a:t>
            </a:r>
            <a:r>
              <a:rPr lang="el-GR" dirty="0"/>
              <a:t>Τον Ιούλιο του 1974 ο Ιωαννίδης προσπάθησε να ανατρέψει τον πρόεδρο Μακάριο στην Κύπρο. </a:t>
            </a:r>
            <a:endParaRPr lang="el-GR" dirty="0" smtClean="0"/>
          </a:p>
          <a:p>
            <a:r>
              <a:rPr lang="el-GR" dirty="0" smtClean="0"/>
              <a:t>Ακολούθησε </a:t>
            </a:r>
            <a:r>
              <a:rPr lang="el-GR" dirty="0"/>
              <a:t>η τουρκική εισβολή στη Μεγαλόνησο, ύστερα από την οποία η δικτατορία κατέρρευσε και οι αρχηγοί των ενόπλων δυνάμεων κάλεσαν τον </a:t>
            </a:r>
            <a:r>
              <a:rPr lang="el-GR" dirty="0" err="1"/>
              <a:t>Κων</a:t>
            </a:r>
            <a:r>
              <a:rPr lang="el-GR" dirty="0"/>
              <a:t>. Καραμανλή να αναλάβει την εξουσία.</a:t>
            </a:r>
          </a:p>
        </p:txBody>
      </p:sp>
    </p:spTree>
    <p:extLst>
      <p:ext uri="{BB962C8B-B14F-4D97-AF65-F5344CB8AC3E}">
        <p14:creationId xmlns:p14="http://schemas.microsoft.com/office/powerpoint/2010/main" val="893228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Ελλάδα του 1950</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85221" y="1205266"/>
            <a:ext cx="4359853" cy="3479448"/>
          </a:xfrm>
          <a:prstGeom prst="rect">
            <a:avLst/>
          </a:prstGeom>
        </p:spPr>
      </p:pic>
      <p:pic>
        <p:nvPicPr>
          <p:cNvPr id="5" name="Εικόνα 4"/>
          <p:cNvPicPr>
            <a:picLocks noChangeAspect="1"/>
          </p:cNvPicPr>
          <p:nvPr/>
        </p:nvPicPr>
        <p:blipFill>
          <a:blip r:embed="rId3"/>
          <a:stretch>
            <a:fillRect/>
          </a:stretch>
        </p:blipFill>
        <p:spPr>
          <a:xfrm>
            <a:off x="4418316" y="1179540"/>
            <a:ext cx="3220379" cy="3505174"/>
          </a:xfrm>
          <a:prstGeom prst="rect">
            <a:avLst/>
          </a:prstGeom>
        </p:spPr>
      </p:pic>
      <p:pic>
        <p:nvPicPr>
          <p:cNvPr id="6" name="Εικόνα 5"/>
          <p:cNvPicPr>
            <a:picLocks noChangeAspect="1"/>
          </p:cNvPicPr>
          <p:nvPr/>
        </p:nvPicPr>
        <p:blipFill>
          <a:blip r:embed="rId4"/>
          <a:stretch>
            <a:fillRect/>
          </a:stretch>
        </p:blipFill>
        <p:spPr>
          <a:xfrm>
            <a:off x="7916191" y="1158523"/>
            <a:ext cx="3600379" cy="2029177"/>
          </a:xfrm>
          <a:prstGeom prst="rect">
            <a:avLst/>
          </a:prstGeom>
        </p:spPr>
      </p:pic>
      <p:pic>
        <p:nvPicPr>
          <p:cNvPr id="7" name="Εικόνα 6"/>
          <p:cNvPicPr>
            <a:picLocks noChangeAspect="1"/>
          </p:cNvPicPr>
          <p:nvPr/>
        </p:nvPicPr>
        <p:blipFill>
          <a:blip r:embed="rId5"/>
          <a:stretch>
            <a:fillRect/>
          </a:stretch>
        </p:blipFill>
        <p:spPr>
          <a:xfrm>
            <a:off x="7698946" y="3446790"/>
            <a:ext cx="4272844" cy="3204633"/>
          </a:xfrm>
          <a:prstGeom prst="rect">
            <a:avLst/>
          </a:prstGeom>
        </p:spPr>
      </p:pic>
      <p:pic>
        <p:nvPicPr>
          <p:cNvPr id="8" name="Εικόνα 7"/>
          <p:cNvPicPr>
            <a:picLocks noChangeAspect="1"/>
          </p:cNvPicPr>
          <p:nvPr/>
        </p:nvPicPr>
        <p:blipFill>
          <a:blip r:embed="rId6"/>
          <a:stretch>
            <a:fillRect/>
          </a:stretch>
        </p:blipFill>
        <p:spPr>
          <a:xfrm>
            <a:off x="2854617" y="4681162"/>
            <a:ext cx="1852850" cy="2130778"/>
          </a:xfrm>
          <a:prstGeom prst="rect">
            <a:avLst/>
          </a:prstGeom>
        </p:spPr>
      </p:pic>
    </p:spTree>
    <p:extLst>
      <p:ext uri="{BB962C8B-B14F-4D97-AF65-F5344CB8AC3E}">
        <p14:creationId xmlns:p14="http://schemas.microsoft.com/office/powerpoint/2010/main" val="1608631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699912" y="575734"/>
            <a:ext cx="10532532" cy="5971822"/>
          </a:xfrm>
          <a:prstGeom prst="rect">
            <a:avLst/>
          </a:prstGeom>
        </p:spPr>
      </p:pic>
    </p:spTree>
    <p:extLst>
      <p:ext uri="{BB962C8B-B14F-4D97-AF65-F5344CB8AC3E}">
        <p14:creationId xmlns:p14="http://schemas.microsoft.com/office/powerpoint/2010/main" val="2987840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20890" y="1038578"/>
            <a:ext cx="10555110" cy="5012266"/>
          </a:xfrm>
          <a:prstGeom prst="rect">
            <a:avLst/>
          </a:prstGeom>
        </p:spPr>
      </p:pic>
    </p:spTree>
    <p:extLst>
      <p:ext uri="{BB962C8B-B14F-4D97-AF65-F5344CB8AC3E}">
        <p14:creationId xmlns:p14="http://schemas.microsoft.com/office/powerpoint/2010/main" val="595629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1911" y="146756"/>
            <a:ext cx="4075289" cy="5130856"/>
          </a:xfrm>
          <a:prstGeom prst="rect">
            <a:avLst/>
          </a:prstGeom>
        </p:spPr>
      </p:pic>
      <p:sp>
        <p:nvSpPr>
          <p:cNvPr id="3" name="Ορθογώνιο 2"/>
          <p:cNvSpPr/>
          <p:nvPr/>
        </p:nvSpPr>
        <p:spPr>
          <a:xfrm>
            <a:off x="462844" y="5520267"/>
            <a:ext cx="353342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Εθνική Προοδευτική Ένωση </a:t>
            </a:r>
            <a:r>
              <a:rPr lang="el-GR" dirty="0"/>
              <a:t>Κέντρου (ΕΠΕΚ), </a:t>
            </a:r>
            <a:r>
              <a:rPr lang="el-GR" dirty="0" smtClean="0"/>
              <a:t>αρχηγός ο  </a:t>
            </a:r>
            <a:r>
              <a:rPr lang="el-GR" dirty="0"/>
              <a:t>στρατηγό </a:t>
            </a:r>
            <a:r>
              <a:rPr lang="el-GR" dirty="0" smtClean="0"/>
              <a:t>Νικόλαος Πλαστήρας</a:t>
            </a:r>
            <a:endParaRPr lang="el-GR" dirty="0"/>
          </a:p>
        </p:txBody>
      </p:sp>
      <p:pic>
        <p:nvPicPr>
          <p:cNvPr id="4" name="Εικόνα 3"/>
          <p:cNvPicPr>
            <a:picLocks noChangeAspect="1"/>
          </p:cNvPicPr>
          <p:nvPr/>
        </p:nvPicPr>
        <p:blipFill>
          <a:blip r:embed="rId3"/>
          <a:stretch>
            <a:fillRect/>
          </a:stretch>
        </p:blipFill>
        <p:spPr>
          <a:xfrm>
            <a:off x="4613243" y="436679"/>
            <a:ext cx="6037823" cy="4551009"/>
          </a:xfrm>
          <a:prstGeom prst="rect">
            <a:avLst/>
          </a:prstGeom>
        </p:spPr>
      </p:pic>
      <p:sp>
        <p:nvSpPr>
          <p:cNvPr id="5" name="Ορθογώνιο 4"/>
          <p:cNvSpPr/>
          <p:nvPr/>
        </p:nvSpPr>
        <p:spPr>
          <a:xfrm>
            <a:off x="5418667" y="5520267"/>
            <a:ext cx="513644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Ο </a:t>
            </a:r>
            <a:r>
              <a:rPr lang="el-GR" dirty="0" smtClean="0"/>
              <a:t> Σοφοκλής Βενιζέλος </a:t>
            </a:r>
            <a:r>
              <a:rPr lang="el-GR" dirty="0"/>
              <a:t>(όρθιος δεξιά) με τον πατέρα του και την Κατερίνα (</a:t>
            </a:r>
            <a:r>
              <a:rPr lang="el-GR" dirty="0" err="1"/>
              <a:t>Καθλήν</a:t>
            </a:r>
            <a:r>
              <a:rPr lang="el-GR" dirty="0"/>
              <a:t>) </a:t>
            </a:r>
            <a:r>
              <a:rPr lang="el-GR" dirty="0" err="1"/>
              <a:t>Ζερβουδάκη</a:t>
            </a:r>
            <a:r>
              <a:rPr lang="el-GR" dirty="0"/>
              <a:t>, Νίκαια, </a:t>
            </a:r>
            <a:r>
              <a:rPr lang="el-GR" dirty="0" smtClean="0"/>
              <a:t>1921.Αρχηγός του κόμματος </a:t>
            </a:r>
            <a:r>
              <a:rPr lang="el-GR" dirty="0"/>
              <a:t>των Φιλελευθέρων</a:t>
            </a:r>
          </a:p>
        </p:txBody>
      </p:sp>
    </p:spTree>
    <p:extLst>
      <p:ext uri="{BB962C8B-B14F-4D97-AF65-F5344CB8AC3E}">
        <p14:creationId xmlns:p14="http://schemas.microsoft.com/office/powerpoint/2010/main" val="747004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66044" y="891822"/>
            <a:ext cx="10284178" cy="5215467"/>
          </a:xfrm>
          <a:prstGeom prst="rect">
            <a:avLst/>
          </a:prstGeom>
        </p:spPr>
      </p:pic>
    </p:spTree>
    <p:extLst>
      <p:ext uri="{BB962C8B-B14F-4D97-AF65-F5344CB8AC3E}">
        <p14:creationId xmlns:p14="http://schemas.microsoft.com/office/powerpoint/2010/main" val="178766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Δολοφονία Μπελογιάννη</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266134" y="2178756"/>
            <a:ext cx="5299288" cy="2810933"/>
          </a:xfrm>
          <a:prstGeom prst="rect">
            <a:avLst/>
          </a:prstGeom>
        </p:spPr>
      </p:pic>
      <p:pic>
        <p:nvPicPr>
          <p:cNvPr id="5" name="Εικόνα 4"/>
          <p:cNvPicPr>
            <a:picLocks noChangeAspect="1"/>
          </p:cNvPicPr>
          <p:nvPr/>
        </p:nvPicPr>
        <p:blipFill>
          <a:blip r:embed="rId3"/>
          <a:stretch>
            <a:fillRect/>
          </a:stretch>
        </p:blipFill>
        <p:spPr>
          <a:xfrm>
            <a:off x="5949245" y="2228573"/>
            <a:ext cx="5622562" cy="3373537"/>
          </a:xfrm>
          <a:prstGeom prst="rect">
            <a:avLst/>
          </a:prstGeom>
        </p:spPr>
      </p:pic>
    </p:spTree>
    <p:extLst>
      <p:ext uri="{BB962C8B-B14F-4D97-AF65-F5344CB8AC3E}">
        <p14:creationId xmlns:p14="http://schemas.microsoft.com/office/powerpoint/2010/main" val="1778186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92500" lnSpcReduction="10000"/>
          </a:bodyPr>
          <a:lstStyle/>
          <a:p>
            <a:r>
              <a:rPr lang="el-GR" dirty="0"/>
              <a:t>Ε</a:t>
            </a:r>
            <a:r>
              <a:rPr lang="el-GR" dirty="0" smtClean="0"/>
              <a:t>κλογές  Νοέμβριος 1952: </a:t>
            </a:r>
            <a:r>
              <a:rPr lang="el-GR" dirty="0"/>
              <a:t>επικράτησε το κόμμα του Ελληνικού Συναγερμού, υπό τον στρατάρχη Αλέξανδρο Παπάγο. </a:t>
            </a:r>
            <a:endParaRPr lang="el-GR" dirty="0" smtClean="0"/>
          </a:p>
          <a:p>
            <a:r>
              <a:rPr lang="el-GR" dirty="0" smtClean="0"/>
              <a:t>Την </a:t>
            </a:r>
            <a:r>
              <a:rPr lang="el-GR" dirty="0"/>
              <a:t>άνοιξη του 1953 η κυβέρνηση, με πρωτοβουλία του υπουργού Συντονισμού Σπύρου </a:t>
            </a:r>
            <a:r>
              <a:rPr lang="el-GR" dirty="0" err="1"/>
              <a:t>Μαρκεζίνη</a:t>
            </a:r>
            <a:r>
              <a:rPr lang="el-GR" dirty="0"/>
              <a:t>, προχώρησε στην υποτίμηση της δραχμής (κατά 100%) και έλαβε μια σειρά οικονομικών μέτρων, τα οποία εγκαινίασαν το πέρασμα στην ανάπτυξη</a:t>
            </a:r>
            <a:r>
              <a:rPr lang="el-GR" dirty="0" smtClean="0"/>
              <a:t>.</a:t>
            </a:r>
          </a:p>
          <a:p>
            <a:r>
              <a:rPr lang="el-GR" dirty="0" smtClean="0"/>
              <a:t> </a:t>
            </a:r>
            <a:r>
              <a:rPr lang="el-GR" dirty="0"/>
              <a:t>Ωστόσο, ο Συναγερμός αντιμετώπισε σοβαρά προβλήματα συνοχής, ενώ ο Παπάγος πέθανε στις αρχές Οκτωβρίου 1955, σε μία στιγμή κατά την οποία είχε σημειωθεί σοβαρή κρίση στο Κυπριακό Πρόβλημα και στις ελληνοτουρκικές σχέσεις. </a:t>
            </a:r>
            <a:endParaRPr lang="el-GR" dirty="0" smtClean="0"/>
          </a:p>
          <a:p>
            <a:r>
              <a:rPr lang="el-GR" dirty="0" smtClean="0"/>
              <a:t>Κατόπιν</a:t>
            </a:r>
            <a:r>
              <a:rPr lang="el-GR" dirty="0"/>
              <a:t>, ο βασιλιάς Παύλος κάλεσε τον υπουργό Δημοσίων Έργων Κωνσταντίνο Καραμανλή να σχηματίσει κυβέρνηση.</a:t>
            </a:r>
          </a:p>
        </p:txBody>
      </p:sp>
    </p:spTree>
    <p:extLst>
      <p:ext uri="{BB962C8B-B14F-4D97-AF65-F5344CB8AC3E}">
        <p14:creationId xmlns:p14="http://schemas.microsoft.com/office/powerpoint/2010/main" val="1519482696"/>
      </p:ext>
    </p:extLst>
  </p:cSld>
  <p:clrMapOvr>
    <a:masterClrMapping/>
  </p:clrMapOvr>
</p:sld>
</file>

<file path=ppt/theme/theme1.xml><?xml version="1.0" encoding="utf-8"?>
<a:theme xmlns:a="http://schemas.openxmlformats.org/drawingml/2006/main" name="Office Them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172</TotalTime>
  <Words>744</Words>
  <Application>Microsoft Office PowerPoint</Application>
  <PresentationFormat>Ευρεία οθόνη</PresentationFormat>
  <Paragraphs>56</Paragraphs>
  <Slides>26</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26</vt:i4>
      </vt:variant>
    </vt:vector>
  </HeadingPairs>
  <TitlesOfParts>
    <vt:vector size="30" baseType="lpstr">
      <vt:lpstr>Arial</vt:lpstr>
      <vt:lpstr>Calibri</vt:lpstr>
      <vt:lpstr>Calibri Light</vt:lpstr>
      <vt:lpstr>Office Theme</vt:lpstr>
      <vt:lpstr>6. Η ΕΛΛΑΔΑ ΕΩΣ ΤΟ 1974</vt:lpstr>
      <vt:lpstr>Παρουσίαση του PowerPoint</vt:lpstr>
      <vt:lpstr>Η Ελλάδα του 1950</vt:lpstr>
      <vt:lpstr>Παρουσίαση του PowerPoint</vt:lpstr>
      <vt:lpstr>Παρουσίαση του PowerPoint</vt:lpstr>
      <vt:lpstr>Παρουσίαση του PowerPoint</vt:lpstr>
      <vt:lpstr>Παρουσίαση του PowerPoint</vt:lpstr>
      <vt:lpstr>Δολοφονία Μπελογιάννη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Μετανάστευση 1950</vt:lpstr>
      <vt:lpstr>Παρουσίαση του PowerPoint</vt:lpstr>
      <vt:lpstr>Δολοφονία Λαμπράκη </vt:lpstr>
      <vt:lpstr>Παρουσίαση του PowerPoint</vt:lpstr>
      <vt:lpstr>Παρουσίαση του PowerPoint</vt:lpstr>
      <vt:lpstr>Αποστασία 1965</vt:lpstr>
      <vt:lpstr>Η δικτατορία των συνταγματαρχών, 1967-1974. </vt:lpstr>
      <vt:lpstr>Δικτατορία Συνταγματαρχών</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Η ΕΛΛΑΔΑ ΕΩΣ ΤΟ 1974</dc:title>
  <dc:creator>k louta</dc:creator>
  <cp:lastModifiedBy>k louta</cp:lastModifiedBy>
  <cp:revision>15</cp:revision>
  <dcterms:created xsi:type="dcterms:W3CDTF">2024-02-20T19:58:29Z</dcterms:created>
  <dcterms:modified xsi:type="dcterms:W3CDTF">2024-03-05T20:02:11Z</dcterms:modified>
</cp:coreProperties>
</file>