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3" r:id="rId4"/>
    <p:sldId id="264" r:id="rId5"/>
    <p:sldId id="265" r:id="rId6"/>
    <p:sldId id="258" r:id="rId7"/>
    <p:sldId id="259" r:id="rId8"/>
    <p:sldId id="260" r:id="rId9"/>
    <p:sldId id="266" r:id="rId10"/>
    <p:sldId id="261" r:id="rId11"/>
    <p:sldId id="267" r:id="rId12"/>
    <p:sldId id="268" r:id="rId13"/>
    <p:sldId id="262" r:id="rId1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064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0814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5910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3959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923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8509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2505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6239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5321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0923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9571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172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362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223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8130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190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8892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7C25374-124F-4E10-9013-5EFF778FB14A}" type="datetimeFigureOut">
              <a:rPr lang="el-GR" smtClean="0"/>
              <a:t>31/10/2023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CBFD7-BDBC-4D7B-9A38-F84CEA4FA2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18006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6. Η ΡΩΣΙΚΗ ΕΠΑΝΑΣΤΑΣΗ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5449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000000"/>
                </a:solidFill>
                <a:latin typeface="Verdana" panose="020B0604030504040204" pitchFamily="34" charset="0"/>
              </a:rPr>
              <a:t>Η ίδρυση και η οργάνωση της ΕΣΣΔ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1922 :ιδρύθηκε  η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el-GR" b="1" i="1" dirty="0">
                <a:solidFill>
                  <a:srgbClr val="000000"/>
                </a:solidFill>
                <a:latin typeface="inherit"/>
              </a:rPr>
              <a:t>Ένωση των Σοβιετικών Σοσιαλιστικών </a:t>
            </a:r>
            <a:r>
              <a:rPr lang="el-GR" b="1" i="1" dirty="0" smtClean="0">
                <a:solidFill>
                  <a:srgbClr val="000000"/>
                </a:solidFill>
                <a:latin typeface="inherit"/>
              </a:rPr>
              <a:t>Δημοκρατιών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περιλάμβανε τέσσερις δημοκρατίες </a:t>
            </a: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τη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Ρωσία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,</a:t>
            </a: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την Ουκρανία,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τη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Λευκορωσία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την </a:t>
            </a:r>
            <a:r>
              <a:rPr lang="el-GR" dirty="0" err="1">
                <a:solidFill>
                  <a:srgbClr val="000000"/>
                </a:solidFill>
                <a:latin typeface="Verdana" panose="020B0604030504040204" pitchFamily="34" charset="0"/>
              </a:rPr>
              <a:t>Υπερκαυκασία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Η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νέα κρατική ενότητα συνδύαζε την αρχή της αυτονομίας των εθνοτήτων με αυτήν του διεθνισμού: οι χώρες-μέλη της Σοβιετικής Ένωσης ήταν κατά το Σύνταγμα του 1924 αυτόνομες αλλά στο πλαίσιο μιας ομοσπονδίας.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Στην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αρχική Ένωση θα μπορούσαν να προστεθούν νέες χώρες ή να αποσχιστούν από αυτήν όσες έκριναν ότι η Ένωση δεν τις εξυπηρετούσε. Η αρχή της οικειοθελούς αποδέσμευσης των χωρών-μελών δεν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εφαρμόστηκε.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51829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788" y="1519708"/>
            <a:ext cx="2936383" cy="510003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325" y="1958025"/>
            <a:ext cx="2794714" cy="361852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364" y="1519708"/>
            <a:ext cx="4968933" cy="52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7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ΕΣΣΔ ,1922 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98" y="1853248"/>
            <a:ext cx="6256965" cy="419576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744" y="1426602"/>
            <a:ext cx="5020303" cy="504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50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Η ομοσπονδιακή δομή και η κατοχύρωση του δικαιώματος των εθνοτήτων να διατηρούν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τα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ιδιαίτερα πολιτιστικά τους χαρακτηριστικά ευνόησαν την ανάπτυξη της εθνικής υπερηφάνειας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Την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υπερηφάνεια αυτή ευνόησε και η συμμετοχή -θεωρητικά επί </a:t>
            </a:r>
            <a:r>
              <a:rPr lang="el-GR" dirty="0" err="1">
                <a:solidFill>
                  <a:srgbClr val="000000"/>
                </a:solidFill>
                <a:latin typeface="Verdana" panose="020B0604030504040204" pitchFamily="34" charset="0"/>
              </a:rPr>
              <a:t>ίσοις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l-GR" dirty="0" err="1">
                <a:solidFill>
                  <a:srgbClr val="000000"/>
                </a:solidFill>
                <a:latin typeface="Verdana" panose="020B0604030504040204" pitchFamily="34" charset="0"/>
              </a:rPr>
              <a:t>όροις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- σε ένα μεγάλο και ισχυρό κράτος.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Όμως η εξουσία ασκούνταν από το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Κομμουνιστικό Κόμμα που ελεγχόταν από τους Ρώσους και που ήταν το μόνο αναγνωρισμένο πολιτικό κόμμα στη Σοβιετική Ένωση.</a:t>
            </a:r>
          </a:p>
          <a:p>
            <a:pPr algn="just"/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Το Κομμουνιστικό Κόμμα ήταν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εξασφάλιζε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τον απόλυτο έλεγχο της αχανούς χώρας από μία ομάδα ισχυρών, με επικεφαλής τον γενικό γραμματέα του κόμματος.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4370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b="1" dirty="0">
                <a:solidFill>
                  <a:srgbClr val="000000"/>
                </a:solidFill>
                <a:latin typeface="Verdana" panose="020B0604030504040204" pitchFamily="34" charset="0"/>
              </a:rPr>
              <a:t>Η Οκτωβριανή Επανάσταση και η εγκαθίδρυση του κομμουνιστικού καθεστώτος.</a:t>
            </a:r>
            <a:endParaRPr lang="el-GR" sz="28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Τον Νοέμβριο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/Οκτώβριο οι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Μπολσεβίκοι ανέτρεψαν με τη βία την κυβέρνηση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των μενσεβίκων και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κατέλαβαν την εξουσία.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Κ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αταγγελία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των συνθηκών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και 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πρόταση άμεσης ανακωχής.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Η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επαναστατική ηγεσία ωστόσο ήταν διχασμένη στο ζήτημα του πολέμου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Ο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el-GR" b="1" i="1" dirty="0">
                <a:solidFill>
                  <a:srgbClr val="000000"/>
                </a:solidFill>
                <a:latin typeface="inherit"/>
              </a:rPr>
              <a:t>Λένιν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 ευνοούσε την ειρήνη για λόγους εσωτερικούς, κυρίως για να διευκολυνθεί η ανασυγκρότηση του κρατικού μηχανισμού.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Ο </a:t>
            </a:r>
            <a:r>
              <a:rPr lang="el-GR" b="1" dirty="0">
                <a:solidFill>
                  <a:srgbClr val="000000"/>
                </a:solidFill>
                <a:latin typeface="Verdana" panose="020B0604030504040204" pitchFamily="34" charset="0"/>
              </a:rPr>
              <a:t>Νικόλαος </a:t>
            </a:r>
            <a:r>
              <a:rPr lang="el-GR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Μπουχάριν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υποστήριζε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τη συνέχιση του πολέμου.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Ο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el-GR" b="1" i="1" dirty="0">
                <a:solidFill>
                  <a:srgbClr val="000000"/>
                </a:solidFill>
                <a:latin typeface="inherit"/>
              </a:rPr>
              <a:t>Λέον </a:t>
            </a:r>
            <a:r>
              <a:rPr lang="el-GR" b="1" i="1" dirty="0" err="1">
                <a:solidFill>
                  <a:srgbClr val="000000"/>
                </a:solidFill>
                <a:latin typeface="inherit"/>
              </a:rPr>
              <a:t>Τρότσκυ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 εκπροσωπούσε μια συμβιβαστική λύση: όχι την ειρήνη αλλά τη διακοπή του πολέμου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 Η στάση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της επαναστατικής ηγεσίας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διαμορφώθηκε από την προέλαση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των Γερμανών τον χειμώνα του 1917-1918.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Μάρτιος 1918: υπογράφτηκε η  </a:t>
            </a:r>
            <a:r>
              <a:rPr lang="el-GR" b="1" i="1" dirty="0">
                <a:solidFill>
                  <a:srgbClr val="000000"/>
                </a:solidFill>
                <a:latin typeface="inherit"/>
              </a:rPr>
              <a:t> Συνθήκη του </a:t>
            </a:r>
            <a:r>
              <a:rPr lang="el-GR" b="1" i="1" dirty="0" err="1">
                <a:solidFill>
                  <a:srgbClr val="000000"/>
                </a:solidFill>
                <a:latin typeface="inherit"/>
              </a:rPr>
              <a:t>Μπρεστ-Λιτόφσκ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, με την οποία η Ρωσία εγκατέλειπε στη Γερμανία την Πολωνία, την Ουκρανία, τη Λιθουανία και τις επαρχίες της Βαλτικής, και στην Οθωμανική Αυτοκρατορία την περιοχή του Καυκάσου.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Η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επαναστατική κυβέρνηση μετέθεσε την πρωτεύουσα του κράτους από την Πετρούπολη στη Μόσχα,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που συμβόλιζε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τη στροφή της Ρωσίας από την Ευρώπη στην Ασία.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4168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80" y="95050"/>
            <a:ext cx="6524477" cy="352391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877" y="95050"/>
            <a:ext cx="4894652" cy="334206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953" y="3618963"/>
            <a:ext cx="4222430" cy="295570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80" y="3618963"/>
            <a:ext cx="2647935" cy="323903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411" y="4092540"/>
            <a:ext cx="3653466" cy="259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1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Ανατολικό μέτωπο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9034" y="2052638"/>
            <a:ext cx="5475708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12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Συνθήκη </a:t>
            </a:r>
            <a:r>
              <a:rPr lang="el-GR" dirty="0" err="1" smtClean="0"/>
              <a:t>Μπρεστ-Λιτόφσκ</a:t>
            </a: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433" y="1004552"/>
            <a:ext cx="4417391" cy="585344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768" y="3615801"/>
            <a:ext cx="4378817" cy="2937398"/>
          </a:xfrm>
          <a:prstGeom prst="rect">
            <a:avLst/>
          </a:prstGeom>
        </p:spPr>
      </p:pic>
      <p:sp>
        <p:nvSpPr>
          <p:cNvPr id="7" name="Θέση περιεχομένου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722" y="1019076"/>
            <a:ext cx="35433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4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Η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επαναστατική ηγεσία είχε υποσχεθεί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:</a:t>
            </a: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την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ειρήνη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,</a:t>
            </a: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τη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διανομή των γαιών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και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την αυτοδιάθεση των λαών της προεπαναστατικής Ρωσικής Αυτοκρατορίας,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/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ΑΛΛΑ</a:t>
            </a: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Δεν ήταν διατεθειμένη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να συμβάλει στον διαμελισμό της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χώρας</a:t>
            </a: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το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επαναστατικό καθεστώς </a:t>
            </a:r>
            <a:r>
              <a:rPr lang="el-GR" dirty="0" err="1">
                <a:solidFill>
                  <a:srgbClr val="000000"/>
                </a:solidFill>
                <a:latin typeface="Verdana" panose="020B0604030504040204" pitchFamily="34" charset="0"/>
              </a:rPr>
              <a:t>σκλήρυνε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 τη στάση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του, για να αντιμετωπιστούν οι αντιδράσεις.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43356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Χ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Ως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Λένιν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καθόρισε την τακτική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για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την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εξουδετέρωση των κινδύνων της επανάστασης. </a:t>
            </a: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Τα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πολιτικά κόμματα, που αντανακλούσαν τις διάφορες κοινωνικές τάξεις και τα συμφέροντά τους,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καταργήθηκαν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 Εξαίρεση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το Κομμουνιστικό Κόμμα, που τέθηκε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υπό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την πολιτική κηδεμονία της κομμουνιστικής επαναστατικής ηγεσίας.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60112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000000"/>
                </a:solidFill>
                <a:latin typeface="Verdana" panose="020B0604030504040204" pitchFamily="34" charset="0"/>
              </a:rPr>
              <a:t>Η ίδρυση της Τρίτης Διεθνούς.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Μάρτιος 1919: ιδρύθηκε 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η </a:t>
            </a:r>
            <a:r>
              <a:rPr lang="el-GR" i="1" dirty="0">
                <a:solidFill>
                  <a:srgbClr val="000000"/>
                </a:solidFill>
                <a:latin typeface="inherit"/>
              </a:rPr>
              <a:t>Τρίτη Διεθνής 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ή</a:t>
            </a:r>
            <a:r>
              <a:rPr lang="el-GR" i="1" dirty="0">
                <a:solidFill>
                  <a:srgbClr val="000000"/>
                </a:solidFill>
                <a:latin typeface="inherit"/>
              </a:rPr>
              <a:t> Κομμουνιστική </a:t>
            </a:r>
            <a:r>
              <a:rPr lang="el-GR" i="1" dirty="0" smtClean="0">
                <a:solidFill>
                  <a:srgbClr val="000000"/>
                </a:solidFill>
                <a:latin typeface="inherit"/>
              </a:rPr>
              <a:t>Διεθνής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, για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την προαγωγή της διεθνούς επανάστασης εναντίον του καπιταλισμού* και των αστικών καθεστώτων και για τη στήριξη του νέου κομμουνιστικού καθεστώτος στη Ρωσία.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Η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εκδήλωση δύο κομμουνιστικών επαναστατικών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κινημάτων: </a:t>
            </a:r>
          </a:p>
          <a:p>
            <a:pPr algn="just"/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Ιανουάριος 1919: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el-GR" b="1" i="1" dirty="0" smtClean="0">
                <a:solidFill>
                  <a:srgbClr val="000000"/>
                </a:solidFill>
                <a:latin typeface="inherit"/>
              </a:rPr>
              <a:t>Σπαρτακιστές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 στη Γερμανία,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 Άνοιξη 1919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: </a:t>
            </a:r>
            <a:r>
              <a:rPr lang="el-GR" b="1" i="1" dirty="0" err="1">
                <a:solidFill>
                  <a:srgbClr val="000000"/>
                </a:solidFill>
                <a:latin typeface="inherit"/>
              </a:rPr>
              <a:t>Μπέλα</a:t>
            </a:r>
            <a:r>
              <a:rPr lang="el-GR" b="1" i="1" dirty="0">
                <a:solidFill>
                  <a:srgbClr val="000000"/>
                </a:solidFill>
                <a:latin typeface="inherit"/>
              </a:rPr>
              <a:t> Κουν 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στην Ουγγαρία</a:t>
            </a:r>
          </a:p>
          <a:p>
            <a:pPr algn="just"/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  <a:p>
            <a:pPr algn="just"/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Προξένησαν σοβαρές ανησυχίε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ς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Η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Κομμουνιστική Διεθνής άλλαξε μορφή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με το Στάλιν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endParaRPr lang="el-GR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Στόχος της παρέμεινε η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προαγωγή της επανάστασης σε όλο τον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κόσμο</a:t>
            </a:r>
          </a:p>
          <a:p>
            <a:pPr algn="just"/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οι επιδιώξεις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και οι ενέργειες των 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μελών  της κατευθύνονταν από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τη Σοβιετική Ένωση με στόχο την πρόκληση αποσταθεροποιητικών καταστάσεων στις χώρες με αστικά καθεστώτα</a:t>
            </a:r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</a:p>
          <a:p>
            <a:pPr algn="just"/>
            <a:r>
              <a:rPr lang="el-GR" dirty="0" smtClean="0">
                <a:solidFill>
                  <a:srgbClr val="000000"/>
                </a:solidFill>
                <a:latin typeface="Verdana" panose="020B0604030504040204" pitchFamily="34" charset="0"/>
              </a:rPr>
              <a:t>Η Διεθνής </a:t>
            </a:r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</a:rPr>
              <a:t>των κομμουνιστών τερματίστηκε κατά τη διάρκεια του Β' Παγκόσμιου Πολέμου (1943), όταν η Σοβιετική Ένωση αισθάνθηκε την ανάγκη να προβεί σε μια χειρονομία καλής θέλησης προς τις συμμάχους της, Βρετανία και ΗΠΑ.</a:t>
            </a:r>
          </a:p>
          <a:p>
            <a:endParaRPr lang="el-GR" dirty="0"/>
          </a:p>
        </p:txBody>
      </p:sp>
      <p:sp>
        <p:nvSpPr>
          <p:cNvPr id="4" name="Δεξιό βέλος 3"/>
          <p:cNvSpPr/>
          <p:nvPr/>
        </p:nvSpPr>
        <p:spPr>
          <a:xfrm>
            <a:off x="4859268" y="357587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3942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Λούξερμπουγκ</a:t>
            </a:r>
            <a:r>
              <a:rPr lang="el-GR" dirty="0" smtClean="0"/>
              <a:t> , </a:t>
            </a:r>
            <a:r>
              <a:rPr lang="el-GR" dirty="0" err="1" smtClean="0"/>
              <a:t>Κουν,Στάλιν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614" y="1152983"/>
            <a:ext cx="5169879" cy="322853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72" y="1152983"/>
            <a:ext cx="5053160" cy="337332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273" y="4208760"/>
            <a:ext cx="3296260" cy="26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973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99</TotalTime>
  <Words>272</Words>
  <Application>Microsoft Office PowerPoint</Application>
  <PresentationFormat>Ευρεία οθόνη</PresentationFormat>
  <Paragraphs>50</Paragraphs>
  <Slides>13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inherit</vt:lpstr>
      <vt:lpstr>Verdana</vt:lpstr>
      <vt:lpstr>Wingdings 3</vt:lpstr>
      <vt:lpstr>Ιόν</vt:lpstr>
      <vt:lpstr>6. Η ΡΩΣΙΚΗ ΕΠΑΝΑΣΤΑΣΗ</vt:lpstr>
      <vt:lpstr>Η Οκτωβριανή Επανάσταση και η εγκαθίδρυση του κομμουνιστικού καθεστώτος.</vt:lpstr>
      <vt:lpstr>Παρουσίαση του PowerPoint</vt:lpstr>
      <vt:lpstr>Ανατολικό μέτωπο</vt:lpstr>
      <vt:lpstr>Συνθήκη Μπρεστ-Λιτόφσκ </vt:lpstr>
      <vt:lpstr>Παρουσίαση του PowerPoint</vt:lpstr>
      <vt:lpstr>Χ</vt:lpstr>
      <vt:lpstr>Η ίδρυση της Τρίτης Διεθνούς.</vt:lpstr>
      <vt:lpstr>Λούξερμπουγκ , Κουν,Στάλιν</vt:lpstr>
      <vt:lpstr>Η ίδρυση και η οργάνωση της ΕΣΣΔ</vt:lpstr>
      <vt:lpstr>Παρουσίαση του PowerPoint</vt:lpstr>
      <vt:lpstr>ΕΣΣΔ ,1922 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Η ΡΩΣΙΚΗ ΕΠΑΝΑΣΤΑΣΗ</dc:title>
  <dc:creator>k louta</dc:creator>
  <cp:lastModifiedBy>k louta</cp:lastModifiedBy>
  <cp:revision>11</cp:revision>
  <dcterms:created xsi:type="dcterms:W3CDTF">2023-10-18T18:31:56Z</dcterms:created>
  <dcterms:modified xsi:type="dcterms:W3CDTF">2023-10-31T19:21:11Z</dcterms:modified>
</cp:coreProperties>
</file>