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3" r:id="rId4"/>
    <p:sldId id="258" r:id="rId5"/>
    <p:sldId id="259" r:id="rId6"/>
    <p:sldId id="267" r:id="rId7"/>
    <p:sldId id="268" r:id="rId8"/>
    <p:sldId id="275" r:id="rId9"/>
    <p:sldId id="274" r:id="rId10"/>
    <p:sldId id="263" r:id="rId11"/>
    <p:sldId id="269" r:id="rId12"/>
    <p:sldId id="270" r:id="rId13"/>
    <p:sldId id="277" r:id="rId14"/>
    <p:sldId id="276" r:id="rId15"/>
    <p:sldId id="260" r:id="rId16"/>
    <p:sldId id="279" r:id="rId17"/>
    <p:sldId id="278" r:id="rId18"/>
    <p:sldId id="261" r:id="rId19"/>
    <p:sldId id="280" r:id="rId20"/>
    <p:sldId id="262" r:id="rId21"/>
    <p:sldId id="264" r:id="rId22"/>
    <p:sldId id="271" r:id="rId23"/>
    <p:sldId id="272" r:id="rId24"/>
    <p:sldId id="265"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smtClean="0"/>
              <a:t>Στυλ κύριου τίτλου</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1AD859DB-FA73-4843-AE9D-BE8032CC92C9}" type="datetimeFigureOut">
              <a:rPr lang="el-GR" smtClean="0"/>
              <a:t>11/3/2024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3608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AD859DB-FA73-4843-AE9D-BE8032CC92C9}" type="datetimeFigureOut">
              <a:rPr lang="el-GR" smtClean="0"/>
              <a:t>11/3/2024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41643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AD859DB-FA73-4843-AE9D-BE8032CC92C9}" type="datetimeFigureOut">
              <a:rPr lang="el-GR" smtClean="0"/>
              <a:t>11/3/2024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2252379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smtClean="0"/>
              <a:t>Στυλ κύριου τίτλου</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smtClean="0"/>
              <a:t>Στυλ υποδείγματος κειμένου</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AD859DB-FA73-4843-AE9D-BE8032CC92C9}" type="datetimeFigureOut">
              <a:rPr lang="el-GR" smtClean="0"/>
              <a:t>11/3/2024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9545-6F53-4FA9-9CEA-A9AC68505BFD}"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18919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AD859DB-FA73-4843-AE9D-BE8032CC92C9}" type="datetimeFigureOut">
              <a:rPr lang="el-GR" smtClean="0"/>
              <a:t>11/3/2024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4018589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AD859DB-FA73-4843-AE9D-BE8032CC92C9}" type="datetimeFigureOut">
              <a:rPr lang="el-GR" smtClean="0"/>
              <a:t>11/3/2024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2229175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smtClean="0"/>
              <a:t>Στυλ κύριου τίτλου</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AD859DB-FA73-4843-AE9D-BE8032CC92C9}" type="datetimeFigureOut">
              <a:rPr lang="el-GR" smtClean="0"/>
              <a:t>11/3/2024</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2385532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nchorCtr="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AD859DB-FA73-4843-AE9D-BE8032CC92C9}" type="datetimeFigureOut">
              <a:rPr lang="el-GR" smtClean="0"/>
              <a:t>11/3/2024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2303165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1AD859DB-FA73-4843-AE9D-BE8032CC92C9}" type="datetimeFigureOut">
              <a:rPr lang="el-GR" smtClean="0"/>
              <a:t>11/3/2024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249520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3"/>
          <p:cNvSpPr>
            <a:spLocks noGrp="1"/>
          </p:cNvSpPr>
          <p:nvPr>
            <p:ph type="dt" sz="half" idx="10"/>
          </p:nvPr>
        </p:nvSpPr>
        <p:spPr/>
        <p:txBody>
          <a:bodyPr/>
          <a:lstStyle/>
          <a:p>
            <a:fld id="{1AD859DB-FA73-4843-AE9D-BE8032CC92C9}" type="datetimeFigureOut">
              <a:rPr lang="el-GR" smtClean="0"/>
              <a:t>11/3/2024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358279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1AD859DB-FA73-4843-AE9D-BE8032CC92C9}" type="datetimeFigureOut">
              <a:rPr lang="el-GR" smtClean="0"/>
              <a:t>11/3/2024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341601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1AD859DB-FA73-4843-AE9D-BE8032CC92C9}" type="datetimeFigureOut">
              <a:rPr lang="el-GR" smtClean="0"/>
              <a:t>11/3/2024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265351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1AD859DB-FA73-4843-AE9D-BE8032CC92C9}" type="datetimeFigureOut">
              <a:rPr lang="el-GR" smtClean="0"/>
              <a:t>11/3/2024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65600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7" name="Date Placeholder 2"/>
          <p:cNvSpPr>
            <a:spLocks noGrp="1"/>
          </p:cNvSpPr>
          <p:nvPr>
            <p:ph type="dt" sz="half" idx="10"/>
          </p:nvPr>
        </p:nvSpPr>
        <p:spPr/>
        <p:txBody>
          <a:bodyPr/>
          <a:lstStyle/>
          <a:p>
            <a:fld id="{1AD859DB-FA73-4843-AE9D-BE8032CC92C9}" type="datetimeFigureOut">
              <a:rPr lang="el-GR" smtClean="0"/>
              <a:t>11/3/2024</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213764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AD859DB-FA73-4843-AE9D-BE8032CC92C9}" type="datetimeFigureOut">
              <a:rPr lang="el-GR" smtClean="0"/>
              <a:t>11/3/2024</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3269233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Date Placeholder 4"/>
          <p:cNvSpPr>
            <a:spLocks noGrp="1"/>
          </p:cNvSpPr>
          <p:nvPr>
            <p:ph type="dt" sz="half" idx="10"/>
          </p:nvPr>
        </p:nvSpPr>
        <p:spPr/>
        <p:txBody>
          <a:bodyPr/>
          <a:lstStyle/>
          <a:p>
            <a:fld id="{1AD859DB-FA73-4843-AE9D-BE8032CC92C9}" type="datetimeFigureOut">
              <a:rPr lang="el-GR" smtClean="0"/>
              <a:t>11/3/2024</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413429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1AD859DB-FA73-4843-AE9D-BE8032CC92C9}" type="datetimeFigureOut">
              <a:rPr lang="el-GR" smtClean="0"/>
              <a:t>11/3/2024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9629545-6F53-4FA9-9CEA-A9AC68505BFD}" type="slidenum">
              <a:rPr lang="el-GR" smtClean="0"/>
              <a:t>‹#›</a:t>
            </a:fld>
            <a:endParaRPr lang="el-GR"/>
          </a:p>
        </p:txBody>
      </p:sp>
    </p:spTree>
    <p:extLst>
      <p:ext uri="{BB962C8B-B14F-4D97-AF65-F5344CB8AC3E}">
        <p14:creationId xmlns:p14="http://schemas.microsoft.com/office/powerpoint/2010/main" val="279171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AD859DB-FA73-4843-AE9D-BE8032CC92C9}" type="datetimeFigureOut">
              <a:rPr lang="el-GR" smtClean="0"/>
              <a:t>11/3/2024</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9629545-6F53-4FA9-9CEA-A9AC68505BFD}" type="slidenum">
              <a:rPr lang="el-GR" smtClean="0"/>
              <a:t>‹#›</a:t>
            </a:fld>
            <a:endParaRPr lang="el-GR"/>
          </a:p>
        </p:txBody>
      </p:sp>
    </p:spTree>
    <p:extLst>
      <p:ext uri="{BB962C8B-B14F-4D97-AF65-F5344CB8AC3E}">
        <p14:creationId xmlns:p14="http://schemas.microsoft.com/office/powerpoint/2010/main" val="29224882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8. ΤΟ ΚΥΠΡΙΑΚΟ ΠΡΟΒΛΗΜΑ</a:t>
            </a:r>
            <a:endParaRPr lang="el-GR" dirty="0"/>
          </a:p>
        </p:txBody>
      </p:sp>
      <p:sp>
        <p:nvSpPr>
          <p:cNvPr id="3" name="Υπότιτλος 2"/>
          <p:cNvSpPr>
            <a:spLocks noGrp="1"/>
          </p:cNvSpPr>
          <p:nvPr>
            <p:ph type="subTitle" idx="1"/>
          </p:nvPr>
        </p:nvSpPr>
        <p:spPr/>
        <p:txBody>
          <a:bodyPr/>
          <a:lstStyle/>
          <a:p>
            <a:endParaRPr lang="el-GR"/>
          </a:p>
        </p:txBody>
      </p:sp>
    </p:spTree>
    <p:extLst>
      <p:ext uri="{BB962C8B-B14F-4D97-AF65-F5344CB8AC3E}">
        <p14:creationId xmlns:p14="http://schemas.microsoft.com/office/powerpoint/2010/main" val="230635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219200" y="952500"/>
            <a:ext cx="9753600" cy="4953000"/>
          </a:xfrm>
          <a:prstGeom prst="rect">
            <a:avLst/>
          </a:prstGeom>
        </p:spPr>
      </p:pic>
    </p:spTree>
    <p:extLst>
      <p:ext uri="{BB962C8B-B14F-4D97-AF65-F5344CB8AC3E}">
        <p14:creationId xmlns:p14="http://schemas.microsoft.com/office/powerpoint/2010/main" val="3417997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Από την ανεξαρτησία στην τουρκική εισβολή.</a:t>
            </a:r>
          </a:p>
        </p:txBody>
      </p:sp>
      <p:sp>
        <p:nvSpPr>
          <p:cNvPr id="3" name="Θέση περιεχομένου 2"/>
          <p:cNvSpPr>
            <a:spLocks noGrp="1"/>
          </p:cNvSpPr>
          <p:nvPr>
            <p:ph idx="1"/>
          </p:nvPr>
        </p:nvSpPr>
        <p:spPr/>
        <p:txBody>
          <a:bodyPr>
            <a:normAutofit/>
          </a:bodyPr>
          <a:lstStyle/>
          <a:p>
            <a:r>
              <a:rPr lang="el-GR" dirty="0"/>
              <a:t>Τον Νοέμβριο του 1963, λόγω δυσλειτουργιών στο κυπριακό πολίτευμα, ο Μακάριος πρότεινε τα «Δεκατρία Σημεία» για την αναθεώρηση του Συντάγματος. </a:t>
            </a:r>
            <a:endParaRPr lang="el-GR" dirty="0" smtClean="0"/>
          </a:p>
          <a:p>
            <a:r>
              <a:rPr lang="el-GR" dirty="0" smtClean="0"/>
              <a:t>Η </a:t>
            </a:r>
            <a:r>
              <a:rPr lang="el-GR" dirty="0"/>
              <a:t>Τουρκία απέρριψε την πρόταση και λίγο μετά ακολούθησαν τουρκοκυπριακή εξέγερση και διακοινοτικές συγκρούσεις</a:t>
            </a:r>
            <a:r>
              <a:rPr lang="el-GR" dirty="0" smtClean="0"/>
              <a:t>.</a:t>
            </a:r>
          </a:p>
          <a:p>
            <a:r>
              <a:rPr lang="el-GR" dirty="0" smtClean="0"/>
              <a:t> </a:t>
            </a:r>
            <a:r>
              <a:rPr lang="el-GR" dirty="0"/>
              <a:t>Το 1964 στάλθηκε στη νήσο δύναμη του ΟΗΕ, για να διασφαλίσει την ειρήνη, ενώ η κυβέρνηση του Γ. Παπανδρέου απέστειλε στην Κύπρο μία μεραρχία, για να τη θωρακίσει από το ενδεχόμενο τουρκικής εισβολής. </a:t>
            </a:r>
            <a:endParaRPr lang="el-GR" dirty="0" smtClean="0"/>
          </a:p>
          <a:p>
            <a:r>
              <a:rPr lang="el-GR" dirty="0" smtClean="0"/>
              <a:t>Αρχιστράτηγος </a:t>
            </a:r>
            <a:r>
              <a:rPr lang="el-GR" dirty="0"/>
              <a:t>των ελληνικών δυνάμεων Κύπρου ορίστηκε ο Γεώργιος Γρίβας, πρώην αρχηγός της ΕΟΚΑ. Ωστόσο, το Κυπριακό δε λύθηκε μέχρι το 1967.</a:t>
            </a:r>
          </a:p>
        </p:txBody>
      </p:sp>
    </p:spTree>
    <p:extLst>
      <p:ext uri="{BB962C8B-B14F-4D97-AF65-F5344CB8AC3E}">
        <p14:creationId xmlns:p14="http://schemas.microsoft.com/office/powerpoint/2010/main" val="2058678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92500" lnSpcReduction="20000"/>
          </a:bodyPr>
          <a:lstStyle/>
          <a:p>
            <a:r>
              <a:rPr lang="el-GR" dirty="0"/>
              <a:t>Η δικτατορία των συνταγματαρχών έβλεπε τον Μακάριο, εκλεγμένο και λαοφιλή ηγέτη ενός τμήματος του ελληνισμού, με μεγάλη καχυποψία. </a:t>
            </a:r>
            <a:endParaRPr lang="el-GR" dirty="0" smtClean="0"/>
          </a:p>
          <a:p>
            <a:r>
              <a:rPr lang="el-GR" dirty="0" smtClean="0"/>
              <a:t>Μετά </a:t>
            </a:r>
            <a:r>
              <a:rPr lang="el-GR" dirty="0"/>
              <a:t>από μία νέα ελληνοτουρκική κρίση, στα τέλη του 1967, η δικτατορία απέσυρε την ελληνική μεραρχία από τη νήσο</a:t>
            </a:r>
            <a:r>
              <a:rPr lang="el-GR" dirty="0" smtClean="0"/>
              <a:t>.</a:t>
            </a:r>
          </a:p>
          <a:p>
            <a:r>
              <a:rPr lang="el-GR" dirty="0"/>
              <a:t>Ο</a:t>
            </a:r>
            <a:r>
              <a:rPr lang="el-GR" dirty="0" smtClean="0"/>
              <a:t>ι </a:t>
            </a:r>
            <a:r>
              <a:rPr lang="el-GR" dirty="0"/>
              <a:t>δικτάτορες </a:t>
            </a:r>
            <a:r>
              <a:rPr lang="el-GR" dirty="0" smtClean="0"/>
              <a:t>ενθάρρυναν </a:t>
            </a:r>
            <a:r>
              <a:rPr lang="el-GR" dirty="0"/>
              <a:t>τον Γρίβα να επιστρέψει στην Κύπρο και να οργανώσει ένοπλη προσπάθεια ανατροπής του Μακαρίου μέσω της οργάνωσης ΕΟΚΑ Β', το 1972-74. </a:t>
            </a:r>
            <a:endParaRPr lang="el-GR" dirty="0" smtClean="0"/>
          </a:p>
          <a:p>
            <a:r>
              <a:rPr lang="el-GR" dirty="0" smtClean="0"/>
              <a:t>Στις </a:t>
            </a:r>
            <a:r>
              <a:rPr lang="el-GR" dirty="0"/>
              <a:t>15 Ιουλίου 1974 ο δικτάτορας Ιωαννίδης οργάνωσε πραξικόπημα κατά του Μακαρίου, το οποίο όμως έδωσε στην Τουρκία το πρόσχημα να εισβάλει παράνομα στην </a:t>
            </a:r>
            <a:r>
              <a:rPr lang="el-GR" b="1" dirty="0"/>
              <a:t>Κύπρο στις 20 Ιουλίου (επιχείρηση «Αττίλας</a:t>
            </a:r>
            <a:r>
              <a:rPr lang="el-GR" b="1" dirty="0" smtClean="0"/>
              <a:t>»)</a:t>
            </a:r>
          </a:p>
          <a:p>
            <a:r>
              <a:rPr lang="el-GR" b="1" dirty="0" smtClean="0"/>
              <a:t> </a:t>
            </a:r>
            <a:r>
              <a:rPr lang="el-GR" dirty="0"/>
              <a:t>Στις 14 Αυγούστου 1974 τα τουρκικά στρατεύματα εξαπέλυσαν δεύτερη εισβολή (επιχείρηση «Αττίλας 2») </a:t>
            </a:r>
            <a:r>
              <a:rPr lang="el-GR" b="1" dirty="0"/>
              <a:t>και κατέλαβαν το 38% του νησιού, εκδιώκοντας από τις εστίες τους περίπου 200.000 Έλληνες Κυπρίους.</a:t>
            </a:r>
          </a:p>
        </p:txBody>
      </p:sp>
    </p:spTree>
    <p:extLst>
      <p:ext uri="{BB962C8B-B14F-4D97-AF65-F5344CB8AC3E}">
        <p14:creationId xmlns:p14="http://schemas.microsoft.com/office/powerpoint/2010/main" val="261099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666360" y="688622"/>
            <a:ext cx="7188839" cy="4825999"/>
          </a:xfrm>
          <a:prstGeom prst="rect">
            <a:avLst/>
          </a:prstGeom>
        </p:spPr>
      </p:pic>
      <p:sp>
        <p:nvSpPr>
          <p:cNvPr id="5" name="Στρογγυλεμένο ορθογώνιο 4"/>
          <p:cNvSpPr/>
          <p:nvPr/>
        </p:nvSpPr>
        <p:spPr>
          <a:xfrm>
            <a:off x="1225021" y="5683956"/>
            <a:ext cx="973649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Χάρτης της κατανομής εθνοτήτων στην Κύπρο κατά το 1973 (πηγή:CIA). Οι τουρκοκυπριακοί θύλακες σημειώνονται με μωβ. Κατά το διάστημα 1964-1974 η κατανομή των θυλάκων παρουσίασε μικρή μεταβολή.</a:t>
            </a:r>
          </a:p>
        </p:txBody>
      </p:sp>
    </p:spTree>
    <p:extLst>
      <p:ext uri="{BB962C8B-B14F-4D97-AF65-F5344CB8AC3E}">
        <p14:creationId xmlns:p14="http://schemas.microsoft.com/office/powerpoint/2010/main" val="979384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0000" lnSpcReduction="20000"/>
          </a:bodyPr>
          <a:lstStyle/>
          <a:p>
            <a:r>
              <a:rPr lang="el-GR" dirty="0"/>
              <a:t>Στις 19 </a:t>
            </a:r>
            <a:r>
              <a:rPr lang="el-GR" dirty="0" smtClean="0"/>
              <a:t>Ιουλίου 1974 </a:t>
            </a:r>
            <a:r>
              <a:rPr lang="el-GR" dirty="0"/>
              <a:t>και από το βήμα του Οργανισμού, ο Μακάριος εξαπέλυσε έναν ιστορικό του λόγο, στον οποίο κατηγόρησε δριμύτατα την ελληνική χούντα για σχεδίαση του πραξικοπήματος και «εισβολή στην Κύπρο». Έκλεισε λέγοντας:</a:t>
            </a:r>
          </a:p>
          <a:p>
            <a:endParaRPr lang="el-GR" dirty="0"/>
          </a:p>
          <a:p>
            <a:r>
              <a:rPr lang="el-GR" dirty="0"/>
              <a:t>«...Καλώ τα μέλη του Συμβουλίου Ασφαλείας να καταβάλουν κάθε δυνατή προσπάθεια, ώστε να τεθεί ένα τέλος στην αφύσικη αυτή κατάσταση, που δημιουργήθηκε με το πραξικόπημα των Αθηνών. Καλώ το Συμβούλιο Ασφαλείας να κάνει χρήση όλων των τρόπων και μέσων που διαθέτει, ώστε να αποκατασταθούν χωρίς καθυστέρηση η συνταγματική τάξη και τα δημοκρατικά δικαιώματα του λαού της Κύπρου. Όπως ανέφερα ήδη, τα γεγονότα της Κύπρου δεν αποτελούν εσωτερική υπόθεση των Ελληνοκυπρίων. Αφορούν και επηρεάζουν και τους Τουρκοκυπρίους. Το πραξικόπημα της ελληνικής χούντας αποτελεί εισβολή και οι συνέπειές του πλήττουν ολόκληρο τον κυπριακό λαό, Έλληνες και Τούρκους. Τα Ηνωμένα Έθνη έχουν εγκαταστήσει μία ειρηνευτική δύναμη στην Κύπρο. Η παρουσία της δεν μπορεί να είναι αποτελεσματική, υπό συνθήκες πραξικοπήματος. Το Συμβούλιο Ασφαλείας πρέπει να καλέσει το ελληνικό στρατιωτικό καθεστώς να αποσύρει τους Έλληνες αξιωματικούς που υπηρετούν στην κυπριακή εθνοφρουρά και να θέσει τέλος στην εισβολή τους στην Κύπρο. Πιστεύω, με όσα στοιχεία παρέθεσα </a:t>
            </a:r>
            <a:r>
              <a:rPr lang="el-GR" dirty="0" err="1"/>
              <a:t>ενώπιόν</a:t>
            </a:r>
            <a:r>
              <a:rPr lang="el-GR" dirty="0"/>
              <a:t> σας, να σάς έδωσα μία ολοκληρωμένη εικόνα της κατάστασης. Δεν έχω ουδεμία αμφιβολία πως μία αρμόζουσα απόφαση του Συμβουλίου Ασφαλείας θα θέσει τέλος στην εισβολή και θα αποκαταστήσει την παραβιασμένη ανεξαρτησία της Κύπρου και τα δημοκρατικά δικαιώματα του κυπριακού λαού»[22]</a:t>
            </a:r>
          </a:p>
        </p:txBody>
      </p:sp>
    </p:spTree>
    <p:extLst>
      <p:ext uri="{BB962C8B-B14F-4D97-AF65-F5344CB8AC3E}">
        <p14:creationId xmlns:p14="http://schemas.microsoft.com/office/powerpoint/2010/main" val="1466502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295400" y="767644"/>
            <a:ext cx="9601200" cy="5881512"/>
          </a:xfrm>
          <a:prstGeom prst="rect">
            <a:avLst/>
          </a:prstGeom>
        </p:spPr>
      </p:pic>
    </p:spTree>
    <p:extLst>
      <p:ext uri="{BB962C8B-B14F-4D97-AF65-F5344CB8AC3E}">
        <p14:creationId xmlns:p14="http://schemas.microsoft.com/office/powerpoint/2010/main" val="22372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Τουρκική εισβολή1974</a:t>
            </a:r>
            <a:endParaRPr lang="el-GR" dirty="0"/>
          </a:p>
        </p:txBody>
      </p:sp>
      <p:pic>
        <p:nvPicPr>
          <p:cNvPr id="4" name="Θέση περιεχομένου 3"/>
          <p:cNvPicPr>
            <a:picLocks noGrp="1" noChangeAspect="1"/>
          </p:cNvPicPr>
          <p:nvPr>
            <p:ph idx="1"/>
          </p:nvPr>
        </p:nvPicPr>
        <p:blipFill>
          <a:blip r:embed="rId2"/>
          <a:stretch>
            <a:fillRect/>
          </a:stretch>
        </p:blipFill>
        <p:spPr>
          <a:xfrm>
            <a:off x="417588" y="1680105"/>
            <a:ext cx="5915933" cy="4195762"/>
          </a:xfrm>
          <a:prstGeom prst="rect">
            <a:avLst/>
          </a:prstGeom>
        </p:spPr>
      </p:pic>
      <p:pic>
        <p:nvPicPr>
          <p:cNvPr id="5" name="Εικόνα 4"/>
          <p:cNvPicPr>
            <a:picLocks noChangeAspect="1"/>
          </p:cNvPicPr>
          <p:nvPr/>
        </p:nvPicPr>
        <p:blipFill>
          <a:blip r:embed="rId3"/>
          <a:stretch>
            <a:fillRect/>
          </a:stretch>
        </p:blipFill>
        <p:spPr>
          <a:xfrm>
            <a:off x="6902450" y="1219201"/>
            <a:ext cx="3934883" cy="2489730"/>
          </a:xfrm>
          <a:prstGeom prst="rect">
            <a:avLst/>
          </a:prstGeom>
        </p:spPr>
      </p:pic>
      <p:sp>
        <p:nvSpPr>
          <p:cNvPr id="6" name="Στρογγυλεμένο ορθογώνιο 5"/>
          <p:cNvSpPr/>
          <p:nvPr/>
        </p:nvSpPr>
        <p:spPr>
          <a:xfrm>
            <a:off x="6705600" y="3777986"/>
            <a:ext cx="485422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Βομβαρδισμός Αμμοχώστου κατά την Τουρκική Εισβολή της Κύπρου το </a:t>
            </a:r>
            <a:r>
              <a:rPr lang="el-GR" dirty="0" smtClean="0"/>
              <a:t>1974</a:t>
            </a:r>
            <a:endParaRPr lang="el-GR" dirty="0"/>
          </a:p>
        </p:txBody>
      </p:sp>
    </p:spTree>
    <p:extLst>
      <p:ext uri="{BB962C8B-B14F-4D97-AF65-F5344CB8AC3E}">
        <p14:creationId xmlns:p14="http://schemas.microsoft.com/office/powerpoint/2010/main" val="313283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92101" y="256997"/>
            <a:ext cx="5715000" cy="3476625"/>
          </a:xfrm>
          <a:prstGeom prst="rect">
            <a:avLst/>
          </a:prstGeom>
        </p:spPr>
      </p:pic>
      <p:sp>
        <p:nvSpPr>
          <p:cNvPr id="3" name="Στρογγυλεμένο ορθογώνιο 2"/>
          <p:cNvSpPr/>
          <p:nvPr/>
        </p:nvSpPr>
        <p:spPr>
          <a:xfrm>
            <a:off x="191911" y="4188177"/>
            <a:ext cx="620888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Η Κύπρος μετά την τουρκική εισβολή</a:t>
            </a:r>
          </a:p>
        </p:txBody>
      </p:sp>
      <p:pic>
        <p:nvPicPr>
          <p:cNvPr id="4" name="Εικόνα 3"/>
          <p:cNvPicPr>
            <a:picLocks noChangeAspect="1"/>
          </p:cNvPicPr>
          <p:nvPr/>
        </p:nvPicPr>
        <p:blipFill>
          <a:blip r:embed="rId3"/>
          <a:stretch>
            <a:fillRect/>
          </a:stretch>
        </p:blipFill>
        <p:spPr>
          <a:xfrm>
            <a:off x="6254044" y="1241776"/>
            <a:ext cx="5444017" cy="4083013"/>
          </a:xfrm>
          <a:prstGeom prst="rect">
            <a:avLst/>
          </a:prstGeom>
        </p:spPr>
      </p:pic>
      <p:sp>
        <p:nvSpPr>
          <p:cNvPr id="5" name="Στρογγυλεμένο ορθογώνιο 4"/>
          <p:cNvSpPr/>
          <p:nvPr/>
        </p:nvSpPr>
        <p:spPr>
          <a:xfrm>
            <a:off x="6535703" y="5588000"/>
            <a:ext cx="5162358" cy="11288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Λευκωσία, Πράσινη Γραμμή</a:t>
            </a:r>
          </a:p>
        </p:txBody>
      </p:sp>
    </p:spTree>
    <p:extLst>
      <p:ext uri="{BB962C8B-B14F-4D97-AF65-F5344CB8AC3E}">
        <p14:creationId xmlns:p14="http://schemas.microsoft.com/office/powerpoint/2010/main" val="3596429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314450" y="869244"/>
            <a:ext cx="9563100" cy="5283199"/>
          </a:xfrm>
          <a:prstGeom prst="rect">
            <a:avLst/>
          </a:prstGeom>
        </p:spPr>
      </p:pic>
    </p:spTree>
    <p:extLst>
      <p:ext uri="{BB962C8B-B14F-4D97-AF65-F5344CB8AC3E}">
        <p14:creationId xmlns:p14="http://schemas.microsoft.com/office/powerpoint/2010/main" val="135302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stretch>
            <a:fillRect/>
          </a:stretch>
        </p:blipFill>
        <p:spPr>
          <a:xfrm>
            <a:off x="298627" y="452718"/>
            <a:ext cx="5905500" cy="3657600"/>
          </a:xfrm>
          <a:prstGeom prst="rect">
            <a:avLst/>
          </a:prstGeom>
        </p:spPr>
      </p:pic>
      <p:sp>
        <p:nvSpPr>
          <p:cNvPr id="5" name="Στρογγυλεμένο ορθογώνιο 4"/>
          <p:cNvSpPr/>
          <p:nvPr/>
        </p:nvSpPr>
        <p:spPr>
          <a:xfrm>
            <a:off x="508000" y="4380090"/>
            <a:ext cx="413173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Ελληνοκύπριοι πρόσφυγες σε πρόχειρα καταλύματα ανατολικά της Λάρνακας.</a:t>
            </a:r>
          </a:p>
        </p:txBody>
      </p:sp>
      <p:pic>
        <p:nvPicPr>
          <p:cNvPr id="6" name="Εικόνα 5"/>
          <p:cNvPicPr>
            <a:picLocks noChangeAspect="1"/>
          </p:cNvPicPr>
          <p:nvPr/>
        </p:nvPicPr>
        <p:blipFill>
          <a:blip r:embed="rId3"/>
          <a:stretch>
            <a:fillRect/>
          </a:stretch>
        </p:blipFill>
        <p:spPr>
          <a:xfrm>
            <a:off x="6445955" y="889030"/>
            <a:ext cx="5283200" cy="3401734"/>
          </a:xfrm>
          <a:prstGeom prst="rect">
            <a:avLst/>
          </a:prstGeom>
        </p:spPr>
      </p:pic>
      <p:sp>
        <p:nvSpPr>
          <p:cNvPr id="7" name="Στρογγυλεμένο ορθογώνιο 6"/>
          <p:cNvSpPr/>
          <p:nvPr/>
        </p:nvSpPr>
        <p:spPr>
          <a:xfrm>
            <a:off x="5348472" y="4608690"/>
            <a:ext cx="6536265"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Μια οικογένεια φεύγει από το σπίτι της. Πίστευαν (όπως όλοι σχεδόν τότε) ότι θα επέστρεφαν σύντομα, ότι αυτό ήταν ένας εφιάλτης που κάποτε θα τελείωνε. Αν δεν υπήρχε ο καπνός πίσω στο βάθος της εικόνας, θα έλεγες ότι πήγαιναν μια εκδρομή.</a:t>
            </a:r>
          </a:p>
        </p:txBody>
      </p:sp>
    </p:spTree>
    <p:extLst>
      <p:ext uri="{BB962C8B-B14F-4D97-AF65-F5344CB8AC3E}">
        <p14:creationId xmlns:p14="http://schemas.microsoft.com/office/powerpoint/2010/main" val="73383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734483" y="0"/>
            <a:ext cx="9639300" cy="4233333"/>
          </a:xfrm>
          <a:prstGeom prst="rect">
            <a:avLst/>
          </a:prstGeom>
        </p:spPr>
      </p:pic>
      <p:pic>
        <p:nvPicPr>
          <p:cNvPr id="3" name="Εικόνα 2"/>
          <p:cNvPicPr>
            <a:picLocks noChangeAspect="1"/>
          </p:cNvPicPr>
          <p:nvPr/>
        </p:nvPicPr>
        <p:blipFill>
          <a:blip r:embed="rId3"/>
          <a:stretch>
            <a:fillRect/>
          </a:stretch>
        </p:blipFill>
        <p:spPr>
          <a:xfrm>
            <a:off x="734483" y="4233333"/>
            <a:ext cx="9639300" cy="2153003"/>
          </a:xfrm>
          <a:prstGeom prst="rect">
            <a:avLst/>
          </a:prstGeom>
        </p:spPr>
      </p:pic>
    </p:spTree>
    <p:extLst>
      <p:ext uri="{BB962C8B-B14F-4D97-AF65-F5344CB8AC3E}">
        <p14:creationId xmlns:p14="http://schemas.microsoft.com/office/powerpoint/2010/main" val="1886689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778933" y="666044"/>
            <a:ext cx="10089092" cy="5373512"/>
          </a:xfrm>
          <a:prstGeom prst="rect">
            <a:avLst/>
          </a:prstGeom>
        </p:spPr>
      </p:pic>
    </p:spTree>
    <p:extLst>
      <p:ext uri="{BB962C8B-B14F-4D97-AF65-F5344CB8AC3E}">
        <p14:creationId xmlns:p14="http://schemas.microsoft.com/office/powerpoint/2010/main" val="1462386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1309687" y="778933"/>
            <a:ext cx="9572625" cy="5712178"/>
          </a:xfrm>
          <a:prstGeom prst="rect">
            <a:avLst/>
          </a:prstGeom>
        </p:spPr>
      </p:pic>
    </p:spTree>
    <p:extLst>
      <p:ext uri="{BB962C8B-B14F-4D97-AF65-F5344CB8AC3E}">
        <p14:creationId xmlns:p14="http://schemas.microsoft.com/office/powerpoint/2010/main" val="3647832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a:bodyPr>
          <a:lstStyle/>
          <a:p>
            <a:r>
              <a:rPr lang="el-GR" dirty="0"/>
              <a:t>Το πρόβλημα όμως της κατοχής δε λύθηκε. </a:t>
            </a:r>
            <a:endParaRPr lang="el-GR" dirty="0" smtClean="0"/>
          </a:p>
          <a:p>
            <a:r>
              <a:rPr lang="el-GR" dirty="0" smtClean="0"/>
              <a:t>Παρά </a:t>
            </a:r>
            <a:r>
              <a:rPr lang="el-GR" dirty="0"/>
              <a:t>την καταδίκη της κατοχής από τον ΟΗΕ και άλλους διεθνείς οργανισμούς, η τουρκική </a:t>
            </a:r>
            <a:r>
              <a:rPr lang="el-GR" dirty="0" smtClean="0"/>
              <a:t>πλευρά, </a:t>
            </a:r>
            <a:r>
              <a:rPr lang="el-GR" dirty="0"/>
              <a:t>κατά παράβαση κάθε αρχής του Διεθνούς Δικαίου, προχώρησε στον εποικισμό της Κύπρου, μεταφέροντας στη νήσο Τούρκους από την </a:t>
            </a:r>
            <a:r>
              <a:rPr lang="el-GR" dirty="0" err="1"/>
              <a:t>Ανατολία</a:t>
            </a:r>
            <a:r>
              <a:rPr lang="el-GR" dirty="0"/>
              <a:t>. </a:t>
            </a:r>
            <a:endParaRPr lang="el-GR" dirty="0" smtClean="0"/>
          </a:p>
          <a:p>
            <a:r>
              <a:rPr lang="el-GR" dirty="0" smtClean="0"/>
              <a:t>Το </a:t>
            </a:r>
            <a:r>
              <a:rPr lang="el-GR" dirty="0"/>
              <a:t>1983 ο κατοχικός ηγέτης </a:t>
            </a:r>
            <a:r>
              <a:rPr lang="el-GR" dirty="0" err="1"/>
              <a:t>Ραούφ</a:t>
            </a:r>
            <a:r>
              <a:rPr lang="el-GR" dirty="0"/>
              <a:t> </a:t>
            </a:r>
            <a:r>
              <a:rPr lang="el-GR" dirty="0" err="1"/>
              <a:t>Ντενκτάς</a:t>
            </a:r>
            <a:r>
              <a:rPr lang="el-GR" dirty="0"/>
              <a:t>, με την αρωγή της Άγκυρας, ανακήρυξε παράνομα την «ανεξαρτησία» της κατεχόμενης Κύπρου</a:t>
            </a:r>
            <a:r>
              <a:rPr lang="el-GR" dirty="0" smtClean="0"/>
              <a:t>.</a:t>
            </a:r>
          </a:p>
          <a:p>
            <a:r>
              <a:rPr lang="el-GR" dirty="0" smtClean="0"/>
              <a:t> </a:t>
            </a:r>
            <a:r>
              <a:rPr lang="el-GR" dirty="0"/>
              <a:t>Το «ψευδοκράτος» δεν έχει αναγνωριστεί από κανένα μέλος της διεθνούς κοινότητας πλην της Τουρκίας.</a:t>
            </a:r>
          </a:p>
        </p:txBody>
      </p:sp>
    </p:spTree>
    <p:extLst>
      <p:ext uri="{BB962C8B-B14F-4D97-AF65-F5344CB8AC3E}">
        <p14:creationId xmlns:p14="http://schemas.microsoft.com/office/powerpoint/2010/main" val="54591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r>
              <a:rPr lang="el-GR" dirty="0" smtClean="0"/>
              <a:t>Μάιος  2004: πλήρης ένταξη </a:t>
            </a:r>
            <a:r>
              <a:rPr lang="el-GR" dirty="0"/>
              <a:t>στην Ευρωπαϊκή Ένωση. </a:t>
            </a:r>
            <a:endParaRPr lang="el-GR" dirty="0" smtClean="0"/>
          </a:p>
          <a:p>
            <a:r>
              <a:rPr lang="el-GR" dirty="0" smtClean="0"/>
              <a:t>Η </a:t>
            </a:r>
            <a:r>
              <a:rPr lang="el-GR" dirty="0"/>
              <a:t>ευρωπαϊκή πορεία της Κύπρου μπορεί να κατοχυρώσει την ασφάλεια, την ευημερία και τα δικαιώματα όλων των πολιτών της, Ελλήνων και Τούρκων</a:t>
            </a:r>
            <a:r>
              <a:rPr lang="el-GR" dirty="0" smtClean="0"/>
              <a:t>.</a:t>
            </a:r>
          </a:p>
          <a:p>
            <a:r>
              <a:rPr lang="el-GR" dirty="0" smtClean="0"/>
              <a:t>το Σχέδιο  </a:t>
            </a:r>
            <a:r>
              <a:rPr lang="el-GR" dirty="0"/>
              <a:t>Ανάν δεν κατέληξε σε επιτυχία, μετά την απόρριψη του σχεδίου από τα τρία τέταρτα των Ελλήνων Κυπρίων. </a:t>
            </a:r>
            <a:endParaRPr lang="el-GR" dirty="0" smtClean="0"/>
          </a:p>
        </p:txBody>
      </p:sp>
    </p:spTree>
    <p:extLst>
      <p:ext uri="{BB962C8B-B14F-4D97-AF65-F5344CB8AC3E}">
        <p14:creationId xmlns:p14="http://schemas.microsoft.com/office/powerpoint/2010/main" val="1089812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598311" y="598311"/>
            <a:ext cx="10588977" cy="5576711"/>
          </a:xfrm>
          <a:prstGeom prst="rect">
            <a:avLst/>
          </a:prstGeom>
        </p:spPr>
      </p:pic>
    </p:spTree>
    <p:extLst>
      <p:ext uri="{BB962C8B-B14F-4D97-AF65-F5344CB8AC3E}">
        <p14:creationId xmlns:p14="http://schemas.microsoft.com/office/powerpoint/2010/main" val="2327258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508000" y="1046338"/>
            <a:ext cx="4018844" cy="2870906"/>
          </a:xfrm>
          <a:prstGeom prst="rect">
            <a:avLst/>
          </a:prstGeom>
        </p:spPr>
      </p:pic>
      <p:sp>
        <p:nvSpPr>
          <p:cNvPr id="3" name="Στρογγυλεμένο ορθογώνιο 2"/>
          <p:cNvSpPr/>
          <p:nvPr/>
        </p:nvSpPr>
        <p:spPr>
          <a:xfrm>
            <a:off x="361244" y="4176889"/>
            <a:ext cx="3589867"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Ελληνοκύπριοι διαδηλώνουν υπέρ της Ένωσις το 1930</a:t>
            </a:r>
          </a:p>
        </p:txBody>
      </p:sp>
    </p:spTree>
    <p:extLst>
      <p:ext uri="{BB962C8B-B14F-4D97-AF65-F5344CB8AC3E}">
        <p14:creationId xmlns:p14="http://schemas.microsoft.com/office/powerpoint/2010/main" val="176498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887765" y="289101"/>
            <a:ext cx="9648825" cy="4676775"/>
          </a:xfrm>
          <a:prstGeom prst="rect">
            <a:avLst/>
          </a:prstGeom>
        </p:spPr>
      </p:pic>
      <p:pic>
        <p:nvPicPr>
          <p:cNvPr id="3" name="Εικόνα 2"/>
          <p:cNvPicPr>
            <a:picLocks noChangeAspect="1"/>
          </p:cNvPicPr>
          <p:nvPr/>
        </p:nvPicPr>
        <p:blipFill>
          <a:blip r:embed="rId3"/>
          <a:stretch>
            <a:fillRect/>
          </a:stretch>
        </p:blipFill>
        <p:spPr>
          <a:xfrm>
            <a:off x="887765" y="4965876"/>
            <a:ext cx="9648825" cy="1666875"/>
          </a:xfrm>
          <a:prstGeom prst="rect">
            <a:avLst/>
          </a:prstGeom>
        </p:spPr>
      </p:pic>
    </p:spTree>
    <p:extLst>
      <p:ext uri="{BB962C8B-B14F-4D97-AF65-F5344CB8AC3E}">
        <p14:creationId xmlns:p14="http://schemas.microsoft.com/office/powerpoint/2010/main" val="57461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767821" y="614714"/>
            <a:ext cx="9572625" cy="3438525"/>
          </a:xfrm>
          <a:prstGeom prst="rect">
            <a:avLst/>
          </a:prstGeom>
        </p:spPr>
      </p:pic>
      <p:pic>
        <p:nvPicPr>
          <p:cNvPr id="3" name="Εικόνα 2"/>
          <p:cNvPicPr>
            <a:picLocks noChangeAspect="1"/>
          </p:cNvPicPr>
          <p:nvPr/>
        </p:nvPicPr>
        <p:blipFill>
          <a:blip r:embed="rId3"/>
          <a:stretch>
            <a:fillRect/>
          </a:stretch>
        </p:blipFill>
        <p:spPr>
          <a:xfrm>
            <a:off x="758296" y="4053239"/>
            <a:ext cx="9582150" cy="2000250"/>
          </a:xfrm>
          <a:prstGeom prst="rect">
            <a:avLst/>
          </a:prstGeom>
        </p:spPr>
      </p:pic>
    </p:spTree>
    <p:extLst>
      <p:ext uri="{BB962C8B-B14F-4D97-AF65-F5344CB8AC3E}">
        <p14:creationId xmlns:p14="http://schemas.microsoft.com/office/powerpoint/2010/main" val="1813511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κυπριακός αγώνας. </a:t>
            </a:r>
          </a:p>
        </p:txBody>
      </p:sp>
      <p:sp>
        <p:nvSpPr>
          <p:cNvPr id="3" name="Θέση περιεχομένου 2"/>
          <p:cNvSpPr>
            <a:spLocks noGrp="1"/>
          </p:cNvSpPr>
          <p:nvPr>
            <p:ph idx="1"/>
          </p:nvPr>
        </p:nvSpPr>
        <p:spPr/>
        <p:txBody>
          <a:bodyPr>
            <a:normAutofit/>
          </a:bodyPr>
          <a:lstStyle/>
          <a:p>
            <a:r>
              <a:rPr lang="el-GR" dirty="0" smtClean="0"/>
              <a:t>Το </a:t>
            </a:r>
            <a:r>
              <a:rPr lang="el-GR" dirty="0"/>
              <a:t>1950 η Εκκλησία της Κύπρου οργάνωσε δημοψήφισμα, στο οποίο το 95,7% των Ελλήνων Κυπρίων τάχτηκε υπέρ της ένωσης</a:t>
            </a:r>
            <a:r>
              <a:rPr lang="el-GR" dirty="0" smtClean="0"/>
              <a:t>.</a:t>
            </a:r>
          </a:p>
          <a:p>
            <a:r>
              <a:rPr lang="el-GR" dirty="0" smtClean="0"/>
              <a:t>1950: εκλέχτηκε </a:t>
            </a:r>
            <a:r>
              <a:rPr lang="el-GR" dirty="0"/>
              <a:t>Αρχιεπίσκοπος Κύπρου ο </a:t>
            </a:r>
            <a:r>
              <a:rPr lang="el-GR" dirty="0" smtClean="0"/>
              <a:t>Μακάριος </a:t>
            </a:r>
            <a:r>
              <a:rPr lang="el-GR" dirty="0"/>
              <a:t>Γ, ο οποίος πίεσε την Αθήνα να προσφύγει στον ΟΗΕ με αίτημα την άσκηση του δικαιώματος της αυτοδιάθεσης από τους Κυπρίους</a:t>
            </a:r>
            <a:r>
              <a:rPr lang="el-GR" dirty="0" smtClean="0"/>
              <a:t>.</a:t>
            </a:r>
          </a:p>
          <a:p>
            <a:r>
              <a:rPr lang="el-GR" dirty="0" smtClean="0"/>
              <a:t> </a:t>
            </a:r>
            <a:r>
              <a:rPr lang="el-GR" dirty="0"/>
              <a:t>Η Βρετανία όμως ενέμεινε στην αδιάλλακτη θέση της, και μάλιστα το καλοκαίρι του 1954 ο υφυπουργός Αποικιών, </a:t>
            </a:r>
            <a:r>
              <a:rPr lang="el-GR" dirty="0" err="1"/>
              <a:t>Χένρυ</a:t>
            </a:r>
            <a:r>
              <a:rPr lang="el-GR" dirty="0"/>
              <a:t> </a:t>
            </a:r>
            <a:r>
              <a:rPr lang="el-GR" dirty="0" err="1"/>
              <a:t>Χόπκινσον</a:t>
            </a:r>
            <a:r>
              <a:rPr lang="el-GR" dirty="0"/>
              <a:t>, δήλωσε ότι η Κύπρος ανήκε στις περιοχές που «ουδέποτε» θα γίνονταν ανεξάρτητες</a:t>
            </a:r>
            <a:r>
              <a:rPr lang="el-GR" dirty="0" smtClean="0"/>
              <a:t>.</a:t>
            </a:r>
          </a:p>
          <a:p>
            <a:r>
              <a:rPr lang="el-GR" dirty="0" smtClean="0"/>
              <a:t>1954:η </a:t>
            </a:r>
            <a:r>
              <a:rPr lang="el-GR" dirty="0"/>
              <a:t>ελληνική κυβέρνηση του Α. Παπάγου προσέφυγε στον ΟΗΕ, χωρίς όμως θετικό αποτέλεσμα.</a:t>
            </a:r>
          </a:p>
        </p:txBody>
      </p:sp>
    </p:spTree>
    <p:extLst>
      <p:ext uri="{BB962C8B-B14F-4D97-AF65-F5344CB8AC3E}">
        <p14:creationId xmlns:p14="http://schemas.microsoft.com/office/powerpoint/2010/main" val="237804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fontScale="70000" lnSpcReduction="20000"/>
          </a:bodyPr>
          <a:lstStyle/>
          <a:p>
            <a:r>
              <a:rPr lang="el-GR" dirty="0"/>
              <a:t>Την 1η Απριλίου 1955 άρχισε ο κυπριακός ένοπλος αγώνας από την ΕΟΚΑ (Εθνική </a:t>
            </a:r>
            <a:r>
              <a:rPr lang="el-GR" dirty="0" err="1"/>
              <a:t>Οργάνωσις</a:t>
            </a:r>
            <a:r>
              <a:rPr lang="el-GR" dirty="0"/>
              <a:t> Κυπρίων Αγωνιστών</a:t>
            </a:r>
            <a:r>
              <a:rPr lang="el-GR" dirty="0" smtClean="0"/>
              <a:t>).</a:t>
            </a:r>
          </a:p>
          <a:p>
            <a:r>
              <a:rPr lang="el-GR" dirty="0" smtClean="0"/>
              <a:t> </a:t>
            </a:r>
            <a:r>
              <a:rPr lang="el-GR" dirty="0"/>
              <a:t>Ανώτατος πολιτικός ηγέτης του αγώνα ήταν ο Μακάριος. </a:t>
            </a:r>
            <a:endParaRPr lang="el-GR" dirty="0" smtClean="0"/>
          </a:p>
          <a:p>
            <a:r>
              <a:rPr lang="el-GR" dirty="0" smtClean="0"/>
              <a:t>Στρατιωτικός </a:t>
            </a:r>
            <a:r>
              <a:rPr lang="el-GR" dirty="0"/>
              <a:t>ηγέτης ήταν ο κυπριακής καταγωγής αρχηγός της ΕΟΚΑ, συνταγματάρχης Γεώργιος Γρίβας, γνωστός με το ψευδώνυμο «Διγενής</a:t>
            </a:r>
            <a:r>
              <a:rPr lang="el-GR" dirty="0" smtClean="0"/>
              <a:t>».</a:t>
            </a:r>
          </a:p>
          <a:p>
            <a:r>
              <a:rPr lang="el-GR" dirty="0" smtClean="0"/>
              <a:t> </a:t>
            </a:r>
            <a:r>
              <a:rPr lang="el-GR" dirty="0"/>
              <a:t>Το 1955-1959 έχασαν τη ζωή </a:t>
            </a:r>
            <a:r>
              <a:rPr lang="el-GR" dirty="0" smtClean="0"/>
              <a:t>τους πολλοί </a:t>
            </a:r>
            <a:r>
              <a:rPr lang="el-GR" dirty="0"/>
              <a:t>νέοι Έλληνες Κύπριοι, όπως ο Γρηγόρης Αυξεντίου </a:t>
            </a:r>
            <a:r>
              <a:rPr lang="el-GR" dirty="0" smtClean="0"/>
              <a:t>, ο </a:t>
            </a:r>
            <a:r>
              <a:rPr lang="el-GR" dirty="0"/>
              <a:t>Κυριάκος </a:t>
            </a:r>
            <a:r>
              <a:rPr lang="el-GR" dirty="0" err="1"/>
              <a:t>Μάτσης</a:t>
            </a:r>
            <a:r>
              <a:rPr lang="el-GR" dirty="0"/>
              <a:t> ,</a:t>
            </a:r>
            <a:r>
              <a:rPr lang="el-GR" dirty="0" smtClean="0"/>
              <a:t> </a:t>
            </a:r>
            <a:r>
              <a:rPr lang="el-GR" dirty="0"/>
              <a:t>ο Μιχάλης </a:t>
            </a:r>
            <a:r>
              <a:rPr lang="el-GR" dirty="0" err="1"/>
              <a:t>Καραολής</a:t>
            </a:r>
            <a:r>
              <a:rPr lang="el-GR" dirty="0"/>
              <a:t> και ο Ανδρέας Δημητρίου (οι </a:t>
            </a:r>
            <a:r>
              <a:rPr lang="el-GR" dirty="0" smtClean="0"/>
              <a:t>τελευταίοι  </a:t>
            </a:r>
            <a:r>
              <a:rPr lang="el-GR" dirty="0"/>
              <a:t>απαγχονίστηκαν από τους Βρετανούς το 1956</a:t>
            </a:r>
            <a:r>
              <a:rPr lang="el-GR" dirty="0" smtClean="0"/>
              <a:t>).</a:t>
            </a:r>
          </a:p>
          <a:p>
            <a:r>
              <a:rPr lang="el-GR" dirty="0" smtClean="0"/>
              <a:t> </a:t>
            </a:r>
            <a:r>
              <a:rPr lang="el-GR" dirty="0"/>
              <a:t>Ο ίδιος ο Μακάριος εξορίστηκε από τους Βρετανούς στις Σεϋχέλλες τον Μάρτιο του 1956</a:t>
            </a:r>
            <a:r>
              <a:rPr lang="el-GR" dirty="0" smtClean="0"/>
              <a:t>.</a:t>
            </a:r>
          </a:p>
          <a:p>
            <a:r>
              <a:rPr lang="el-GR" dirty="0" smtClean="0"/>
              <a:t> </a:t>
            </a:r>
            <a:r>
              <a:rPr lang="el-GR" dirty="0"/>
              <a:t>Η Τουρκία, από την πλευρά της, διεκδίκησε τη διχοτόμηση της νήσου. </a:t>
            </a:r>
            <a:endParaRPr lang="el-GR" dirty="0" smtClean="0"/>
          </a:p>
          <a:p>
            <a:r>
              <a:rPr lang="el-GR" dirty="0" smtClean="0"/>
              <a:t>Τον </a:t>
            </a:r>
            <a:r>
              <a:rPr lang="el-GR" dirty="0"/>
              <a:t>Φεβρουάριο του 1959 η ελληνική κυβέρνηση του Κ. Καραμανλή, με υπουργό Εξωτερικών τον Ευάγγελο Αβέρωφ-Τοσίτσα, διαπραγματεύτηκε με την </a:t>
            </a:r>
            <a:r>
              <a:rPr lang="el-GR" b="1" dirty="0"/>
              <a:t>Τουρκία τις Συμφωνίες Ζυρίχης και Λονδίνου, που δημιουργούσαν ένα ανεξάρτητο κυπριακό κράτος, αποκλείοντας και την ένωση και τη διχοτόμηση</a:t>
            </a:r>
            <a:r>
              <a:rPr lang="el-GR" dirty="0" smtClean="0"/>
              <a:t>.</a:t>
            </a:r>
          </a:p>
          <a:p>
            <a:r>
              <a:rPr lang="el-GR" dirty="0"/>
              <a:t>Η Βρετανία διατήρησε δύο στρατιωτικές βάσεις στη νήσο. </a:t>
            </a:r>
            <a:endParaRPr lang="el-GR" dirty="0" smtClean="0"/>
          </a:p>
          <a:p>
            <a:r>
              <a:rPr lang="el-GR" b="1" dirty="0" smtClean="0"/>
              <a:t>Πρώτος </a:t>
            </a:r>
            <a:r>
              <a:rPr lang="el-GR" b="1" dirty="0"/>
              <a:t>Πρόεδρος της Δημοκρατίας εκλέχτηκε ο Μακάριος</a:t>
            </a:r>
            <a:r>
              <a:rPr lang="el-GR" dirty="0" smtClean="0"/>
              <a:t>.</a:t>
            </a:r>
          </a:p>
          <a:p>
            <a:r>
              <a:rPr lang="el-GR" dirty="0" smtClean="0"/>
              <a:t> </a:t>
            </a:r>
            <a:r>
              <a:rPr lang="el-GR" b="1" dirty="0"/>
              <a:t>Η ανακήρυξη της κυπριακής ανεξαρτησίας έγινε τον Αύγουστο του 1960.</a:t>
            </a:r>
          </a:p>
        </p:txBody>
      </p:sp>
    </p:spTree>
    <p:extLst>
      <p:ext uri="{BB962C8B-B14F-4D97-AF65-F5344CB8AC3E}">
        <p14:creationId xmlns:p14="http://schemas.microsoft.com/office/powerpoint/2010/main" val="8536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stretch>
            <a:fillRect/>
          </a:stretch>
        </p:blipFill>
        <p:spPr>
          <a:xfrm>
            <a:off x="3832578" y="613483"/>
            <a:ext cx="5743243" cy="4285895"/>
          </a:xfrm>
          <a:prstGeom prst="rect">
            <a:avLst/>
          </a:prstGeom>
        </p:spPr>
      </p:pic>
      <p:sp>
        <p:nvSpPr>
          <p:cNvPr id="2" name="Τίτλος 1"/>
          <p:cNvSpPr>
            <a:spLocks noGrp="1"/>
          </p:cNvSpPr>
          <p:nvPr>
            <p:ph type="title"/>
          </p:nvPr>
        </p:nvSpPr>
        <p:spPr/>
        <p:txBody>
          <a:bodyPr/>
          <a:lstStyle/>
          <a:p>
            <a:endParaRPr lang="el-GR" dirty="0"/>
          </a:p>
        </p:txBody>
      </p:sp>
      <p:pic>
        <p:nvPicPr>
          <p:cNvPr id="4" name="Θέση περιεχομένου 3"/>
          <p:cNvPicPr>
            <a:picLocks noGrp="1" noChangeAspect="1"/>
          </p:cNvPicPr>
          <p:nvPr>
            <p:ph idx="1"/>
          </p:nvPr>
        </p:nvPicPr>
        <p:blipFill>
          <a:blip r:embed="rId3"/>
          <a:stretch>
            <a:fillRect/>
          </a:stretch>
        </p:blipFill>
        <p:spPr>
          <a:xfrm>
            <a:off x="646111" y="452718"/>
            <a:ext cx="2908673" cy="4195762"/>
          </a:xfrm>
          <a:prstGeom prst="rect">
            <a:avLst/>
          </a:prstGeom>
        </p:spPr>
      </p:pic>
      <p:sp>
        <p:nvSpPr>
          <p:cNvPr id="5" name="Στρογγυλεμένο ορθογώνιο 4"/>
          <p:cNvSpPr/>
          <p:nvPr/>
        </p:nvSpPr>
        <p:spPr>
          <a:xfrm>
            <a:off x="709984" y="4899378"/>
            <a:ext cx="2844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Ο Αρχιεπίσκοπος και πρώτος Πρόεδρος της Κύπρου Μακάριος Γ'</a:t>
            </a:r>
          </a:p>
        </p:txBody>
      </p:sp>
      <p:sp>
        <p:nvSpPr>
          <p:cNvPr id="7" name="Στρογγυλεμένο ορθογώνιο 6"/>
          <p:cNvSpPr/>
          <p:nvPr/>
        </p:nvSpPr>
        <p:spPr>
          <a:xfrm>
            <a:off x="4590524" y="5181600"/>
            <a:ext cx="422734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Η ΕΟΚΑ εναντίον άγγλων στρατιωτών, 1956</a:t>
            </a:r>
          </a:p>
        </p:txBody>
      </p:sp>
    </p:spTree>
    <p:extLst>
      <p:ext uri="{BB962C8B-B14F-4D97-AF65-F5344CB8AC3E}">
        <p14:creationId xmlns:p14="http://schemas.microsoft.com/office/powerpoint/2010/main" val="212115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4" name="Θέση περιεχομένου 3"/>
          <p:cNvPicPr>
            <a:picLocks noGrp="1" noChangeAspect="1"/>
          </p:cNvPicPr>
          <p:nvPr>
            <p:ph idx="1"/>
          </p:nvPr>
        </p:nvPicPr>
        <p:blipFill>
          <a:blip r:embed="rId2"/>
          <a:stretch>
            <a:fillRect/>
          </a:stretch>
        </p:blipFill>
        <p:spPr>
          <a:xfrm>
            <a:off x="1502401" y="733778"/>
            <a:ext cx="8465688" cy="4826000"/>
          </a:xfrm>
          <a:prstGeom prst="rect">
            <a:avLst/>
          </a:prstGeom>
        </p:spPr>
      </p:pic>
      <p:sp>
        <p:nvSpPr>
          <p:cNvPr id="5" name="Στρογγυλεμένο ορθογώνιο 4"/>
          <p:cNvSpPr/>
          <p:nvPr/>
        </p:nvSpPr>
        <p:spPr>
          <a:xfrm>
            <a:off x="1286933" y="5655733"/>
            <a:ext cx="9042400" cy="12022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t>Η πληθυσμιακή σύνθεση της Κυπριακής Δημοκρατίας κατά την εγκαθίδρυσή της το 1960· με κυανό χρώμα αποδίδονται οι Ελληνοκυπριακοί και με κόκκινο οι Τουρκοκυπριακοί πληθυσμοί. Με πράσινο και πορτοκαλί χρώμα αποδίδονται οι πληθυσμοί Μαρωνιτών</a:t>
            </a:r>
          </a:p>
        </p:txBody>
      </p:sp>
    </p:spTree>
    <p:extLst>
      <p:ext uri="{BB962C8B-B14F-4D97-AF65-F5344CB8AC3E}">
        <p14:creationId xmlns:p14="http://schemas.microsoft.com/office/powerpoint/2010/main" val="22558115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73</TotalTime>
  <Words>1119</Words>
  <Application>Microsoft Office PowerPoint</Application>
  <PresentationFormat>Ευρεία οθόνη</PresentationFormat>
  <Paragraphs>47</Paragraphs>
  <Slides>24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24</vt:i4>
      </vt:variant>
    </vt:vector>
  </HeadingPairs>
  <TitlesOfParts>
    <vt:vector size="28" baseType="lpstr">
      <vt:lpstr>Arial</vt:lpstr>
      <vt:lpstr>Century Gothic</vt:lpstr>
      <vt:lpstr>Wingdings 3</vt:lpstr>
      <vt:lpstr>Ιόν</vt:lpstr>
      <vt:lpstr>8. ΤΟ ΚΥΠΡΙΑΚΟ ΠΡΟΒΛΗΜΑ</vt:lpstr>
      <vt:lpstr>Παρουσίαση του PowerPoint</vt:lpstr>
      <vt:lpstr>Παρουσίαση του PowerPoint</vt:lpstr>
      <vt:lpstr>Παρουσίαση του PowerPoint</vt:lpstr>
      <vt:lpstr>Παρουσίαση του PowerPoint</vt:lpstr>
      <vt:lpstr>Ο κυπριακός αγώνας. </vt:lpstr>
      <vt:lpstr>Παρουσίαση του PowerPoint</vt:lpstr>
      <vt:lpstr>Παρουσίαση του PowerPoint</vt:lpstr>
      <vt:lpstr>Παρουσίαση του PowerPoint</vt:lpstr>
      <vt:lpstr>Παρουσίαση του PowerPoint</vt:lpstr>
      <vt:lpstr>Από την ανεξαρτησία στην τουρκική εισβολή.</vt:lpstr>
      <vt:lpstr>Παρουσίαση του PowerPoint</vt:lpstr>
      <vt:lpstr>Παρουσίαση του PowerPoint</vt:lpstr>
      <vt:lpstr>Παρουσίαση του PowerPoint</vt:lpstr>
      <vt:lpstr>Παρουσίαση του PowerPoint</vt:lpstr>
      <vt:lpstr>Τουρκική εισβολή1974</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ΤΟ ΚΥΠΡΙΑΚΟ ΠΡΟΒΛΗΜΑ</dc:title>
  <dc:creator>k louta</dc:creator>
  <cp:lastModifiedBy>k louta</cp:lastModifiedBy>
  <cp:revision>10</cp:revision>
  <dcterms:created xsi:type="dcterms:W3CDTF">2024-03-10T21:15:43Z</dcterms:created>
  <dcterms:modified xsi:type="dcterms:W3CDTF">2024-03-11T21:07:42Z</dcterms:modified>
</cp:coreProperties>
</file>