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43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59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0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45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07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5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6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4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1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581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414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ΑΝΤΙΓΟΝΗ ΤΟΥ ΣΟΦΟΚΛΗ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ΜΕΤΑΦΡΑΣΗ  </a:t>
            </a:r>
            <a:r>
              <a:rPr lang="el-GR" dirty="0" err="1" smtClean="0"/>
              <a:t>στ</a:t>
            </a:r>
            <a:r>
              <a:rPr lang="el-GR" dirty="0" smtClean="0"/>
              <a:t>. </a:t>
            </a:r>
            <a:r>
              <a:rPr lang="el-GR" dirty="0" smtClean="0"/>
              <a:t>280-331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542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l-GR" sz="1400" b="1" dirty="0" smtClean="0"/>
              <a:t>ΚΡΕΩΝ: </a:t>
            </a:r>
            <a:r>
              <a:rPr lang="el-GR" sz="1400" dirty="0" err="1" smtClean="0"/>
              <a:t>Παῦσαι</a:t>
            </a:r>
            <a:r>
              <a:rPr lang="el-GR" sz="1400" dirty="0"/>
              <a:t>, </a:t>
            </a:r>
            <a:r>
              <a:rPr lang="el-GR" sz="1400" dirty="0" err="1"/>
              <a:t>πρὶν</a:t>
            </a:r>
            <a:r>
              <a:rPr lang="el-GR" sz="1400" dirty="0"/>
              <a:t> </a:t>
            </a:r>
            <a:r>
              <a:rPr lang="el-GR" sz="1400" dirty="0" err="1"/>
              <a:t>ὀργῆς</a:t>
            </a:r>
            <a:r>
              <a:rPr lang="el-GR" sz="1400" dirty="0"/>
              <a:t> </a:t>
            </a:r>
            <a:r>
              <a:rPr lang="el-GR" sz="1400" dirty="0" err="1"/>
              <a:t>κἀμὲ</a:t>
            </a:r>
            <a:r>
              <a:rPr lang="el-GR" sz="1400" dirty="0"/>
              <a:t> </a:t>
            </a:r>
            <a:r>
              <a:rPr lang="el-GR" sz="1400" dirty="0" err="1"/>
              <a:t>μεστῶσαι</a:t>
            </a:r>
            <a:r>
              <a:rPr lang="el-GR" sz="1400" dirty="0"/>
              <a:t> </a:t>
            </a:r>
            <a:r>
              <a:rPr lang="el-GR" sz="1400" dirty="0" smtClean="0"/>
              <a:t>λέγων,</a:t>
            </a:r>
            <a:r>
              <a:rPr lang="en-US" sz="1400" dirty="0" smtClean="0"/>
              <a:t> </a:t>
            </a:r>
            <a:r>
              <a:rPr lang="el-GR" sz="1400" dirty="0" err="1" smtClean="0"/>
              <a:t>μὴ</a:t>
            </a:r>
            <a:r>
              <a:rPr lang="el-GR" sz="1400" dirty="0" smtClean="0"/>
              <a:t> </a:t>
            </a:r>
            <a:r>
              <a:rPr lang="el-GR" sz="1400" dirty="0"/>
              <a:t>᾽</a:t>
            </a:r>
            <a:r>
              <a:rPr lang="el-GR" sz="1400" dirty="0" err="1"/>
              <a:t>φευρεθῇς</a:t>
            </a:r>
            <a:r>
              <a:rPr lang="el-GR" sz="1400" dirty="0"/>
              <a:t> </a:t>
            </a:r>
            <a:r>
              <a:rPr lang="el-GR" sz="1400" dirty="0" err="1"/>
              <a:t>ἄνους</a:t>
            </a:r>
            <a:r>
              <a:rPr lang="el-GR" sz="1400" dirty="0"/>
              <a:t> τε </a:t>
            </a:r>
            <a:r>
              <a:rPr lang="el-GR" sz="1400" dirty="0" err="1"/>
              <a:t>καὶ</a:t>
            </a:r>
            <a:r>
              <a:rPr lang="el-GR" sz="1400" dirty="0"/>
              <a:t> γέρων </a:t>
            </a:r>
            <a:r>
              <a:rPr lang="el-GR" sz="1400" dirty="0" err="1" smtClean="0"/>
              <a:t>ἅμα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endParaRPr lang="el-GR" sz="1400" dirty="0"/>
          </a:p>
          <a:p>
            <a:r>
              <a:rPr lang="el-GR" sz="1400" dirty="0"/>
              <a:t>Λέγεις </a:t>
            </a:r>
            <a:r>
              <a:rPr lang="el-GR" sz="1400" dirty="0" err="1"/>
              <a:t>γὰρ</a:t>
            </a:r>
            <a:r>
              <a:rPr lang="el-GR" sz="1400" dirty="0"/>
              <a:t> </a:t>
            </a:r>
            <a:r>
              <a:rPr lang="el-GR" sz="1400" dirty="0" err="1"/>
              <a:t>οὐκ</a:t>
            </a:r>
            <a:r>
              <a:rPr lang="el-GR" sz="1400" dirty="0"/>
              <a:t> </a:t>
            </a:r>
            <a:r>
              <a:rPr lang="el-GR" sz="1400" dirty="0" err="1"/>
              <a:t>ἀνεκτά</a:t>
            </a:r>
            <a:r>
              <a:rPr lang="el-GR" sz="1400" dirty="0"/>
              <a:t>, δαίμονας </a:t>
            </a:r>
            <a:r>
              <a:rPr lang="el-GR" sz="1400" dirty="0" smtClean="0"/>
              <a:t>λέγων</a:t>
            </a:r>
            <a:r>
              <a:rPr lang="en-US" sz="1400" dirty="0" smtClean="0"/>
              <a:t> </a:t>
            </a:r>
            <a:r>
              <a:rPr lang="el-GR" sz="1400" dirty="0" err="1" smtClean="0"/>
              <a:t>πρόνοιαν</a:t>
            </a:r>
            <a:r>
              <a:rPr lang="el-GR" sz="1400" dirty="0" smtClean="0"/>
              <a:t> </a:t>
            </a:r>
            <a:r>
              <a:rPr lang="el-GR" sz="1400" dirty="0" err="1"/>
              <a:t>ἴσχειν</a:t>
            </a:r>
            <a:r>
              <a:rPr lang="el-GR" sz="1400" dirty="0"/>
              <a:t> </a:t>
            </a:r>
            <a:r>
              <a:rPr lang="el-GR" sz="1400" dirty="0" err="1"/>
              <a:t>τοῦδε</a:t>
            </a:r>
            <a:r>
              <a:rPr lang="el-GR" sz="1400" dirty="0"/>
              <a:t> </a:t>
            </a:r>
            <a:r>
              <a:rPr lang="el-GR" sz="1400" dirty="0" err="1"/>
              <a:t>τοῦ</a:t>
            </a:r>
            <a:r>
              <a:rPr lang="el-GR" sz="1400" dirty="0"/>
              <a:t> </a:t>
            </a:r>
            <a:r>
              <a:rPr lang="el-GR" sz="1400" dirty="0" err="1"/>
              <a:t>νεκροῦ</a:t>
            </a:r>
            <a:r>
              <a:rPr lang="el-GR" sz="1400" dirty="0"/>
              <a:t> </a:t>
            </a:r>
            <a:r>
              <a:rPr lang="el-GR" sz="1400" dirty="0" err="1"/>
              <a:t>πέρι</a:t>
            </a:r>
            <a:r>
              <a:rPr lang="el-GR" sz="1400" dirty="0" smtClean="0"/>
              <a:t>.</a:t>
            </a:r>
            <a:endParaRPr lang="en-US" sz="1400" dirty="0" smtClean="0"/>
          </a:p>
          <a:p>
            <a:endParaRPr lang="el-GR" sz="1400" dirty="0" smtClean="0"/>
          </a:p>
          <a:p>
            <a:r>
              <a:rPr lang="el-GR" sz="1400" dirty="0" err="1"/>
              <a:t>Πότερον</a:t>
            </a:r>
            <a:r>
              <a:rPr lang="el-GR" sz="1400" dirty="0"/>
              <a:t> </a:t>
            </a:r>
            <a:r>
              <a:rPr lang="el-GR" sz="1400" dirty="0" err="1"/>
              <a:t>ὑπερτιμῶντες</a:t>
            </a:r>
            <a:r>
              <a:rPr lang="el-GR" sz="1400" dirty="0"/>
              <a:t> </a:t>
            </a:r>
            <a:r>
              <a:rPr lang="el-GR" sz="1400" dirty="0" err="1"/>
              <a:t>ὡς</a:t>
            </a:r>
            <a:r>
              <a:rPr lang="el-GR" sz="1400" dirty="0"/>
              <a:t> </a:t>
            </a:r>
            <a:r>
              <a:rPr lang="el-GR" sz="1400" dirty="0" err="1" smtClean="0"/>
              <a:t>εὐεργέτηνἔκρυπτον</a:t>
            </a:r>
            <a:r>
              <a:rPr lang="el-GR" sz="1400" dirty="0" smtClean="0"/>
              <a:t> </a:t>
            </a:r>
            <a:r>
              <a:rPr lang="el-GR" sz="1400" dirty="0" err="1"/>
              <a:t>αὐτόν</a:t>
            </a:r>
            <a:r>
              <a:rPr lang="el-GR" sz="1400" dirty="0"/>
              <a:t>, </a:t>
            </a:r>
            <a:endParaRPr lang="el-GR" sz="1400" dirty="0" smtClean="0"/>
          </a:p>
          <a:p>
            <a:r>
              <a:rPr lang="el-GR" sz="1400" dirty="0" err="1" smtClean="0"/>
              <a:t>ὅστις</a:t>
            </a:r>
            <a:r>
              <a:rPr lang="el-GR" sz="1400" dirty="0" smtClean="0"/>
              <a:t> </a:t>
            </a:r>
            <a:r>
              <a:rPr lang="el-GR" sz="1400" dirty="0" err="1" smtClean="0"/>
              <a:t>ἀμφικίονας</a:t>
            </a:r>
            <a:r>
              <a:rPr lang="en-US" sz="1400" dirty="0"/>
              <a:t> </a:t>
            </a:r>
            <a:r>
              <a:rPr lang="el-GR" sz="1400" dirty="0" err="1" smtClean="0"/>
              <a:t>ναοὺς</a:t>
            </a:r>
            <a:r>
              <a:rPr lang="el-GR" sz="1400" dirty="0" smtClean="0"/>
              <a:t> </a:t>
            </a:r>
            <a:r>
              <a:rPr lang="el-GR" sz="1400" dirty="0" err="1"/>
              <a:t>πυρώσων</a:t>
            </a:r>
            <a:r>
              <a:rPr lang="el-GR" sz="1400" dirty="0"/>
              <a:t> </a:t>
            </a:r>
            <a:r>
              <a:rPr lang="el-GR" sz="1400" dirty="0" err="1"/>
              <a:t>ἦλθε</a:t>
            </a:r>
            <a:r>
              <a:rPr lang="el-GR" sz="1400" dirty="0"/>
              <a:t> </a:t>
            </a:r>
            <a:r>
              <a:rPr lang="el-GR" sz="1400" dirty="0" err="1" smtClean="0"/>
              <a:t>κἀναθήματα</a:t>
            </a:r>
            <a:r>
              <a:rPr lang="en-US" sz="1400" dirty="0"/>
              <a:t> </a:t>
            </a:r>
            <a:r>
              <a:rPr lang="el-GR" sz="1400" dirty="0" err="1" smtClean="0"/>
              <a:t>καὶ</a:t>
            </a:r>
            <a:r>
              <a:rPr lang="el-GR" sz="1400" dirty="0" smtClean="0"/>
              <a:t> </a:t>
            </a:r>
            <a:r>
              <a:rPr lang="el-GR" sz="1400" dirty="0" err="1"/>
              <a:t>γῆν</a:t>
            </a:r>
            <a:r>
              <a:rPr lang="el-GR" sz="1400" dirty="0"/>
              <a:t> </a:t>
            </a:r>
            <a:r>
              <a:rPr lang="el-GR" sz="1400" dirty="0" err="1"/>
              <a:t>ἐκείνων</a:t>
            </a:r>
            <a:r>
              <a:rPr lang="el-GR" sz="1400" dirty="0"/>
              <a:t> </a:t>
            </a:r>
            <a:r>
              <a:rPr lang="el-GR" sz="1400" dirty="0" err="1"/>
              <a:t>καὶ</a:t>
            </a:r>
            <a:r>
              <a:rPr lang="el-GR" sz="1400" dirty="0"/>
              <a:t> νόμους </a:t>
            </a:r>
            <a:r>
              <a:rPr lang="el-GR" sz="1400" dirty="0" err="1"/>
              <a:t>διασκεδῶν</a:t>
            </a:r>
            <a:r>
              <a:rPr lang="el-GR" sz="1400" dirty="0" smtClean="0"/>
              <a:t>;</a:t>
            </a:r>
            <a:endParaRPr lang="en-US" sz="1400" dirty="0" smtClean="0"/>
          </a:p>
          <a:p>
            <a:endParaRPr lang="el-GR" sz="1400" dirty="0" smtClean="0"/>
          </a:p>
          <a:p>
            <a:r>
              <a:rPr lang="el-GR" sz="1400" dirty="0"/>
              <a:t>ἢ </a:t>
            </a:r>
            <a:r>
              <a:rPr lang="el-GR" sz="1400" dirty="0" err="1"/>
              <a:t>τοὺς</a:t>
            </a:r>
            <a:r>
              <a:rPr lang="el-GR" sz="1400" dirty="0"/>
              <a:t> </a:t>
            </a:r>
            <a:r>
              <a:rPr lang="el-GR" sz="1400" dirty="0" err="1"/>
              <a:t>κακοὺς</a:t>
            </a:r>
            <a:r>
              <a:rPr lang="el-GR" sz="1400" dirty="0"/>
              <a:t> </a:t>
            </a:r>
            <a:r>
              <a:rPr lang="el-GR" sz="1400" dirty="0" err="1"/>
              <a:t>τιμῶντας</a:t>
            </a:r>
            <a:r>
              <a:rPr lang="el-GR" sz="1400" dirty="0"/>
              <a:t> </a:t>
            </a:r>
            <a:r>
              <a:rPr lang="el-GR" sz="1400" dirty="0" err="1"/>
              <a:t>εἰσορᾷς</a:t>
            </a:r>
            <a:r>
              <a:rPr lang="el-GR" sz="1400" dirty="0"/>
              <a:t> θεούς;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l-GR" sz="1400" b="1" dirty="0"/>
              <a:t>ΚΡΕΩΝ: </a:t>
            </a:r>
            <a:r>
              <a:rPr lang="el-GR" sz="1400" dirty="0"/>
              <a:t>Σταμάτα, πριν και εμένα  με τα λόγια σου γεμίσεις </a:t>
            </a:r>
            <a:r>
              <a:rPr lang="el-GR" sz="1400" dirty="0" smtClean="0"/>
              <a:t>θυμό, μήπως </a:t>
            </a:r>
            <a:r>
              <a:rPr lang="el-GR" sz="1400" dirty="0"/>
              <a:t>δειχτείς ανόητος  και γέροντας συνάμα</a:t>
            </a:r>
          </a:p>
          <a:p>
            <a:endParaRPr lang="el-GR" sz="1400" dirty="0" smtClean="0"/>
          </a:p>
          <a:p>
            <a:r>
              <a:rPr lang="el-GR" sz="1400" dirty="0" smtClean="0"/>
              <a:t>γιατί </a:t>
            </a:r>
            <a:r>
              <a:rPr lang="el-GR" sz="1400" dirty="0"/>
              <a:t>λες ανυπόφορα πράγματα, όταν ισχυρίζεσαι ότι οι θεοί έχουν </a:t>
            </a:r>
            <a:r>
              <a:rPr lang="el-GR" sz="1400" dirty="0" smtClean="0"/>
              <a:t>έγνοια για </a:t>
            </a:r>
            <a:r>
              <a:rPr lang="el-GR" sz="1400" dirty="0"/>
              <a:t>τούτο το </a:t>
            </a:r>
            <a:r>
              <a:rPr lang="el-GR" sz="1400" dirty="0" smtClean="0"/>
              <a:t>νεκρό</a:t>
            </a:r>
            <a:endParaRPr lang="el-GR" sz="1400" dirty="0" smtClean="0"/>
          </a:p>
          <a:p>
            <a:r>
              <a:rPr lang="el-GR" sz="1400" dirty="0" smtClean="0"/>
              <a:t>γιατί </a:t>
            </a:r>
            <a:r>
              <a:rPr lang="el-GR" sz="1400" dirty="0"/>
              <a:t>άραγε, επειδή τον τιμούσαν ως </a:t>
            </a:r>
            <a:r>
              <a:rPr lang="el-GR" sz="1400" dirty="0" smtClean="0"/>
              <a:t>ευεργέτη, θέλησαν </a:t>
            </a:r>
            <a:r>
              <a:rPr lang="el-GR" sz="1400" dirty="0"/>
              <a:t>να τον θάψουν</a:t>
            </a:r>
            <a:r>
              <a:rPr lang="el-GR" sz="1400" dirty="0" smtClean="0"/>
              <a:t>,</a:t>
            </a:r>
            <a:endParaRPr lang="el-GR" sz="1400" dirty="0"/>
          </a:p>
          <a:p>
            <a:r>
              <a:rPr lang="el-GR" sz="1400" dirty="0"/>
              <a:t>αυτόν που ΄</a:t>
            </a:r>
            <a:r>
              <a:rPr lang="el-GR" sz="1400" dirty="0" err="1"/>
              <a:t>ρθε</a:t>
            </a:r>
            <a:r>
              <a:rPr lang="el-GR" sz="1400" dirty="0"/>
              <a:t> να κάψει τους περίστυλους ναούς και τα </a:t>
            </a:r>
            <a:r>
              <a:rPr lang="el-GR" sz="1400" dirty="0" smtClean="0"/>
              <a:t>αφιερώματα</a:t>
            </a:r>
            <a:r>
              <a:rPr lang="en-US" sz="1400" dirty="0" smtClean="0"/>
              <a:t>  </a:t>
            </a:r>
            <a:r>
              <a:rPr lang="el-GR" sz="1400" dirty="0" smtClean="0"/>
              <a:t>και </a:t>
            </a:r>
            <a:r>
              <a:rPr lang="el-GR" sz="1400" dirty="0"/>
              <a:t>να ερημώσει τη γη εκείνων και να καταλύσει τους νόμους ;</a:t>
            </a:r>
          </a:p>
          <a:p>
            <a:r>
              <a:rPr lang="el-GR" sz="1400" dirty="0"/>
              <a:t>Ή βλέπεις ότι οι θεοί τιμάνε τους κακούς;</a:t>
            </a:r>
          </a:p>
        </p:txBody>
      </p:sp>
    </p:spTree>
    <p:extLst>
      <p:ext uri="{BB962C8B-B14F-4D97-AF65-F5344CB8AC3E}">
        <p14:creationId xmlns:p14="http://schemas.microsoft.com/office/powerpoint/2010/main" val="394853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indent="-342900"/>
            <a:r>
              <a:rPr lang="el-GR" dirty="0" smtClean="0"/>
              <a:t> </a:t>
            </a:r>
            <a:r>
              <a:rPr lang="el-GR" dirty="0" err="1" smtClean="0"/>
              <a:t>Οὐκ</a:t>
            </a:r>
            <a:r>
              <a:rPr lang="el-GR" dirty="0" smtClean="0"/>
              <a:t> </a:t>
            </a:r>
            <a:r>
              <a:rPr lang="el-GR" dirty="0" err="1" smtClean="0"/>
              <a:t>ἔστιν</a:t>
            </a:r>
            <a:r>
              <a:rPr lang="el-GR" dirty="0" smtClean="0"/>
              <a:t>·</a:t>
            </a:r>
            <a:endParaRPr lang="el-GR" dirty="0"/>
          </a:p>
          <a:p>
            <a:pPr indent="-342900"/>
            <a:r>
              <a:rPr lang="el-GR" dirty="0" err="1" smtClean="0"/>
              <a:t>ἀλλὰ</a:t>
            </a:r>
            <a:r>
              <a:rPr lang="el-GR" dirty="0" smtClean="0"/>
              <a:t> </a:t>
            </a:r>
            <a:r>
              <a:rPr lang="el-GR" dirty="0" err="1"/>
              <a:t>ταῦτα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πάλαι </a:t>
            </a:r>
            <a:r>
              <a:rPr lang="el-GR" dirty="0" smtClean="0"/>
              <a:t>πόλεως </a:t>
            </a:r>
            <a:r>
              <a:rPr lang="el-GR" dirty="0" err="1" smtClean="0"/>
              <a:t>ἄνδρες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μόλις </a:t>
            </a:r>
            <a:r>
              <a:rPr lang="el-GR" dirty="0"/>
              <a:t>φέροντες </a:t>
            </a:r>
            <a:endParaRPr lang="en-US" dirty="0" smtClean="0"/>
          </a:p>
          <a:p>
            <a:pPr indent="-342900"/>
            <a:endParaRPr lang="en-US" dirty="0"/>
          </a:p>
          <a:p>
            <a:pPr indent="-342900"/>
            <a:r>
              <a:rPr lang="el-GR" dirty="0" err="1" smtClean="0"/>
              <a:t>ἐρρόθουν</a:t>
            </a:r>
            <a:r>
              <a:rPr lang="el-GR" dirty="0" smtClean="0"/>
              <a:t> </a:t>
            </a:r>
            <a:r>
              <a:rPr lang="el-GR" dirty="0" err="1" smtClean="0"/>
              <a:t>ἐμοί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err="1" smtClean="0"/>
              <a:t>κρυφῇ</a:t>
            </a:r>
            <a:r>
              <a:rPr lang="el-GR" dirty="0" smtClean="0"/>
              <a:t> </a:t>
            </a:r>
            <a:r>
              <a:rPr lang="el-GR" dirty="0"/>
              <a:t>κάρα </a:t>
            </a:r>
            <a:r>
              <a:rPr lang="el-GR" dirty="0" err="1"/>
              <a:t>σείοντες</a:t>
            </a:r>
            <a:r>
              <a:rPr lang="el-GR" dirty="0"/>
              <a:t>, </a:t>
            </a:r>
            <a:r>
              <a:rPr lang="el-GR" dirty="0" err="1"/>
              <a:t>οὐδ</a:t>
            </a:r>
            <a:r>
              <a:rPr lang="el-GR" dirty="0"/>
              <a:t>᾽ </a:t>
            </a:r>
            <a:r>
              <a:rPr lang="el-GR" dirty="0" err="1"/>
              <a:t>ὑπὸ</a:t>
            </a:r>
            <a:r>
              <a:rPr lang="el-GR" dirty="0"/>
              <a:t> </a:t>
            </a:r>
            <a:r>
              <a:rPr lang="el-GR" dirty="0" err="1" smtClean="0"/>
              <a:t>ζυγῷ</a:t>
            </a:r>
            <a:r>
              <a:rPr lang="en-US" dirty="0"/>
              <a:t> </a:t>
            </a:r>
            <a:r>
              <a:rPr lang="el-GR" dirty="0" err="1" smtClean="0"/>
              <a:t>λόφον</a:t>
            </a:r>
            <a:r>
              <a:rPr lang="el-GR" dirty="0" smtClean="0"/>
              <a:t> </a:t>
            </a:r>
            <a:r>
              <a:rPr lang="el-GR" dirty="0"/>
              <a:t>δικαίως </a:t>
            </a:r>
            <a:r>
              <a:rPr lang="el-GR" dirty="0" err="1"/>
              <a:t>εἶχον</a:t>
            </a:r>
            <a:r>
              <a:rPr lang="el-GR" dirty="0"/>
              <a:t>, </a:t>
            </a:r>
            <a:r>
              <a:rPr lang="en-US" dirty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/>
              <a:t>στέργειν</a:t>
            </a:r>
            <a:r>
              <a:rPr lang="el-GR" dirty="0"/>
              <a:t> </a:t>
            </a:r>
            <a:r>
              <a:rPr lang="el-GR" dirty="0" err="1"/>
              <a:t>ἐμέ</a:t>
            </a:r>
            <a:r>
              <a:rPr lang="el-GR" dirty="0"/>
              <a:t>.</a:t>
            </a:r>
          </a:p>
          <a:p>
            <a:pPr marL="36900" indent="0">
              <a:buNone/>
            </a:pPr>
            <a:endParaRPr lang="el-GR" dirty="0" smtClean="0"/>
          </a:p>
          <a:p>
            <a:r>
              <a:rPr lang="el-GR" dirty="0" err="1" smtClean="0"/>
              <a:t>Ἐκ</a:t>
            </a:r>
            <a:r>
              <a:rPr lang="el-GR" dirty="0" smtClean="0"/>
              <a:t> </a:t>
            </a:r>
            <a:r>
              <a:rPr lang="el-GR" dirty="0" err="1"/>
              <a:t>τῶνδε</a:t>
            </a:r>
            <a:r>
              <a:rPr lang="el-GR" dirty="0"/>
              <a:t> τούτους </a:t>
            </a:r>
            <a:r>
              <a:rPr lang="el-GR" dirty="0" err="1"/>
              <a:t>ἐξεπίσταμαι</a:t>
            </a:r>
            <a:r>
              <a:rPr lang="el-GR" dirty="0"/>
              <a:t> </a:t>
            </a:r>
            <a:r>
              <a:rPr lang="el-GR" dirty="0" err="1"/>
              <a:t>καλῶς</a:t>
            </a:r>
            <a:endParaRPr lang="el-GR" dirty="0"/>
          </a:p>
          <a:p>
            <a:r>
              <a:rPr lang="el-GR" dirty="0" err="1"/>
              <a:t>παρηγμένους</a:t>
            </a:r>
            <a:r>
              <a:rPr lang="el-GR" dirty="0"/>
              <a:t> </a:t>
            </a:r>
            <a:r>
              <a:rPr lang="el-GR" dirty="0" err="1"/>
              <a:t>μισθοῖσιν</a:t>
            </a:r>
            <a:r>
              <a:rPr lang="el-GR" dirty="0"/>
              <a:t> </a:t>
            </a:r>
            <a:r>
              <a:rPr lang="el-GR" dirty="0" err="1"/>
              <a:t>εἰργάσθαι</a:t>
            </a:r>
            <a:r>
              <a:rPr lang="el-GR" dirty="0"/>
              <a:t> τάδε.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Δεν είναι δυνατό</a:t>
            </a:r>
          </a:p>
          <a:p>
            <a:r>
              <a:rPr lang="el-GR" dirty="0"/>
              <a:t>αλλά κάποιοι άνδρες μέσα στην πόλη από την αρχή </a:t>
            </a:r>
            <a:r>
              <a:rPr lang="el-GR" dirty="0" smtClean="0"/>
              <a:t>κιόλας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δυσκολία υπέφεραν τη διαταγή μου</a:t>
            </a:r>
          </a:p>
          <a:p>
            <a:r>
              <a:rPr lang="el-GR" dirty="0"/>
              <a:t>και ενάντιά μου μουρμούριζαν  κρυφά, κουνώντας το </a:t>
            </a:r>
            <a:r>
              <a:rPr lang="el-GR" dirty="0" smtClean="0"/>
              <a:t>κεφάλι και </a:t>
            </a:r>
            <a:r>
              <a:rPr lang="el-GR" dirty="0"/>
              <a:t>ούτε έβαζαν υπάκουα τον τράχηλο κάτω από το </a:t>
            </a:r>
            <a:r>
              <a:rPr lang="el-GR" dirty="0" smtClean="0"/>
              <a:t>ζυγό</a:t>
            </a:r>
            <a:r>
              <a:rPr lang="en-US" dirty="0" smtClean="0"/>
              <a:t>, </a:t>
            </a:r>
            <a:r>
              <a:rPr lang="el-GR" dirty="0" smtClean="0"/>
              <a:t>ώστε </a:t>
            </a:r>
            <a:r>
              <a:rPr lang="el-GR" dirty="0"/>
              <a:t>να πειθαρχήσουν σε μένα</a:t>
            </a:r>
            <a:r>
              <a:rPr lang="el-GR" dirty="0" smtClean="0"/>
              <a:t>.</a:t>
            </a:r>
          </a:p>
          <a:p>
            <a:r>
              <a:rPr lang="el-GR" dirty="0"/>
              <a:t>Από αυτούς εδώ γνωρίζω πολύ καλά ότι παρασύρθηκαν </a:t>
            </a:r>
            <a:r>
              <a:rPr lang="el-GR" dirty="0" smtClean="0"/>
              <a:t>αυτοί</a:t>
            </a:r>
            <a:r>
              <a:rPr lang="en-US" dirty="0" smtClean="0"/>
              <a:t>  </a:t>
            </a:r>
            <a:r>
              <a:rPr lang="el-GR" dirty="0" smtClean="0"/>
              <a:t>με </a:t>
            </a:r>
            <a:r>
              <a:rPr lang="el-GR" dirty="0"/>
              <a:t>χρήματα  και έχουν κάνει αυτά εδώ.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3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err="1"/>
              <a:t>Οὐδὲν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ἀνθρώποισιν</a:t>
            </a:r>
            <a:r>
              <a:rPr lang="el-GR" dirty="0"/>
              <a:t> </a:t>
            </a:r>
            <a:r>
              <a:rPr lang="el-GR" dirty="0" err="1"/>
              <a:t>οἷον</a:t>
            </a:r>
            <a:r>
              <a:rPr lang="el-GR" dirty="0"/>
              <a:t> </a:t>
            </a:r>
            <a:r>
              <a:rPr lang="el-GR" dirty="0" err="1" smtClean="0"/>
              <a:t>ἄργυρος</a:t>
            </a:r>
            <a:r>
              <a:rPr lang="en-US" dirty="0"/>
              <a:t> </a:t>
            </a:r>
            <a:r>
              <a:rPr lang="el-GR" dirty="0" err="1" smtClean="0"/>
              <a:t>κακὸν</a:t>
            </a:r>
            <a:r>
              <a:rPr lang="el-GR" dirty="0" smtClean="0"/>
              <a:t> </a:t>
            </a:r>
            <a:r>
              <a:rPr lang="el-GR" dirty="0" err="1"/>
              <a:t>νόμισμ</a:t>
            </a:r>
            <a:r>
              <a:rPr lang="el-GR" dirty="0"/>
              <a:t>᾽ </a:t>
            </a:r>
            <a:r>
              <a:rPr lang="el-GR" dirty="0" err="1"/>
              <a:t>ἔβλαστε</a:t>
            </a:r>
            <a:r>
              <a:rPr lang="el-GR" dirty="0" smtClean="0"/>
              <a:t>·</a:t>
            </a:r>
          </a:p>
          <a:p>
            <a:r>
              <a:rPr lang="el-GR" dirty="0" smtClean="0"/>
              <a:t> </a:t>
            </a:r>
            <a:r>
              <a:rPr lang="el-GR" dirty="0" err="1"/>
              <a:t>τοῦτο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smtClean="0"/>
              <a:t>πόλεις</a:t>
            </a:r>
            <a:r>
              <a:rPr lang="en-US" dirty="0" smtClean="0"/>
              <a:t> </a:t>
            </a:r>
            <a:r>
              <a:rPr lang="el-GR" dirty="0" err="1" smtClean="0"/>
              <a:t>πορθεῖ</a:t>
            </a:r>
            <a:r>
              <a:rPr lang="el-GR" dirty="0"/>
              <a:t>, </a:t>
            </a:r>
            <a:r>
              <a:rPr lang="el-GR" dirty="0" err="1"/>
              <a:t>τόδ</a:t>
            </a:r>
            <a:r>
              <a:rPr lang="el-GR" dirty="0"/>
              <a:t>᾽ </a:t>
            </a:r>
            <a:r>
              <a:rPr lang="el-GR" dirty="0" err="1"/>
              <a:t>ἄνδρας</a:t>
            </a:r>
            <a:r>
              <a:rPr lang="el-GR" dirty="0"/>
              <a:t> </a:t>
            </a:r>
            <a:r>
              <a:rPr lang="el-GR" dirty="0" err="1"/>
              <a:t>ἐξανίστησιν</a:t>
            </a:r>
            <a:r>
              <a:rPr lang="el-GR" dirty="0"/>
              <a:t> δόμων,</a:t>
            </a:r>
          </a:p>
          <a:p>
            <a:r>
              <a:rPr lang="el-GR" dirty="0" err="1"/>
              <a:t>τόδ</a:t>
            </a:r>
            <a:r>
              <a:rPr lang="el-GR" dirty="0"/>
              <a:t>᾽ </a:t>
            </a:r>
            <a:r>
              <a:rPr lang="el-GR" dirty="0" err="1"/>
              <a:t>ἐκδιδάσκει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παραλλάσσει </a:t>
            </a:r>
            <a:r>
              <a:rPr lang="el-GR" dirty="0" err="1"/>
              <a:t>φρένας</a:t>
            </a:r>
            <a:endParaRPr lang="el-GR" dirty="0"/>
          </a:p>
          <a:p>
            <a:pPr marL="0" indent="0">
              <a:buNone/>
            </a:pPr>
            <a:r>
              <a:rPr lang="el-GR" dirty="0" err="1"/>
              <a:t>χρηστὰς</a:t>
            </a:r>
            <a:r>
              <a:rPr lang="el-GR" dirty="0"/>
              <a:t> </a:t>
            </a:r>
            <a:r>
              <a:rPr lang="el-GR" dirty="0" err="1"/>
              <a:t>πρὸς</a:t>
            </a:r>
            <a:r>
              <a:rPr lang="el-GR" dirty="0"/>
              <a:t> </a:t>
            </a:r>
            <a:r>
              <a:rPr lang="el-GR" dirty="0" err="1"/>
              <a:t>αἰσχρὰ</a:t>
            </a:r>
            <a:r>
              <a:rPr lang="el-GR" dirty="0"/>
              <a:t> </a:t>
            </a:r>
            <a:r>
              <a:rPr lang="el-GR" dirty="0" err="1"/>
              <a:t>πράγμαθ</a:t>
            </a:r>
            <a:r>
              <a:rPr lang="el-GR" dirty="0" smtClean="0"/>
              <a:t>᾽ </a:t>
            </a:r>
            <a:r>
              <a:rPr lang="el-GR" dirty="0" err="1"/>
              <a:t>ἵστασθαι</a:t>
            </a:r>
            <a:r>
              <a:rPr lang="el-GR" dirty="0"/>
              <a:t> </a:t>
            </a:r>
            <a:r>
              <a:rPr lang="el-GR" dirty="0" err="1" smtClean="0"/>
              <a:t>βροτῶν</a:t>
            </a:r>
            <a:endParaRPr lang="el-GR" dirty="0"/>
          </a:p>
          <a:p>
            <a:r>
              <a:rPr lang="el-GR" dirty="0"/>
              <a:t>πανουργίας δ᾽ </a:t>
            </a:r>
            <a:r>
              <a:rPr lang="el-GR" dirty="0" err="1"/>
              <a:t>ἔδειξεν</a:t>
            </a:r>
            <a:r>
              <a:rPr lang="el-GR" dirty="0"/>
              <a:t> </a:t>
            </a:r>
            <a:r>
              <a:rPr lang="el-GR" dirty="0" err="1"/>
              <a:t>ἀνθρώποις</a:t>
            </a:r>
            <a:r>
              <a:rPr lang="el-GR" dirty="0"/>
              <a:t> </a:t>
            </a:r>
            <a:r>
              <a:rPr lang="el-GR" dirty="0" err="1" smtClean="0"/>
              <a:t>ἔχειν</a:t>
            </a:r>
            <a:r>
              <a:rPr lang="en-US" dirty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/>
              <a:t>παντὸς</a:t>
            </a:r>
            <a:r>
              <a:rPr lang="el-GR" dirty="0"/>
              <a:t> </a:t>
            </a:r>
            <a:r>
              <a:rPr lang="el-GR" dirty="0" err="1"/>
              <a:t>ἔργου</a:t>
            </a:r>
            <a:r>
              <a:rPr lang="el-GR" dirty="0"/>
              <a:t> </a:t>
            </a:r>
            <a:r>
              <a:rPr lang="el-GR" dirty="0" err="1"/>
              <a:t>δυσσέβειαν</a:t>
            </a:r>
            <a:r>
              <a:rPr lang="el-GR" dirty="0"/>
              <a:t> </a:t>
            </a:r>
            <a:r>
              <a:rPr lang="el-GR" dirty="0" err="1"/>
              <a:t>εἰδέναι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Ὅσοι</a:t>
            </a:r>
            <a:r>
              <a:rPr lang="el-GR" dirty="0" smtClean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μισθαρνοῦντες</a:t>
            </a:r>
            <a:r>
              <a:rPr lang="el-GR" dirty="0"/>
              <a:t> </a:t>
            </a:r>
            <a:r>
              <a:rPr lang="el-GR" dirty="0" err="1"/>
              <a:t>ἤνυσαν</a:t>
            </a:r>
            <a:r>
              <a:rPr lang="el-GR" dirty="0"/>
              <a:t> </a:t>
            </a:r>
            <a:r>
              <a:rPr lang="el-GR" dirty="0" smtClean="0"/>
              <a:t>τάδε,</a:t>
            </a:r>
            <a:r>
              <a:rPr lang="en-US" dirty="0" smtClean="0"/>
              <a:t> </a:t>
            </a:r>
            <a:r>
              <a:rPr lang="el-GR" dirty="0" err="1" smtClean="0"/>
              <a:t>χρόνῳ</a:t>
            </a:r>
            <a:r>
              <a:rPr lang="el-GR" dirty="0" smtClean="0"/>
              <a:t> </a:t>
            </a:r>
            <a:r>
              <a:rPr lang="el-GR" dirty="0" err="1"/>
              <a:t>ποτ</a:t>
            </a:r>
            <a:r>
              <a:rPr lang="el-GR" dirty="0"/>
              <a:t>᾽ </a:t>
            </a:r>
            <a:r>
              <a:rPr lang="el-GR" dirty="0" err="1"/>
              <a:t>ἐξέπραξαν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δοῦναι</a:t>
            </a:r>
            <a:r>
              <a:rPr lang="el-GR" dirty="0"/>
              <a:t> δίκην.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Γιατί συνήθεια καμιά  δε βλάστησε στους ανθρώπους τόσο </a:t>
            </a:r>
            <a:r>
              <a:rPr lang="el-GR" dirty="0" smtClean="0"/>
              <a:t>κακή όσο </a:t>
            </a:r>
            <a:r>
              <a:rPr lang="el-GR" dirty="0"/>
              <a:t>το χρήμα</a:t>
            </a:r>
          </a:p>
          <a:p>
            <a:r>
              <a:rPr lang="el-GR" dirty="0"/>
              <a:t>αυτό και πόλεις κυριεύει, αυτό και </a:t>
            </a:r>
            <a:r>
              <a:rPr lang="el-GR" dirty="0" smtClean="0"/>
              <a:t>ξεσηκώνει</a:t>
            </a:r>
            <a:r>
              <a:rPr lang="en-US" dirty="0" smtClean="0"/>
              <a:t> </a:t>
            </a:r>
            <a:r>
              <a:rPr lang="el-GR" dirty="0" smtClean="0"/>
              <a:t>άντρες </a:t>
            </a:r>
            <a:r>
              <a:rPr lang="el-GR" dirty="0"/>
              <a:t>από τα σπίτια τους, </a:t>
            </a:r>
            <a:endParaRPr lang="el-GR" dirty="0" smtClean="0"/>
          </a:p>
          <a:p>
            <a:r>
              <a:rPr lang="el-GR" dirty="0" smtClean="0"/>
              <a:t>αυτό </a:t>
            </a:r>
            <a:r>
              <a:rPr lang="el-GR" dirty="0"/>
              <a:t>και καθοδηγεί και διαστρέφει τις </a:t>
            </a:r>
            <a:r>
              <a:rPr lang="el-GR" dirty="0" smtClean="0"/>
              <a:t>δίκαιες γνώμες </a:t>
            </a:r>
            <a:r>
              <a:rPr lang="el-GR" dirty="0"/>
              <a:t>των ανθρώπων να στρέφονται σε άνομες πράξεις</a:t>
            </a:r>
          </a:p>
          <a:p>
            <a:r>
              <a:rPr lang="el-GR" dirty="0"/>
              <a:t>και τους ανθρώπους διδάσκει να κάνουν πανουργίες και να </a:t>
            </a:r>
            <a:r>
              <a:rPr lang="el-GR" dirty="0" smtClean="0"/>
              <a:t>γνωρίζουν   όλα </a:t>
            </a:r>
            <a:r>
              <a:rPr lang="el-GR" dirty="0"/>
              <a:t>τα ανόσια έργα.</a:t>
            </a:r>
          </a:p>
          <a:p>
            <a:r>
              <a:rPr lang="el-GR" dirty="0"/>
              <a:t>Όσοι όμως παίρνοντας λεφτά, έκαναν </a:t>
            </a:r>
            <a:r>
              <a:rPr lang="el-GR" dirty="0" err="1" smtClean="0"/>
              <a:t>αυτάπέτυχαν</a:t>
            </a:r>
            <a:r>
              <a:rPr lang="el-GR" dirty="0" smtClean="0"/>
              <a:t> </a:t>
            </a:r>
            <a:r>
              <a:rPr lang="el-GR" dirty="0"/>
              <a:t>ώστε αργά ή γρήγορα να τιμωρηθούν.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582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l-GR" sz="1600" dirty="0" err="1"/>
              <a:t>Ἀλλ</a:t>
            </a:r>
            <a:r>
              <a:rPr lang="el-GR" sz="1600" dirty="0"/>
              <a:t>᾽, </a:t>
            </a:r>
            <a:r>
              <a:rPr lang="el-GR" sz="1600" dirty="0" err="1"/>
              <a:t>εἴπερ</a:t>
            </a:r>
            <a:r>
              <a:rPr lang="el-GR" sz="1600" dirty="0"/>
              <a:t> </a:t>
            </a:r>
            <a:r>
              <a:rPr lang="el-GR" sz="1600" dirty="0" err="1"/>
              <a:t>ἴσχει</a:t>
            </a:r>
            <a:r>
              <a:rPr lang="el-GR" sz="1600" dirty="0"/>
              <a:t> </a:t>
            </a:r>
            <a:r>
              <a:rPr lang="el-GR" sz="1600" dirty="0" err="1"/>
              <a:t>Ζεὺς</a:t>
            </a:r>
            <a:r>
              <a:rPr lang="el-GR" sz="1600" dirty="0"/>
              <a:t> </a:t>
            </a:r>
            <a:r>
              <a:rPr lang="el-GR" sz="1600" dirty="0" err="1"/>
              <a:t>ἔτ</a:t>
            </a:r>
            <a:r>
              <a:rPr lang="el-GR" sz="1600" dirty="0"/>
              <a:t>᾽ </a:t>
            </a:r>
            <a:r>
              <a:rPr lang="el-GR" sz="1600" dirty="0" err="1"/>
              <a:t>ἐξ</a:t>
            </a:r>
            <a:r>
              <a:rPr lang="el-GR" sz="1600" dirty="0"/>
              <a:t> </a:t>
            </a:r>
            <a:r>
              <a:rPr lang="el-GR" sz="1600" dirty="0" err="1"/>
              <a:t>ἐμοῦ</a:t>
            </a:r>
            <a:r>
              <a:rPr lang="el-GR" sz="1600" dirty="0"/>
              <a:t> </a:t>
            </a:r>
            <a:r>
              <a:rPr lang="el-GR" sz="1600" dirty="0" err="1" smtClean="0"/>
              <a:t>σέβαςεὖ</a:t>
            </a:r>
            <a:r>
              <a:rPr lang="el-GR" sz="1600" dirty="0" smtClean="0"/>
              <a:t> </a:t>
            </a:r>
            <a:r>
              <a:rPr lang="el-GR" sz="1600" dirty="0" err="1"/>
              <a:t>τοῦτ</a:t>
            </a:r>
            <a:r>
              <a:rPr lang="el-GR" sz="1600" dirty="0"/>
              <a:t>᾽ </a:t>
            </a:r>
            <a:r>
              <a:rPr lang="el-GR" sz="1600" dirty="0" err="1"/>
              <a:t>ἐπίστασ</a:t>
            </a:r>
            <a:r>
              <a:rPr lang="el-GR" sz="1600" dirty="0"/>
              <a:t>᾽, </a:t>
            </a:r>
            <a:r>
              <a:rPr lang="el-GR" sz="1600" dirty="0" err="1"/>
              <a:t>ὅρκιος</a:t>
            </a:r>
            <a:r>
              <a:rPr lang="el-GR" sz="1600" dirty="0"/>
              <a:t> </a:t>
            </a:r>
            <a:r>
              <a:rPr lang="el-GR" sz="1600" dirty="0" err="1"/>
              <a:t>δέ</a:t>
            </a:r>
            <a:r>
              <a:rPr lang="el-GR" sz="1600" dirty="0"/>
              <a:t> σοι λέγω,</a:t>
            </a:r>
          </a:p>
          <a:p>
            <a:r>
              <a:rPr lang="el-GR" sz="1600" dirty="0" err="1"/>
              <a:t>εἰ</a:t>
            </a:r>
            <a:r>
              <a:rPr lang="el-GR" sz="1600" dirty="0"/>
              <a:t> </a:t>
            </a:r>
            <a:r>
              <a:rPr lang="el-GR" sz="1600" dirty="0" err="1"/>
              <a:t>μὴ</a:t>
            </a:r>
            <a:r>
              <a:rPr lang="el-GR" sz="1600" dirty="0"/>
              <a:t> </a:t>
            </a:r>
            <a:r>
              <a:rPr lang="el-GR" sz="1600" dirty="0" err="1"/>
              <a:t>τὸν</a:t>
            </a:r>
            <a:r>
              <a:rPr lang="el-GR" sz="1600" dirty="0"/>
              <a:t> </a:t>
            </a:r>
            <a:r>
              <a:rPr lang="el-GR" sz="1600" dirty="0" err="1"/>
              <a:t>αὐτόχειρα</a:t>
            </a:r>
            <a:r>
              <a:rPr lang="el-GR" sz="1600" dirty="0"/>
              <a:t> </a:t>
            </a:r>
            <a:r>
              <a:rPr lang="el-GR" sz="1600" dirty="0" err="1"/>
              <a:t>τοῦδε</a:t>
            </a:r>
            <a:r>
              <a:rPr lang="el-GR" sz="1600" dirty="0"/>
              <a:t> </a:t>
            </a:r>
            <a:r>
              <a:rPr lang="el-GR" sz="1600" dirty="0" err="1"/>
              <a:t>τοῦ</a:t>
            </a:r>
            <a:r>
              <a:rPr lang="el-GR" sz="1600" dirty="0"/>
              <a:t> </a:t>
            </a:r>
            <a:r>
              <a:rPr lang="el-GR" sz="1600" dirty="0" smtClean="0"/>
              <a:t>τάφου</a:t>
            </a:r>
            <a:r>
              <a:rPr lang="en-US" sz="1600" dirty="0" smtClean="0"/>
              <a:t> </a:t>
            </a:r>
            <a:r>
              <a:rPr lang="el-GR" sz="1600" dirty="0" err="1" smtClean="0"/>
              <a:t>εὑρόντες</a:t>
            </a:r>
            <a:r>
              <a:rPr lang="el-GR" sz="1600" dirty="0" smtClean="0"/>
              <a:t> </a:t>
            </a:r>
            <a:r>
              <a:rPr lang="el-GR" sz="1600" dirty="0" err="1"/>
              <a:t>ἐκφανεῖτ</a:t>
            </a:r>
            <a:r>
              <a:rPr lang="el-GR" sz="1600" dirty="0"/>
              <a:t>᾽ </a:t>
            </a:r>
            <a:r>
              <a:rPr lang="el-GR" sz="1600" dirty="0" err="1"/>
              <a:t>ἐς</a:t>
            </a:r>
            <a:r>
              <a:rPr lang="el-GR" sz="1600" dirty="0"/>
              <a:t> </a:t>
            </a:r>
            <a:r>
              <a:rPr lang="el-GR" sz="1600" dirty="0" err="1"/>
              <a:t>ὀφθαλμοὺς</a:t>
            </a:r>
            <a:r>
              <a:rPr lang="el-GR" sz="1600" dirty="0"/>
              <a:t> </a:t>
            </a:r>
            <a:r>
              <a:rPr lang="el-GR" sz="1600" dirty="0" err="1" smtClean="0"/>
              <a:t>ἐμούς</a:t>
            </a:r>
            <a:r>
              <a:rPr lang="el-GR" sz="1600" dirty="0" smtClean="0"/>
              <a:t>,</a:t>
            </a:r>
            <a:r>
              <a:rPr lang="en-US" sz="1600" dirty="0" smtClean="0"/>
              <a:t> </a:t>
            </a:r>
            <a:r>
              <a:rPr lang="el-GR" sz="1600" dirty="0" err="1" smtClean="0"/>
              <a:t>οὐχ</a:t>
            </a:r>
            <a:r>
              <a:rPr lang="el-GR" sz="1600" dirty="0" smtClean="0"/>
              <a:t> </a:t>
            </a:r>
            <a:r>
              <a:rPr lang="el-GR" sz="1600" dirty="0" err="1"/>
              <a:t>ὑμὶν</a:t>
            </a:r>
            <a:r>
              <a:rPr lang="el-GR" sz="1600" dirty="0"/>
              <a:t> </a:t>
            </a:r>
            <a:r>
              <a:rPr lang="el-GR" sz="1600" dirty="0" err="1"/>
              <a:t>Ἅιδης</a:t>
            </a:r>
            <a:r>
              <a:rPr lang="el-GR" sz="1600" dirty="0"/>
              <a:t> </a:t>
            </a:r>
            <a:r>
              <a:rPr lang="el-GR" sz="1600" dirty="0" err="1"/>
              <a:t>μοῦνος</a:t>
            </a:r>
            <a:r>
              <a:rPr lang="el-GR" sz="1600" dirty="0"/>
              <a:t> </a:t>
            </a:r>
            <a:r>
              <a:rPr lang="el-GR" sz="1600" dirty="0" err="1"/>
              <a:t>ἀρκέσει</a:t>
            </a:r>
            <a:r>
              <a:rPr lang="el-GR" sz="1600" dirty="0"/>
              <a:t>, </a:t>
            </a:r>
            <a:endParaRPr lang="el-GR" sz="1600" dirty="0" smtClean="0"/>
          </a:p>
          <a:p>
            <a:r>
              <a:rPr lang="el-GR" sz="1600" dirty="0" err="1" smtClean="0"/>
              <a:t>πρὶν</a:t>
            </a:r>
            <a:r>
              <a:rPr lang="el-GR" sz="1600" dirty="0" smtClean="0"/>
              <a:t> </a:t>
            </a:r>
            <a:r>
              <a:rPr lang="el-GR" sz="1600" dirty="0" err="1" smtClean="0"/>
              <a:t>ἂν</a:t>
            </a:r>
            <a:r>
              <a:rPr lang="el-GR" sz="1600" dirty="0" smtClean="0"/>
              <a:t>    </a:t>
            </a:r>
            <a:r>
              <a:rPr lang="el-GR" sz="1600" dirty="0" err="1" smtClean="0"/>
              <a:t>ζῶντες</a:t>
            </a:r>
            <a:r>
              <a:rPr lang="el-GR" sz="1600" dirty="0" smtClean="0"/>
              <a:t> </a:t>
            </a:r>
            <a:r>
              <a:rPr lang="el-GR" sz="1600" dirty="0" err="1"/>
              <a:t>κρεμαστοὶ</a:t>
            </a:r>
            <a:r>
              <a:rPr lang="el-GR" sz="1600" dirty="0"/>
              <a:t> </a:t>
            </a:r>
            <a:r>
              <a:rPr lang="el-GR" sz="1600" dirty="0" err="1"/>
              <a:t>τήνδε</a:t>
            </a:r>
            <a:r>
              <a:rPr lang="el-GR" sz="1600" dirty="0"/>
              <a:t> </a:t>
            </a:r>
            <a:r>
              <a:rPr lang="el-GR" sz="1600" dirty="0" err="1"/>
              <a:t>δηλώσηθ</a:t>
            </a:r>
            <a:r>
              <a:rPr lang="el-GR" sz="1600" dirty="0"/>
              <a:t>᾽ </a:t>
            </a:r>
            <a:r>
              <a:rPr lang="el-GR" sz="1600" dirty="0" err="1"/>
              <a:t>ὕβριν</a:t>
            </a:r>
            <a:r>
              <a:rPr lang="el-GR" sz="1600" dirty="0" smtClean="0"/>
              <a:t>, </a:t>
            </a:r>
            <a:r>
              <a:rPr lang="el-GR" sz="1600" dirty="0" err="1" smtClean="0"/>
              <a:t>ἵν</a:t>
            </a:r>
            <a:r>
              <a:rPr lang="el-GR" sz="1600" dirty="0"/>
              <a:t>᾽ </a:t>
            </a:r>
            <a:r>
              <a:rPr lang="el-GR" sz="1600" dirty="0" err="1"/>
              <a:t>εἰδότες</a:t>
            </a:r>
            <a:r>
              <a:rPr lang="el-GR" sz="1600" dirty="0"/>
              <a:t> </a:t>
            </a:r>
            <a:r>
              <a:rPr lang="el-GR" sz="1600" dirty="0" err="1"/>
              <a:t>τὸ</a:t>
            </a:r>
            <a:r>
              <a:rPr lang="el-GR" sz="1600" dirty="0"/>
              <a:t> κέρδος </a:t>
            </a:r>
            <a:r>
              <a:rPr lang="el-GR" sz="1600" dirty="0" err="1"/>
              <a:t>ἔνθεν</a:t>
            </a:r>
            <a:r>
              <a:rPr lang="el-GR" sz="1600" dirty="0"/>
              <a:t> </a:t>
            </a:r>
            <a:r>
              <a:rPr lang="el-GR" sz="1600" dirty="0" err="1" smtClean="0"/>
              <a:t>οἰστέο</a:t>
            </a:r>
            <a:endParaRPr lang="el-GR" sz="1600" dirty="0" smtClean="0"/>
          </a:p>
          <a:p>
            <a:r>
              <a:rPr lang="el-GR" sz="1600" dirty="0" err="1" smtClean="0"/>
              <a:t>τὸ</a:t>
            </a:r>
            <a:r>
              <a:rPr lang="el-GR" sz="1600" dirty="0" smtClean="0"/>
              <a:t> </a:t>
            </a:r>
            <a:r>
              <a:rPr lang="el-GR" sz="1600" dirty="0" err="1"/>
              <a:t>λοιπὸν</a:t>
            </a:r>
            <a:r>
              <a:rPr lang="el-GR" sz="1600" dirty="0"/>
              <a:t> </a:t>
            </a:r>
            <a:r>
              <a:rPr lang="el-GR" sz="1600" dirty="0" err="1"/>
              <a:t>ἁρπάζητε</a:t>
            </a:r>
            <a:r>
              <a:rPr lang="el-GR" sz="1600" dirty="0"/>
              <a:t> </a:t>
            </a:r>
            <a:endParaRPr lang="en-US" sz="1600" dirty="0" smtClean="0"/>
          </a:p>
          <a:p>
            <a:r>
              <a:rPr lang="el-GR" sz="1600" dirty="0" err="1" smtClean="0"/>
              <a:t>καὶ</a:t>
            </a:r>
            <a:r>
              <a:rPr lang="el-GR" sz="1600" dirty="0" smtClean="0"/>
              <a:t> </a:t>
            </a:r>
            <a:r>
              <a:rPr lang="el-GR" sz="1600" dirty="0" err="1"/>
              <a:t>μάθηθ</a:t>
            </a:r>
            <a:r>
              <a:rPr lang="el-GR" sz="1600" dirty="0"/>
              <a:t>᾽ </a:t>
            </a:r>
            <a:r>
              <a:rPr lang="el-GR" sz="1600" dirty="0" err="1" smtClean="0"/>
              <a:t>ὅτι</a:t>
            </a:r>
            <a:r>
              <a:rPr lang="en-US" sz="1600" dirty="0"/>
              <a:t> </a:t>
            </a:r>
            <a:r>
              <a:rPr lang="el-GR" sz="1600" dirty="0" err="1" smtClean="0"/>
              <a:t>οὐκ</a:t>
            </a:r>
            <a:r>
              <a:rPr lang="el-GR" sz="1600" dirty="0" smtClean="0"/>
              <a:t> </a:t>
            </a:r>
            <a:r>
              <a:rPr lang="el-GR" sz="1600" dirty="0" err="1"/>
              <a:t>ἐξ</a:t>
            </a:r>
            <a:r>
              <a:rPr lang="el-GR" sz="1600" dirty="0"/>
              <a:t> </a:t>
            </a:r>
            <a:r>
              <a:rPr lang="el-GR" sz="1600" dirty="0" err="1"/>
              <a:t>ἅπαντος</a:t>
            </a:r>
            <a:r>
              <a:rPr lang="el-GR" sz="1600" dirty="0"/>
              <a:t> </a:t>
            </a:r>
            <a:r>
              <a:rPr lang="el-GR" sz="1600" dirty="0" err="1"/>
              <a:t>δεῖ</a:t>
            </a:r>
            <a:r>
              <a:rPr lang="el-GR" sz="1600" dirty="0"/>
              <a:t> </a:t>
            </a:r>
            <a:r>
              <a:rPr lang="el-GR" sz="1600" dirty="0" err="1"/>
              <a:t>τὸ</a:t>
            </a:r>
            <a:r>
              <a:rPr lang="el-GR" sz="1600" dirty="0"/>
              <a:t> </a:t>
            </a:r>
            <a:r>
              <a:rPr lang="el-GR" sz="1600" dirty="0" err="1"/>
              <a:t>κερδαίνειν</a:t>
            </a:r>
            <a:r>
              <a:rPr lang="el-GR" sz="1600" dirty="0"/>
              <a:t> </a:t>
            </a:r>
            <a:r>
              <a:rPr lang="el-GR" sz="1600" dirty="0" err="1"/>
              <a:t>φιλεῖν</a:t>
            </a:r>
            <a:r>
              <a:rPr lang="el-GR" sz="1600" dirty="0" smtClean="0"/>
              <a:t>.</a:t>
            </a:r>
          </a:p>
          <a:p>
            <a:r>
              <a:rPr lang="el-GR" sz="1600" dirty="0" err="1"/>
              <a:t>Ἐκ</a:t>
            </a:r>
            <a:r>
              <a:rPr lang="el-GR" sz="1600" dirty="0"/>
              <a:t> </a:t>
            </a:r>
            <a:r>
              <a:rPr lang="el-GR" sz="1600" dirty="0" err="1"/>
              <a:t>τῶν</a:t>
            </a:r>
            <a:r>
              <a:rPr lang="el-GR" sz="1600" dirty="0"/>
              <a:t> </a:t>
            </a:r>
            <a:r>
              <a:rPr lang="el-GR" sz="1600" dirty="0" err="1"/>
              <a:t>γὰρ</a:t>
            </a:r>
            <a:r>
              <a:rPr lang="el-GR" sz="1600" dirty="0"/>
              <a:t> </a:t>
            </a:r>
            <a:r>
              <a:rPr lang="el-GR" sz="1600" dirty="0" err="1"/>
              <a:t>αἰσχρῶν</a:t>
            </a:r>
            <a:r>
              <a:rPr lang="el-GR" sz="1600" dirty="0"/>
              <a:t> λημμάτων </a:t>
            </a:r>
            <a:r>
              <a:rPr lang="el-GR" sz="1600" dirty="0" err="1"/>
              <a:t>τοὺς</a:t>
            </a:r>
            <a:r>
              <a:rPr lang="el-GR" sz="1600" dirty="0"/>
              <a:t> </a:t>
            </a:r>
            <a:r>
              <a:rPr lang="el-GR" sz="1600" dirty="0" err="1" smtClean="0"/>
              <a:t>πλείονας</a:t>
            </a:r>
            <a:r>
              <a:rPr lang="en-US" sz="1600" dirty="0"/>
              <a:t> </a:t>
            </a:r>
            <a:r>
              <a:rPr lang="el-GR" sz="1600" dirty="0" err="1" smtClean="0"/>
              <a:t>ἀτωμένους</a:t>
            </a:r>
            <a:r>
              <a:rPr lang="el-GR" sz="1600" dirty="0" smtClean="0"/>
              <a:t> </a:t>
            </a:r>
            <a:r>
              <a:rPr lang="el-GR" sz="1600" dirty="0" err="1"/>
              <a:t>ἴδοις</a:t>
            </a:r>
            <a:r>
              <a:rPr lang="el-GR" sz="1600" dirty="0"/>
              <a:t> </a:t>
            </a:r>
            <a:r>
              <a:rPr lang="el-GR" sz="1600" dirty="0" err="1"/>
              <a:t>ἂν</a:t>
            </a:r>
            <a:r>
              <a:rPr lang="el-GR" sz="1600" dirty="0"/>
              <a:t> ἢ </a:t>
            </a:r>
            <a:r>
              <a:rPr lang="el-GR" sz="1600" dirty="0" err="1"/>
              <a:t>σεσωσμένους</a:t>
            </a:r>
            <a:r>
              <a:rPr lang="el-GR" sz="1600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1900" dirty="0"/>
              <a:t>Αν όμως σέβομαι ακόμη το </a:t>
            </a:r>
            <a:r>
              <a:rPr lang="el-GR" sz="1900" dirty="0" smtClean="0"/>
              <a:t>Δία</a:t>
            </a:r>
            <a:r>
              <a:rPr lang="en-US" sz="1900" dirty="0" smtClean="0"/>
              <a:t> </a:t>
            </a:r>
            <a:r>
              <a:rPr lang="el-GR" sz="1900" dirty="0" smtClean="0"/>
              <a:t>καλά </a:t>
            </a:r>
            <a:r>
              <a:rPr lang="el-GR" sz="1900" dirty="0"/>
              <a:t>να το ξέρεις, με όρκο σου το λέω,</a:t>
            </a:r>
          </a:p>
          <a:p>
            <a:r>
              <a:rPr lang="el-GR" sz="1900" dirty="0"/>
              <a:t>αν δεν ανακαλύψετε και δε φέρετε μπροστά στα μάτια </a:t>
            </a:r>
            <a:r>
              <a:rPr lang="el-GR" sz="1900" dirty="0" smtClean="0"/>
              <a:t>μου  το </a:t>
            </a:r>
            <a:r>
              <a:rPr lang="el-GR" sz="1900" dirty="0"/>
              <a:t>δράστη αυτής της </a:t>
            </a:r>
            <a:r>
              <a:rPr lang="el-GR" sz="1900" dirty="0" err="1" smtClean="0"/>
              <a:t>ταφήςδε</a:t>
            </a:r>
            <a:r>
              <a:rPr lang="el-GR" sz="1900" dirty="0" smtClean="0"/>
              <a:t> </a:t>
            </a:r>
            <a:r>
              <a:rPr lang="el-GR" sz="1900" dirty="0"/>
              <a:t>θα είναι αρκετός για σας ο θάνατος μόνο,</a:t>
            </a:r>
          </a:p>
          <a:p>
            <a:r>
              <a:rPr lang="el-GR" sz="1900" dirty="0"/>
              <a:t>πριν ζωντανοί στην κρεμάλα  φανερώσετε αυτή την παρανομία,</a:t>
            </a:r>
          </a:p>
          <a:p>
            <a:r>
              <a:rPr lang="el-GR" sz="1900" dirty="0"/>
              <a:t>για να μάθετε από πού πρέπει να βγάζετε το κέρδος </a:t>
            </a:r>
            <a:r>
              <a:rPr lang="el-GR" sz="1900" dirty="0" smtClean="0"/>
              <a:t>κι </a:t>
            </a:r>
            <a:r>
              <a:rPr lang="el-GR" sz="1900" dirty="0"/>
              <a:t>απ’ εδώ και πέρα </a:t>
            </a:r>
            <a:r>
              <a:rPr lang="en-US" sz="1900" dirty="0"/>
              <a:t> </a:t>
            </a:r>
            <a:r>
              <a:rPr lang="el-GR" sz="1900" dirty="0" smtClean="0"/>
              <a:t>από </a:t>
            </a:r>
            <a:r>
              <a:rPr lang="el-GR" sz="1900" dirty="0" smtClean="0"/>
              <a:t>κει να το αρπάζετε </a:t>
            </a:r>
            <a:endParaRPr lang="en-US" sz="1900" dirty="0" smtClean="0"/>
          </a:p>
          <a:p>
            <a:r>
              <a:rPr lang="el-GR" sz="1900" dirty="0" smtClean="0"/>
              <a:t>και </a:t>
            </a:r>
            <a:r>
              <a:rPr lang="el-GR" sz="1900" dirty="0" smtClean="0"/>
              <a:t>για να καταλάβετε ότι δεν </a:t>
            </a:r>
            <a:r>
              <a:rPr lang="el-GR" sz="1900" dirty="0" smtClean="0"/>
              <a:t>πρέπει</a:t>
            </a:r>
            <a:r>
              <a:rPr lang="en-US" sz="1900" dirty="0" smtClean="0"/>
              <a:t> </a:t>
            </a:r>
            <a:r>
              <a:rPr lang="el-GR" sz="1900" dirty="0" smtClean="0"/>
              <a:t>να </a:t>
            </a:r>
            <a:r>
              <a:rPr lang="el-GR" sz="1900" dirty="0"/>
              <a:t>αγαπάτε να κερδίζετε  από παντού</a:t>
            </a:r>
            <a:r>
              <a:rPr lang="el-GR" sz="1900" dirty="0" smtClean="0"/>
              <a:t>.</a:t>
            </a:r>
          </a:p>
          <a:p>
            <a:r>
              <a:rPr lang="el-GR" sz="1900" dirty="0"/>
              <a:t>Γιατί μπορείς να δεις από τα παράνομα </a:t>
            </a:r>
            <a:r>
              <a:rPr lang="el-GR" sz="1900" dirty="0" smtClean="0"/>
              <a:t>κέρδη</a:t>
            </a:r>
            <a:r>
              <a:rPr lang="en-US" sz="1900" dirty="0" smtClean="0"/>
              <a:t> </a:t>
            </a:r>
            <a:r>
              <a:rPr lang="el-GR" sz="1900" dirty="0" smtClean="0"/>
              <a:t>οι </a:t>
            </a:r>
            <a:r>
              <a:rPr lang="el-GR" sz="1900" dirty="0"/>
              <a:t>πιο πολλοί να καταστρέφονται  παρά να έχουν σωθεί.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993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 smtClean="0"/>
              <a:t>ΦΥ.Εἰπεῖν</a:t>
            </a:r>
            <a:r>
              <a:rPr lang="el-GR" dirty="0" smtClean="0"/>
              <a:t> </a:t>
            </a:r>
            <a:r>
              <a:rPr lang="el-GR" dirty="0" err="1"/>
              <a:t>δὲ</a:t>
            </a:r>
            <a:r>
              <a:rPr lang="el-GR" dirty="0"/>
              <a:t> δώσεις, ἢ </a:t>
            </a:r>
            <a:r>
              <a:rPr lang="el-GR" dirty="0" err="1"/>
              <a:t>στραφεὶς</a:t>
            </a:r>
            <a:r>
              <a:rPr lang="el-GR" dirty="0"/>
              <a:t> </a:t>
            </a:r>
            <a:r>
              <a:rPr lang="el-GR" dirty="0" err="1"/>
              <a:t>οὕτως</a:t>
            </a:r>
            <a:r>
              <a:rPr lang="el-GR" dirty="0"/>
              <a:t> </a:t>
            </a:r>
            <a:r>
              <a:rPr lang="el-GR" dirty="0" err="1"/>
              <a:t>ἴω</a:t>
            </a:r>
            <a:r>
              <a:rPr lang="el-GR" dirty="0" smtClean="0"/>
              <a:t>;</a:t>
            </a:r>
            <a:endParaRPr lang="en-US" dirty="0" smtClean="0"/>
          </a:p>
          <a:p>
            <a:pPr marL="0" indent="0">
              <a:buNone/>
            </a:pPr>
            <a:r>
              <a:rPr lang="el-GR" dirty="0"/>
              <a:t>	</a:t>
            </a:r>
            <a:endParaRPr lang="en-US" dirty="0" smtClean="0"/>
          </a:p>
          <a:p>
            <a:r>
              <a:rPr lang="el-GR" dirty="0" err="1" smtClean="0"/>
              <a:t>ΚΡ.Οὐκ</a:t>
            </a:r>
            <a:r>
              <a:rPr lang="el-GR" dirty="0" smtClean="0"/>
              <a:t> </a:t>
            </a:r>
            <a:r>
              <a:rPr lang="el-GR" dirty="0" err="1"/>
              <a:t>οἶσθα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νῦν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ἀνιαρῶς</a:t>
            </a:r>
            <a:r>
              <a:rPr lang="el-GR" dirty="0"/>
              <a:t> λέγεις</a:t>
            </a:r>
            <a:r>
              <a:rPr lang="el-GR" dirty="0" smtClean="0"/>
              <a:t>;</a:t>
            </a:r>
          </a:p>
          <a:p>
            <a:pPr marL="0" indent="0">
              <a:buNone/>
            </a:pPr>
            <a:r>
              <a:rPr lang="el-GR" dirty="0"/>
              <a:t>	 </a:t>
            </a:r>
          </a:p>
          <a:p>
            <a:r>
              <a:rPr lang="el-GR" dirty="0" err="1" smtClean="0"/>
              <a:t>ΦΥ.Ἐν</a:t>
            </a:r>
            <a:r>
              <a:rPr lang="el-GR" dirty="0" smtClean="0"/>
              <a:t> </a:t>
            </a:r>
            <a:r>
              <a:rPr lang="el-GR" dirty="0" err="1"/>
              <a:t>τοῖσιν</a:t>
            </a:r>
            <a:r>
              <a:rPr lang="el-GR" dirty="0"/>
              <a:t> </a:t>
            </a:r>
            <a:r>
              <a:rPr lang="el-GR" dirty="0" err="1"/>
              <a:t>ὠσὶν</a:t>
            </a:r>
            <a:r>
              <a:rPr lang="el-GR" dirty="0"/>
              <a:t> ἢ ᾽</a:t>
            </a:r>
            <a:r>
              <a:rPr lang="el-GR" dirty="0" err="1"/>
              <a:t>πὶ</a:t>
            </a:r>
            <a:r>
              <a:rPr lang="el-GR" dirty="0"/>
              <a:t> </a:t>
            </a:r>
            <a:r>
              <a:rPr lang="el-GR" dirty="0" err="1"/>
              <a:t>τῇ</a:t>
            </a:r>
            <a:r>
              <a:rPr lang="el-GR" dirty="0"/>
              <a:t> </a:t>
            </a:r>
            <a:r>
              <a:rPr lang="el-GR" dirty="0" err="1"/>
              <a:t>ψυχῇ</a:t>
            </a:r>
            <a:r>
              <a:rPr lang="el-GR" dirty="0"/>
              <a:t> </a:t>
            </a:r>
            <a:r>
              <a:rPr lang="el-GR" dirty="0" err="1"/>
              <a:t>δάκνῃ</a:t>
            </a:r>
            <a:r>
              <a:rPr lang="el-GR" dirty="0" smtClean="0"/>
              <a:t>;</a:t>
            </a:r>
            <a:r>
              <a:rPr lang="el-GR" dirty="0"/>
              <a:t>	 </a:t>
            </a:r>
          </a:p>
          <a:p>
            <a:r>
              <a:rPr lang="el-GR" dirty="0" err="1" smtClean="0"/>
              <a:t>ΚΡ.τί</a:t>
            </a:r>
            <a:r>
              <a:rPr lang="el-GR" dirty="0" smtClean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ῥυθμίζεις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ἐμὴν</a:t>
            </a:r>
            <a:r>
              <a:rPr lang="el-GR" dirty="0"/>
              <a:t> </a:t>
            </a:r>
            <a:r>
              <a:rPr lang="el-GR" dirty="0" err="1"/>
              <a:t>λύπην</a:t>
            </a:r>
            <a:r>
              <a:rPr lang="el-GR" dirty="0"/>
              <a:t> </a:t>
            </a:r>
            <a:r>
              <a:rPr lang="el-GR" dirty="0" err="1"/>
              <a:t>ὅπου</a:t>
            </a:r>
            <a:r>
              <a:rPr lang="el-GR" dirty="0" smtClean="0"/>
              <a:t>;</a:t>
            </a:r>
          </a:p>
          <a:p>
            <a:pPr marL="0" indent="0">
              <a:buNone/>
            </a:pPr>
            <a:r>
              <a:rPr lang="el-GR" dirty="0"/>
              <a:t>	 </a:t>
            </a:r>
          </a:p>
          <a:p>
            <a:r>
              <a:rPr lang="el-GR" dirty="0" smtClean="0"/>
              <a:t>ΦΥ.Ὁ </a:t>
            </a:r>
            <a:r>
              <a:rPr lang="el-GR" dirty="0" err="1"/>
              <a:t>δρῶν</a:t>
            </a:r>
            <a:r>
              <a:rPr lang="el-GR" dirty="0"/>
              <a:t> σ᾽ </a:t>
            </a:r>
            <a:r>
              <a:rPr lang="el-GR" dirty="0" err="1"/>
              <a:t>ἀνιᾷ</a:t>
            </a:r>
            <a:r>
              <a:rPr lang="el-GR" dirty="0"/>
              <a:t> </a:t>
            </a:r>
            <a:r>
              <a:rPr lang="el-GR" dirty="0" err="1"/>
              <a:t>τὰς</a:t>
            </a:r>
            <a:r>
              <a:rPr lang="el-GR" dirty="0"/>
              <a:t> </a:t>
            </a:r>
            <a:r>
              <a:rPr lang="el-GR" dirty="0" err="1"/>
              <a:t>φρένας</a:t>
            </a:r>
            <a:r>
              <a:rPr lang="el-GR" dirty="0"/>
              <a:t>, </a:t>
            </a:r>
            <a:r>
              <a:rPr lang="el-GR" dirty="0" err="1"/>
              <a:t>τὰ</a:t>
            </a:r>
            <a:r>
              <a:rPr lang="el-GR" dirty="0"/>
              <a:t> δ᾽ </a:t>
            </a:r>
            <a:r>
              <a:rPr lang="el-GR" dirty="0" err="1"/>
              <a:t>ὦτ</a:t>
            </a:r>
            <a:r>
              <a:rPr lang="el-GR" dirty="0"/>
              <a:t>᾽ </a:t>
            </a:r>
            <a:r>
              <a:rPr lang="el-GR" dirty="0" err="1"/>
              <a:t>ἐγώ</a:t>
            </a:r>
            <a:r>
              <a:rPr lang="el-GR" dirty="0" smtClean="0"/>
              <a:t>.</a:t>
            </a:r>
            <a:r>
              <a:rPr lang="el-GR" dirty="0"/>
              <a:t>	 </a:t>
            </a:r>
          </a:p>
          <a:p>
            <a:r>
              <a:rPr lang="el-GR" dirty="0" err="1" smtClean="0"/>
              <a:t>ΚΡ.Οἴμ</a:t>
            </a:r>
            <a:r>
              <a:rPr lang="el-GR" dirty="0"/>
              <a:t>᾽, </a:t>
            </a:r>
            <a:r>
              <a:rPr lang="el-GR" dirty="0" err="1"/>
              <a:t>ὡς</a:t>
            </a:r>
            <a:r>
              <a:rPr lang="el-GR" dirty="0"/>
              <a:t> λάλημα </a:t>
            </a:r>
            <a:r>
              <a:rPr lang="el-GR" dirty="0" err="1"/>
              <a:t>δῆλον</a:t>
            </a:r>
            <a:r>
              <a:rPr lang="el-GR" dirty="0"/>
              <a:t> </a:t>
            </a:r>
            <a:r>
              <a:rPr lang="el-GR" dirty="0" err="1"/>
              <a:t>ἐκπεφυκὸς</a:t>
            </a:r>
            <a:r>
              <a:rPr lang="el-GR" dirty="0"/>
              <a:t> </a:t>
            </a:r>
            <a:r>
              <a:rPr lang="el-GR" dirty="0" err="1"/>
              <a:t>εἶ</a:t>
            </a:r>
            <a:r>
              <a:rPr lang="el-GR" dirty="0"/>
              <a:t>.	</a:t>
            </a:r>
            <a:endParaRPr lang="en-US" dirty="0" smtClean="0"/>
          </a:p>
          <a:p>
            <a:r>
              <a:rPr lang="el-GR" dirty="0" err="1" smtClean="0"/>
              <a:t>ΦΥ.Οὔκουν</a:t>
            </a:r>
            <a:r>
              <a:rPr lang="el-GR" dirty="0" smtClean="0"/>
              <a:t> </a:t>
            </a:r>
            <a:r>
              <a:rPr lang="el-GR" dirty="0" err="1"/>
              <a:t>τό</a:t>
            </a:r>
            <a:r>
              <a:rPr lang="el-GR" dirty="0"/>
              <a:t> γ᾽ </a:t>
            </a:r>
            <a:r>
              <a:rPr lang="el-GR" dirty="0" err="1"/>
              <a:t>ἔργον</a:t>
            </a:r>
            <a:r>
              <a:rPr lang="el-GR" dirty="0"/>
              <a:t> </a:t>
            </a:r>
            <a:r>
              <a:rPr lang="el-GR" dirty="0" err="1"/>
              <a:t>τοῦτο</a:t>
            </a:r>
            <a:r>
              <a:rPr lang="el-GR" dirty="0"/>
              <a:t> </a:t>
            </a:r>
            <a:r>
              <a:rPr lang="el-GR" dirty="0" err="1"/>
              <a:t>ποιήσας</a:t>
            </a:r>
            <a:r>
              <a:rPr lang="el-GR" dirty="0"/>
              <a:t> ποτέ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	 </a:t>
            </a:r>
          </a:p>
          <a:p>
            <a:r>
              <a:rPr lang="el-GR" dirty="0" err="1" smtClean="0"/>
              <a:t>ΚΡ.Καὶ</a:t>
            </a:r>
            <a:r>
              <a:rPr lang="el-GR" dirty="0" smtClean="0"/>
              <a:t> </a:t>
            </a:r>
            <a:r>
              <a:rPr lang="el-GR" dirty="0" err="1"/>
              <a:t>ταῦτ</a:t>
            </a:r>
            <a:r>
              <a:rPr lang="el-GR" dirty="0"/>
              <a:t>᾽ </a:t>
            </a:r>
            <a:r>
              <a:rPr lang="el-GR" dirty="0" err="1"/>
              <a:t>ἐπ</a:t>
            </a:r>
            <a:r>
              <a:rPr lang="el-GR" dirty="0"/>
              <a:t>᾽ </a:t>
            </a:r>
            <a:r>
              <a:rPr lang="el-GR" dirty="0" err="1"/>
              <a:t>ἀργύρῳ</a:t>
            </a:r>
            <a:r>
              <a:rPr lang="el-GR" dirty="0"/>
              <a:t> </a:t>
            </a:r>
            <a:r>
              <a:rPr lang="el-GR" dirty="0" err="1"/>
              <a:t>γε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ψυχὴν</a:t>
            </a:r>
            <a:r>
              <a:rPr lang="el-GR" dirty="0"/>
              <a:t> </a:t>
            </a:r>
            <a:r>
              <a:rPr lang="el-GR" dirty="0" err="1"/>
              <a:t>προδούς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ΦΥΛ. : Θα με αφήσεις κάτι να πω ή έτσι μεταβολή να κάνω και να φύγω;</a:t>
            </a:r>
          </a:p>
          <a:p>
            <a:r>
              <a:rPr lang="el-GR" dirty="0"/>
              <a:t>ΚΡΕ.: Δεν καταλαβαίνεις ότι και τώρα που μιλάς μ’ ενοχλείς;</a:t>
            </a:r>
          </a:p>
          <a:p>
            <a:r>
              <a:rPr lang="el-GR" dirty="0"/>
              <a:t>ΦΥΛ. : Στα αυτιά ή στην ψυχή νιώθεις το δάγκωμα του πόνου;</a:t>
            </a:r>
          </a:p>
          <a:p>
            <a:r>
              <a:rPr lang="el-GR" dirty="0"/>
              <a:t>ΚΡΕ.: Τι λοιπόν κανονίζεις  πού είναι η λύπη μου;</a:t>
            </a:r>
          </a:p>
          <a:p>
            <a:r>
              <a:rPr lang="el-GR" dirty="0"/>
              <a:t>ΦΥΛ. : Αυτός που το ‘κανε ταράζει τη ψυχή σου, τα αυτιά σου εγώ.</a:t>
            </a:r>
          </a:p>
          <a:p>
            <a:r>
              <a:rPr lang="el-GR" dirty="0"/>
              <a:t>ΚΡΕ. : Αλίμονο, πόσο είναι φανερό  ότι γεννήθηκες φλύαρος.</a:t>
            </a:r>
          </a:p>
          <a:p>
            <a:r>
              <a:rPr lang="el-GR" dirty="0"/>
              <a:t>ΦΥΛ. : Σε καμιά περίπτωση όμως δεν έχω κάμει αυτή την πράξη.</a:t>
            </a:r>
          </a:p>
          <a:p>
            <a:r>
              <a:rPr lang="el-GR" dirty="0"/>
              <a:t>ΚΡΕ. : Όχι μόνο αυτό αλλά πούλησες τη ψυχή σου για χρήματα.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192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 smtClean="0"/>
              <a:t>ΦΥ.Φεῦ·ἦ</a:t>
            </a:r>
            <a:r>
              <a:rPr lang="el-GR" dirty="0" smtClean="0"/>
              <a:t> </a:t>
            </a:r>
            <a:r>
              <a:rPr lang="el-GR" dirty="0" err="1"/>
              <a:t>δεινὸν</a:t>
            </a:r>
            <a:r>
              <a:rPr lang="el-GR" dirty="0"/>
              <a:t> ᾧ </a:t>
            </a:r>
            <a:r>
              <a:rPr lang="el-GR" dirty="0" err="1"/>
              <a:t>δοκεῖ</a:t>
            </a:r>
            <a:r>
              <a:rPr lang="el-GR" dirty="0"/>
              <a:t> </a:t>
            </a:r>
            <a:r>
              <a:rPr lang="el-GR" dirty="0" err="1"/>
              <a:t>γε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ψευδῆ</a:t>
            </a:r>
            <a:r>
              <a:rPr lang="el-GR" dirty="0"/>
              <a:t> </a:t>
            </a:r>
            <a:r>
              <a:rPr lang="el-GR" dirty="0" err="1"/>
              <a:t>δοκεῖν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 </a:t>
            </a:r>
            <a:endParaRPr lang="el-GR" dirty="0"/>
          </a:p>
          <a:p>
            <a:r>
              <a:rPr lang="el-GR" dirty="0" err="1" smtClean="0"/>
              <a:t>ΚΡ.Κόμψευέ</a:t>
            </a:r>
            <a:r>
              <a:rPr lang="el-GR" dirty="0" smtClean="0"/>
              <a:t> </a:t>
            </a:r>
            <a:r>
              <a:rPr lang="el-GR" dirty="0"/>
              <a:t>νυν </a:t>
            </a:r>
            <a:r>
              <a:rPr lang="el-GR" dirty="0" err="1"/>
              <a:t>τὴν</a:t>
            </a:r>
            <a:r>
              <a:rPr lang="el-GR" dirty="0"/>
              <a:t> δόξα· </a:t>
            </a:r>
            <a:r>
              <a:rPr lang="el-GR" dirty="0" err="1"/>
              <a:t>εἰ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ταῦτα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	 </a:t>
            </a:r>
            <a:r>
              <a:rPr lang="el-GR" dirty="0" err="1" smtClean="0"/>
              <a:t>φανεῖτέ</a:t>
            </a:r>
            <a:r>
              <a:rPr lang="el-GR" dirty="0" smtClean="0"/>
              <a:t> </a:t>
            </a:r>
            <a:r>
              <a:rPr lang="el-GR" dirty="0"/>
              <a:t>μοι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δρῶντας</a:t>
            </a:r>
            <a:r>
              <a:rPr lang="el-GR" dirty="0"/>
              <a:t>, </a:t>
            </a:r>
            <a:r>
              <a:rPr lang="el-GR" dirty="0" err="1"/>
              <a:t>ἐξερεῖθ</a:t>
            </a:r>
            <a:r>
              <a:rPr lang="el-GR" dirty="0"/>
              <a:t>᾽ </a:t>
            </a:r>
            <a:r>
              <a:rPr lang="el-GR" dirty="0" err="1" smtClean="0"/>
              <a:t>ὅτι</a:t>
            </a:r>
            <a:r>
              <a:rPr lang="en-US" dirty="0" smtClean="0"/>
              <a:t> </a:t>
            </a:r>
            <a:r>
              <a:rPr lang="el-GR" dirty="0" err="1" smtClean="0"/>
              <a:t>τὰ</a:t>
            </a:r>
            <a:r>
              <a:rPr lang="el-GR" dirty="0" smtClean="0"/>
              <a:t> </a:t>
            </a:r>
            <a:r>
              <a:rPr lang="el-GR" dirty="0" err="1"/>
              <a:t>δειλὰ</a:t>
            </a:r>
            <a:r>
              <a:rPr lang="el-GR" dirty="0"/>
              <a:t> κέρδη </a:t>
            </a:r>
            <a:r>
              <a:rPr lang="el-GR" dirty="0" err="1"/>
              <a:t>πημονὰς</a:t>
            </a:r>
            <a:r>
              <a:rPr lang="el-GR" dirty="0"/>
              <a:t> </a:t>
            </a:r>
            <a:r>
              <a:rPr lang="el-GR" dirty="0" err="1"/>
              <a:t>ἐργάζεται</a:t>
            </a:r>
            <a:r>
              <a:rPr lang="el-GR" dirty="0"/>
              <a:t>.	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err="1" smtClean="0"/>
              <a:t>ΦΥ.Ἀλλ</a:t>
            </a:r>
            <a:r>
              <a:rPr lang="el-GR" dirty="0"/>
              <a:t>᾽ </a:t>
            </a:r>
            <a:r>
              <a:rPr lang="el-GR" dirty="0" err="1"/>
              <a:t>εὑρεθείη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μάλιστ</a:t>
            </a:r>
            <a:r>
              <a:rPr lang="el-GR" dirty="0"/>
              <a:t>᾽· </a:t>
            </a:r>
            <a:r>
              <a:rPr lang="el-GR" dirty="0" err="1"/>
              <a:t>ἐὰν</a:t>
            </a:r>
            <a:r>
              <a:rPr lang="el-GR" dirty="0"/>
              <a:t> </a:t>
            </a:r>
            <a:r>
              <a:rPr lang="el-GR" dirty="0" err="1"/>
              <a:t>δέ</a:t>
            </a:r>
            <a:r>
              <a:rPr lang="el-GR" dirty="0"/>
              <a:t> </a:t>
            </a:r>
            <a:r>
              <a:rPr lang="el-GR" dirty="0" smtClean="0"/>
              <a:t>τοι</a:t>
            </a:r>
            <a:r>
              <a:rPr lang="en-US" dirty="0" smtClean="0"/>
              <a:t> </a:t>
            </a:r>
            <a:r>
              <a:rPr lang="el-GR" dirty="0" err="1" smtClean="0"/>
              <a:t>ληφθῇ</a:t>
            </a:r>
            <a:r>
              <a:rPr lang="el-GR" dirty="0" smtClean="0"/>
              <a:t> </a:t>
            </a:r>
            <a:r>
              <a:rPr lang="el-GR" dirty="0"/>
              <a:t>τε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μή</a:t>
            </a:r>
            <a:r>
              <a:rPr lang="el-GR" dirty="0"/>
              <a:t>, </a:t>
            </a:r>
            <a:r>
              <a:rPr lang="el-GR" dirty="0" err="1"/>
              <a:t>τοῦτο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τύχη </a:t>
            </a:r>
            <a:r>
              <a:rPr lang="el-GR" dirty="0" err="1" smtClean="0"/>
              <a:t>κρινεῖ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err="1" smtClean="0"/>
              <a:t>οὐκ</a:t>
            </a:r>
            <a:r>
              <a:rPr lang="el-GR" dirty="0" smtClean="0"/>
              <a:t> </a:t>
            </a:r>
            <a:r>
              <a:rPr lang="el-GR" dirty="0" err="1"/>
              <a:t>ἔσθ</a:t>
            </a:r>
            <a:r>
              <a:rPr lang="el-GR" dirty="0"/>
              <a:t>᾽ </a:t>
            </a:r>
            <a:r>
              <a:rPr lang="el-GR" dirty="0" err="1"/>
              <a:t>ὅπως</a:t>
            </a:r>
            <a:r>
              <a:rPr lang="el-GR" dirty="0"/>
              <a:t> </a:t>
            </a:r>
            <a:r>
              <a:rPr lang="el-GR" dirty="0" err="1"/>
              <a:t>ὄψει</a:t>
            </a:r>
            <a:r>
              <a:rPr lang="el-GR" dirty="0"/>
              <a:t> </a:t>
            </a:r>
            <a:r>
              <a:rPr lang="el-GR" dirty="0" err="1"/>
              <a:t>σὺ</a:t>
            </a:r>
            <a:r>
              <a:rPr lang="el-GR" dirty="0"/>
              <a:t> </a:t>
            </a:r>
            <a:r>
              <a:rPr lang="el-GR" dirty="0" err="1"/>
              <a:t>δεῦρ</a:t>
            </a:r>
            <a:r>
              <a:rPr lang="el-GR" dirty="0"/>
              <a:t>᾽ </a:t>
            </a:r>
            <a:r>
              <a:rPr lang="el-GR" dirty="0" err="1"/>
              <a:t>ἐλθόντα</a:t>
            </a:r>
            <a:r>
              <a:rPr lang="el-GR" dirty="0"/>
              <a:t> με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/>
              <a:t>νῦν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ἐκτὸς</a:t>
            </a:r>
            <a:r>
              <a:rPr lang="el-GR" dirty="0"/>
              <a:t> </a:t>
            </a:r>
            <a:r>
              <a:rPr lang="el-GR" dirty="0" err="1"/>
              <a:t>ἐλπίδος</a:t>
            </a:r>
            <a:r>
              <a:rPr lang="el-GR" dirty="0"/>
              <a:t> γνώμης τ᾽ </a:t>
            </a:r>
            <a:r>
              <a:rPr lang="el-GR" dirty="0" err="1" smtClean="0"/>
              <a:t>ἐμῆς</a:t>
            </a:r>
            <a:r>
              <a:rPr lang="en-US" dirty="0" smtClean="0"/>
              <a:t> </a:t>
            </a:r>
            <a:r>
              <a:rPr lang="el-GR" dirty="0" err="1" smtClean="0"/>
              <a:t>σωθεὶς</a:t>
            </a:r>
            <a:r>
              <a:rPr lang="el-GR" dirty="0" smtClean="0"/>
              <a:t> </a:t>
            </a:r>
            <a:r>
              <a:rPr lang="el-GR" dirty="0" err="1"/>
              <a:t>ὀφείλω</a:t>
            </a:r>
            <a:r>
              <a:rPr lang="el-GR" dirty="0"/>
              <a:t> </a:t>
            </a:r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θεοῖς</a:t>
            </a:r>
            <a:r>
              <a:rPr lang="el-GR" dirty="0"/>
              <a:t> </a:t>
            </a:r>
            <a:r>
              <a:rPr lang="el-GR" dirty="0" err="1"/>
              <a:t>πολλὴν</a:t>
            </a:r>
            <a:r>
              <a:rPr lang="el-GR" dirty="0"/>
              <a:t> χάριν.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ΦΥΛ.: Αλίμονο! Είναι φοβερό να σχηματίζει εσφαλμένες </a:t>
            </a:r>
            <a:r>
              <a:rPr lang="el-GR" dirty="0" smtClean="0"/>
              <a:t>αντιλήψεις</a:t>
            </a:r>
            <a:r>
              <a:rPr lang="en-US" dirty="0" smtClean="0"/>
              <a:t> </a:t>
            </a:r>
            <a:r>
              <a:rPr lang="el-GR" dirty="0" smtClean="0"/>
              <a:t>αυτός </a:t>
            </a:r>
            <a:r>
              <a:rPr lang="el-GR" dirty="0"/>
              <a:t>που παίρνει αποφάσεις.</a:t>
            </a:r>
          </a:p>
          <a:p>
            <a:r>
              <a:rPr lang="el-GR" dirty="0" smtClean="0"/>
              <a:t>ΚΡΕ</a:t>
            </a:r>
            <a:r>
              <a:rPr lang="el-GR" dirty="0"/>
              <a:t>. : </a:t>
            </a:r>
            <a:r>
              <a:rPr lang="el-GR" dirty="0" err="1"/>
              <a:t>Kάνε</a:t>
            </a:r>
            <a:r>
              <a:rPr lang="el-GR" dirty="0"/>
              <a:t> τώρα τον έξυπνο με τη λέξη «δόξα</a:t>
            </a:r>
            <a:r>
              <a:rPr lang="el-GR" dirty="0" smtClean="0"/>
              <a:t>»· αν όμως δεν μου αποκαλύψετε τους δράστες αυτής της πράξης, θα διακηρύξετε (θα ομολογήσετε) πως τα ανέντιμα κέρδη φέρνουν συμφορές. </a:t>
            </a:r>
          </a:p>
          <a:p>
            <a:r>
              <a:rPr lang="el-GR" dirty="0" smtClean="0"/>
              <a:t>ΦYΛAKAΣ</a:t>
            </a:r>
            <a:r>
              <a:rPr lang="el-GR" dirty="0"/>
              <a:t>: </a:t>
            </a:r>
            <a:r>
              <a:rPr lang="el-GR" dirty="0" err="1"/>
              <a:t>Mακάρι</a:t>
            </a:r>
            <a:r>
              <a:rPr lang="el-GR" dirty="0"/>
              <a:t> να βρεθεί (ο δράστης) και </a:t>
            </a:r>
            <a:r>
              <a:rPr lang="el-GR" dirty="0" smtClean="0"/>
              <a:t>κάτι περισσότερο· είτε όμως πιαστεί είτε όχι -γιατί αυτό η τύχη θα [το] κρίνει- με κανένα </a:t>
            </a:r>
            <a:r>
              <a:rPr lang="el-GR" dirty="0"/>
              <a:t>τρόπο δε θα με δεις εσύ </a:t>
            </a:r>
            <a:r>
              <a:rPr lang="el-GR" dirty="0" smtClean="0"/>
              <a:t>να ξανάρθω </a:t>
            </a:r>
            <a:r>
              <a:rPr lang="el-GR" dirty="0"/>
              <a:t>εδώ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Γιατί και τώρα, αφού σώθηκα χωρίς να το περιμένω και </a:t>
            </a:r>
            <a:r>
              <a:rPr lang="el-GR" dirty="0" smtClean="0"/>
              <a:t>να το </a:t>
            </a:r>
            <a:r>
              <a:rPr lang="el-GR" dirty="0"/>
              <a:t>ελπίζω, χρωστώ στους θεούς μεγάλη ευγνωμοσύνη. </a:t>
            </a:r>
          </a:p>
        </p:txBody>
      </p:sp>
    </p:spTree>
    <p:extLst>
      <p:ext uri="{BB962C8B-B14F-4D97-AF65-F5344CB8AC3E}">
        <p14:creationId xmlns:p14="http://schemas.microsoft.com/office/powerpoint/2010/main" val="93453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86</TotalTime>
  <Words>821</Words>
  <Application>Microsoft Office PowerPoint</Application>
  <PresentationFormat>Ευρεία οθόνη</PresentationFormat>
  <Paragraphs>81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Century Gothic</vt:lpstr>
      <vt:lpstr>Garamond</vt:lpstr>
      <vt:lpstr>Savon</vt:lpstr>
      <vt:lpstr>ΑΝΤΙΓΟΝΗ ΤΟΥ ΣΟΦΟΚΛΗ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ΑΝΤΙΓΟΝΗ ΤΟΥ ΣΟΦΟΚΛΗ</dc:title>
  <dc:creator>k louta</dc:creator>
  <cp:lastModifiedBy>k louta</cp:lastModifiedBy>
  <cp:revision>13</cp:revision>
  <dcterms:created xsi:type="dcterms:W3CDTF">2024-11-12T18:51:26Z</dcterms:created>
  <dcterms:modified xsi:type="dcterms:W3CDTF">2024-11-19T19:30:09Z</dcterms:modified>
</cp:coreProperties>
</file>