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0" r:id="rId3"/>
    <p:sldId id="259" r:id="rId4"/>
    <p:sldId id="261" r:id="rId5"/>
    <p:sldId id="267" r:id="rId6"/>
    <p:sldId id="268" r:id="rId7"/>
    <p:sldId id="269" r:id="rId8"/>
    <p:sldId id="270" r:id="rId9"/>
    <p:sldId id="271" r:id="rId10"/>
    <p:sldId id="272" r:id="rId11"/>
    <p:sldId id="273" r:id="rId12"/>
    <p:sldId id="262" r:id="rId13"/>
    <p:sldId id="263" r:id="rId14"/>
    <p:sldId id="264" r:id="rId15"/>
    <p:sldId id="265" r:id="rId16"/>
    <p:sldId id="258" r:id="rId17"/>
    <p:sldId id="266"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103" d="100"/>
          <a:sy n="103" d="100"/>
        </p:scale>
        <p:origin x="15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10C9E9CD-219D-4060-8306-FC3D8D9E35FE}" type="datetimeFigureOut">
              <a:rPr lang="el-GR" smtClean="0"/>
              <a:t>30/1/2025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389362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0C9E9CD-219D-4060-8306-FC3D8D9E35FE}" type="datetimeFigureOut">
              <a:rPr lang="el-GR" smtClean="0"/>
              <a:t>30/1/2025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68941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0C9E9CD-219D-4060-8306-FC3D8D9E35FE}" type="datetimeFigureOut">
              <a:rPr lang="el-GR" smtClean="0"/>
              <a:t>30/1/2025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384958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0C9E9CD-219D-4060-8306-FC3D8D9E35FE}" type="datetimeFigureOut">
              <a:rPr lang="el-GR" smtClean="0"/>
              <a:t>30/1/2025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90980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10C9E9CD-219D-4060-8306-FC3D8D9E35FE}" type="datetimeFigureOut">
              <a:rPr lang="el-GR" smtClean="0"/>
              <a:t>30/1/2025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155015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0C9E9CD-219D-4060-8306-FC3D8D9E35FE}" type="datetimeFigureOut">
              <a:rPr lang="el-GR" smtClean="0"/>
              <a:t>30/1/2025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23037504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0C9E9CD-219D-4060-8306-FC3D8D9E35FE}" type="datetimeFigureOut">
              <a:rPr lang="el-GR" smtClean="0"/>
              <a:t>30/1/2025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36429444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0C9E9CD-219D-4060-8306-FC3D8D9E35FE}" type="datetimeFigureOut">
              <a:rPr lang="el-GR" smtClean="0"/>
              <a:t>30/1/2025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220748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0C9E9CD-219D-4060-8306-FC3D8D9E35FE}" type="datetimeFigureOut">
              <a:rPr lang="el-GR" smtClean="0"/>
              <a:t>30/1/2025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309342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10C9E9CD-219D-4060-8306-FC3D8D9E35FE}" type="datetimeFigureOut">
              <a:rPr lang="el-GR" smtClean="0"/>
              <a:t>30/1/2025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23303639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10C9E9CD-219D-4060-8306-FC3D8D9E35FE}" type="datetimeFigureOut">
              <a:rPr lang="el-GR" smtClean="0"/>
              <a:t>30/1/2025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6572C2A-5E63-4D11-AB6D-82CC9E85D508}" type="slidenum">
              <a:rPr lang="el-GR" smtClean="0"/>
              <a:t>‹#›</a:t>
            </a:fld>
            <a:endParaRPr lang="el-GR"/>
          </a:p>
        </p:txBody>
      </p:sp>
    </p:spTree>
    <p:extLst>
      <p:ext uri="{BB962C8B-B14F-4D97-AF65-F5344CB8AC3E}">
        <p14:creationId xmlns:p14="http://schemas.microsoft.com/office/powerpoint/2010/main" val="247025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9E9CD-219D-4060-8306-FC3D8D9E35FE}" type="datetimeFigureOut">
              <a:rPr lang="el-GR" smtClean="0"/>
              <a:t>30/1/2025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72C2A-5E63-4D11-AB6D-82CC9E85D508}" type="slidenum">
              <a:rPr lang="el-GR" smtClean="0"/>
              <a:t>‹#›</a:t>
            </a:fld>
            <a:endParaRPr lang="el-GR"/>
          </a:p>
        </p:txBody>
      </p:sp>
    </p:spTree>
    <p:extLst>
      <p:ext uri="{BB962C8B-B14F-4D97-AF65-F5344CB8AC3E}">
        <p14:creationId xmlns:p14="http://schemas.microsoft.com/office/powerpoint/2010/main" val="14204051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8djU0ScK6IE?si=U83ZsqBTrRaNZVKC" TargetMode="External"/><Relationship Id="rId2" Type="http://schemas.openxmlformats.org/officeDocument/2006/relationships/hyperlink" Target="https://youtu.be/WunFYif43oE?si=nq2fMctg74TA6dMc" TargetMode="Externa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527327" y="742604"/>
            <a:ext cx="11152585" cy="5741323"/>
          </a:xfrm>
          <a:prstGeom prst="rect">
            <a:avLst/>
          </a:prstGeom>
          <a:ln w="41275" cmpd="dbl">
            <a:solidFill>
              <a:schemeClr val="tx1">
                <a:alpha val="75000"/>
              </a:schemeClr>
            </a:solidFill>
            <a:prstDash val="solid"/>
          </a:ln>
        </p:spPr>
      </p:pic>
      <p:sp>
        <p:nvSpPr>
          <p:cNvPr id="7" name="Τίτλος 6"/>
          <p:cNvSpPr>
            <a:spLocks noGrp="1"/>
          </p:cNvSpPr>
          <p:nvPr>
            <p:ph type="title"/>
          </p:nvPr>
        </p:nvSpPr>
        <p:spPr>
          <a:xfrm>
            <a:off x="845820" y="-297180"/>
            <a:ext cx="10515600" cy="1325563"/>
          </a:xfrm>
        </p:spPr>
        <p:txBody>
          <a:bodyPr>
            <a:normAutofit/>
          </a:bodyPr>
          <a:lstStyle/>
          <a:p>
            <a:pPr algn="ctr"/>
            <a:r>
              <a:rPr lang="el-GR" sz="4800" b="1" dirty="0">
                <a:ea typeface="Ebrima" panose="02000000000000000000" pitchFamily="2" charset="0"/>
                <a:cs typeface="Ebrima" panose="02000000000000000000" pitchFamily="2" charset="0"/>
              </a:rPr>
              <a:t>ΟΙ ΤΡΕΙΣ ΙΕΡΑΡΧΕΣ</a:t>
            </a:r>
          </a:p>
        </p:txBody>
      </p:sp>
    </p:spTree>
    <p:extLst>
      <p:ext uri="{BB962C8B-B14F-4D97-AF65-F5344CB8AC3E}">
        <p14:creationId xmlns:p14="http://schemas.microsoft.com/office/powerpoint/2010/main" val="117366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0367" y="237230"/>
            <a:ext cx="10515600" cy="1325563"/>
          </a:xfrm>
        </p:spPr>
        <p:txBody>
          <a:bodyPr/>
          <a:lstStyle/>
          <a:p>
            <a:pPr algn="ctr"/>
            <a:r>
              <a:rPr lang="el-GR" b="1"/>
              <a:t>Το έργο των Τριών Ιεραρχών</a:t>
            </a:r>
          </a:p>
        </p:txBody>
      </p:sp>
      <p:sp>
        <p:nvSpPr>
          <p:cNvPr id="3" name="Θέση περιεχομένου 2"/>
          <p:cNvSpPr>
            <a:spLocks noGrp="1"/>
          </p:cNvSpPr>
          <p:nvPr>
            <p:ph idx="1"/>
          </p:nvPr>
        </p:nvSpPr>
        <p:spPr>
          <a:xfrm>
            <a:off x="465513" y="1562793"/>
            <a:ext cx="11305309" cy="4937760"/>
          </a:xfrm>
          <a:ln cmpd="dbl">
            <a:solidFill>
              <a:schemeClr val="tx1"/>
            </a:solidFill>
          </a:ln>
        </p:spPr>
        <p:txBody>
          <a:bodyPr>
            <a:normAutofit/>
          </a:bodyPr>
          <a:lstStyle/>
          <a:p>
            <a:pPr marL="0" indent="0" algn="just">
              <a:buNone/>
            </a:pPr>
            <a:r>
              <a:rPr lang="el-GR" sz="3200"/>
              <a:t>Ο Γρηγόριος ο Θεολόγος  Γρηγόριος μας άφησε </a:t>
            </a:r>
            <a:r>
              <a:rPr lang="el-GR" sz="3200" i="1"/>
              <a:t>Λόγους, Επιστολές </a:t>
            </a:r>
            <a:r>
              <a:rPr lang="el-GR" sz="3200"/>
              <a:t>και </a:t>
            </a:r>
            <a:r>
              <a:rPr lang="el-GR" sz="3200" i="1"/>
              <a:t>Ποιήματα</a:t>
            </a:r>
            <a:r>
              <a:rPr lang="el-GR" sz="3200"/>
              <a:t>. Οι Δογματικοί λόγοι του συνετέλεσαν ώστε να ονομαστεί Θεολόγος. </a:t>
            </a:r>
          </a:p>
          <a:p>
            <a:pPr marL="0" indent="0" algn="just">
              <a:buNone/>
            </a:pPr>
            <a:r>
              <a:rPr lang="el-GR" sz="3200"/>
              <a:t>Ο Ιωάννης μας άφησε </a:t>
            </a:r>
            <a:r>
              <a:rPr lang="el-GR" sz="3200" i="1"/>
              <a:t>Ομιλίες, Πραγματείες </a:t>
            </a:r>
            <a:r>
              <a:rPr lang="el-GR" sz="3200"/>
              <a:t>και </a:t>
            </a:r>
            <a:r>
              <a:rPr lang="el-GR" sz="3200" i="1"/>
              <a:t>Επιστολές</a:t>
            </a:r>
            <a:r>
              <a:rPr lang="el-GR" sz="3200"/>
              <a:t>. Η ευγένεια και το κάλλος της μορφής των έργων του, συνετέλεσε ώστε να ονομαστεί «Χρυσόστομος». Ο ίδιος υπήρξε ένας από τους μεγάλους ρήτορες όλων των εποχών. Το πιο γνωστό έργο του είναι η </a:t>
            </a:r>
            <a:r>
              <a:rPr lang="el-GR" sz="3200" i="1"/>
              <a:t>Θεία Λειτουργία </a:t>
            </a:r>
            <a:r>
              <a:rPr lang="el-GR" sz="3200"/>
              <a:t>(Λειτουργία του Χρυσοστόμου), που τελείται κατά κύριο λόγο κάθε Κυριακή στις Εκκλησίες. </a:t>
            </a:r>
          </a:p>
        </p:txBody>
      </p:sp>
    </p:spTree>
    <p:extLst>
      <p:ext uri="{BB962C8B-B14F-4D97-AF65-F5344CB8AC3E}">
        <p14:creationId xmlns:p14="http://schemas.microsoft.com/office/powerpoint/2010/main" val="393943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a:t>Το έργο των Τριών Ιεραρχών</a:t>
            </a:r>
          </a:p>
        </p:txBody>
      </p:sp>
      <p:sp>
        <p:nvSpPr>
          <p:cNvPr id="3" name="Θέση περιεχομένου 2"/>
          <p:cNvSpPr>
            <a:spLocks noGrp="1"/>
          </p:cNvSpPr>
          <p:nvPr>
            <p:ph idx="1"/>
          </p:nvPr>
        </p:nvSpPr>
        <p:spPr>
          <a:xfrm>
            <a:off x="382385" y="1690688"/>
            <a:ext cx="11504815" cy="4726737"/>
          </a:xfrm>
          <a:ln cmpd="dbl">
            <a:solidFill>
              <a:schemeClr val="tx1"/>
            </a:solidFill>
          </a:ln>
        </p:spPr>
        <p:txBody>
          <a:bodyPr>
            <a:normAutofit/>
          </a:bodyPr>
          <a:lstStyle/>
          <a:p>
            <a:pPr marL="0" indent="0" algn="just">
              <a:buNone/>
            </a:pPr>
            <a:r>
              <a:rPr lang="el-GR" sz="3200"/>
              <a:t>Απ’ τις ελληνικές σπουδές τους οι Τρεις Ιεράρχες γνώριζαν ότι ο λόγος, για να επιδράσει στις ψυχές, πρέπει να είναι έντεχνος, οργανωμένος. Επιθυμούσαν να επιζήσουν όσα έγραφαν, γι’ αυτό δεν παραμέλησαν το κάλλος και την τελειότητα της μορφής. Αντιμετώπισαν προβλήματα επικοινωνίας γι’ αυτό προσπάθησαν, με βάση την ελληνική και την καλαισθησία της εποχής τους, να αναπτύξουν ένα ύφος κατάλληλο για να επικοινωνούν καλύτερα με τους ακροατές ή με τους αναγνώστες τους.</a:t>
            </a:r>
          </a:p>
        </p:txBody>
      </p:sp>
    </p:spTree>
    <p:extLst>
      <p:ext uri="{BB962C8B-B14F-4D97-AF65-F5344CB8AC3E}">
        <p14:creationId xmlns:p14="http://schemas.microsoft.com/office/powerpoint/2010/main" val="300065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t>Η γιορτή των Τριών Ιεραρχών</a:t>
            </a:r>
          </a:p>
        </p:txBody>
      </p:sp>
      <p:sp>
        <p:nvSpPr>
          <p:cNvPr id="3" name="Θέση περιεχομένου 2"/>
          <p:cNvSpPr>
            <a:spLocks noGrp="1"/>
          </p:cNvSpPr>
          <p:nvPr>
            <p:ph idx="1"/>
          </p:nvPr>
        </p:nvSpPr>
        <p:spPr>
          <a:xfrm>
            <a:off x="714895" y="1825625"/>
            <a:ext cx="11022676" cy="4351338"/>
          </a:xfrm>
          <a:ln>
            <a:solidFill>
              <a:schemeClr val="tx1"/>
            </a:solidFill>
          </a:ln>
        </p:spPr>
        <p:txBody>
          <a:bodyPr/>
          <a:lstStyle/>
          <a:p>
            <a:pPr marL="0" indent="0" algn="just">
              <a:buNone/>
            </a:pPr>
            <a:r>
              <a:rPr lang="el-GR" sz="3200"/>
              <a:t>Οι Τρεις Ιεράρχες εορτάζονται μαζί κάθε χρόνο στις 30 Ιανουαρίου. Την ιδέα αυτή τη συνέλαβε ο επιφανής λόγιος, ρήτορας και φιλόλογος, Ιωάννης Μαυρόπους, Επίσκοπος Ευχαϊτών, κατά τα τέλη του 11ου αιώνα, όταν Αυτοκράτορας του Βυζαντίου ήταν ο Αλέξιος ο Α’ ο Κομνηνός</a:t>
            </a:r>
            <a:r>
              <a:rPr lang="el-GR"/>
              <a:t>.</a:t>
            </a:r>
          </a:p>
        </p:txBody>
      </p:sp>
    </p:spTree>
    <p:extLst>
      <p:ext uri="{BB962C8B-B14F-4D97-AF65-F5344CB8AC3E}">
        <p14:creationId xmlns:p14="http://schemas.microsoft.com/office/powerpoint/2010/main" val="374087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a:t>Η γιορτή των Τριών Ιεραρχών</a:t>
            </a:r>
          </a:p>
        </p:txBody>
      </p:sp>
      <p:sp>
        <p:nvSpPr>
          <p:cNvPr id="3" name="Θέση περιεχομένου 2"/>
          <p:cNvSpPr>
            <a:spLocks noGrp="1"/>
          </p:cNvSpPr>
          <p:nvPr>
            <p:ph idx="1"/>
          </p:nvPr>
        </p:nvSpPr>
        <p:spPr>
          <a:ln>
            <a:solidFill>
              <a:schemeClr val="tx1"/>
            </a:solidFill>
          </a:ln>
        </p:spPr>
        <p:txBody>
          <a:bodyPr>
            <a:normAutofit/>
          </a:bodyPr>
          <a:lstStyle/>
          <a:p>
            <a:pPr marL="0" indent="0" algn="just">
              <a:buNone/>
            </a:pPr>
            <a:r>
              <a:rPr lang="el-GR" sz="3200"/>
              <a:t>Ο εορτασμός των Τριών Ιεραρχών καθιερώθηκε με σκοπό να αναδειχθεί η αριστοτεχνική σύνθεση του Λόγου και του Πνεύματος δηλαδή της φιλοσοφίας και της θεολογίας, της γνώσης και της πίστης, ιδεώδη με τα οποία πραγματοποίησαν τη ζωή και το έργο τους οι τρεις Πατέρες της εκκλησίας μας.</a:t>
            </a:r>
          </a:p>
        </p:txBody>
      </p:sp>
    </p:spTree>
    <p:extLst>
      <p:ext uri="{BB962C8B-B14F-4D97-AF65-F5344CB8AC3E}">
        <p14:creationId xmlns:p14="http://schemas.microsoft.com/office/powerpoint/2010/main" val="274316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a:t>Η γιορτή των Τριών Ιεραρχών</a:t>
            </a:r>
          </a:p>
        </p:txBody>
      </p:sp>
      <p:sp>
        <p:nvSpPr>
          <p:cNvPr id="3" name="Θέση περιεχομένου 2"/>
          <p:cNvSpPr>
            <a:spLocks noGrp="1"/>
          </p:cNvSpPr>
          <p:nvPr>
            <p:ph idx="1"/>
          </p:nvPr>
        </p:nvSpPr>
        <p:spPr>
          <a:ln cmpd="dbl">
            <a:solidFill>
              <a:schemeClr val="tx1"/>
            </a:solidFill>
          </a:ln>
        </p:spPr>
        <p:txBody>
          <a:bodyPr>
            <a:normAutofit/>
          </a:bodyPr>
          <a:lstStyle/>
          <a:p>
            <a:pPr marL="0" indent="0" algn="just">
              <a:buNone/>
            </a:pPr>
            <a:r>
              <a:rPr lang="el-GR" sz="3200"/>
              <a:t>Η σημασία της σύνθεσης αυτής υπήρξε τεράστια, όχι μονάχα για την πορεία της Εκκλησίας και της θεολογίας, αλλά για ολόκληρη τη μετέπειτα ιστορία του Ευρωπαϊκού πολιτισμού.</a:t>
            </a:r>
          </a:p>
          <a:p>
            <a:pPr marL="0" indent="0" algn="just">
              <a:buNone/>
            </a:pPr>
            <a:endParaRPr lang="el-GR" sz="3200"/>
          </a:p>
          <a:p>
            <a:pPr marL="0" indent="0" algn="just">
              <a:buNone/>
            </a:pPr>
            <a:r>
              <a:rPr lang="el-GR" sz="3200"/>
              <a:t>Μέσω αυτής της σύνθεσης εγκαινιάστηκε μια νέα εποχή για το ανθρώπινο πνεύμα, μια εποχή αρμονικής συνεργασίας και σύζευξης της ανθρώπινης λογικής με την ευαγγελική πίστη, προκειμένου να απαντηθούν οι προκλήσεις των καιρών.</a:t>
            </a:r>
          </a:p>
        </p:txBody>
      </p:sp>
    </p:spTree>
    <p:extLst>
      <p:ext uri="{BB962C8B-B14F-4D97-AF65-F5344CB8AC3E}">
        <p14:creationId xmlns:p14="http://schemas.microsoft.com/office/powerpoint/2010/main" val="18960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9170" y="0"/>
            <a:ext cx="3932237" cy="1263535"/>
          </a:xfrm>
        </p:spPr>
        <p:txBody>
          <a:bodyPr/>
          <a:lstStyle/>
          <a:p>
            <a:pPr algn="ctr"/>
            <a:r>
              <a:rPr lang="el-GR" b="1"/>
              <a:t>Η γιορτή των Τριών Ιεραρχών</a:t>
            </a:r>
          </a:p>
        </p:txBody>
      </p:sp>
      <p:pic>
        <p:nvPicPr>
          <p:cNvPr id="5" name="Θέση εικόνας 4"/>
          <p:cNvPicPr>
            <a:picLocks noGrp="1" noChangeAspect="1"/>
          </p:cNvPicPr>
          <p:nvPr>
            <p:ph type="pic" idx="1"/>
          </p:nvPr>
        </p:nvPicPr>
        <p:blipFill>
          <a:blip r:embed="rId2"/>
          <a:srcRect l="55" r="55"/>
          <a:stretch>
            <a:fillRect/>
          </a:stretch>
        </p:blipFill>
        <p:spPr>
          <a:xfrm>
            <a:off x="6491511" y="731519"/>
            <a:ext cx="5733739" cy="5652655"/>
          </a:xfrm>
          <a:prstGeom prst="rect">
            <a:avLst/>
          </a:prstGeom>
        </p:spPr>
      </p:pic>
      <p:sp>
        <p:nvSpPr>
          <p:cNvPr id="3" name="Θέση περιεχομένου 2"/>
          <p:cNvSpPr>
            <a:spLocks noGrp="1"/>
          </p:cNvSpPr>
          <p:nvPr>
            <p:ph type="body" sz="half" idx="2"/>
          </p:nvPr>
        </p:nvSpPr>
        <p:spPr>
          <a:xfrm>
            <a:off x="249383" y="1562793"/>
            <a:ext cx="5353396" cy="4937760"/>
          </a:xfrm>
          <a:ln cmpd="dbl">
            <a:solidFill>
              <a:schemeClr val="tx1"/>
            </a:solidFill>
          </a:ln>
        </p:spPr>
        <p:txBody>
          <a:bodyPr>
            <a:normAutofit/>
          </a:bodyPr>
          <a:lstStyle/>
          <a:p>
            <a:pPr marL="0" indent="0" algn="just">
              <a:buNone/>
            </a:pPr>
            <a:r>
              <a:rPr lang="el-GR" sz="3200"/>
              <a:t>Οι Τρεις Ιεράρχες συνειδητοποίησαν τις ανάγκες και τα αιτήματα των ανθρώπων της εποχής τους, όχι μόνο σε πνευματικό και θεωρητικό  επίπεδο, αλλά και σε επίπεδο δράσης, της κοινωνικής πραγματικότητας και της καθημερινής ζωής των ανθρώπων</a:t>
            </a:r>
            <a:r>
              <a:rPr lang="el-GR"/>
              <a:t>. </a:t>
            </a:r>
          </a:p>
        </p:txBody>
      </p:sp>
    </p:spTree>
    <p:extLst>
      <p:ext uri="{BB962C8B-B14F-4D97-AF65-F5344CB8AC3E}">
        <p14:creationId xmlns:p14="http://schemas.microsoft.com/office/powerpoint/2010/main" val="322385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 y="166255"/>
            <a:ext cx="11920451" cy="6816436"/>
          </a:xfrm>
        </p:spPr>
      </p:pic>
    </p:spTree>
    <p:extLst>
      <p:ext uri="{BB962C8B-B14F-4D97-AF65-F5344CB8AC3E}">
        <p14:creationId xmlns:p14="http://schemas.microsoft.com/office/powerpoint/2010/main" val="13477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507279" y="415636"/>
            <a:ext cx="3932237" cy="1600200"/>
          </a:xfrm>
        </p:spPr>
        <p:txBody>
          <a:bodyPr/>
          <a:lstStyle/>
          <a:p>
            <a:pPr algn="ctr"/>
            <a:r>
              <a:rPr lang="el-GR"/>
              <a:t>Βίντεο για τους Τρεις Ιεράρχες</a:t>
            </a:r>
          </a:p>
        </p:txBody>
      </p:sp>
      <p:sp>
        <p:nvSpPr>
          <p:cNvPr id="9" name="Θέση κειμένου 8"/>
          <p:cNvSpPr>
            <a:spLocks noGrp="1"/>
          </p:cNvSpPr>
          <p:nvPr>
            <p:ph type="body" sz="half" idx="2"/>
          </p:nvPr>
        </p:nvSpPr>
        <p:spPr/>
        <p:txBody>
          <a:bodyPr>
            <a:normAutofit lnSpcReduction="10000"/>
          </a:bodyPr>
          <a:lstStyle/>
          <a:p>
            <a:endParaRPr lang="el-GR"/>
          </a:p>
          <a:p>
            <a:endParaRPr lang="el-GR"/>
          </a:p>
          <a:p>
            <a:r>
              <a:rPr lang="el-GR"/>
              <a:t>Οι Τρεις Ιεράρχες, οι Φωστήρες και Προστάτες της Παιδείας</a:t>
            </a:r>
          </a:p>
          <a:p>
            <a:r>
              <a:rPr lang="en-US">
                <a:hlinkClick r:id="rId2"/>
              </a:rPr>
              <a:t>https://youtu.be/WunFYif43oE?si=nq2fMctg74TA6dMc</a:t>
            </a:r>
            <a:r>
              <a:rPr lang="el-GR"/>
              <a:t> (διάρκεια 7:32’)</a:t>
            </a:r>
          </a:p>
          <a:p>
            <a:endParaRPr lang="el-GR"/>
          </a:p>
          <a:p>
            <a:endParaRPr lang="el-GR"/>
          </a:p>
          <a:p>
            <a:endParaRPr lang="el-GR"/>
          </a:p>
          <a:p>
            <a:r>
              <a:rPr lang="el-GR"/>
              <a:t>Οι Τρεις Ιεράρχες για τη φιλία (διάρκεια 7:05’)</a:t>
            </a:r>
            <a:r>
              <a:rPr lang="en-US"/>
              <a:t> </a:t>
            </a:r>
            <a:r>
              <a:rPr lang="en-US">
                <a:hlinkClick r:id="rId3"/>
              </a:rPr>
              <a:t>https://youtu.be/8djU0ScK6IE?si=U83ZsqBTrRaNZVKC</a:t>
            </a:r>
            <a:endParaRPr lang="el-GR"/>
          </a:p>
          <a:p>
            <a:endParaRPr lang="el-GR"/>
          </a:p>
          <a:p>
            <a:endParaRPr lang="el-GR"/>
          </a:p>
          <a:p>
            <a:endParaRPr lang="el-GR"/>
          </a:p>
        </p:txBody>
      </p:sp>
      <p:pic>
        <p:nvPicPr>
          <p:cNvPr id="11" name="Θέση εικόνας 10"/>
          <p:cNvPicPr>
            <a:picLocks noGrp="1" noChangeAspect="1"/>
          </p:cNvPicPr>
          <p:nvPr>
            <p:ph type="pic" idx="1"/>
          </p:nvPr>
        </p:nvPicPr>
        <p:blipFill>
          <a:blip r:embed="rId4">
            <a:extLst>
              <a:ext uri="{28A0092B-C50C-407E-A947-70E740481C1C}">
                <a14:useLocalDpi xmlns:a14="http://schemas.microsoft.com/office/drawing/2010/main" val="0"/>
              </a:ext>
            </a:extLst>
          </a:blip>
          <a:srcRect l="8737" r="8737"/>
          <a:stretch>
            <a:fillRect/>
          </a:stretch>
        </p:blipFill>
        <p:spPr>
          <a:xfrm>
            <a:off x="4772025" y="457200"/>
            <a:ext cx="7270865" cy="6301046"/>
          </a:xfrm>
        </p:spPr>
      </p:pic>
    </p:spTree>
    <p:extLst>
      <p:ext uri="{BB962C8B-B14F-4D97-AF65-F5344CB8AC3E}">
        <p14:creationId xmlns:p14="http://schemas.microsoft.com/office/powerpoint/2010/main" val="358026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6477" y="137160"/>
            <a:ext cx="10515600" cy="1325563"/>
          </a:xfrm>
        </p:spPr>
        <p:txBody>
          <a:bodyPr>
            <a:normAutofit fontScale="90000"/>
          </a:bodyPr>
          <a:lstStyle/>
          <a:p>
            <a:pPr algn="ctr"/>
            <a:r>
              <a:rPr lang="el-GR" sz="4000" b="1" dirty="0"/>
              <a:t>Οι Τρεις Ιεράρχες</a:t>
            </a:r>
            <a:br>
              <a:rPr lang="el-GR" sz="4000" dirty="0"/>
            </a:br>
            <a:r>
              <a:rPr lang="el-GR" sz="4000" dirty="0"/>
              <a:t>Σήμερα η εκκλησία μας και η παιδεία γιορτάζουν τη γιορτή των Τριών Ιεραρχών</a:t>
            </a:r>
          </a:p>
        </p:txBody>
      </p:sp>
      <p:pic>
        <p:nvPicPr>
          <p:cNvPr id="4" name="Θέση περιεχομένου 3"/>
          <p:cNvPicPr>
            <a:picLocks noGrp="1" noChangeAspect="1"/>
          </p:cNvPicPr>
          <p:nvPr>
            <p:ph idx="1"/>
          </p:nvPr>
        </p:nvPicPr>
        <p:blipFill>
          <a:blip r:embed="rId2"/>
          <a:stretch>
            <a:fillRect/>
          </a:stretch>
        </p:blipFill>
        <p:spPr>
          <a:xfrm>
            <a:off x="246185" y="1690688"/>
            <a:ext cx="11676184" cy="5167312"/>
          </a:xfrm>
          <a:prstGeom prst="rect">
            <a:avLst/>
          </a:prstGeom>
          <a:ln>
            <a:solidFill>
              <a:schemeClr val="tx1"/>
            </a:solidFill>
          </a:ln>
        </p:spPr>
      </p:pic>
    </p:spTree>
    <p:extLst>
      <p:ext uri="{BB962C8B-B14F-4D97-AF65-F5344CB8AC3E}">
        <p14:creationId xmlns:p14="http://schemas.microsoft.com/office/powerpoint/2010/main" val="373966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2156" y="0"/>
            <a:ext cx="3932237" cy="904918"/>
          </a:xfrm>
        </p:spPr>
        <p:txBody>
          <a:bodyPr>
            <a:normAutofit/>
          </a:bodyPr>
          <a:lstStyle/>
          <a:p>
            <a:pPr algn="ctr"/>
            <a:r>
              <a:rPr lang="el-GR" sz="3600" b="1" dirty="0"/>
              <a:t> Τρεις Ιεράρχες</a:t>
            </a:r>
          </a:p>
        </p:txBody>
      </p:sp>
      <p:pic>
        <p:nvPicPr>
          <p:cNvPr id="6" name="Θέση εικόνας 5"/>
          <p:cNvPicPr>
            <a:picLocks noGrp="1" noChangeAspect="1"/>
          </p:cNvPicPr>
          <p:nvPr>
            <p:ph type="pic" idx="1"/>
          </p:nvPr>
        </p:nvPicPr>
        <p:blipFill rotWithShape="1">
          <a:blip r:embed="rId2"/>
          <a:srcRect l="17172" t="3639" r="18285" b="5194"/>
          <a:stretch/>
        </p:blipFill>
        <p:spPr>
          <a:xfrm>
            <a:off x="7948245" y="550431"/>
            <a:ext cx="3833447" cy="5627076"/>
          </a:xfrm>
          <a:prstGeom prst="rect">
            <a:avLst/>
          </a:prstGeom>
        </p:spPr>
      </p:pic>
      <p:sp>
        <p:nvSpPr>
          <p:cNvPr id="5" name="Θέση κειμένου 4"/>
          <p:cNvSpPr>
            <a:spLocks noGrp="1"/>
          </p:cNvSpPr>
          <p:nvPr>
            <p:ph type="body" sz="half" idx="2"/>
          </p:nvPr>
        </p:nvSpPr>
        <p:spPr>
          <a:xfrm>
            <a:off x="265471" y="1002891"/>
            <a:ext cx="7366251" cy="5724480"/>
          </a:xfrm>
        </p:spPr>
        <p:txBody>
          <a:bodyPr>
            <a:normAutofit/>
          </a:bodyPr>
          <a:lstStyle/>
          <a:p>
            <a:pPr algn="just"/>
            <a:r>
              <a:rPr lang="el-GR" sz="3600" dirty="0"/>
              <a:t>Με την ονομασία Τρεις Ιεράρχες αναφέρονται τρεις άγιοι και Θεολόγοι της Ορθόδοξης Χριστιανικής πίστης, προστάτες των γραμμάτων και των μαθητών.</a:t>
            </a:r>
          </a:p>
          <a:p>
            <a:pPr marL="342900" indent="-342900">
              <a:buFont typeface="Wingdings" panose="05000000000000000000" pitchFamily="2" charset="2"/>
              <a:buChar char="v"/>
            </a:pPr>
            <a:r>
              <a:rPr lang="el-GR" sz="3600" b="1" dirty="0">
                <a:solidFill>
                  <a:schemeClr val="accent2">
                    <a:lumMod val="50000"/>
                  </a:schemeClr>
                </a:solidFill>
              </a:rPr>
              <a:t>Ο Ιωάννης ο Χρυσόστομος</a:t>
            </a:r>
          </a:p>
          <a:p>
            <a:pPr marL="342900" indent="-342900">
              <a:buFont typeface="Wingdings" panose="05000000000000000000" pitchFamily="2" charset="2"/>
              <a:buChar char="v"/>
            </a:pPr>
            <a:r>
              <a:rPr lang="el-GR" sz="3600" b="1" dirty="0">
                <a:solidFill>
                  <a:schemeClr val="accent2">
                    <a:lumMod val="50000"/>
                  </a:schemeClr>
                </a:solidFill>
              </a:rPr>
              <a:t>Ο Βασίλειος ο Μέγας</a:t>
            </a:r>
          </a:p>
          <a:p>
            <a:pPr marL="342900" indent="-342900">
              <a:buFont typeface="Wingdings" panose="05000000000000000000" pitchFamily="2" charset="2"/>
              <a:buChar char="v"/>
            </a:pPr>
            <a:r>
              <a:rPr lang="el-GR" sz="3600" b="1" dirty="0">
                <a:solidFill>
                  <a:schemeClr val="accent2">
                    <a:lumMod val="50000"/>
                  </a:schemeClr>
                </a:solidFill>
              </a:rPr>
              <a:t>Ο Γρηγόριος Ναζιανζηνός ή Θεολόγος</a:t>
            </a:r>
          </a:p>
          <a:p>
            <a:pPr algn="just"/>
            <a:endParaRPr lang="el-GR" sz="3600" dirty="0">
              <a:solidFill>
                <a:schemeClr val="accent4">
                  <a:lumMod val="50000"/>
                </a:schemeClr>
              </a:solidFill>
            </a:endParaRPr>
          </a:p>
        </p:txBody>
      </p:sp>
    </p:spTree>
    <p:extLst>
      <p:ext uri="{BB962C8B-B14F-4D97-AF65-F5344CB8AC3E}">
        <p14:creationId xmlns:p14="http://schemas.microsoft.com/office/powerpoint/2010/main" val="339724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933450"/>
          </a:xfrm>
        </p:spPr>
        <p:txBody>
          <a:bodyPr/>
          <a:lstStyle/>
          <a:p>
            <a:pPr algn="ctr"/>
            <a:r>
              <a:rPr lang="el-GR" b="1" dirty="0"/>
              <a:t>Η γιορτή των Τριών Ιεραρχών</a:t>
            </a:r>
          </a:p>
        </p:txBody>
      </p:sp>
      <p:sp>
        <p:nvSpPr>
          <p:cNvPr id="3" name="Θέση περιεχομένου 2"/>
          <p:cNvSpPr>
            <a:spLocks noGrp="1"/>
          </p:cNvSpPr>
          <p:nvPr>
            <p:ph idx="1"/>
          </p:nvPr>
        </p:nvSpPr>
        <p:spPr>
          <a:xfrm>
            <a:off x="892277" y="933451"/>
            <a:ext cx="10515600" cy="4351338"/>
          </a:xfrm>
        </p:spPr>
        <p:txBody>
          <a:bodyPr>
            <a:normAutofit/>
          </a:bodyPr>
          <a:lstStyle/>
          <a:p>
            <a:pPr marL="0" indent="0" algn="just">
              <a:buNone/>
            </a:pPr>
            <a:r>
              <a:rPr lang="el-GR" sz="3200" dirty="0"/>
              <a:t>Η ελληνική παιδεία τιμά τους Τρεις Ιεράρχες, τον Βασίλειο, τον Γρηγόριο και τον Ιωάννη, γιατί εκτός από φωτισμένοι Πατέρες και ερμηνευτές των Γραφών, υπήρξαν και  σπουδαίοι παιδαγωγοί καθώς ασχολήθηκαν με θεωρητικά θέματα της παιδείας. </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77" y="3124200"/>
            <a:ext cx="10461523" cy="3733800"/>
          </a:xfrm>
          <a:prstGeom prst="rect">
            <a:avLst/>
          </a:prstGeom>
          <a:ln cmpd="dbl">
            <a:solidFill>
              <a:schemeClr val="tx1"/>
            </a:solidFill>
          </a:ln>
        </p:spPr>
      </p:pic>
    </p:spTree>
    <p:extLst>
      <p:ext uri="{BB962C8B-B14F-4D97-AF65-F5344CB8AC3E}">
        <p14:creationId xmlns:p14="http://schemas.microsoft.com/office/powerpoint/2010/main" val="230450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9047" y="-289560"/>
            <a:ext cx="3932237" cy="1600200"/>
          </a:xfrm>
        </p:spPr>
        <p:txBody>
          <a:bodyPr/>
          <a:lstStyle/>
          <a:p>
            <a:pPr algn="ctr"/>
            <a:r>
              <a:rPr lang="el-GR" b="1" dirty="0"/>
              <a:t>Η γιορτή των Τριών Ιεραρχών</a:t>
            </a: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4089" r="14089"/>
          <a:stretch>
            <a:fillRect/>
          </a:stretch>
        </p:blipFill>
        <p:spPr>
          <a:xfrm>
            <a:off x="5638800" y="257907"/>
            <a:ext cx="6431280" cy="6389077"/>
          </a:xfrm>
          <a:ln cmpd="dbl">
            <a:solidFill>
              <a:schemeClr val="tx1"/>
            </a:solidFill>
          </a:ln>
        </p:spPr>
      </p:pic>
      <p:sp>
        <p:nvSpPr>
          <p:cNvPr id="3" name="Θέση περιεχομένου 2"/>
          <p:cNvSpPr>
            <a:spLocks noGrp="1"/>
          </p:cNvSpPr>
          <p:nvPr>
            <p:ph type="body" sz="half" idx="2"/>
          </p:nvPr>
        </p:nvSpPr>
        <p:spPr>
          <a:xfrm>
            <a:off x="351693" y="1600199"/>
            <a:ext cx="4967067" cy="5046785"/>
          </a:xfrm>
        </p:spPr>
        <p:txBody>
          <a:bodyPr>
            <a:noAutofit/>
          </a:bodyPr>
          <a:lstStyle/>
          <a:p>
            <a:pPr marL="0" indent="0" algn="just">
              <a:buNone/>
            </a:pPr>
            <a:r>
              <a:rPr lang="el-GR" sz="3200" dirty="0"/>
              <a:t>Οι τρεις Ιεράρχες είχαν λάβει ελληνική παιδεία και με βάση τον ελληνικό κοσμικό λόγο διαμόρφωσαν τον εκκλησιαστικό.</a:t>
            </a:r>
          </a:p>
          <a:p>
            <a:pPr marL="0" indent="0" algn="just">
              <a:buNone/>
            </a:pPr>
            <a:endParaRPr lang="el-GR" sz="3200" dirty="0"/>
          </a:p>
          <a:p>
            <a:pPr marL="0" indent="0" algn="just">
              <a:buNone/>
            </a:pPr>
            <a:r>
              <a:rPr lang="el-GR" sz="3200" dirty="0"/>
              <a:t>Ας δούμε μερικά στοιχεία από τη βιογραφία τους.</a:t>
            </a:r>
          </a:p>
        </p:txBody>
      </p:sp>
    </p:spTree>
    <p:extLst>
      <p:ext uri="{BB962C8B-B14F-4D97-AF65-F5344CB8AC3E}">
        <p14:creationId xmlns:p14="http://schemas.microsoft.com/office/powerpoint/2010/main" val="12977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988344" y="0"/>
            <a:ext cx="3932237" cy="685800"/>
          </a:xfrm>
        </p:spPr>
        <p:txBody>
          <a:bodyPr/>
          <a:lstStyle/>
          <a:p>
            <a:pPr algn="ctr"/>
            <a:r>
              <a:rPr lang="el-GR" b="1" dirty="0"/>
              <a:t>Μέγας Βασίλειος</a:t>
            </a:r>
          </a:p>
        </p:txBody>
      </p:sp>
      <p:pic>
        <p:nvPicPr>
          <p:cNvPr id="14" name="Θέση εικόνας 13"/>
          <p:cNvPicPr>
            <a:picLocks noGrp="1" noChangeAspect="1"/>
          </p:cNvPicPr>
          <p:nvPr>
            <p:ph type="pic" idx="1"/>
          </p:nvPr>
        </p:nvPicPr>
        <p:blipFill>
          <a:blip r:embed="rId2"/>
          <a:srcRect t="10520" b="10520"/>
          <a:stretch>
            <a:fillRect/>
          </a:stretch>
        </p:blipFill>
        <p:spPr>
          <a:xfrm>
            <a:off x="8298180" y="1051560"/>
            <a:ext cx="3911190" cy="5560254"/>
          </a:xfrm>
          <a:prstGeom prst="rect">
            <a:avLst/>
          </a:prstGeom>
        </p:spPr>
      </p:pic>
      <p:sp>
        <p:nvSpPr>
          <p:cNvPr id="3" name="Θέση περιεχομένου 2"/>
          <p:cNvSpPr>
            <a:spLocks noGrp="1"/>
          </p:cNvSpPr>
          <p:nvPr>
            <p:ph type="body" sz="half" idx="2"/>
          </p:nvPr>
        </p:nvSpPr>
        <p:spPr>
          <a:xfrm>
            <a:off x="193430" y="896814"/>
            <a:ext cx="8055220" cy="5961186"/>
          </a:xfrm>
        </p:spPr>
        <p:txBody>
          <a:bodyPr>
            <a:noAutofit/>
          </a:bodyPr>
          <a:lstStyle/>
          <a:p>
            <a:pPr marL="0" indent="0" algn="just">
              <a:buNone/>
            </a:pPr>
            <a:r>
              <a:rPr lang="el-GR" sz="2800" dirty="0"/>
              <a:t>Ο Μέγας Βασίλειος γεννήθηκε το 330  στην Καισάρεια της Καππαδοκίας, ήταν Έλληνας Καππαδόκης και είχε μεγάλο ζήλο για την παιδεία. Σπούδασε στη γενέτειρά του και υπήρξε μαθητής του Λιβανίου που δίδασκε στην Αντιόχεια, φοίτησε στις σχολές της Κωνσταντινούπολης και των Αθηνών. Κατά τη διάρκεια των σπουδών του γνωρίζει τον Γρηγόριο το Θεολόγο και συνδέεται μαζί του με βαθιά φιλία. Στα νιάτα του υπήρξε ρήτορας, όμως γρήγορα αφιερώθηκε την υπηρεσία του Θεού. Μοίρασε τα υπάρχοντά του στους φτωχούς και μόνασε στον Πόντο. Ο Μέγας Βασίλειος συνετέλεσε στην ανάπτυξη του μοναχικού βίου. Αργότερα χειροτονήθηκε επίσκοπος  της Καισάρειας στην Καππαδοκία της Μικράς Ασίας.</a:t>
            </a:r>
          </a:p>
        </p:txBody>
      </p:sp>
    </p:spTree>
    <p:extLst>
      <p:ext uri="{BB962C8B-B14F-4D97-AF65-F5344CB8AC3E}">
        <p14:creationId xmlns:p14="http://schemas.microsoft.com/office/powerpoint/2010/main" val="213324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1707" y="0"/>
            <a:ext cx="3932237" cy="720969"/>
          </a:xfrm>
        </p:spPr>
        <p:txBody>
          <a:bodyPr/>
          <a:lstStyle/>
          <a:p>
            <a:r>
              <a:rPr lang="el-GR" b="1" dirty="0"/>
              <a:t>Γρηγόριος ο Θεολόγος</a:t>
            </a:r>
          </a:p>
        </p:txBody>
      </p:sp>
      <p:pic>
        <p:nvPicPr>
          <p:cNvPr id="9" name="Θέση εικόνας 8"/>
          <p:cNvPicPr>
            <a:picLocks noGrp="1" noChangeAspect="1"/>
          </p:cNvPicPr>
          <p:nvPr>
            <p:ph type="pic" idx="1"/>
          </p:nvPr>
        </p:nvPicPr>
        <p:blipFill>
          <a:blip r:embed="rId2"/>
          <a:srcRect l="6571" r="6571"/>
          <a:stretch>
            <a:fillRect/>
          </a:stretch>
        </p:blipFill>
        <p:spPr>
          <a:xfrm>
            <a:off x="7829550" y="1264920"/>
            <a:ext cx="4362450" cy="5593080"/>
          </a:xfrm>
          <a:prstGeom prst="rect">
            <a:avLst/>
          </a:prstGeom>
        </p:spPr>
      </p:pic>
      <p:sp>
        <p:nvSpPr>
          <p:cNvPr id="4" name="Θέση κειμένου 3"/>
          <p:cNvSpPr>
            <a:spLocks noGrp="1"/>
          </p:cNvSpPr>
          <p:nvPr>
            <p:ph type="body" sz="half" idx="2"/>
          </p:nvPr>
        </p:nvSpPr>
        <p:spPr>
          <a:xfrm>
            <a:off x="0" y="1024890"/>
            <a:ext cx="7623810" cy="5554980"/>
          </a:xfrm>
        </p:spPr>
        <p:txBody>
          <a:bodyPr>
            <a:noAutofit/>
          </a:bodyPr>
          <a:lstStyle/>
          <a:p>
            <a:pPr algn="just"/>
            <a:r>
              <a:rPr lang="el-GR" sz="2800"/>
              <a:t>Ο άγιος </a:t>
            </a:r>
            <a:r>
              <a:rPr lang="el-GR" sz="2800" dirty="0"/>
              <a:t>Γρηγόριος Ναζιανζηνός ο Θεολόγος γεννήθηκε το 329 στην Καππαδοκία, ήταν Έλληνας Καππαδόκης θεολόγος που είχε κλίση  προς τον ασκητισμό, την απομόνωση και την ήσυχη σκέψη. Αλλά οι περιστάσεις της ζωής του και η θέση του στην εκκλησία τον ανάγκασαν ν’ αναμειχθεί στα εκκλησιαστικά πράγματα. Με την παρότρυνση των </a:t>
            </a:r>
            <a:r>
              <a:rPr lang="el-GR" sz="2800"/>
              <a:t>συμπατριωτών του </a:t>
            </a:r>
            <a:r>
              <a:rPr lang="el-GR" sz="2800" dirty="0"/>
              <a:t>και σχεδόν παρά τη θέλησή του, χειροτονήθηκε επίσκοπος της Ναζιανζού. Στην Κωνσταντινούπολη όπου τον κάλεσαν κατανίκησε τους Αρειανούς. Μετά την αποκατάσταση της ορθοδοξίας αρνήθηκε να παραμείνει στον αρχιεπισκοπικό θρόνο, επανήλθε στη Ναζιανζό, διηύθυνε για λίγο την εκκλησία της, και τέλος αποσύρθηκε στα πατρικά του κτήματα. </a:t>
            </a:r>
          </a:p>
        </p:txBody>
      </p:sp>
    </p:spTree>
    <p:extLst>
      <p:ext uri="{BB962C8B-B14F-4D97-AF65-F5344CB8AC3E}">
        <p14:creationId xmlns:p14="http://schemas.microsoft.com/office/powerpoint/2010/main" val="322851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1451" y="122555"/>
            <a:ext cx="4612005" cy="675467"/>
          </a:xfrm>
        </p:spPr>
        <p:txBody>
          <a:bodyPr>
            <a:normAutofit/>
          </a:bodyPr>
          <a:lstStyle/>
          <a:p>
            <a:r>
              <a:rPr lang="el-GR" b="1" dirty="0"/>
              <a:t> Ιωάννης ο Χρυσόστομος</a:t>
            </a:r>
          </a:p>
        </p:txBody>
      </p:sp>
      <p:pic>
        <p:nvPicPr>
          <p:cNvPr id="9" name="Θέση εικόνας 8"/>
          <p:cNvPicPr>
            <a:picLocks noGrp="1" noChangeAspect="1"/>
          </p:cNvPicPr>
          <p:nvPr>
            <p:ph type="pic" idx="1"/>
          </p:nvPr>
        </p:nvPicPr>
        <p:blipFill>
          <a:blip r:embed="rId2"/>
          <a:srcRect t="1498" b="1498"/>
          <a:stretch>
            <a:fillRect/>
          </a:stretch>
        </p:blipFill>
        <p:spPr>
          <a:xfrm>
            <a:off x="7913716" y="798022"/>
            <a:ext cx="4278283" cy="6001789"/>
          </a:xfrm>
          <a:prstGeom prst="rect">
            <a:avLst/>
          </a:prstGeom>
        </p:spPr>
      </p:pic>
      <p:sp>
        <p:nvSpPr>
          <p:cNvPr id="4" name="Θέση κειμένου 3"/>
          <p:cNvSpPr>
            <a:spLocks noGrp="1"/>
          </p:cNvSpPr>
          <p:nvPr>
            <p:ph type="body" sz="half" idx="2"/>
          </p:nvPr>
        </p:nvSpPr>
        <p:spPr>
          <a:xfrm>
            <a:off x="0" y="1030778"/>
            <a:ext cx="7791450" cy="5827222"/>
          </a:xfrm>
        </p:spPr>
        <p:txBody>
          <a:bodyPr>
            <a:noAutofit/>
          </a:bodyPr>
          <a:lstStyle/>
          <a:p>
            <a:pPr algn="just"/>
            <a:r>
              <a:rPr lang="el-GR" sz="2800" dirty="0"/>
              <a:t>Ο Ιωάννης γεννήθηκε το 347 στην Αντιόχεια και ήταν Σύρος στην καταγωγή. Διδάχτηκε φιλοσοφία και ρητορική από τον περίφημο τότε ρήτορα Λιβά- νιο. Σε ώριμη ηλικία μυήθηκε στον χριστιανισμό. Αρνιόταν επίμονα τα εκκλησιαστικά αξιώματα. Έζησε βίο ερημικό κι ασκητικό κοντά στα όρη. Ακόμα και μέσα στην πόλη ζούσε </a:t>
            </a:r>
            <a:r>
              <a:rPr lang="el-GR" sz="2800"/>
              <a:t>εντελώς απομονωμένος. Τελικά χειροτονήθηκε </a:t>
            </a:r>
            <a:r>
              <a:rPr lang="el-GR" sz="2800" dirty="0"/>
              <a:t>πρεσβύτερος. Η φήμη του ως εξαιρετικού ανθρώπου και ως ρήτορα συνετέλεσε ώστε να τον καλέσουν στον αρχιεπισκοπικό θρόνο της Κωνσταντινούπολης, όπου με τα πικρά κηρύγματά του απέκτησε πολλούς εχθρούς. Είχε το τέλος ενός </a:t>
            </a:r>
            <a:r>
              <a:rPr lang="el-GR" sz="2800"/>
              <a:t>έντιμου ανθρώπου.Πέθανε </a:t>
            </a:r>
            <a:r>
              <a:rPr lang="el-GR" sz="2800" dirty="0"/>
              <a:t>εξορισμένος και καταδιωγμένος συνεχώς.</a:t>
            </a:r>
          </a:p>
        </p:txBody>
      </p:sp>
    </p:spTree>
    <p:extLst>
      <p:ext uri="{BB962C8B-B14F-4D97-AF65-F5344CB8AC3E}">
        <p14:creationId xmlns:p14="http://schemas.microsoft.com/office/powerpoint/2010/main" val="10130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4390" y="46037"/>
            <a:ext cx="10515600" cy="1119823"/>
          </a:xfrm>
        </p:spPr>
        <p:txBody>
          <a:bodyPr/>
          <a:lstStyle/>
          <a:p>
            <a:pPr algn="ctr"/>
            <a:r>
              <a:rPr lang="el-GR" b="1"/>
              <a:t>Το έργο των Τριών Ιεραρχών</a:t>
            </a:r>
          </a:p>
        </p:txBody>
      </p:sp>
      <p:sp>
        <p:nvSpPr>
          <p:cNvPr id="3" name="Θέση περιεχομένου 2"/>
          <p:cNvSpPr>
            <a:spLocks noGrp="1"/>
          </p:cNvSpPr>
          <p:nvPr>
            <p:ph idx="1"/>
          </p:nvPr>
        </p:nvSpPr>
        <p:spPr>
          <a:xfrm>
            <a:off x="297180" y="1296785"/>
            <a:ext cx="11590020" cy="5286895"/>
          </a:xfrm>
          <a:ln cmpd="dbl">
            <a:solidFill>
              <a:schemeClr val="tx1"/>
            </a:solidFill>
          </a:ln>
        </p:spPr>
        <p:txBody>
          <a:bodyPr>
            <a:noAutofit/>
          </a:bodyPr>
          <a:lstStyle/>
          <a:p>
            <a:pPr marL="0" indent="0" algn="just">
              <a:buNone/>
            </a:pPr>
            <a:r>
              <a:rPr lang="el-GR" sz="3200"/>
              <a:t>Και οι τρεις είχαν βαθιά κι εκτεταμένη ελληνική παιδεία και γράφουν στα ελληνικά. Τα ωραιότερά τους έργα είναι τα ρητορικά, αφού και οι τρεις επηρεάζονται έντονα απ’ τη νοοτροπία  της εποχής τους. Τα έργα του Βασιλείου χωρίζονται σε </a:t>
            </a:r>
            <a:r>
              <a:rPr lang="el-GR" sz="3200" i="1"/>
              <a:t>Δογματικά, Πρακτικά, Ομιλίες </a:t>
            </a:r>
            <a:r>
              <a:rPr lang="el-GR" sz="3200"/>
              <a:t>και </a:t>
            </a:r>
            <a:r>
              <a:rPr lang="el-GR" sz="3200" i="1"/>
              <a:t>Επιστολές</a:t>
            </a:r>
            <a:r>
              <a:rPr lang="el-GR" sz="3200"/>
              <a:t>.</a:t>
            </a:r>
          </a:p>
          <a:p>
            <a:pPr marL="0" indent="0" algn="just">
              <a:buNone/>
            </a:pPr>
            <a:r>
              <a:rPr lang="el-GR" sz="3200"/>
              <a:t>Από τα </a:t>
            </a:r>
            <a:r>
              <a:rPr lang="el-GR" sz="3200" i="1"/>
              <a:t>Πρακτικά</a:t>
            </a:r>
            <a:r>
              <a:rPr lang="el-GR" sz="3200"/>
              <a:t> ξεχωρίζουν τα </a:t>
            </a:r>
            <a:r>
              <a:rPr lang="el-GR" sz="3200" i="1"/>
              <a:t>Ασκητικά</a:t>
            </a:r>
            <a:r>
              <a:rPr lang="el-GR" sz="3200"/>
              <a:t> καθώς ο Βασίλειος προσηλώθηκε στο ασκητικό ιδεώδες. Τις </a:t>
            </a:r>
            <a:r>
              <a:rPr lang="el-GR" sz="3200" i="1"/>
              <a:t>Ομιλίες</a:t>
            </a:r>
            <a:r>
              <a:rPr lang="el-GR" sz="3200"/>
              <a:t> και τις </a:t>
            </a:r>
            <a:r>
              <a:rPr lang="el-GR" sz="3200" i="1"/>
              <a:t>Επιστολές</a:t>
            </a:r>
            <a:r>
              <a:rPr lang="el-GR" sz="3200"/>
              <a:t> του Βασιλείου τις διακρίνει πλαστικότητα, δύναμη λόγου, λυρικό ύφος και βαθύς συμβολισμός.</a:t>
            </a:r>
          </a:p>
          <a:p>
            <a:pPr marL="0" indent="0" algn="just">
              <a:buNone/>
            </a:pPr>
            <a:r>
              <a:rPr lang="el-GR" sz="3200"/>
              <a:t>Ο άγιος Βασίλειος ονομάστηκε Μέγας για τη δραστηριότητά του σαν Πατέρας της εκκλησίας και το συγγραφικό του έργο.</a:t>
            </a:r>
          </a:p>
        </p:txBody>
      </p:sp>
    </p:spTree>
    <p:extLst>
      <p:ext uri="{BB962C8B-B14F-4D97-AF65-F5344CB8AC3E}">
        <p14:creationId xmlns:p14="http://schemas.microsoft.com/office/powerpoint/2010/main" val="20246630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2914</TotalTime>
  <Words>1026</Words>
  <Application>Microsoft Office PowerPoint</Application>
  <PresentationFormat>Ευρεία οθόνη</PresentationFormat>
  <Paragraphs>48</Paragraphs>
  <Slides>17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Calibri</vt:lpstr>
      <vt:lpstr>Calibri Light</vt:lpstr>
      <vt:lpstr>Ebrima</vt:lpstr>
      <vt:lpstr>Wingdings</vt:lpstr>
      <vt:lpstr>Θέμα του Office</vt:lpstr>
      <vt:lpstr>ΟΙ ΤΡΕΙΣ ΙΕΡΑΡΧΕΣ</vt:lpstr>
      <vt:lpstr>Οι Τρεις Ιεράρχες Σήμερα η εκκλησία μας και η παιδεία γιορτάζουν τη γιορτή των Τριών Ιεραρχών</vt:lpstr>
      <vt:lpstr> Τρεις Ιεράρχες</vt:lpstr>
      <vt:lpstr>Η γιορτή των Τριών Ιεραρχών</vt:lpstr>
      <vt:lpstr>Η γιορτή των Τριών Ιεραρχών</vt:lpstr>
      <vt:lpstr>Μέγας Βασίλειος</vt:lpstr>
      <vt:lpstr>Γρηγόριος ο Θεολόγος</vt:lpstr>
      <vt:lpstr> Ιωάννης ο Χρυσόστομος</vt:lpstr>
      <vt:lpstr>Το έργο των Τριών Ιεραρχών</vt:lpstr>
      <vt:lpstr>Το έργο των Τριών Ιεραρχών</vt:lpstr>
      <vt:lpstr>Το έργο των Τριών Ιεραρχών</vt:lpstr>
      <vt:lpstr>Η γιορτή των Τριών Ιεραρχών</vt:lpstr>
      <vt:lpstr>Η γιορτή των Τριών Ιεραρχών</vt:lpstr>
      <vt:lpstr>Η γιορτή των Τριών Ιεραρχών</vt:lpstr>
      <vt:lpstr>Η γιορτή των Τριών Ιεραρχών</vt:lpstr>
      <vt:lpstr>Παρουσίαση του PowerPoint</vt:lpstr>
      <vt:lpstr>Βίντεο για τους Τρεις Ιεράρχες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ΤΡΕΙΣ ΙΕΡΑΡΧΕΣ</dc:title>
  <dc:creator>User</dc:creator>
  <cp:lastModifiedBy>user</cp:lastModifiedBy>
  <cp:revision>2</cp:revision>
  <dcterms:created xsi:type="dcterms:W3CDTF">2025-01-27T19:21:31Z</dcterms:created>
  <dcterms:modified xsi:type="dcterms:W3CDTF">2025-01-30T08:06:13Z</dcterms:modified>
</cp:coreProperties>
</file>