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24" r:id="rId2"/>
    <p:sldId id="257" r:id="rId3"/>
    <p:sldId id="310" r:id="rId4"/>
    <p:sldId id="311" r:id="rId5"/>
    <p:sldId id="312" r:id="rId6"/>
    <p:sldId id="258" r:id="rId7"/>
    <p:sldId id="259" r:id="rId8"/>
    <p:sldId id="260" r:id="rId9"/>
    <p:sldId id="314" r:id="rId10"/>
    <p:sldId id="313" r:id="rId11"/>
    <p:sldId id="261" r:id="rId12"/>
    <p:sldId id="262" r:id="rId13"/>
    <p:sldId id="263" r:id="rId14"/>
    <p:sldId id="306" r:id="rId15"/>
    <p:sldId id="264" r:id="rId16"/>
    <p:sldId id="265" r:id="rId17"/>
    <p:sldId id="307" r:id="rId18"/>
    <p:sldId id="266" r:id="rId19"/>
    <p:sldId id="308" r:id="rId20"/>
    <p:sldId id="317" r:id="rId21"/>
    <p:sldId id="316" r:id="rId22"/>
    <p:sldId id="267" r:id="rId23"/>
    <p:sldId id="268" r:id="rId24"/>
    <p:sldId id="329" r:id="rId25"/>
    <p:sldId id="269" r:id="rId26"/>
    <p:sldId id="270" r:id="rId27"/>
    <p:sldId id="271" r:id="rId28"/>
    <p:sldId id="272" r:id="rId29"/>
    <p:sldId id="273" r:id="rId30"/>
    <p:sldId id="318" r:id="rId31"/>
    <p:sldId id="274" r:id="rId32"/>
    <p:sldId id="321" r:id="rId33"/>
    <p:sldId id="319" r:id="rId34"/>
    <p:sldId id="275" r:id="rId35"/>
    <p:sldId id="276" r:id="rId36"/>
    <p:sldId id="277" r:id="rId37"/>
    <p:sldId id="278" r:id="rId38"/>
    <p:sldId id="279" r:id="rId39"/>
    <p:sldId id="280" r:id="rId40"/>
    <p:sldId id="281" r:id="rId41"/>
    <p:sldId id="282" r:id="rId42"/>
    <p:sldId id="283" r:id="rId43"/>
    <p:sldId id="320" r:id="rId44"/>
    <p:sldId id="284" r:id="rId45"/>
    <p:sldId id="323" r:id="rId46"/>
    <p:sldId id="285" r:id="rId47"/>
    <p:sldId id="286" r:id="rId48"/>
    <p:sldId id="287" r:id="rId49"/>
    <p:sldId id="288" r:id="rId50"/>
    <p:sldId id="289" r:id="rId51"/>
    <p:sldId id="290" r:id="rId52"/>
    <p:sldId id="291" r:id="rId53"/>
    <p:sldId id="293" r:id="rId54"/>
    <p:sldId id="292" r:id="rId55"/>
    <p:sldId id="294" r:id="rId56"/>
    <p:sldId id="295" r:id="rId57"/>
    <p:sldId id="296" r:id="rId58"/>
    <p:sldId id="297" r:id="rId59"/>
    <p:sldId id="298" r:id="rId60"/>
    <p:sldId id="299" r:id="rId61"/>
    <p:sldId id="325" r:id="rId62"/>
    <p:sldId id="327" r:id="rId63"/>
    <p:sldId id="328" r:id="rId64"/>
    <p:sldId id="300" r:id="rId65"/>
    <p:sldId id="301" r:id="rId66"/>
    <p:sldId id="302" r:id="rId67"/>
    <p:sldId id="330" r:id="rId68"/>
    <p:sldId id="303" r:id="rId69"/>
    <p:sldId id="304" r:id="rId70"/>
    <p:sldId id="305" r:id="rId7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9" d="100"/>
          <a:sy n="79" d="100"/>
        </p:scale>
        <p:origin x="-154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6934CF-071A-453E-8468-F6D14BDD050E}" type="datetimeFigureOut">
              <a:rPr lang="el-GR" smtClean="0"/>
              <a:pPr/>
              <a:t>7/2/2025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A7CD4-AA49-44AA-85E0-1026AAAD876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2</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16</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17</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18</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19</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22</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23</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25</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26</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27</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28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6</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29</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31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34</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35</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36</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37</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38</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39</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40</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41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7</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42</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44</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46</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47</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48</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49</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50</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51</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52</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53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8</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54</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55</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56</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57</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58</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59</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60</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64</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65</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66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11</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68</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69</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70</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12</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13</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14</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F9A7CD4-AA49-44AA-85E0-1026AAAD8769}" type="slidenum">
              <a:rPr lang="el-GR" smtClean="0"/>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7/2/2025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7/2/2025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7/2/2025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7/2/2025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7/2/2025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7/2/2025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7/2/2025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C97C80-629D-431A-8427-282D38263BDB}"/>
              </a:ext>
            </a:extLst>
          </p:cNvPr>
          <p:cNvSpPr>
            <a:spLocks noGrp="1"/>
          </p:cNvSpPr>
          <p:nvPr>
            <p:ph type="title"/>
          </p:nvPr>
        </p:nvSpPr>
        <p:spPr/>
        <p:txBody>
          <a:bodyPr/>
          <a:lstStyle/>
          <a:p>
            <a:r>
              <a:rPr lang="el-GR" b="1" dirty="0">
                <a:solidFill>
                  <a:srgbClr val="FF0066"/>
                </a:solidFill>
              </a:rPr>
              <a:t>ΟΙ ΤΡΕΙΣ ΙΕΡΑΡΧΕΣ</a:t>
            </a:r>
            <a:endParaRPr lang="el-GR" dirty="0"/>
          </a:p>
        </p:txBody>
      </p:sp>
      <p:pic>
        <p:nvPicPr>
          <p:cNvPr id="4" name="Picture 2" descr="https://cdn.sansimera.gr/media/photos/main/Treis_Ierarxes.jpg">
            <a:extLst>
              <a:ext uri="{FF2B5EF4-FFF2-40B4-BE49-F238E27FC236}">
                <a16:creationId xmlns="" xmlns:a16="http://schemas.microsoft.com/office/drawing/2014/main" id="{F4E9D345-1CAC-40AF-87D8-4EFC32D28628}"/>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488377" y="1600200"/>
            <a:ext cx="6167246" cy="45259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55383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ÎÏÎ¿ÏÎ­Î»ÎµÏÎ¼Î± ÎµÎ¹ÎºÏÎ½Î±Ï Î³Î¹Î± ÎºÎ±Î¹ÏÎ±ÏÎµÎ¹Î± ÎºÎ±ÏÏÎ±Î´Î¿ÎºÎ¹Î±Ï ÏÎ±ÏÏÎ·Ï">
            <a:extLst>
              <a:ext uri="{FF2B5EF4-FFF2-40B4-BE49-F238E27FC236}">
                <a16:creationId xmlns="" xmlns:a16="http://schemas.microsoft.com/office/drawing/2014/main" id="{3E0EA86A-5A22-4422-9D59-33D1F2353C8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369" y="980728"/>
            <a:ext cx="9100631" cy="48965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01422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sz="4800" b="1" dirty="0"/>
              <a:t>Τα πρώτα γράμματα τα έμαθε από τον πατέρα του ο οποίος ήταν </a:t>
            </a:r>
            <a:r>
              <a:rPr lang="el-GR" sz="4800" b="1" dirty="0" err="1"/>
              <a:t>ρητοδιδάσκαλος</a:t>
            </a:r>
            <a:r>
              <a:rPr lang="el-GR" sz="4800" b="1" dirty="0"/>
              <a:t> ενώ μυήθηκε στη χριστιανική πίστη από τη μητέρα του και τη </a:t>
            </a:r>
            <a:r>
              <a:rPr lang="el-GR" sz="4800" b="1" dirty="0">
                <a:solidFill>
                  <a:schemeClr val="accent6">
                    <a:lumMod val="75000"/>
                  </a:schemeClr>
                </a:solidFill>
              </a:rPr>
              <a:t>γιαγιά του τη Μακρίνα.</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ctr">
              <a:buNone/>
            </a:pPr>
            <a:r>
              <a:rPr lang="el-GR" sz="4800" b="1" dirty="0"/>
              <a:t>Σε μικρή ηλικία πήγε για σπουδές στην Καισάρεια όπου </a:t>
            </a:r>
            <a:r>
              <a:rPr lang="el-GR" sz="4800" b="1" u="sng" dirty="0"/>
              <a:t>συνάντησε για πρώτη φορά τον Γρηγόριο.</a:t>
            </a:r>
            <a:r>
              <a:rPr lang="el-GR" sz="4800" b="1" dirty="0"/>
              <a:t> Σε ηλικία 25 ετών ήρθε για σπουδές στην </a:t>
            </a:r>
            <a:r>
              <a:rPr lang="el-GR" sz="4800" b="1" dirty="0">
                <a:solidFill>
                  <a:srgbClr val="00B0F0"/>
                </a:solidFill>
              </a:rPr>
              <a:t>Αθήνα</a:t>
            </a:r>
            <a:r>
              <a:rPr lang="el-GR" sz="4800" b="1" dirty="0"/>
              <a:t>, όπου παρέμεινε για </a:t>
            </a:r>
            <a:r>
              <a:rPr lang="el-GR" sz="4800" b="1" dirty="0">
                <a:solidFill>
                  <a:srgbClr val="00B0F0"/>
                </a:solidFill>
              </a:rPr>
              <a:t>5</a:t>
            </a:r>
            <a:r>
              <a:rPr lang="el-GR" sz="4800" b="1" dirty="0"/>
              <a:t> περίπου </a:t>
            </a:r>
            <a:r>
              <a:rPr lang="el-GR" sz="4800" b="1" dirty="0">
                <a:solidFill>
                  <a:srgbClr val="00B0F0"/>
                </a:solidFill>
              </a:rPr>
              <a:t>χρόνια.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sz="5400" b="1" dirty="0"/>
              <a:t>Στην </a:t>
            </a:r>
            <a:r>
              <a:rPr lang="el-GR" sz="5400" b="1" dirty="0">
                <a:solidFill>
                  <a:schemeClr val="tx2">
                    <a:lumMod val="60000"/>
                    <a:lumOff val="40000"/>
                  </a:schemeClr>
                </a:solidFill>
              </a:rPr>
              <a:t>Αθήνα</a:t>
            </a:r>
            <a:r>
              <a:rPr lang="el-GR" sz="5400" b="1" dirty="0"/>
              <a:t> έμαθε </a:t>
            </a:r>
            <a:r>
              <a:rPr lang="el-GR" sz="5400" b="1" dirty="0" err="1"/>
              <a:t>ό,τι</a:t>
            </a:r>
            <a:r>
              <a:rPr lang="el-GR" sz="5400" b="1" dirty="0"/>
              <a:t> καλύτερο μπορούσε να δώσει ο </a:t>
            </a:r>
            <a:r>
              <a:rPr lang="el-GR" sz="5400" b="1" dirty="0" err="1"/>
              <a:t>Δ΄αι</a:t>
            </a:r>
            <a:r>
              <a:rPr lang="el-GR" sz="5400" b="1" dirty="0"/>
              <a:t>. μ. Χ.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Στην </a:t>
            </a:r>
            <a:r>
              <a:rPr lang="el-GR" b="1" dirty="0">
                <a:solidFill>
                  <a:srgbClr val="00B0F0"/>
                </a:solidFill>
              </a:rPr>
              <a:t>Αθήνα</a:t>
            </a:r>
            <a:r>
              <a:rPr lang="el-GR" b="1" dirty="0"/>
              <a:t> σπούδασε…</a:t>
            </a:r>
          </a:p>
        </p:txBody>
      </p:sp>
      <p:sp>
        <p:nvSpPr>
          <p:cNvPr id="3" name="2 - Θέση περιεχομένου"/>
          <p:cNvSpPr>
            <a:spLocks noGrp="1"/>
          </p:cNvSpPr>
          <p:nvPr>
            <p:ph idx="1"/>
          </p:nvPr>
        </p:nvSpPr>
        <p:spPr/>
        <p:txBody>
          <a:bodyPr>
            <a:noAutofit/>
          </a:bodyPr>
          <a:lstStyle/>
          <a:p>
            <a:r>
              <a:rPr lang="el-GR" sz="4400" b="1" dirty="0">
                <a:solidFill>
                  <a:schemeClr val="accent1">
                    <a:lumMod val="75000"/>
                  </a:schemeClr>
                </a:solidFill>
              </a:rPr>
              <a:t>Ρητορική</a:t>
            </a:r>
          </a:p>
          <a:p>
            <a:r>
              <a:rPr lang="el-GR" sz="4400" b="1" dirty="0">
                <a:solidFill>
                  <a:srgbClr val="FF0066"/>
                </a:solidFill>
              </a:rPr>
              <a:t>Μαθηματικά</a:t>
            </a:r>
          </a:p>
          <a:p>
            <a:r>
              <a:rPr lang="el-GR" sz="4400" b="1" dirty="0">
                <a:solidFill>
                  <a:srgbClr val="FFC000"/>
                </a:solidFill>
              </a:rPr>
              <a:t>Αστρονομία</a:t>
            </a:r>
            <a:r>
              <a:rPr lang="el-GR" sz="4400" dirty="0"/>
              <a:t> </a:t>
            </a:r>
          </a:p>
          <a:p>
            <a:r>
              <a:rPr lang="el-GR" sz="4400" b="1" dirty="0">
                <a:solidFill>
                  <a:srgbClr val="00B0F0"/>
                </a:solidFill>
              </a:rPr>
              <a:t>Ιατρική</a:t>
            </a:r>
            <a:r>
              <a:rPr lang="el-GR" sz="4400" b="1" dirty="0"/>
              <a:t> </a:t>
            </a:r>
          </a:p>
          <a:p>
            <a:r>
              <a:rPr lang="el-GR" sz="4400" b="1" dirty="0">
                <a:solidFill>
                  <a:srgbClr val="7030A0"/>
                </a:solidFill>
              </a:rPr>
              <a:t>φιλοσοφία</a:t>
            </a:r>
            <a:r>
              <a:rPr lang="el-GR" sz="4400" dirty="0"/>
              <a:t> στη Νεοπλατωνική Σχολή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sz="4800" b="1" dirty="0"/>
              <a:t>Στην </a:t>
            </a:r>
            <a:r>
              <a:rPr lang="el-GR" sz="4800" b="1" dirty="0">
                <a:solidFill>
                  <a:schemeClr val="tx2">
                    <a:lumMod val="60000"/>
                    <a:lumOff val="40000"/>
                  </a:schemeClr>
                </a:solidFill>
              </a:rPr>
              <a:t>Αθήνα</a:t>
            </a:r>
            <a:r>
              <a:rPr lang="el-GR" sz="4800" b="1" dirty="0"/>
              <a:t> είχε έρθει για σπουδές και ο </a:t>
            </a:r>
            <a:r>
              <a:rPr lang="el-GR" sz="4800" b="1" dirty="0">
                <a:solidFill>
                  <a:srgbClr val="00B050"/>
                </a:solidFill>
              </a:rPr>
              <a:t>Γρηγόριος ο Θεολόγος,</a:t>
            </a:r>
            <a:r>
              <a:rPr lang="el-GR" sz="4800" b="1" dirty="0"/>
              <a:t> ο άλλος μεγάλος ιεράρχης, με τον οποίο ανέπτυξε ισχυρή φιλία ζωής.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pPr algn="ctr">
              <a:buNone/>
            </a:pPr>
            <a:r>
              <a:rPr lang="el-GR" b="1" dirty="0"/>
              <a:t>Αφού ολοκλήρωσε τις σπουδές του επέστρεψε στην πατρίδα του, την Καισάρεια όπου δίδαξε ρητορική αλλά και άσκησε το επάγγελμα του </a:t>
            </a:r>
            <a:r>
              <a:rPr lang="el-GR" b="1" dirty="0">
                <a:solidFill>
                  <a:srgbClr val="FF0000"/>
                </a:solidFill>
              </a:rPr>
              <a:t>δικανικού ρήτορα</a:t>
            </a:r>
            <a:r>
              <a:rPr lang="el-GR" b="1" dirty="0"/>
              <a:t> κάτι ανάλογο με αυτό του σημερινού δικηγόρου. Ύστερα όμως από γνωριμία του με ασκητές και ερημίτες, γοητεύτηκε από τον απλό και ασκητικό τρόπο ζωής τους και αποφάσισε να αφιερώσει και ο ίδιος τον εαυτό του στο Θεό. </a:t>
            </a:r>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sz="4400" b="1" dirty="0"/>
              <a:t>Τότε ο Μ. Βασίλειος </a:t>
            </a:r>
            <a:r>
              <a:rPr lang="el-GR" sz="4400" b="1" dirty="0">
                <a:solidFill>
                  <a:schemeClr val="tx2">
                    <a:lumMod val="60000"/>
                    <a:lumOff val="40000"/>
                  </a:schemeClr>
                </a:solidFill>
              </a:rPr>
              <a:t>βαπτίστηκε,</a:t>
            </a:r>
            <a:r>
              <a:rPr lang="el-GR" sz="4400" b="1" dirty="0"/>
              <a:t> αφού αυτό δεν είχε πραγματοποιηθεί έως τότε, παρόλο που ήταν πιστός χριστιανός και έπειτα </a:t>
            </a:r>
            <a:r>
              <a:rPr lang="el-GR" sz="4400" b="1" dirty="0">
                <a:solidFill>
                  <a:srgbClr val="FFC000"/>
                </a:solidFill>
              </a:rPr>
              <a:t>χάρισε την περιουσία του στους φτωχούς.</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ctr">
              <a:buNone/>
            </a:pPr>
            <a:r>
              <a:rPr lang="el-GR" sz="4000" b="1" dirty="0"/>
              <a:t>Τελικά όμως χειροτονήθηκε πρεσβύτερος στην Καισάρεια. Ήταν η εποχή του φοβερού </a:t>
            </a:r>
            <a:r>
              <a:rPr lang="el-GR" sz="4000" b="1" dirty="0">
                <a:solidFill>
                  <a:srgbClr val="FF0000"/>
                </a:solidFill>
              </a:rPr>
              <a:t>λιμού </a:t>
            </a:r>
            <a:r>
              <a:rPr lang="el-GR" sz="4000" b="1" dirty="0"/>
              <a:t>που σκόρπισε το θάνατο στους περισσότερους φτωχούς της πόλης. Τότε ο Μ. Βασίλειος οργάνωσε την περίθαλψη και τα </a:t>
            </a:r>
            <a:r>
              <a:rPr lang="el-GR" sz="4000" b="1" dirty="0">
                <a:solidFill>
                  <a:srgbClr val="FFC000"/>
                </a:solidFill>
              </a:rPr>
              <a:t>συσσίτια των αρρώστων </a:t>
            </a:r>
            <a:r>
              <a:rPr lang="el-GR" sz="4000" b="1" dirty="0"/>
              <a:t>και των </a:t>
            </a:r>
            <a:r>
              <a:rPr lang="el-GR" sz="4000" b="1" dirty="0">
                <a:solidFill>
                  <a:srgbClr val="FFC000"/>
                </a:solidFill>
              </a:rPr>
              <a:t>πτωχών.</a:t>
            </a:r>
            <a:r>
              <a:rPr lang="el-GR" sz="4000" b="1" dirty="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buNone/>
            </a:pPr>
            <a:r>
              <a:rPr lang="el-GR" sz="4400" b="1" dirty="0"/>
              <a:t>Ίδρυσε το φιλανθρωπικό του ίδρυμα, τη γνωστή </a:t>
            </a:r>
            <a:r>
              <a:rPr lang="el-GR" sz="4400" b="1" dirty="0">
                <a:solidFill>
                  <a:srgbClr val="FF0000"/>
                </a:solidFill>
              </a:rPr>
              <a:t>«</a:t>
            </a:r>
            <a:r>
              <a:rPr lang="el-GR" sz="4400" b="1" dirty="0" err="1">
                <a:solidFill>
                  <a:srgbClr val="FF0000"/>
                </a:solidFill>
              </a:rPr>
              <a:t>Βασιλειάδα</a:t>
            </a:r>
            <a:r>
              <a:rPr lang="el-GR" sz="4400" b="1" dirty="0">
                <a:solidFill>
                  <a:srgbClr val="FF0000"/>
                </a:solidFill>
              </a:rPr>
              <a:t>»,</a:t>
            </a:r>
            <a:r>
              <a:rPr lang="el-GR" sz="4400" b="1" dirty="0"/>
              <a:t> μέσα στο οποίο λειτουργούσε </a:t>
            </a:r>
            <a:r>
              <a:rPr lang="el-GR" sz="4400" b="1" dirty="0">
                <a:solidFill>
                  <a:srgbClr val="FFC000"/>
                </a:solidFill>
              </a:rPr>
              <a:t>Νοσοκομείο,</a:t>
            </a:r>
            <a:r>
              <a:rPr lang="el-GR" sz="4400" b="1" dirty="0"/>
              <a:t> </a:t>
            </a:r>
            <a:r>
              <a:rPr lang="el-GR" sz="4400" b="1" dirty="0">
                <a:solidFill>
                  <a:schemeClr val="tx2">
                    <a:lumMod val="60000"/>
                    <a:lumOff val="40000"/>
                  </a:schemeClr>
                </a:solidFill>
              </a:rPr>
              <a:t>Ορφανοτροφείο,</a:t>
            </a:r>
            <a:r>
              <a:rPr lang="el-GR" sz="4400" b="1" dirty="0"/>
              <a:t> </a:t>
            </a:r>
            <a:r>
              <a:rPr lang="el-GR" sz="4400" b="1" dirty="0">
                <a:solidFill>
                  <a:schemeClr val="accent3">
                    <a:lumMod val="75000"/>
                  </a:schemeClr>
                </a:solidFill>
              </a:rPr>
              <a:t>Γηροκομείο </a:t>
            </a:r>
            <a:r>
              <a:rPr lang="el-GR" sz="4400" b="1" dirty="0"/>
              <a:t>και </a:t>
            </a:r>
            <a:r>
              <a:rPr lang="el-GR" sz="4400" b="1" dirty="0">
                <a:solidFill>
                  <a:schemeClr val="accent2">
                    <a:lumMod val="75000"/>
                  </a:schemeClr>
                </a:solidFill>
              </a:rPr>
              <a:t>Ξενώνας.</a:t>
            </a:r>
          </a:p>
          <a:p>
            <a:pPr>
              <a:buNone/>
            </a:pP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a:bodyPr>
          <a:lstStyle/>
          <a:p>
            <a:r>
              <a:rPr lang="el-GR" sz="5400" b="1" dirty="0">
                <a:solidFill>
                  <a:srgbClr val="FF0000"/>
                </a:solidFill>
              </a:rPr>
              <a:t>Ο Μέγας Βασίλειος</a:t>
            </a:r>
            <a:r>
              <a:rPr lang="el-GR" sz="5400" dirty="0">
                <a:solidFill>
                  <a:srgbClr val="FF0000"/>
                </a:solidFill>
              </a:rPr>
              <a:t>(330-379)</a:t>
            </a:r>
          </a:p>
          <a:p>
            <a:r>
              <a:rPr lang="el-GR" sz="5400" b="1" dirty="0">
                <a:solidFill>
                  <a:srgbClr val="FFC000"/>
                </a:solidFill>
              </a:rPr>
              <a:t>ο Ιωάννης ο Χρυσόστομος</a:t>
            </a:r>
            <a:r>
              <a:rPr lang="el-GR" sz="5400" dirty="0">
                <a:solidFill>
                  <a:srgbClr val="FFC000"/>
                </a:solidFill>
              </a:rPr>
              <a:t>(354-407) </a:t>
            </a:r>
            <a:r>
              <a:rPr lang="el-GR" sz="5400" dirty="0"/>
              <a:t>και </a:t>
            </a:r>
          </a:p>
          <a:p>
            <a:r>
              <a:rPr lang="el-GR" sz="5400" b="1" dirty="0">
                <a:solidFill>
                  <a:srgbClr val="00B050"/>
                </a:solidFill>
              </a:rPr>
              <a:t>ο Γρηγόριος ο Θεολόγος ή </a:t>
            </a:r>
            <a:r>
              <a:rPr lang="el-GR" sz="5400" b="1" dirty="0" err="1">
                <a:solidFill>
                  <a:srgbClr val="00B050"/>
                </a:solidFill>
              </a:rPr>
              <a:t>Ναζιανζηνός</a:t>
            </a:r>
            <a:r>
              <a:rPr lang="el-GR" sz="5400" dirty="0">
                <a:solidFill>
                  <a:srgbClr val="00B050"/>
                </a:solidFill>
              </a:rPr>
              <a:t>(327-390).</a:t>
            </a:r>
          </a:p>
          <a:p>
            <a:pPr>
              <a:buNone/>
            </a:pPr>
            <a:endParaRPr lang="el-GR"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F57C47-1AA1-4921-A5D9-3C28D588BBFD}"/>
              </a:ext>
            </a:extLst>
          </p:cNvPr>
          <p:cNvSpPr>
            <a:spLocks noGrp="1"/>
          </p:cNvSpPr>
          <p:nvPr>
            <p:ph type="title"/>
          </p:nvPr>
        </p:nvSpPr>
        <p:spPr/>
        <p:txBody>
          <a:bodyPr/>
          <a:lstStyle/>
          <a:p>
            <a:endParaRPr lang="el-GR"/>
          </a:p>
        </p:txBody>
      </p:sp>
      <p:sp>
        <p:nvSpPr>
          <p:cNvPr id="3" name="Content Placeholder 2">
            <a:extLst>
              <a:ext uri="{FF2B5EF4-FFF2-40B4-BE49-F238E27FC236}">
                <a16:creationId xmlns="" xmlns:a16="http://schemas.microsoft.com/office/drawing/2014/main" id="{4E7F364F-7562-4398-BDDE-357F79C00701}"/>
              </a:ext>
            </a:extLst>
          </p:cNvPr>
          <p:cNvSpPr>
            <a:spLocks noGrp="1"/>
          </p:cNvSpPr>
          <p:nvPr>
            <p:ph idx="1"/>
          </p:nvPr>
        </p:nvSpPr>
        <p:spPr/>
        <p:txBody>
          <a:bodyPr>
            <a:normAutofit fontScale="92500" lnSpcReduction="20000"/>
          </a:bodyPr>
          <a:lstStyle/>
          <a:p>
            <a:pPr algn="just"/>
            <a:r>
              <a:rPr lang="el-GR" b="1" dirty="0"/>
              <a:t>Ο ίδιος ο Βασίλειος μας δίνει πολλές λεπτομέρειες της παράξενης πολιτείας του. Στη μέση ακριβώς θεμελίωσαν </a:t>
            </a:r>
            <a:r>
              <a:rPr lang="el-GR" b="1" dirty="0">
                <a:solidFill>
                  <a:srgbClr val="FFC000"/>
                </a:solidFill>
              </a:rPr>
              <a:t>μεγαλόπρεπο ναό </a:t>
            </a:r>
            <a:r>
              <a:rPr lang="el-GR" b="1" dirty="0"/>
              <a:t>ενώ ξεχωριστό συνεργείο είχε αναλάβει ταυτόχρονα το κτίσιμο των υπόλοιπων κτιρίων. Τα κτίρια δηλ. δεν κτίζονταν ένα-ένα αλλά προχωρούσαν όλα μαζί. Οι </a:t>
            </a:r>
            <a:r>
              <a:rPr lang="el-GR" b="1" dirty="0">
                <a:solidFill>
                  <a:srgbClr val="FFC000"/>
                </a:solidFill>
              </a:rPr>
              <a:t>ξενώνες </a:t>
            </a:r>
            <a:r>
              <a:rPr lang="el-GR" b="1" dirty="0"/>
              <a:t>προσφέρονταν για όλους τους περαστικούς αφού την εποχή εκείνη τα </a:t>
            </a:r>
            <a:r>
              <a:rPr lang="el-GR" b="1"/>
              <a:t>πανδοχεία </a:t>
            </a:r>
            <a:r>
              <a:rPr lang="el-GR" b="1" smtClean="0"/>
              <a:t>ήταν </a:t>
            </a:r>
            <a:r>
              <a:rPr lang="el-GR" b="1" dirty="0"/>
              <a:t>σπάνια, και προπαντός δεν προσφέρονταν πάντοτε για ξεκούραστη διαμονή.</a:t>
            </a:r>
          </a:p>
          <a:p>
            <a:endParaRPr lang="el-GR" dirty="0"/>
          </a:p>
        </p:txBody>
      </p:sp>
    </p:spTree>
    <p:extLst>
      <p:ext uri="{BB962C8B-B14F-4D97-AF65-F5344CB8AC3E}">
        <p14:creationId xmlns="" xmlns:p14="http://schemas.microsoft.com/office/powerpoint/2010/main" val="2568825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7BF2DE-48FC-4FE4-9EB8-1A19478D5725}"/>
              </a:ext>
            </a:extLst>
          </p:cNvPr>
          <p:cNvSpPr>
            <a:spLocks noGrp="1"/>
          </p:cNvSpPr>
          <p:nvPr>
            <p:ph type="title"/>
          </p:nvPr>
        </p:nvSpPr>
        <p:spPr/>
        <p:txBody>
          <a:bodyPr/>
          <a:lstStyle/>
          <a:p>
            <a:endParaRPr lang="el-GR"/>
          </a:p>
        </p:txBody>
      </p:sp>
      <p:sp>
        <p:nvSpPr>
          <p:cNvPr id="3" name="Content Placeholder 2">
            <a:extLst>
              <a:ext uri="{FF2B5EF4-FFF2-40B4-BE49-F238E27FC236}">
                <a16:creationId xmlns="" xmlns:a16="http://schemas.microsoft.com/office/drawing/2014/main" id="{7BBE4DEF-477E-42CF-846D-FDC4ED753FA8}"/>
              </a:ext>
            </a:extLst>
          </p:cNvPr>
          <p:cNvSpPr>
            <a:spLocks noGrp="1"/>
          </p:cNvSpPr>
          <p:nvPr>
            <p:ph idx="1"/>
          </p:nvPr>
        </p:nvSpPr>
        <p:spPr/>
        <p:txBody>
          <a:bodyPr>
            <a:normAutofit fontScale="85000" lnSpcReduction="20000"/>
          </a:bodyPr>
          <a:lstStyle/>
          <a:p>
            <a:pPr marL="0" indent="0">
              <a:buNone/>
            </a:pPr>
            <a:r>
              <a:rPr lang="el-GR" b="1" dirty="0">
                <a:solidFill>
                  <a:schemeClr val="accent2">
                    <a:lumMod val="75000"/>
                  </a:schemeClr>
                </a:solidFill>
              </a:rPr>
              <a:t>Ο Μέγας Βασίλειος τους πρώτους μήνες μάζευε τα υλικά. Έπεισε τους πλούσιους να προσφέρουν ενώ πολλοί ήταν οι εθελοντές που προσφέρθηκαν να κουβαλούν άλλοτε με μουλάρια κι άλλοτε στους ώμους τα υλικά πού αγοράζονταν.</a:t>
            </a:r>
          </a:p>
          <a:p>
            <a:pPr marL="0" indent="0">
              <a:buNone/>
            </a:pPr>
            <a:r>
              <a:rPr lang="el-GR" b="1" dirty="0">
                <a:solidFill>
                  <a:schemeClr val="accent2">
                    <a:lumMod val="75000"/>
                  </a:schemeClr>
                </a:solidFill>
              </a:rPr>
              <a:t>Την Άνοιξη άρχισε το κτίσιμο. Το μέρος πού είχε διαλέξει ήταν έξω από την πόλη. Ευρύχωρο, κατάλληλο για το μεγαλεπήβολο σχέδιο, που θ' ανακούφιζε τον πόνο. Μέρα με τη μέρα άνθρωποι και υποζύγια, μαστόροι και καλφάδες, μαραγκοί και σοφατζήδες, αγωγιάτες και περίεργοι θαυμαστές συμμετείχαν στο έργο με χαρά κι ελπίδα.</a:t>
            </a:r>
          </a:p>
          <a:p>
            <a:endParaRPr lang="el-GR" dirty="0"/>
          </a:p>
        </p:txBody>
      </p:sp>
    </p:spTree>
    <p:extLst>
      <p:ext uri="{BB962C8B-B14F-4D97-AF65-F5344CB8AC3E}">
        <p14:creationId xmlns="" xmlns:p14="http://schemas.microsoft.com/office/powerpoint/2010/main" val="3478928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buNone/>
            </a:pPr>
            <a:r>
              <a:rPr lang="el-GR" b="1" dirty="0">
                <a:solidFill>
                  <a:schemeClr val="accent2">
                    <a:lumMod val="75000"/>
                  </a:schemeClr>
                </a:solidFill>
              </a:rPr>
              <a:t>Το προσωπικό αποτελείτο από εθελοντές οι οποίοι παρείχαν περίθαλψη σε οποιονδήποτε είχε ανάγκη. Σύμφωνα με τους μελετητές το ίδρυμα αυτό </a:t>
            </a:r>
            <a:r>
              <a:rPr lang="el-GR" b="1" u="sng" dirty="0">
                <a:solidFill>
                  <a:schemeClr val="accent2">
                    <a:lumMod val="75000"/>
                  </a:schemeClr>
                </a:solidFill>
              </a:rPr>
              <a:t>αποτελεί πρότυπο</a:t>
            </a:r>
            <a:r>
              <a:rPr lang="el-GR" b="1" dirty="0">
                <a:solidFill>
                  <a:schemeClr val="accent2">
                    <a:lumMod val="75000"/>
                  </a:schemeClr>
                </a:solidFill>
              </a:rPr>
              <a:t> ακόμα και για τη σύγχρονη εποχή, παρόλο που δημιουργήθηκε και λειτούργησε μέσα στις αντίξοες συνθήκες του 4</a:t>
            </a:r>
            <a:r>
              <a:rPr lang="el-GR" b="1" baseline="30000" dirty="0">
                <a:solidFill>
                  <a:schemeClr val="accent2">
                    <a:lumMod val="75000"/>
                  </a:schemeClr>
                </a:solidFill>
              </a:rPr>
              <a:t>ου</a:t>
            </a:r>
            <a:r>
              <a:rPr lang="el-GR" b="1" dirty="0">
                <a:solidFill>
                  <a:schemeClr val="accent2">
                    <a:lumMod val="75000"/>
                  </a:schemeClr>
                </a:solidFill>
              </a:rPr>
              <a:t> αι. μ. Χ. και μάλιστα εντός συνθηκών λιμού.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buNone/>
            </a:pPr>
            <a:r>
              <a:rPr lang="el-GR" b="1" dirty="0"/>
              <a:t>Ο ίδιος μάλιστα ο Βασίλειος εργαζόταν σκληρά για την περίθαλψη των συμπατριωτών του που πλήττονταν από το λιμό. Αυτό οδήγησε σε εξασθένιση του ήδη κουρασμένου από την αυστηρή νηστεία, σώματός του. Πάντως η φήμη για το σπουδαίο αυτό έργο, εξαπλώθηκε παντού και έτσι σε ηλικία 41 ετών ο Βασίλειος εκλέχθηκε </a:t>
            </a:r>
            <a:r>
              <a:rPr lang="el-GR" b="1" dirty="0">
                <a:solidFill>
                  <a:schemeClr val="accent2">
                    <a:lumMod val="75000"/>
                  </a:schemeClr>
                </a:solidFill>
              </a:rPr>
              <a:t>Μητροπολίτης Καισαρείας.</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i="1" dirty="0" smtClean="0">
                <a:solidFill>
                  <a:srgbClr val="C00000"/>
                </a:solidFill>
              </a:rPr>
              <a:t>Περιήγηση </a:t>
            </a:r>
            <a:br>
              <a:rPr lang="el-GR" b="1" i="1" dirty="0" smtClean="0">
                <a:solidFill>
                  <a:srgbClr val="C00000"/>
                </a:solidFill>
              </a:rPr>
            </a:br>
            <a:r>
              <a:rPr lang="el-GR" b="1" i="1" dirty="0" smtClean="0">
                <a:solidFill>
                  <a:srgbClr val="C00000"/>
                </a:solidFill>
              </a:rPr>
              <a:t>στη Β α σ ι λ ε ι ά δ α …..</a:t>
            </a:r>
            <a:endParaRPr lang="el-GR" b="1" i="1" dirty="0">
              <a:solidFill>
                <a:srgbClr val="C00000"/>
              </a:solidFill>
            </a:endParaRPr>
          </a:p>
        </p:txBody>
      </p:sp>
      <p:sp>
        <p:nvSpPr>
          <p:cNvPr id="3" name="2 - Υπότιτλος"/>
          <p:cNvSpPr>
            <a:spLocks noGrp="1"/>
          </p:cNvSpPr>
          <p:nvPr>
            <p:ph type="subTitle" idx="1"/>
          </p:nvPr>
        </p:nvSpPr>
        <p:spPr/>
        <p:txBody>
          <a:bodyPr/>
          <a:lstStyle/>
          <a:p>
            <a:r>
              <a:rPr lang="el-GR" b="1" dirty="0" err="1" smtClean="0"/>
              <a:t>βιντεο</a:t>
            </a:r>
            <a:endParaRPr lang="el-GR"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buNone/>
            </a:pPr>
            <a:r>
              <a:rPr lang="el-GR" b="1" dirty="0"/>
              <a:t>Τότε όμως ένα άλλο σοβαρό πρόβλημα προέκυψε. Ήρθε σε σύγκρουση με τον </a:t>
            </a:r>
            <a:r>
              <a:rPr lang="el-GR" b="1" dirty="0">
                <a:solidFill>
                  <a:srgbClr val="FFC000"/>
                </a:solidFill>
              </a:rPr>
              <a:t>αυτοκράτορα </a:t>
            </a:r>
            <a:r>
              <a:rPr lang="el-GR" b="1" dirty="0" err="1">
                <a:solidFill>
                  <a:srgbClr val="FFC000"/>
                </a:solidFill>
              </a:rPr>
              <a:t>Ουάλη</a:t>
            </a:r>
            <a:r>
              <a:rPr lang="el-GR" b="1" dirty="0"/>
              <a:t>, ο οποίος </a:t>
            </a:r>
            <a:r>
              <a:rPr lang="el-GR" b="1" u="sng" dirty="0"/>
              <a:t>υποστήριζε την αίρεση του αρειανισμού.</a:t>
            </a:r>
            <a:r>
              <a:rPr lang="el-GR" b="1" dirty="0"/>
              <a:t> Σημειωτέον, ότι ο Αρειανισμός ήταν μία αίρεση που υποστήριζε ότι ο Χριστός ήταν ένα απλό κτίσμα του Θεού. Η σύγκρουση μεταξύ Βασιλείου και του αιρετικού αυτοκράτορα έφτασε στα άκρα.</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pPr algn="ctr">
              <a:buNone/>
            </a:pPr>
            <a:r>
              <a:rPr lang="el-GR" b="1" dirty="0"/>
              <a:t>Ο αυτοκράτορας μάλιστα απείλησε τον Μέγα Βασίλειο με </a:t>
            </a:r>
            <a:r>
              <a:rPr lang="el-GR" b="1" dirty="0">
                <a:solidFill>
                  <a:srgbClr val="FFC000"/>
                </a:solidFill>
              </a:rPr>
              <a:t>δήμευση της περιουσίας του</a:t>
            </a:r>
            <a:r>
              <a:rPr lang="el-GR" b="1" dirty="0"/>
              <a:t>, </a:t>
            </a:r>
            <a:r>
              <a:rPr lang="el-GR" b="1" dirty="0">
                <a:solidFill>
                  <a:schemeClr val="tx2">
                    <a:lumMod val="60000"/>
                    <a:lumOff val="40000"/>
                  </a:schemeClr>
                </a:solidFill>
              </a:rPr>
              <a:t>εξορία</a:t>
            </a:r>
            <a:r>
              <a:rPr lang="el-GR" b="1" dirty="0"/>
              <a:t>, </a:t>
            </a:r>
            <a:r>
              <a:rPr lang="el-GR" b="1" dirty="0">
                <a:solidFill>
                  <a:srgbClr val="FF0000"/>
                </a:solidFill>
              </a:rPr>
              <a:t>βασανιστήρια,</a:t>
            </a:r>
            <a:r>
              <a:rPr lang="el-GR" b="1" dirty="0"/>
              <a:t> </a:t>
            </a:r>
            <a:r>
              <a:rPr lang="el-GR" b="1" dirty="0">
                <a:solidFill>
                  <a:schemeClr val="accent4">
                    <a:lumMod val="75000"/>
                  </a:schemeClr>
                </a:solidFill>
              </a:rPr>
              <a:t>θάνατο, </a:t>
            </a:r>
            <a:r>
              <a:rPr lang="el-GR" b="1" dirty="0"/>
              <a:t>αν ο άγιος δεν υποστήριζε την αίρεση. </a:t>
            </a:r>
            <a:r>
              <a:rPr lang="el-GR" b="1" u="sng" dirty="0"/>
              <a:t>Σε αυτές τις απειλές ο Μ. Βασίλειος απάντησε, ότι με κανέναν τρόπο δεν θα υποστήριζε την αίρεση που πρέσβευε, ότι ο Χριστός ήταν ένα απλό κτίσμα.</a:t>
            </a:r>
            <a:r>
              <a:rPr lang="el-GR" b="1" dirty="0"/>
              <a:t> Επεσήμανε μάλιστα ότι ο ίδιος δεν είχε καμία περιουσία, για να φοβάται για την απώλειά της ενώ δήλωσε, ότι ήταν έτοιμος να χάσει και τη ζωή του για την αγάπη του προς τον Χριστό.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pPr algn="ctr">
              <a:buNone/>
            </a:pPr>
            <a:r>
              <a:rPr lang="el-GR" b="1" dirty="0">
                <a:latin typeface="Palatino Linotype" pitchFamily="18" charset="0"/>
              </a:rPr>
              <a:t>Αποφασίστηκε τελικά η </a:t>
            </a:r>
            <a:r>
              <a:rPr lang="el-GR" b="1" dirty="0">
                <a:solidFill>
                  <a:srgbClr val="FF0000"/>
                </a:solidFill>
                <a:latin typeface="Palatino Linotype" pitchFamily="18" charset="0"/>
              </a:rPr>
              <a:t>εξορία του,</a:t>
            </a:r>
            <a:r>
              <a:rPr lang="el-GR" b="1" dirty="0">
                <a:latin typeface="Palatino Linotype" pitchFamily="18" charset="0"/>
              </a:rPr>
              <a:t> γεγονός όμως το οποίο δεν πραγματοποιήθηκε τελικά. Ασκητικός και ολιγαρκής, φιλάσθενος και αποκαμωμένος από τη διαρκή εργασία ο Μέγας Βασίλειος αρρώστησε και το βράδυ της </a:t>
            </a:r>
            <a:r>
              <a:rPr lang="el-GR" b="1" dirty="0">
                <a:solidFill>
                  <a:srgbClr val="0070C0"/>
                </a:solidFill>
                <a:latin typeface="Palatino Linotype" pitchFamily="18" charset="0"/>
              </a:rPr>
              <a:t>31</a:t>
            </a:r>
            <a:r>
              <a:rPr lang="el-GR" b="1" baseline="30000" dirty="0">
                <a:solidFill>
                  <a:srgbClr val="0070C0"/>
                </a:solidFill>
                <a:latin typeface="Palatino Linotype" pitchFamily="18" charset="0"/>
              </a:rPr>
              <a:t>ης</a:t>
            </a:r>
            <a:r>
              <a:rPr lang="el-GR" b="1" dirty="0">
                <a:solidFill>
                  <a:srgbClr val="0070C0"/>
                </a:solidFill>
                <a:latin typeface="Palatino Linotype" pitchFamily="18" charset="0"/>
              </a:rPr>
              <a:t> Δεκεμβρίου προς την 1</a:t>
            </a:r>
            <a:r>
              <a:rPr lang="el-GR" b="1" baseline="30000" dirty="0">
                <a:solidFill>
                  <a:srgbClr val="0070C0"/>
                </a:solidFill>
                <a:latin typeface="Palatino Linotype" pitchFamily="18" charset="0"/>
              </a:rPr>
              <a:t>η</a:t>
            </a:r>
            <a:r>
              <a:rPr lang="el-GR" b="1" dirty="0">
                <a:solidFill>
                  <a:srgbClr val="0070C0"/>
                </a:solidFill>
                <a:latin typeface="Palatino Linotype" pitchFamily="18" charset="0"/>
              </a:rPr>
              <a:t> Ιανουαρίου του 378 </a:t>
            </a:r>
            <a:r>
              <a:rPr lang="el-GR" b="1" dirty="0" err="1">
                <a:solidFill>
                  <a:srgbClr val="0070C0"/>
                </a:solidFill>
                <a:latin typeface="Palatino Linotype" pitchFamily="18" charset="0"/>
              </a:rPr>
              <a:t>μ.Χ</a:t>
            </a:r>
            <a:r>
              <a:rPr lang="el-GR" b="1" dirty="0">
                <a:solidFill>
                  <a:srgbClr val="0070C0"/>
                </a:solidFill>
                <a:latin typeface="Palatino Linotype" pitchFamily="18" charset="0"/>
              </a:rPr>
              <a:t>.</a:t>
            </a:r>
            <a:r>
              <a:rPr lang="el-GR" b="1" dirty="0">
                <a:latin typeface="Palatino Linotype" pitchFamily="18" charset="0"/>
              </a:rPr>
              <a:t> παρέδωσε το πνεύμα του, σε ηλικία μόλις </a:t>
            </a:r>
            <a:r>
              <a:rPr lang="el-GR" b="1" dirty="0">
                <a:solidFill>
                  <a:schemeClr val="accent5">
                    <a:lumMod val="75000"/>
                  </a:schemeClr>
                </a:solidFill>
                <a:latin typeface="Palatino Linotype" pitchFamily="18" charset="0"/>
              </a:rPr>
              <a:t>49 ετών.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pPr algn="just">
              <a:buNone/>
            </a:pPr>
            <a:r>
              <a:rPr lang="el-GR" b="1" dirty="0">
                <a:latin typeface="Palatino Linotype" pitchFamily="18" charset="0"/>
              </a:rPr>
              <a:t>Όλοι όσοι είχαν ευεργετηθεί, χριστιανοί, Ιουδαίοι αλλά και ειδωλολάτρες, άνθρωποι από όλες τις θρησκείες </a:t>
            </a:r>
            <a:r>
              <a:rPr lang="el-GR" b="1" dirty="0">
                <a:solidFill>
                  <a:schemeClr val="tx2">
                    <a:lumMod val="60000"/>
                    <a:lumOff val="40000"/>
                  </a:schemeClr>
                </a:solidFill>
                <a:latin typeface="Palatino Linotype" pitchFamily="18" charset="0"/>
              </a:rPr>
              <a:t>θρήνησαν για την απώλειά του.</a:t>
            </a:r>
            <a:r>
              <a:rPr lang="el-GR" b="1" dirty="0">
                <a:latin typeface="Palatino Linotype" pitchFamily="18" charset="0"/>
              </a:rPr>
              <a:t> Δεν είναι τυχαίο, ότι οι σύγχρονοί του ενώ ζούσε ακόμα τον αποκαλούσαν ‘Μέγα’, τόσο για την πίστη και τη σοφία του όσο και για τη φιλανθρωπία και τη γενναιοδωρία του.</a:t>
            </a:r>
          </a:p>
          <a:p>
            <a:pPr algn="just">
              <a:buNone/>
            </a:pPr>
            <a:endParaRPr lang="el-GR" b="1" dirty="0">
              <a:latin typeface="Palatino Linotyp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ctr">
              <a:buNone/>
            </a:pPr>
            <a:r>
              <a:rPr lang="el-GR" sz="2800" b="1" dirty="0">
                <a:latin typeface="Palatino Linotype" pitchFamily="18" charset="0"/>
              </a:rPr>
              <a:t>Πλούσιο είναι το συγγραφικό έργο που μας άφησε ο Μέγας Βασίλειος. Περιλαμβάνει </a:t>
            </a:r>
            <a:r>
              <a:rPr lang="el-GR" sz="2800" b="1" dirty="0">
                <a:solidFill>
                  <a:srgbClr val="FF0000"/>
                </a:solidFill>
                <a:latin typeface="Palatino Linotype" pitchFamily="18" charset="0"/>
              </a:rPr>
              <a:t>ομιλίες,</a:t>
            </a:r>
            <a:r>
              <a:rPr lang="el-GR" sz="2800" b="1" dirty="0">
                <a:latin typeface="Palatino Linotype" pitchFamily="18" charset="0"/>
              </a:rPr>
              <a:t> </a:t>
            </a:r>
            <a:r>
              <a:rPr lang="el-GR" sz="2800" b="1" dirty="0">
                <a:solidFill>
                  <a:schemeClr val="accent1">
                    <a:lumMod val="75000"/>
                  </a:schemeClr>
                </a:solidFill>
                <a:latin typeface="Palatino Linotype" pitchFamily="18" charset="0"/>
              </a:rPr>
              <a:t>επιστολές,</a:t>
            </a:r>
            <a:r>
              <a:rPr lang="el-GR" sz="2800" b="1" dirty="0">
                <a:latin typeface="Palatino Linotype" pitchFamily="18" charset="0"/>
              </a:rPr>
              <a:t> </a:t>
            </a:r>
            <a:r>
              <a:rPr lang="el-GR" sz="2800" b="1" dirty="0">
                <a:solidFill>
                  <a:schemeClr val="accent6">
                    <a:lumMod val="50000"/>
                  </a:schemeClr>
                </a:solidFill>
                <a:latin typeface="Palatino Linotype" pitchFamily="18" charset="0"/>
              </a:rPr>
              <a:t>δογματικά συγγράμματα,</a:t>
            </a:r>
            <a:r>
              <a:rPr lang="el-GR" sz="2800" b="1" dirty="0">
                <a:latin typeface="Palatino Linotype" pitchFamily="18" charset="0"/>
              </a:rPr>
              <a:t> </a:t>
            </a:r>
            <a:r>
              <a:rPr lang="el-GR" sz="2800" b="1" dirty="0">
                <a:solidFill>
                  <a:srgbClr val="FFC000"/>
                </a:solidFill>
                <a:latin typeface="Palatino Linotype" pitchFamily="18" charset="0"/>
              </a:rPr>
              <a:t>ερμηνευτικά</a:t>
            </a:r>
            <a:r>
              <a:rPr lang="el-GR" sz="2800" b="1" dirty="0">
                <a:latin typeface="Palatino Linotype" pitchFamily="18" charset="0"/>
              </a:rPr>
              <a:t> και </a:t>
            </a:r>
            <a:r>
              <a:rPr lang="el-GR" sz="2800" b="1" dirty="0">
                <a:solidFill>
                  <a:srgbClr val="FF0066"/>
                </a:solidFill>
                <a:latin typeface="Palatino Linotype" pitchFamily="18" charset="0"/>
              </a:rPr>
              <a:t>ηθικά</a:t>
            </a:r>
            <a:r>
              <a:rPr lang="el-GR" sz="2800" b="1" dirty="0">
                <a:latin typeface="Palatino Linotype" pitchFamily="18" charset="0"/>
              </a:rPr>
              <a:t>. Του αποδίδεται επίσης η Θεία λειτουργία του ‘Μεγάλου Βασιλείου’, όπως λέγεται, που τελείται από την Εκκλησία δέκα φορές το χρόνο. Ανακηρύχθηκε άγιος και η μνήμη του </a:t>
            </a:r>
            <a:r>
              <a:rPr lang="el-GR" sz="2800" b="1" u="sng" dirty="0">
                <a:latin typeface="Palatino Linotype" pitchFamily="18" charset="0"/>
              </a:rPr>
              <a:t>τιμάται την 1</a:t>
            </a:r>
            <a:r>
              <a:rPr lang="el-GR" sz="2800" b="1" u="sng" baseline="30000" dirty="0">
                <a:latin typeface="Palatino Linotype" pitchFamily="18" charset="0"/>
              </a:rPr>
              <a:t>η</a:t>
            </a:r>
            <a:r>
              <a:rPr lang="el-GR" sz="2800" b="1" u="sng" dirty="0">
                <a:latin typeface="Palatino Linotype" pitchFamily="18" charset="0"/>
              </a:rPr>
              <a:t> Ιανουαρίου</a:t>
            </a:r>
            <a:r>
              <a:rPr lang="el-GR" sz="2800" b="1" dirty="0">
                <a:latin typeface="Palatino Linotype" pitchFamily="18" charset="0"/>
              </a:rPr>
              <a:t> αλλά και στις </a:t>
            </a:r>
            <a:r>
              <a:rPr lang="el-GR" sz="2800" b="1" u="sng" dirty="0">
                <a:latin typeface="Palatino Linotype" pitchFamily="18" charset="0"/>
              </a:rPr>
              <a:t>30 Ιανουαρίου</a:t>
            </a:r>
            <a:r>
              <a:rPr lang="el-GR" sz="2800" b="1" dirty="0">
                <a:latin typeface="Palatino Linotype" pitchFamily="18" charset="0"/>
              </a:rPr>
              <a:t> μαζί με τους άλλους δύο μεγάλους ιεράρχες Γρηγόριο και Χρυσόστομο.</a:t>
            </a:r>
          </a:p>
          <a:p>
            <a:pPr algn="ctr">
              <a:buNone/>
            </a:pPr>
            <a:endParaRPr lang="el-GR" sz="2800" b="1" dirty="0">
              <a:latin typeface="Palatino Linotyp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DC9461-1676-4C77-8761-AB112DE4FF74}"/>
              </a:ext>
            </a:extLst>
          </p:cNvPr>
          <p:cNvSpPr>
            <a:spLocks noGrp="1"/>
          </p:cNvSpPr>
          <p:nvPr>
            <p:ph type="title"/>
          </p:nvPr>
        </p:nvSpPr>
        <p:spPr/>
        <p:txBody>
          <a:bodyPr>
            <a:normAutofit fontScale="90000"/>
          </a:bodyPr>
          <a:lstStyle/>
          <a:p>
            <a:r>
              <a:rPr lang="el-GR" b="1" dirty="0"/>
              <a:t>Ο Μέγας Βασίλειος (330-379)  </a:t>
            </a:r>
            <a:br>
              <a:rPr lang="el-GR" b="1" dirty="0"/>
            </a:br>
            <a:r>
              <a:rPr lang="el-GR" b="1" dirty="0"/>
              <a:t>(+49 ετών)</a:t>
            </a:r>
          </a:p>
        </p:txBody>
      </p:sp>
      <p:sp>
        <p:nvSpPr>
          <p:cNvPr id="7" name="Content Placeholder 6">
            <a:extLst>
              <a:ext uri="{FF2B5EF4-FFF2-40B4-BE49-F238E27FC236}">
                <a16:creationId xmlns="" xmlns:a16="http://schemas.microsoft.com/office/drawing/2014/main" id="{513C5051-73C7-4486-9397-D702E1EEBF98}"/>
              </a:ext>
            </a:extLst>
          </p:cNvPr>
          <p:cNvSpPr>
            <a:spLocks noGrp="1"/>
          </p:cNvSpPr>
          <p:nvPr>
            <p:ph idx="1"/>
          </p:nvPr>
        </p:nvSpPr>
        <p:spPr/>
        <p:txBody>
          <a:bodyPr/>
          <a:lstStyle/>
          <a:p>
            <a:endParaRPr lang="el-GR"/>
          </a:p>
        </p:txBody>
      </p:sp>
      <p:pic>
        <p:nvPicPr>
          <p:cNvPr id="3080" name="Picture 8" descr="ÎÏÎ¿ÏÎ­Î»ÎµÏÎ¼Î± ÎµÎ¹ÎºÏÎ½Î±Ï Î³Î¹Î± ÎºÎ±Î¹ÏÎ±ÏÎµÎ¹Î± ÎºÎ±ÏÏÎ±Î´Î¿ÎºÎ¹Î±Ï ÏÎ±ÏÏÎ·Ï">
            <a:extLst>
              <a:ext uri="{FF2B5EF4-FFF2-40B4-BE49-F238E27FC236}">
                <a16:creationId xmlns="" xmlns:a16="http://schemas.microsoft.com/office/drawing/2014/main" id="{32D0B0C3-5314-467C-95F6-615FA5DF139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1616226"/>
            <a:ext cx="7810500" cy="45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07302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Î£ÏÎµÏÎ¹ÎºÎ® ÎµÎ¹ÎºÏÎ½Î±">
            <a:extLst>
              <a:ext uri="{FF2B5EF4-FFF2-40B4-BE49-F238E27FC236}">
                <a16:creationId xmlns="" xmlns:a16="http://schemas.microsoft.com/office/drawing/2014/main" id="{9C041983-9117-432B-9C85-288F06FE360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88368" y="-5670"/>
            <a:ext cx="4767263"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0157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solidFill>
                  <a:srgbClr val="00B050"/>
                </a:solidFill>
                <a:latin typeface="Palatino Linotype" pitchFamily="18" charset="0"/>
              </a:rPr>
              <a:t>Ο ΓΡΗΓΟΡΙΟΣ Ο ΘΕΟΛΟΓΟΣ ή ΝΑΖΙΑΝΖΗΝΟΣ </a:t>
            </a:r>
            <a:r>
              <a:rPr lang="el-GR" b="1" dirty="0">
                <a:solidFill>
                  <a:srgbClr val="00B050"/>
                </a:solidFill>
              </a:rPr>
              <a:t>(354-407)</a:t>
            </a:r>
            <a:br>
              <a:rPr lang="el-GR" b="1" dirty="0">
                <a:solidFill>
                  <a:srgbClr val="00B050"/>
                </a:solidFill>
              </a:rPr>
            </a:br>
            <a:r>
              <a:rPr lang="el-GR" b="1" dirty="0" smtClean="0">
                <a:solidFill>
                  <a:srgbClr val="00B050"/>
                </a:solidFill>
              </a:rPr>
              <a:t>(+</a:t>
            </a:r>
            <a:r>
              <a:rPr lang="en-US" b="1" dirty="0" smtClean="0">
                <a:solidFill>
                  <a:srgbClr val="00B050"/>
                </a:solidFill>
              </a:rPr>
              <a:t>5</a:t>
            </a:r>
            <a:r>
              <a:rPr lang="el-GR" b="1" dirty="0" smtClean="0">
                <a:solidFill>
                  <a:srgbClr val="00B050"/>
                </a:solidFill>
              </a:rPr>
              <a:t>3 </a:t>
            </a:r>
            <a:r>
              <a:rPr lang="el-GR" b="1" dirty="0">
                <a:solidFill>
                  <a:srgbClr val="00B050"/>
                </a:solidFill>
              </a:rPr>
              <a:t>ετών)</a:t>
            </a:r>
            <a:endParaRPr lang="el-GR" b="1" dirty="0">
              <a:solidFill>
                <a:srgbClr val="00B050"/>
              </a:solidFill>
              <a:latin typeface="Palatino Linotype" pitchFamily="18" charset="0"/>
            </a:endParaRPr>
          </a:p>
        </p:txBody>
      </p:sp>
      <p:sp>
        <p:nvSpPr>
          <p:cNvPr id="3" name="2 - Θέση περιεχομένου"/>
          <p:cNvSpPr>
            <a:spLocks noGrp="1"/>
          </p:cNvSpPr>
          <p:nvPr>
            <p:ph idx="1"/>
          </p:nvPr>
        </p:nvSpPr>
        <p:spPr/>
        <p:txBody>
          <a:bodyPr>
            <a:noAutofit/>
          </a:bodyPr>
          <a:lstStyle/>
          <a:p>
            <a:pPr algn="ctr">
              <a:buNone/>
            </a:pPr>
            <a:r>
              <a:rPr lang="el-GR" sz="4400" b="1" dirty="0"/>
              <a:t>Συνομήλικος με τον Μέγα Βασίλειο είναι ο άλλος μεγάλος ιεράρχης, ο Γρηγόριος ο Θεολόγος ή </a:t>
            </a:r>
            <a:r>
              <a:rPr lang="el-GR" sz="4400" b="1" dirty="0" err="1"/>
              <a:t>Ναζιανζηνός</a:t>
            </a:r>
            <a:r>
              <a:rPr lang="el-GR" sz="4400" b="1" dirty="0"/>
              <a:t>. Ο άγιος γεννήθηκε γύρω στο 329, στην </a:t>
            </a:r>
            <a:r>
              <a:rPr lang="el-GR" sz="4400" b="1" dirty="0" err="1"/>
              <a:t>Αριανζό</a:t>
            </a:r>
            <a:r>
              <a:rPr lang="el-GR" sz="4400" b="1" dirty="0"/>
              <a:t> της Καππαδοκίας, ένα χωριό κοντά στην πόλη Ναζιανζό.</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A4B249-D442-40E4-938E-08C94FDD9445}"/>
              </a:ext>
            </a:extLst>
          </p:cNvPr>
          <p:cNvSpPr>
            <a:spLocks noGrp="1"/>
          </p:cNvSpPr>
          <p:nvPr>
            <p:ph type="title"/>
          </p:nvPr>
        </p:nvSpPr>
        <p:spPr/>
        <p:txBody>
          <a:bodyPr>
            <a:normAutofit fontScale="90000"/>
          </a:bodyPr>
          <a:lstStyle/>
          <a:p>
            <a:r>
              <a:rPr lang="el-GR" b="1" dirty="0">
                <a:solidFill>
                  <a:srgbClr val="00B050"/>
                </a:solidFill>
                <a:latin typeface="Palatino Linotype" pitchFamily="18" charset="0"/>
              </a:rPr>
              <a:t>Ο ΓΡΗΓΟΡΙΟΣ Ο ΘΕΟΛΟΓΟΣ ή ΝΑΖΙΑΝΖΗΝΟΣ </a:t>
            </a:r>
            <a:r>
              <a:rPr lang="el-GR" b="1" dirty="0">
                <a:solidFill>
                  <a:srgbClr val="00B050"/>
                </a:solidFill>
              </a:rPr>
              <a:t>(</a:t>
            </a:r>
            <a:r>
              <a:rPr lang="el-GR" b="1" dirty="0" smtClean="0">
                <a:solidFill>
                  <a:srgbClr val="00B050"/>
                </a:solidFill>
              </a:rPr>
              <a:t>3</a:t>
            </a:r>
            <a:r>
              <a:rPr lang="en-US" b="1" dirty="0" smtClean="0">
                <a:solidFill>
                  <a:srgbClr val="00B050"/>
                </a:solidFill>
              </a:rPr>
              <a:t>27-390</a:t>
            </a:r>
            <a:r>
              <a:rPr lang="el-GR" b="1" dirty="0" smtClean="0">
                <a:solidFill>
                  <a:srgbClr val="00B050"/>
                </a:solidFill>
              </a:rPr>
              <a:t>)</a:t>
            </a:r>
            <a:r>
              <a:rPr lang="el-GR" b="1" dirty="0">
                <a:solidFill>
                  <a:srgbClr val="00B050"/>
                </a:solidFill>
              </a:rPr>
              <a:t/>
            </a:r>
            <a:br>
              <a:rPr lang="el-GR" b="1" dirty="0">
                <a:solidFill>
                  <a:srgbClr val="00B050"/>
                </a:solidFill>
              </a:rPr>
            </a:br>
            <a:r>
              <a:rPr lang="el-GR" b="1" dirty="0" smtClean="0">
                <a:solidFill>
                  <a:srgbClr val="00B050"/>
                </a:solidFill>
              </a:rPr>
              <a:t>(+</a:t>
            </a:r>
            <a:r>
              <a:rPr lang="en-US" b="1" dirty="0" smtClean="0">
                <a:solidFill>
                  <a:srgbClr val="00B050"/>
                </a:solidFill>
              </a:rPr>
              <a:t>6</a:t>
            </a:r>
            <a:r>
              <a:rPr lang="el-GR" b="1" dirty="0" smtClean="0">
                <a:solidFill>
                  <a:srgbClr val="00B050"/>
                </a:solidFill>
              </a:rPr>
              <a:t>3 </a:t>
            </a:r>
            <a:r>
              <a:rPr lang="el-GR" b="1" dirty="0">
                <a:solidFill>
                  <a:srgbClr val="00B050"/>
                </a:solidFill>
              </a:rPr>
              <a:t>ετών)</a:t>
            </a:r>
            <a:endParaRPr lang="el-GR" dirty="0"/>
          </a:p>
        </p:txBody>
      </p:sp>
      <p:sp>
        <p:nvSpPr>
          <p:cNvPr id="3" name="Text Placeholder 2">
            <a:extLst>
              <a:ext uri="{FF2B5EF4-FFF2-40B4-BE49-F238E27FC236}">
                <a16:creationId xmlns="" xmlns:a16="http://schemas.microsoft.com/office/drawing/2014/main" id="{770C598D-4A96-4E98-93AB-B2A25EA8F2D1}"/>
              </a:ext>
            </a:extLst>
          </p:cNvPr>
          <p:cNvSpPr>
            <a:spLocks noGrp="1"/>
          </p:cNvSpPr>
          <p:nvPr>
            <p:ph type="body" idx="1"/>
          </p:nvPr>
        </p:nvSpPr>
        <p:spPr/>
        <p:txBody>
          <a:bodyPr/>
          <a:lstStyle/>
          <a:p>
            <a:endParaRPr lang="el-GR"/>
          </a:p>
        </p:txBody>
      </p:sp>
      <p:sp>
        <p:nvSpPr>
          <p:cNvPr id="5" name="Text Placeholder 4">
            <a:extLst>
              <a:ext uri="{FF2B5EF4-FFF2-40B4-BE49-F238E27FC236}">
                <a16:creationId xmlns="" xmlns:a16="http://schemas.microsoft.com/office/drawing/2014/main" id="{F3FC4F79-B44C-4C59-9260-4CD56BA5351B}"/>
              </a:ext>
            </a:extLst>
          </p:cNvPr>
          <p:cNvSpPr>
            <a:spLocks noGrp="1"/>
          </p:cNvSpPr>
          <p:nvPr>
            <p:ph type="body" sz="quarter" idx="3"/>
          </p:nvPr>
        </p:nvSpPr>
        <p:spPr/>
        <p:txBody>
          <a:bodyPr/>
          <a:lstStyle/>
          <a:p>
            <a:endParaRPr lang="el-GR"/>
          </a:p>
        </p:txBody>
      </p:sp>
      <p:sp>
        <p:nvSpPr>
          <p:cNvPr id="6" name="Content Placeholder 5">
            <a:extLst>
              <a:ext uri="{FF2B5EF4-FFF2-40B4-BE49-F238E27FC236}">
                <a16:creationId xmlns="" xmlns:a16="http://schemas.microsoft.com/office/drawing/2014/main" id="{DBCDB25B-024E-4EDC-A011-72297BEB4392}"/>
              </a:ext>
            </a:extLst>
          </p:cNvPr>
          <p:cNvSpPr>
            <a:spLocks noGrp="1"/>
          </p:cNvSpPr>
          <p:nvPr>
            <p:ph sz="quarter" idx="4"/>
          </p:nvPr>
        </p:nvSpPr>
        <p:spPr/>
        <p:txBody>
          <a:bodyPr>
            <a:normAutofit lnSpcReduction="10000"/>
          </a:bodyPr>
          <a:lstStyle/>
          <a:p>
            <a:pPr marL="0" indent="0">
              <a:buNone/>
            </a:pPr>
            <a:r>
              <a:rPr lang="el-GR" sz="2800" b="1" dirty="0"/>
              <a:t>Συνομήλικος με τον Μέγα Βασίλειο είναι ο άλλος μεγάλος ιεράρχης, ο Γρηγόριος ο Θεολόγος ή Ναζιανζηνός. Ο άγιος γεννήθηκε γύρω στο 329, στην Αριανζό της Καππαδοκίας, ένα χωριό κοντά στην πόλη Ναζιανζό.</a:t>
            </a:r>
          </a:p>
          <a:p>
            <a:pPr marL="0" indent="0">
              <a:buNone/>
            </a:pPr>
            <a:endParaRPr lang="el-GR" dirty="0"/>
          </a:p>
        </p:txBody>
      </p:sp>
      <p:pic>
        <p:nvPicPr>
          <p:cNvPr id="7" name="Picture 2" descr="ÎÏÎ¿ÏÎ­Î»ÎµÏÎ¼Î± ÎµÎ¹ÎºÏÎ½Î±Ï Î³Î¹Î± Î³ÏÎ·Î³Î¿ÏÎ¹Î¿Ï Î¿ Î¸ÎµÎ¿Î»Î¿Î³Î¿Ï">
            <a:extLst>
              <a:ext uri="{FF2B5EF4-FFF2-40B4-BE49-F238E27FC236}">
                <a16:creationId xmlns="" xmlns:a16="http://schemas.microsoft.com/office/drawing/2014/main" id="{9522CE8F-79D7-418C-91E5-739D5CDE9821}"/>
              </a:ext>
            </a:extLst>
          </p:cNvPr>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a:stretch>
            <a:fillRect/>
          </a:stretch>
        </p:blipFill>
        <p:spPr bwMode="auto">
          <a:xfrm>
            <a:off x="411092" y="2292350"/>
            <a:ext cx="3548092" cy="44490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54120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ÎÏÎ¿ÏÎ­Î»ÎµÏÎ¼Î± ÎµÎ¹ÎºÏÎ½Î±Ï Î³Î¹Î± Î³ÏÎ·Î³Î¿ÏÎ¹Î¿Ï Î¿ Î¸ÎµÎ¿Î»Î¿Î³Î¿Ï">
            <a:extLst>
              <a:ext uri="{FF2B5EF4-FFF2-40B4-BE49-F238E27FC236}">
                <a16:creationId xmlns="" xmlns:a16="http://schemas.microsoft.com/office/drawing/2014/main" id="{0BBFDE14-AFD2-43E8-9571-02EAAA02B5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34072" y="1696168"/>
            <a:ext cx="3966120" cy="49731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3048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a:bodyPr>
          <a:lstStyle/>
          <a:p>
            <a:pPr algn="ctr">
              <a:buNone/>
            </a:pPr>
            <a:r>
              <a:rPr lang="el-GR" sz="4800" b="1" dirty="0">
                <a:latin typeface="Palatino Linotype" pitchFamily="18" charset="0"/>
              </a:rPr>
              <a:t>Γονείς του ήταν </a:t>
            </a:r>
            <a:r>
              <a:rPr lang="el-GR" sz="4800" b="1" dirty="0">
                <a:solidFill>
                  <a:schemeClr val="tx2">
                    <a:lumMod val="60000"/>
                    <a:lumOff val="40000"/>
                  </a:schemeClr>
                </a:solidFill>
                <a:latin typeface="Palatino Linotype" pitchFamily="18" charset="0"/>
              </a:rPr>
              <a:t>ο Γρηγόριος</a:t>
            </a:r>
            <a:r>
              <a:rPr lang="el-GR" sz="4800" b="1" dirty="0">
                <a:latin typeface="Palatino Linotype" pitchFamily="18" charset="0"/>
              </a:rPr>
              <a:t> και η</a:t>
            </a:r>
            <a:r>
              <a:rPr lang="el-GR" sz="4800" b="1" dirty="0">
                <a:solidFill>
                  <a:srgbClr val="FF0066"/>
                </a:solidFill>
                <a:latin typeface="Palatino Linotype" pitchFamily="18" charset="0"/>
              </a:rPr>
              <a:t> Νόννα </a:t>
            </a:r>
            <a:r>
              <a:rPr lang="el-GR" sz="4800" b="1" dirty="0">
                <a:latin typeface="Palatino Linotype" pitchFamily="18" charset="0"/>
              </a:rPr>
              <a:t>από τους οποίους διδάχτηκε την πίστη στον Χριστό. Ο πατέρας του μάλιστα ήταν επίσκοπος της πόλεως.</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sz="3600" b="1" dirty="0">
                <a:latin typeface="Palatino Linotype" pitchFamily="18" charset="0"/>
              </a:rPr>
              <a:t>Ο Γρηγόριος αφού περιπλανήθηκε για σπουδές σε σπουδαίες πόλεις της εποχής του, κατέληξε και αυτός, όπως και ο Βασίλειος, στην </a:t>
            </a:r>
            <a:r>
              <a:rPr lang="el-GR" sz="3600" b="1" dirty="0">
                <a:solidFill>
                  <a:srgbClr val="00B0F0"/>
                </a:solidFill>
                <a:latin typeface="Palatino Linotype" pitchFamily="18" charset="0"/>
              </a:rPr>
              <a:t>Αθήνα</a:t>
            </a:r>
            <a:r>
              <a:rPr lang="el-GR" sz="3600" b="1" dirty="0">
                <a:latin typeface="Palatino Linotype" pitchFamily="18" charset="0"/>
              </a:rPr>
              <a:t>, όπου έμεινε για 6 χρόνια. Εκεί, μαζί με τον Βασίλειο σπούδασε στις </a:t>
            </a:r>
            <a:r>
              <a:rPr lang="el-GR" sz="3600" b="1" dirty="0">
                <a:solidFill>
                  <a:srgbClr val="00B050"/>
                </a:solidFill>
                <a:latin typeface="Palatino Linotype" pitchFamily="18" charset="0"/>
              </a:rPr>
              <a:t>φιλοσοφικές σχολές </a:t>
            </a:r>
            <a:r>
              <a:rPr lang="el-GR" sz="3600" b="1" dirty="0">
                <a:latin typeface="Palatino Linotype" pitchFamily="18" charset="0"/>
              </a:rPr>
              <a:t>της πόλης.</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buNone/>
            </a:pPr>
            <a:r>
              <a:rPr lang="el-GR" b="1" dirty="0"/>
              <a:t>Στην </a:t>
            </a:r>
            <a:r>
              <a:rPr lang="el-GR" b="1" dirty="0">
                <a:solidFill>
                  <a:srgbClr val="00B0F0"/>
                </a:solidFill>
              </a:rPr>
              <a:t>Αθήνα</a:t>
            </a:r>
            <a:r>
              <a:rPr lang="el-GR" b="1" dirty="0"/>
              <a:t> ο Γρηγόριος γνώρισε και τον </a:t>
            </a:r>
            <a:r>
              <a:rPr lang="el-GR" b="1" dirty="0">
                <a:solidFill>
                  <a:srgbClr val="C00000"/>
                </a:solidFill>
              </a:rPr>
              <a:t>Ιουλιανό</a:t>
            </a:r>
            <a:r>
              <a:rPr lang="el-GR" b="1" dirty="0"/>
              <a:t>, τον επονομαζόμενο και ‘παραβάτη’, ο οποίος, όπως είναι γνωστό, ήθελε να αναβιώσει το αρχαίο ελληνικό πνεύμα και την αρχαία ελληνική θρησκεία. Ο Γρηγόριος μετά την ολοκλήρωση των σπουδών του στην Αθήνα, γύρισε στην πατρίδα του τη Ναζιανζό και βαπτίστηκε.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ctr">
              <a:buNone/>
            </a:pPr>
            <a:r>
              <a:rPr lang="el-GR" sz="3600" b="1" dirty="0">
                <a:latin typeface="+mj-lt"/>
              </a:rPr>
              <a:t>Ύστερα αποφάσισε να ζήσει ως μοναχός. Γιαυτό τον λόγο αποφάσισε να πάει κοντά στον φίλο του Βασίλειο, </a:t>
            </a:r>
            <a:r>
              <a:rPr lang="el-GR" sz="3600" b="1" dirty="0">
                <a:solidFill>
                  <a:srgbClr val="00B050"/>
                </a:solidFill>
                <a:latin typeface="+mj-lt"/>
              </a:rPr>
              <a:t>στον Πόντο,</a:t>
            </a:r>
            <a:r>
              <a:rPr lang="el-GR" sz="3600" b="1" dirty="0">
                <a:latin typeface="+mj-lt"/>
              </a:rPr>
              <a:t> ο οποίος ήδη είχε ξεκινήσει τη μοναχική ζωή. Έτσι αφού πέρασε εκεί τέσσερα χρόνια ασκητικής ζωής χειροτονήθηκε πρεσβύτερος.</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ctr">
              <a:buNone/>
            </a:pPr>
            <a:r>
              <a:rPr lang="el-GR" sz="3600" b="1" dirty="0"/>
              <a:t>Επιθυμώντας όμως πάντοτε την ησυχία, πήγε σε μοναστήρι και απέφευγε τα εκκλησιαστικά αξιώματα που κατά καιρούς του προσέφεραν. Σε ηλικία  48 ετών, όταν </a:t>
            </a:r>
            <a:r>
              <a:rPr lang="el-GR" sz="3600" b="1" u="sng" dirty="0"/>
              <a:t>έχασε τον φίλο του Βασίλειο, </a:t>
            </a:r>
            <a:r>
              <a:rPr lang="el-GR" sz="3600" b="1" dirty="0"/>
              <a:t>ήταν τόσο άρρωστος που δεν μπόρεσε να ταξιδέψει στην Καισάρεια, όπου ο καλός του φίλος κηδευόταν.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ctr">
              <a:buNone/>
            </a:pPr>
            <a:r>
              <a:rPr lang="el-GR" sz="3600" b="1" dirty="0"/>
              <a:t>Λίγους μήνες αργότερα και μετά την ανάρρωσή του, κάλεσαν τον Γρηγόριο στην Κωνσταντινούπολη, για να αναλάβει τον αγώνα εναντίον των αιρετικών </a:t>
            </a:r>
            <a:r>
              <a:rPr lang="el-GR" sz="3600" b="1" dirty="0" err="1">
                <a:solidFill>
                  <a:srgbClr val="7030A0"/>
                </a:solidFill>
              </a:rPr>
              <a:t>αρειανών</a:t>
            </a:r>
            <a:r>
              <a:rPr lang="el-GR" sz="3600" b="1" dirty="0">
                <a:solidFill>
                  <a:srgbClr val="7030A0"/>
                </a:solidFill>
              </a:rPr>
              <a:t>. </a:t>
            </a:r>
            <a:r>
              <a:rPr lang="el-GR" sz="3600" b="1" dirty="0">
                <a:solidFill>
                  <a:srgbClr val="FF0000"/>
                </a:solidFill>
              </a:rPr>
              <a:t>Ήταν η εποχή κατά την οποία όλοι οι ναοί της πόλης είχαν παραδοθεί στα χέρια των αιρετικών.</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118E5D-52F2-43F4-8DD5-1704FC045BF1}"/>
              </a:ext>
            </a:extLst>
          </p:cNvPr>
          <p:cNvSpPr>
            <a:spLocks noGrp="1"/>
          </p:cNvSpPr>
          <p:nvPr>
            <p:ph type="title"/>
          </p:nvPr>
        </p:nvSpPr>
        <p:spPr/>
        <p:txBody>
          <a:bodyPr>
            <a:normAutofit fontScale="90000"/>
          </a:bodyPr>
          <a:lstStyle/>
          <a:p>
            <a:r>
              <a:rPr lang="el-GR" b="1" dirty="0"/>
              <a:t>Ο Ιωάννης ο Χρυσόστομος (354-407)</a:t>
            </a:r>
            <a:br>
              <a:rPr lang="el-GR" b="1" dirty="0"/>
            </a:br>
            <a:r>
              <a:rPr lang="el-GR" b="1" dirty="0"/>
              <a:t>(+53 ετών)</a:t>
            </a:r>
          </a:p>
        </p:txBody>
      </p:sp>
      <p:pic>
        <p:nvPicPr>
          <p:cNvPr id="4098" name="Picture 2" descr="ÎÏÎ¿ÏÎ­Î»ÎµÏÎ¼Î± ÎµÎ¹ÎºÏÎ½Î±Ï Î³Î¹Î± Î¹ÏÎ¬Î½Î½Î·Ï ÏÏÏÏÏÏÏÎ¿Î¼Î¿Ï ÏÎµÎ¸Î±Î½Îµ ÏÎµ Î·Î»Î¹ÎºÎ¹Î±">
            <a:extLst>
              <a:ext uri="{FF2B5EF4-FFF2-40B4-BE49-F238E27FC236}">
                <a16:creationId xmlns="" xmlns:a16="http://schemas.microsoft.com/office/drawing/2014/main" id="{CA20873D-10AE-426A-A527-5A2ABE64CC02}"/>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411760" y="1602424"/>
            <a:ext cx="4188713" cy="5257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617679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sz="4000" b="1" dirty="0"/>
              <a:t>Έτσι ο Γρηγόριος πήγε στην Κωνσταντινούπολη και με τα φλογερά του κηρύγματα επιχειρηματολογούσε και δίδασκε τους ακροατές του κατά του αρειανισμού </a:t>
            </a:r>
            <a:r>
              <a:rPr lang="el-GR" sz="4000" b="1" dirty="0" err="1"/>
              <a:t>γιαυτό</a:t>
            </a:r>
            <a:r>
              <a:rPr lang="el-GR" sz="4000" b="1" dirty="0"/>
              <a:t> άλλωστε πήρε και την επωνυμία του ‘Θεολόγου’.</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ctr">
              <a:buNone/>
            </a:pPr>
            <a:r>
              <a:rPr lang="el-GR" sz="2800" b="1" dirty="0">
                <a:latin typeface="Palatino Linotype" pitchFamily="18" charset="0"/>
              </a:rPr>
              <a:t>Ήταν τόση η απήχηση των λόγων του, ώστε μέσα σε ελάχιστο χρονικό διάστημα οι χριστιανοί ξαναγύρισαν στην ορθοδοξία ενώ και </a:t>
            </a:r>
            <a:r>
              <a:rPr lang="el-GR" sz="2800" b="1" dirty="0">
                <a:solidFill>
                  <a:srgbClr val="00B0F0"/>
                </a:solidFill>
                <a:latin typeface="Palatino Linotype" pitchFamily="18" charset="0"/>
              </a:rPr>
              <a:t>ο αυτοκράτορας Θεοδόσιος ο Μέγας,</a:t>
            </a:r>
            <a:r>
              <a:rPr lang="el-GR" sz="2800" b="1" dirty="0">
                <a:latin typeface="Palatino Linotype" pitchFamily="18" charset="0"/>
              </a:rPr>
              <a:t> έδωσε πίσω στους ορθοδόξους όλους τους ναούς. Ύστερα ο Γρηγόριος αρνήθηκε και πάλι να γίνει Επίσκοπος Κωνσταντινούπολης και παρόλο που εκλέχτηκε παραιτήθηκε από τη θέση αυτή. Επέστρεψε στην πατρίδα του όπου καταβεβλημένος από τον κόπο και την ασθένεια κοιμήθηκε σε ηλικία </a:t>
            </a:r>
            <a:r>
              <a:rPr lang="el-GR" sz="2800" b="1" dirty="0">
                <a:solidFill>
                  <a:srgbClr val="FFC000"/>
                </a:solidFill>
                <a:latin typeface="Palatino Linotype" pitchFamily="18" charset="0"/>
              </a:rPr>
              <a:t>63 ετών.</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ctr">
              <a:buNone/>
            </a:pPr>
            <a:r>
              <a:rPr lang="el-GR" sz="3100" b="1" dirty="0">
                <a:latin typeface="Palatino Linotype" pitchFamily="18" charset="0"/>
              </a:rPr>
              <a:t>Τόμοι θεολογικών λόγων έχουν γραφτεί από τον Γρηγόριο τον Θεολόγο, </a:t>
            </a:r>
            <a:r>
              <a:rPr lang="el-GR" sz="3100" b="1" dirty="0">
                <a:solidFill>
                  <a:srgbClr val="00B0F0"/>
                </a:solidFill>
                <a:latin typeface="Palatino Linotype" pitchFamily="18" charset="0"/>
              </a:rPr>
              <a:t>ποιήματα,</a:t>
            </a:r>
            <a:r>
              <a:rPr lang="el-GR" sz="3100" b="1" dirty="0">
                <a:latin typeface="Palatino Linotype" pitchFamily="18" charset="0"/>
              </a:rPr>
              <a:t> </a:t>
            </a:r>
            <a:r>
              <a:rPr lang="el-GR" sz="3100" b="1" dirty="0">
                <a:solidFill>
                  <a:srgbClr val="00B050"/>
                </a:solidFill>
                <a:latin typeface="Palatino Linotype" pitchFamily="18" charset="0"/>
              </a:rPr>
              <a:t>διδακτικά έργα </a:t>
            </a:r>
            <a:r>
              <a:rPr lang="el-GR" sz="3100" b="1" dirty="0">
                <a:latin typeface="Palatino Linotype" pitchFamily="18" charset="0"/>
              </a:rPr>
              <a:t>γεμάτα από βάθος νοημάτων, </a:t>
            </a:r>
            <a:r>
              <a:rPr lang="el-GR" sz="3100" b="1" u="sng" dirty="0">
                <a:latin typeface="Palatino Linotype" pitchFamily="18" charset="0"/>
              </a:rPr>
              <a:t>με τέλεια γνώση της Αγίας Γραφής,</a:t>
            </a:r>
            <a:r>
              <a:rPr lang="el-GR" sz="3100" b="1" dirty="0">
                <a:latin typeface="Palatino Linotype" pitchFamily="18" charset="0"/>
              </a:rPr>
              <a:t> σοφή επιχειρηματολογία και ευαισθησία. Η Εκκλησία εκτός από τις 30 Ιανουαρίου, κατά την οποία εορτάζεται μαζί με τον Μέγα Βασίλειο και τον Ιωάννη τον Χρυσόστομο, τιμά και ιδιαίτερα τη μνήμη του, στις 25 Ιανουαρίου. </a:t>
            </a:r>
          </a:p>
          <a:p>
            <a:pPr algn="ctr">
              <a:buNone/>
            </a:pPr>
            <a:endParaRPr lang="el-GR" sz="3100" b="1" dirty="0">
              <a:latin typeface="Palatino Linotype"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upload.wikimedia.org/wikipedia/commons/thumb/f/f7/Gregory_of_Nazianzus_from_Vasilyevskiy_chin_%2815th_c.%2C_GTG%29.jpg/170px-Gregory_of_Nazianzus_from_Vasilyevskiy_chin_%2815th_c.%2C_GTG%29.jpg">
            <a:extLst>
              <a:ext uri="{FF2B5EF4-FFF2-40B4-BE49-F238E27FC236}">
                <a16:creationId xmlns="" xmlns:a16="http://schemas.microsoft.com/office/drawing/2014/main" id="{4CEE3C04-8E55-48D4-957F-89329F086A1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91880" y="0"/>
            <a:ext cx="3096343"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341390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solidFill>
                  <a:srgbClr val="FFC000"/>
                </a:solidFill>
              </a:rPr>
              <a:t>Ο ΙΩΑΝΝΗΣ Ο ΧΡΥΣΟΣΤΟΜΟΣ (354-407</a:t>
            </a:r>
            <a:r>
              <a:rPr lang="el-GR" b="1" dirty="0" smtClean="0">
                <a:solidFill>
                  <a:srgbClr val="FFC000"/>
                </a:solidFill>
              </a:rPr>
              <a:t>)(+</a:t>
            </a:r>
            <a:r>
              <a:rPr lang="en-US" b="1" dirty="0" smtClean="0">
                <a:solidFill>
                  <a:srgbClr val="FFC000"/>
                </a:solidFill>
              </a:rPr>
              <a:t>5</a:t>
            </a:r>
            <a:r>
              <a:rPr lang="el-GR" b="1" dirty="0" smtClean="0">
                <a:solidFill>
                  <a:srgbClr val="FFC000"/>
                </a:solidFill>
              </a:rPr>
              <a:t>3 </a:t>
            </a:r>
            <a:r>
              <a:rPr lang="el-GR" b="1" dirty="0">
                <a:solidFill>
                  <a:srgbClr val="FFC000"/>
                </a:solidFill>
              </a:rPr>
              <a:t>ετών)</a:t>
            </a:r>
          </a:p>
        </p:txBody>
      </p:sp>
      <p:sp>
        <p:nvSpPr>
          <p:cNvPr id="3" name="2 - Θέση περιεχομένου"/>
          <p:cNvSpPr>
            <a:spLocks noGrp="1"/>
          </p:cNvSpPr>
          <p:nvPr>
            <p:ph idx="1"/>
          </p:nvPr>
        </p:nvSpPr>
        <p:spPr/>
        <p:txBody>
          <a:bodyPr>
            <a:noAutofit/>
          </a:bodyPr>
          <a:lstStyle/>
          <a:p>
            <a:pPr algn="ctr">
              <a:buNone/>
            </a:pPr>
            <a:r>
              <a:rPr lang="el-GR" sz="5400" b="1" dirty="0"/>
              <a:t>Μικρότερος στην ηλικία σε σχέση με τον Βασίλειο και τον Γρηγόριο, ο άγιος Ιωάννης ο Χρυσόστομος γεννήθηκε στην Αντιόχεια της Συρίας το 344.</a:t>
            </a:r>
          </a:p>
        </p:txBody>
      </p:sp>
      <p:sp>
        <p:nvSpPr>
          <p:cNvPr id="4" name="Rectangle 3">
            <a:extLst>
              <a:ext uri="{FF2B5EF4-FFF2-40B4-BE49-F238E27FC236}">
                <a16:creationId xmlns="" xmlns:a16="http://schemas.microsoft.com/office/drawing/2014/main" id="{62FC4D2D-C719-4CB6-A03B-F350FFD91E82}"/>
              </a:ext>
            </a:extLst>
          </p:cNvPr>
          <p:cNvSpPr/>
          <p:nvPr/>
        </p:nvSpPr>
        <p:spPr>
          <a:xfrm>
            <a:off x="2286000" y="3105835"/>
            <a:ext cx="4572000" cy="646331"/>
          </a:xfrm>
          <a:prstGeom prst="rect">
            <a:avLst/>
          </a:prstGeom>
        </p:spPr>
        <p:txBody>
          <a:bodyPr>
            <a:spAutoFit/>
          </a:bodyPr>
          <a:lstStyle/>
          <a:p>
            <a:r>
              <a:rPr lang="el-GR" b="1" dirty="0"/>
              <a:t>(354-407)</a:t>
            </a:r>
            <a:br>
              <a:rPr lang="el-GR" b="1" dirty="0"/>
            </a:br>
            <a:r>
              <a:rPr lang="el-GR" b="1" dirty="0"/>
              <a:t>(+53 ετών)</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Î£ÏÎµÏÎ¹ÎºÎ® ÎµÎ¹ÎºÏÎ½Î±">
            <a:extLst>
              <a:ext uri="{FF2B5EF4-FFF2-40B4-BE49-F238E27FC236}">
                <a16:creationId xmlns="" xmlns:a16="http://schemas.microsoft.com/office/drawing/2014/main" id="{013E8673-46F5-487F-86AD-6F4E209E1A1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52463"/>
            <a:ext cx="9144000" cy="5553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43469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ctr">
              <a:buNone/>
            </a:pPr>
            <a:r>
              <a:rPr lang="el-GR" sz="4000" b="1" dirty="0"/>
              <a:t>Γονείς του ήταν ο </a:t>
            </a:r>
            <a:r>
              <a:rPr lang="el-GR" sz="4000" b="1" dirty="0" err="1">
                <a:solidFill>
                  <a:schemeClr val="tx2">
                    <a:lumMod val="60000"/>
                    <a:lumOff val="40000"/>
                  </a:schemeClr>
                </a:solidFill>
              </a:rPr>
              <a:t>Σεκούνδιος</a:t>
            </a:r>
            <a:r>
              <a:rPr lang="el-GR" sz="4000" b="1" dirty="0"/>
              <a:t> και η </a:t>
            </a:r>
            <a:r>
              <a:rPr lang="el-GR" sz="4000" b="1" dirty="0">
                <a:solidFill>
                  <a:srgbClr val="FF0066"/>
                </a:solidFill>
              </a:rPr>
              <a:t>Ανθούσα.</a:t>
            </a:r>
            <a:r>
              <a:rPr lang="el-GR" sz="4000" b="1" dirty="0"/>
              <a:t> </a:t>
            </a:r>
            <a:r>
              <a:rPr lang="el-GR" sz="4000" b="1" dirty="0" err="1"/>
              <a:t>Δασκαλοί</a:t>
            </a:r>
            <a:r>
              <a:rPr lang="el-GR" sz="4000" b="1" dirty="0"/>
              <a:t> του ο </a:t>
            </a:r>
            <a:r>
              <a:rPr lang="el-GR" sz="4000" b="1" dirty="0">
                <a:solidFill>
                  <a:srgbClr val="00B050"/>
                </a:solidFill>
              </a:rPr>
              <a:t>φιλόσοφος </a:t>
            </a:r>
            <a:r>
              <a:rPr lang="el-GR" sz="4000" b="1" dirty="0" err="1">
                <a:solidFill>
                  <a:srgbClr val="00B050"/>
                </a:solidFill>
              </a:rPr>
              <a:t>Ανδραγάθιος</a:t>
            </a:r>
            <a:r>
              <a:rPr lang="el-GR" sz="4000" b="1" dirty="0"/>
              <a:t> και ο </a:t>
            </a:r>
            <a:r>
              <a:rPr lang="el-GR" sz="4000" b="1" dirty="0">
                <a:solidFill>
                  <a:srgbClr val="FFC000"/>
                </a:solidFill>
              </a:rPr>
              <a:t>ειδωλολάτρης ρήτορας </a:t>
            </a:r>
            <a:r>
              <a:rPr lang="el-GR" sz="4000" b="1" dirty="0" err="1">
                <a:solidFill>
                  <a:srgbClr val="FFC000"/>
                </a:solidFill>
              </a:rPr>
              <a:t>Λιβάνιος</a:t>
            </a:r>
            <a:r>
              <a:rPr lang="el-GR" sz="4000" b="1" dirty="0">
                <a:solidFill>
                  <a:srgbClr val="FFC000"/>
                </a:solidFill>
              </a:rPr>
              <a:t>.</a:t>
            </a:r>
            <a:r>
              <a:rPr lang="el-GR" sz="4000" b="1" dirty="0"/>
              <a:t> Ο  τελευταίος μάλιστα θα τον άφηνε διάδοχό του, αν δεν είχε γίνει χριστιανός,</a:t>
            </a:r>
            <a:r>
              <a:rPr lang="el-GR" sz="4000" b="1" i="1" dirty="0"/>
              <a:t> </a:t>
            </a:r>
            <a:r>
              <a:rPr lang="el-GR" sz="4000" b="1" dirty="0"/>
              <a:t>όπως χαρακτηριστικά έλεγε.</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ctr">
              <a:buNone/>
            </a:pPr>
            <a:r>
              <a:rPr lang="el-GR" sz="4000" b="1" dirty="0"/>
              <a:t>Σε ηλικία 20 ετών ο Ιωάννης βαφτίστηκε και επιδόθηκε σε συστηματικές σπουδές στη θεολογική σχολή της Αντιόχειας. Ύστερα έγινε μοναχός και ασκήτεψε.  Εξ αιτίας όμως της αυστηρής ασκήσεως κλονίστηκε η υγεία του και </a:t>
            </a:r>
            <a:r>
              <a:rPr lang="el-GR" sz="4000" b="1" dirty="0" err="1"/>
              <a:t>γιαυτό</a:t>
            </a:r>
            <a:r>
              <a:rPr lang="el-GR" sz="4000" b="1" dirty="0"/>
              <a:t> επέστρεψε στην πατρίδα του.</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sz="3600" b="1" dirty="0">
                <a:latin typeface="Palatino Linotype" pitchFamily="18" charset="0"/>
              </a:rPr>
              <a:t>Εκεί χειροτονήθηκε διάκονος και ύστερα από 16 χρόνια αναδείχθηκε </a:t>
            </a:r>
            <a:r>
              <a:rPr lang="el-GR" sz="3600" b="1" dirty="0">
                <a:solidFill>
                  <a:schemeClr val="accent2">
                    <a:lumMod val="75000"/>
                  </a:schemeClr>
                </a:solidFill>
                <a:latin typeface="Palatino Linotype" pitchFamily="18" charset="0"/>
              </a:rPr>
              <a:t>Επίσκοπος Κωνσταντινουπόλεως.</a:t>
            </a:r>
            <a:r>
              <a:rPr lang="el-GR" sz="3600" b="1" dirty="0">
                <a:latin typeface="Palatino Linotype" pitchFamily="18" charset="0"/>
              </a:rPr>
              <a:t> Από τη θέση αυτή ο Ιωάννης ανέπτυξε σπουδαία ιεραποστολική, </a:t>
            </a:r>
            <a:r>
              <a:rPr lang="el-GR" sz="3600" b="1" dirty="0">
                <a:solidFill>
                  <a:srgbClr val="FFC000"/>
                </a:solidFill>
                <a:latin typeface="Palatino Linotype" pitchFamily="18" charset="0"/>
              </a:rPr>
              <a:t>φιλανθρωπική </a:t>
            </a:r>
            <a:r>
              <a:rPr lang="el-GR" sz="3600" b="1" dirty="0">
                <a:latin typeface="Palatino Linotype" pitchFamily="18" charset="0"/>
              </a:rPr>
              <a:t>και </a:t>
            </a:r>
            <a:r>
              <a:rPr lang="el-GR" sz="3600" b="1" dirty="0">
                <a:solidFill>
                  <a:srgbClr val="FF0066"/>
                </a:solidFill>
                <a:latin typeface="Palatino Linotype" pitchFamily="18" charset="0"/>
              </a:rPr>
              <a:t>κατηχητική δράση.</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pPr algn="just">
              <a:buNone/>
            </a:pPr>
            <a:r>
              <a:rPr lang="el-GR" b="1" dirty="0"/>
              <a:t>Παράλληλα στα κηρύγματά του στηλίτευε το κακό που επικρατούσε και έλεγχε ακόμα και την αυτοκρατορική αυλή. Αυτό ενόχλησε την αυτοκράτειρα Ευδοξία με ενέργειες της οποίας ο Ιωάννης ο Χρυσόστομος </a:t>
            </a:r>
            <a:r>
              <a:rPr lang="el-GR" b="1" dirty="0">
                <a:solidFill>
                  <a:srgbClr val="FF0000"/>
                </a:solidFill>
              </a:rPr>
              <a:t>εξορίστηκε.</a:t>
            </a:r>
            <a:r>
              <a:rPr lang="el-GR" b="1" dirty="0"/>
              <a:t> Ο λαός όμως τον αναζητούσε και πίεζε για την επιστροφή του. Έτσι τον άφησαν να επιστρέψει στην Κωνσταντινούπολη αλλά εκείνος συνέχισε τα ελεγκτικά του κηρύγματα κατά της αυτοκρατορικής αυλής.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0AC323-85C7-42B8-A026-E8CA7C8C88E2}"/>
              </a:ext>
            </a:extLst>
          </p:cNvPr>
          <p:cNvSpPr>
            <a:spLocks noGrp="1"/>
          </p:cNvSpPr>
          <p:nvPr>
            <p:ph type="title"/>
          </p:nvPr>
        </p:nvSpPr>
        <p:spPr/>
        <p:txBody>
          <a:bodyPr>
            <a:normAutofit fontScale="90000"/>
          </a:bodyPr>
          <a:lstStyle/>
          <a:p>
            <a:r>
              <a:rPr lang="el-GR" b="1" dirty="0">
                <a:solidFill>
                  <a:srgbClr val="00B050"/>
                </a:solidFill>
              </a:rPr>
              <a:t/>
            </a:r>
            <a:br>
              <a:rPr lang="el-GR" b="1" dirty="0">
                <a:solidFill>
                  <a:srgbClr val="00B050"/>
                </a:solidFill>
              </a:rPr>
            </a:br>
            <a:r>
              <a:rPr lang="el-GR" b="1" dirty="0"/>
              <a:t>Ο Γρηγόριος ο Θεολόγος ή Ναζιανζηνός(327-390). (+63 ετών)</a:t>
            </a:r>
            <a:br>
              <a:rPr lang="el-GR" b="1" dirty="0"/>
            </a:br>
            <a:endParaRPr lang="el-GR" b="1" dirty="0"/>
          </a:p>
        </p:txBody>
      </p:sp>
      <p:pic>
        <p:nvPicPr>
          <p:cNvPr id="5122" name="Picture 2" descr="ÎÏÎ¿ÏÎ­Î»ÎµÏÎ¼Î± ÎµÎ¹ÎºÏÎ½Î±Ï Î³Î¹Î± Î³ÏÎ·Î³Î¿ÏÎ¹Î¿Ï Î¿ Î¸ÎµÎ¿Î»Î¿Î³Î¿Ï">
            <a:extLst>
              <a:ext uri="{FF2B5EF4-FFF2-40B4-BE49-F238E27FC236}">
                <a16:creationId xmlns="" xmlns:a16="http://schemas.microsoft.com/office/drawing/2014/main" id="{D2A52370-924C-48D6-8B4A-B9E19F4E0E19}"/>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334072" y="1696168"/>
            <a:ext cx="3966120" cy="49731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308915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buNone/>
            </a:pPr>
            <a:r>
              <a:rPr lang="el-GR" b="1" dirty="0">
                <a:latin typeface="Palatino Linotype" pitchFamily="18" charset="0"/>
              </a:rPr>
              <a:t>Οδηγήθηκε ξανά στην </a:t>
            </a:r>
            <a:r>
              <a:rPr lang="el-GR" b="1" dirty="0">
                <a:solidFill>
                  <a:srgbClr val="FF0000"/>
                </a:solidFill>
                <a:latin typeface="Palatino Linotype" pitchFamily="18" charset="0"/>
              </a:rPr>
              <a:t>εξορία</a:t>
            </a:r>
            <a:r>
              <a:rPr lang="el-GR" b="1" dirty="0">
                <a:latin typeface="Palatino Linotype" pitchFamily="18" charset="0"/>
              </a:rPr>
              <a:t>. Αλλά και από εκεί οι εχθροί του ζήτησαν να μεταφερθεί σε ακόμα πιο απομακρυσμένη και δύσβατη περιοχή. Μη μπορώντας να αντέξει τις κακουχίες της πεζοπορίας ο άγιος Ιωάννης ο Χρυσόστομος, </a:t>
            </a:r>
            <a:r>
              <a:rPr lang="el-GR" b="1" dirty="0">
                <a:solidFill>
                  <a:schemeClr val="accent6">
                    <a:lumMod val="75000"/>
                  </a:schemeClr>
                </a:solidFill>
                <a:latin typeface="Palatino Linotype" pitchFamily="18" charset="0"/>
              </a:rPr>
              <a:t>πέθανε  στον Πόντο </a:t>
            </a:r>
            <a:r>
              <a:rPr lang="el-GR" b="1" dirty="0">
                <a:latin typeface="Palatino Linotype" pitchFamily="18" charset="0"/>
              </a:rPr>
              <a:t>στις </a:t>
            </a:r>
            <a:r>
              <a:rPr lang="el-GR" b="1" dirty="0">
                <a:solidFill>
                  <a:schemeClr val="accent6">
                    <a:lumMod val="75000"/>
                  </a:schemeClr>
                </a:solidFill>
                <a:latin typeface="Palatino Linotype" pitchFamily="18" charset="0"/>
              </a:rPr>
              <a:t>14 Σεπτεμβρίου</a:t>
            </a:r>
            <a:r>
              <a:rPr lang="el-GR" b="1" dirty="0">
                <a:latin typeface="Palatino Linotype" pitchFamily="18" charset="0"/>
              </a:rPr>
              <a:t> σε ηλικία </a:t>
            </a:r>
            <a:r>
              <a:rPr lang="el-GR" b="1" dirty="0">
                <a:solidFill>
                  <a:schemeClr val="accent6">
                    <a:lumMod val="75000"/>
                  </a:schemeClr>
                </a:solidFill>
                <a:latin typeface="Palatino Linotype" pitchFamily="18" charset="0"/>
              </a:rPr>
              <a:t>63 ετών.</a:t>
            </a:r>
            <a:r>
              <a:rPr lang="el-GR" b="1" dirty="0">
                <a:latin typeface="Palatino Linotype" pitchFamily="18"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pPr algn="ctr">
              <a:buNone/>
            </a:pPr>
            <a:r>
              <a:rPr lang="el-GR" b="1" dirty="0"/>
              <a:t>Ο Ιωάννης ονομάστηκε δίκαια </a:t>
            </a:r>
            <a:r>
              <a:rPr lang="el-GR" b="1" dirty="0">
                <a:solidFill>
                  <a:srgbClr val="FFC000"/>
                </a:solidFill>
              </a:rPr>
              <a:t>‘Χρυσόστομος’</a:t>
            </a:r>
            <a:r>
              <a:rPr lang="el-GR" b="1" dirty="0"/>
              <a:t> γιατί ήταν έξοχος ρήτορας. Εκτός από το χάρισμα του λόγου είχε άριστη γνώση των </a:t>
            </a:r>
            <a:r>
              <a:rPr lang="el-GR" b="1" dirty="0">
                <a:solidFill>
                  <a:srgbClr val="00B0F0"/>
                </a:solidFill>
              </a:rPr>
              <a:t>Ιερών Γραφών</a:t>
            </a:r>
            <a:r>
              <a:rPr lang="el-GR" b="1" dirty="0"/>
              <a:t> αλλά και της </a:t>
            </a:r>
            <a:r>
              <a:rPr lang="el-GR" b="1" dirty="0">
                <a:solidFill>
                  <a:srgbClr val="FF0066"/>
                </a:solidFill>
              </a:rPr>
              <a:t>φιλοσοφίας των ελλήνων φιλοσόφων</a:t>
            </a:r>
            <a:r>
              <a:rPr lang="el-GR" b="1" dirty="0"/>
              <a:t>. Τα έργα του καταλαμβάνουν </a:t>
            </a:r>
            <a:r>
              <a:rPr lang="el-GR" b="1" u="sng" dirty="0">
                <a:solidFill>
                  <a:schemeClr val="accent4">
                    <a:lumMod val="75000"/>
                  </a:schemeClr>
                </a:solidFill>
              </a:rPr>
              <a:t>18 τόμους</a:t>
            </a:r>
            <a:r>
              <a:rPr lang="el-GR" b="1" dirty="0"/>
              <a:t>. Η Εκκλησία εκτός από τις 30 Ιανουαρίου, κατά την οποία εορτάζεται μαζί με τον Μέγα Βασίλειο και τον Γρηγόριο, τιμά τον Άγιο Ιωάννη το Χρυσόστομο στις 13 Νοεμβρίου. </a:t>
            </a:r>
          </a:p>
          <a:p>
            <a:pPr algn="ctr">
              <a:buNone/>
            </a:pPr>
            <a:endParaRPr lang="el-GR" b="1" dirty="0">
              <a:latin typeface="Palatino Linotype"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just">
              <a:buNone/>
            </a:pPr>
            <a:r>
              <a:rPr lang="el-GR" b="1" dirty="0"/>
              <a:t>Αξίζει να σημειωθεί, ότι τα λείψανα του αγίου είχαν κλαπεί από την Κωνσταντινούπολη το 1204 στη διάρκεια σταυροφορίας και από τότε φυλάσσονταν στο Βατικανό.  Μόλις στα τέλη του </a:t>
            </a:r>
            <a:r>
              <a:rPr lang="el-GR" b="1" dirty="0">
                <a:solidFill>
                  <a:srgbClr val="FFC000"/>
                </a:solidFill>
              </a:rPr>
              <a:t>2004,</a:t>
            </a:r>
            <a:r>
              <a:rPr lang="el-GR" b="1" dirty="0"/>
              <a:t> αποφασίστηκε η παράδοση των λειψάνων από τον πάπα, στον πατριάρχη της Κωνσταντινουπόλεως Βαρθολομαίο, όπου και φυλάσσονται έως σήμερα.</a:t>
            </a:r>
          </a:p>
          <a:p>
            <a:pPr>
              <a:buNone/>
            </a:pPr>
            <a:endParaRPr lang="el-G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a:solidFill>
                  <a:srgbClr val="FF0066"/>
                </a:solidFill>
                <a:latin typeface="Palatino Linotype" pitchFamily="18" charset="0"/>
              </a:rPr>
              <a:t>Η ΔΙΔΑΣΚΑΛΙΑ ΤΩΝ ΤΡΙΩΝ ΙΕΡΑΡΧΩΝ</a:t>
            </a:r>
          </a:p>
        </p:txBody>
      </p:sp>
      <p:sp>
        <p:nvSpPr>
          <p:cNvPr id="3" name="2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ctr">
              <a:buNone/>
            </a:pPr>
            <a:r>
              <a:rPr lang="el-GR" sz="4000" b="1" dirty="0">
                <a:solidFill>
                  <a:srgbClr val="FF0000"/>
                </a:solidFill>
                <a:latin typeface="Palatino Linotype" pitchFamily="18" charset="0"/>
              </a:rPr>
              <a:t>Ο Μέγας Βασίλειος </a:t>
            </a:r>
            <a:r>
              <a:rPr lang="el-GR" sz="4000" b="1" dirty="0">
                <a:latin typeface="Palatino Linotype" pitchFamily="18" charset="0"/>
              </a:rPr>
              <a:t>δίνοντας μεγάλη σημασία στην βοήθεια προς τους φτωχούς διακήρυττε, ότι</a:t>
            </a:r>
            <a:r>
              <a:rPr lang="el-GR" sz="4000" b="1" i="1" dirty="0">
                <a:latin typeface="Palatino Linotype" pitchFamily="18" charset="0"/>
              </a:rPr>
              <a:t> </a:t>
            </a:r>
            <a:r>
              <a:rPr lang="el-GR" sz="4000" b="1" i="1" dirty="0">
                <a:solidFill>
                  <a:srgbClr val="0070C0"/>
                </a:solidFill>
                <a:latin typeface="Palatino Linotype" pitchFamily="18" charset="0"/>
              </a:rPr>
              <a:t>«αν αυτός που απογυμνώνει το ντυμένο ονομάζεται λωποδύτης, αυτός που δεν ντύνει το γυμνό, αν και μπορεί να το κάνει, δεν είναι το ίδιο;</a:t>
            </a:r>
            <a:r>
              <a:rPr lang="el-GR" sz="4000" b="1" i="1" dirty="0">
                <a:latin typeface="Palatino Linotype" pitchFamily="18" charset="0"/>
              </a:rPr>
              <a:t>».</a:t>
            </a:r>
            <a:endParaRPr lang="el-GR" sz="4000" b="1" dirty="0">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a:bodyPr>
          <a:lstStyle/>
          <a:p>
            <a:pPr>
              <a:buNone/>
            </a:pPr>
            <a:r>
              <a:rPr lang="el-GR" i="1" dirty="0"/>
              <a:t> </a:t>
            </a:r>
            <a:r>
              <a:rPr lang="el-GR" sz="4400" b="1" dirty="0">
                <a:latin typeface="Palatino Linotype" pitchFamily="18" charset="0"/>
              </a:rPr>
              <a:t>Και </a:t>
            </a:r>
            <a:r>
              <a:rPr lang="el-GR" sz="4400" b="1" dirty="0">
                <a:solidFill>
                  <a:srgbClr val="00B050"/>
                </a:solidFill>
                <a:latin typeface="Palatino Linotype" pitchFamily="18" charset="0"/>
              </a:rPr>
              <a:t>ο Γρηγόριος ο Θεολόγος,</a:t>
            </a:r>
            <a:r>
              <a:rPr lang="el-GR" sz="4400" b="1" dirty="0">
                <a:latin typeface="Palatino Linotype" pitchFamily="18" charset="0"/>
              </a:rPr>
              <a:t> συμβούλευε: </a:t>
            </a:r>
            <a:r>
              <a:rPr lang="el-GR" sz="4400" b="1" i="1" dirty="0">
                <a:solidFill>
                  <a:srgbClr val="00B0F0"/>
                </a:solidFill>
                <a:latin typeface="Palatino Linotype" pitchFamily="18" charset="0"/>
              </a:rPr>
              <a:t>«Μην τεντώνεις τα χέρια σου στον ουρανό αλλά στα χέρια των φτωχών. Αν τεντώσεις τα χέρια σου στα χέρια των φτωχών έπιασες την κορυφή του ουρανού».</a:t>
            </a:r>
            <a:endParaRPr lang="el-GR" sz="4400" b="1" dirty="0">
              <a:solidFill>
                <a:srgbClr val="00B0F0"/>
              </a:solidFill>
              <a:latin typeface="Palatino Linotype"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just">
              <a:buNone/>
            </a:pPr>
            <a:r>
              <a:rPr lang="el-GR" sz="2800" b="1" dirty="0">
                <a:latin typeface="Palatino Linotype" pitchFamily="18" charset="0"/>
              </a:rPr>
              <a:t>Περί των φαινομένων πλεονεξίας </a:t>
            </a:r>
            <a:r>
              <a:rPr lang="el-GR" sz="2800" b="1" dirty="0">
                <a:solidFill>
                  <a:srgbClr val="FFC000"/>
                </a:solidFill>
                <a:latin typeface="Palatino Linotype" pitchFamily="18" charset="0"/>
              </a:rPr>
              <a:t>ο άγιος Ιωάννης ο Χρυσόστομος</a:t>
            </a:r>
            <a:r>
              <a:rPr lang="el-GR" sz="2800" b="1" dirty="0">
                <a:latin typeface="Palatino Linotype" pitchFamily="18" charset="0"/>
              </a:rPr>
              <a:t> έλεγε με έντονο ύφος: </a:t>
            </a:r>
            <a:r>
              <a:rPr lang="el-GR" sz="2800" b="1" i="1" dirty="0">
                <a:solidFill>
                  <a:srgbClr val="00B0F0"/>
                </a:solidFill>
                <a:latin typeface="Palatino Linotype" pitchFamily="18" charset="0"/>
              </a:rPr>
              <a:t>«Καθημερινά βλασφημείται ο Θεός από εμάς εξαιτίας των αρπαγών και της πλεονεξίας μας. Η αρρώστια αυτή κατέλαβε όλη την οικουμένη και τις ψυχές όλων. Κηρύττουμε το Χριστό και υπηρετούμε το χρυσό. Κανείς δεν θα ήταν άθεος, αν εμείς είμαστε χριστιανοί όπως πρέπει. Δεν θα υπήρχε ανάγκη για </a:t>
            </a:r>
            <a:r>
              <a:rPr lang="el-GR" sz="2800" b="1" i="1" dirty="0" err="1">
                <a:solidFill>
                  <a:srgbClr val="00B0F0"/>
                </a:solidFill>
                <a:latin typeface="Palatino Linotype" pitchFamily="18" charset="0"/>
              </a:rPr>
              <a:t>λόγια...αν</a:t>
            </a:r>
            <a:r>
              <a:rPr lang="el-GR" sz="2800" b="1" i="1" dirty="0">
                <a:solidFill>
                  <a:srgbClr val="00B0F0"/>
                </a:solidFill>
                <a:latin typeface="Palatino Linotype" pitchFamily="18" charset="0"/>
              </a:rPr>
              <a:t> επιδεικνύαμε έργα.…»</a:t>
            </a:r>
            <a:r>
              <a:rPr lang="el-GR" sz="2800" b="1" dirty="0">
                <a:solidFill>
                  <a:srgbClr val="00B0F0"/>
                </a:solidFill>
                <a:latin typeface="Palatino Linotype" pitchFamily="18" charset="0"/>
              </a:rPr>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just">
              <a:buNone/>
            </a:pPr>
            <a:r>
              <a:rPr lang="el-GR" sz="3600" b="1" dirty="0">
                <a:latin typeface="Palatino Linotype" pitchFamily="18" charset="0"/>
              </a:rPr>
              <a:t>Ας σημειωθεί άλλωστε, ότι και οι τρεις Ιεράρχες μοίρασαν την περιουσία τους στους φτωχούς. </a:t>
            </a:r>
            <a:r>
              <a:rPr lang="el-GR" sz="3600" b="1" dirty="0" err="1">
                <a:latin typeface="Palatino Linotype" pitchFamily="18" charset="0"/>
              </a:rPr>
              <a:t>Γιαυτό</a:t>
            </a:r>
            <a:r>
              <a:rPr lang="el-GR" sz="3600" b="1" dirty="0">
                <a:latin typeface="Palatino Linotype" pitchFamily="18" charset="0"/>
              </a:rPr>
              <a:t> άλλωστε συμβούλευαν και τις κατά τόπους Εκκλησίες </a:t>
            </a:r>
            <a:r>
              <a:rPr lang="el-GR" sz="3600" b="1" i="1" dirty="0">
                <a:solidFill>
                  <a:srgbClr val="00B0F0"/>
                </a:solidFill>
                <a:latin typeface="Palatino Linotype" pitchFamily="18" charset="0"/>
              </a:rPr>
              <a:t>«…όσα εισπράττουν να τα σκορπίζουν γρήγορα σ’ αυτούς που έχουν ανάγκη».</a:t>
            </a:r>
            <a:endParaRPr lang="el-GR" sz="3600" b="1" dirty="0">
              <a:solidFill>
                <a:srgbClr val="00B0F0"/>
              </a:solidFill>
              <a:latin typeface="Palatino Linotype"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just">
              <a:buNone/>
            </a:pPr>
            <a:r>
              <a:rPr lang="el-GR" sz="3600" b="1" dirty="0">
                <a:latin typeface="Palatino Linotype" pitchFamily="18" charset="0"/>
              </a:rPr>
              <a:t>Επαναστατικά ήταν και τα μηνύματα των Τριών Ιεραρχών περί της ισότητας των δύο φύλων, αν αναλογιστούμε, ότι αυτά διακηρύχθηκαν από εκείνους, κατά τον 4</a:t>
            </a:r>
            <a:r>
              <a:rPr lang="el-GR" sz="3600" b="1" baseline="30000" dirty="0">
                <a:latin typeface="Palatino Linotype" pitchFamily="18" charset="0"/>
              </a:rPr>
              <a:t>ο</a:t>
            </a:r>
            <a:r>
              <a:rPr lang="el-GR" sz="3600" b="1" dirty="0">
                <a:latin typeface="Palatino Linotype" pitchFamily="18" charset="0"/>
              </a:rPr>
              <a:t> αι. μ. Χ., μέσα δηλαδή σε μία κοινωνία με δεδομένη την υποβαθμισμένη θέση </a:t>
            </a:r>
            <a:r>
              <a:rPr lang="el-GR" sz="3600" b="1" dirty="0">
                <a:solidFill>
                  <a:srgbClr val="FF0066"/>
                </a:solidFill>
                <a:latin typeface="Palatino Linotype" pitchFamily="18" charset="0"/>
              </a:rPr>
              <a:t>των γυναικών.</a:t>
            </a:r>
            <a:r>
              <a:rPr lang="el-GR" sz="3600" b="1" dirty="0">
                <a:latin typeface="Palatino Linotype" pitchFamily="18" charset="0"/>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pPr algn="just">
              <a:buNone/>
            </a:pPr>
            <a:r>
              <a:rPr lang="el-GR" sz="4400" b="1" dirty="0">
                <a:latin typeface="Palatino Linotype" panose="02040502050505030304" pitchFamily="18" charset="0"/>
              </a:rPr>
              <a:t>Έτσι λοιπόν </a:t>
            </a:r>
            <a:r>
              <a:rPr lang="el-GR" sz="4400" b="1" dirty="0">
                <a:solidFill>
                  <a:srgbClr val="FFC000"/>
                </a:solidFill>
                <a:latin typeface="Palatino Linotype" panose="02040502050505030304" pitchFamily="18" charset="0"/>
              </a:rPr>
              <a:t>ο Ιωάννης ο Χρυσόστομος </a:t>
            </a:r>
            <a:r>
              <a:rPr lang="el-GR" sz="4400" b="1" dirty="0">
                <a:latin typeface="Palatino Linotype" panose="02040502050505030304" pitchFamily="18" charset="0"/>
              </a:rPr>
              <a:t>διακήρυττε προς τους συζύγους, ότι έλαβαν </a:t>
            </a:r>
            <a:r>
              <a:rPr lang="el-GR" sz="4400" b="1" i="1" dirty="0">
                <a:solidFill>
                  <a:srgbClr val="00B0F0"/>
                </a:solidFill>
                <a:latin typeface="Palatino Linotype" panose="02040502050505030304" pitchFamily="18" charset="0"/>
              </a:rPr>
              <a:t>«συνεργάτιδα και φίλη και ελεύθερη και της ίδιας τιμής και αξίας άνθρωπο»</a:t>
            </a:r>
            <a:endParaRPr lang="el-GR" sz="4400" b="1" dirty="0">
              <a:solidFill>
                <a:srgbClr val="00B0F0"/>
              </a:solidFill>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pPr algn="ctr">
              <a:buNone/>
            </a:pPr>
            <a:r>
              <a:rPr lang="el-GR" dirty="0"/>
              <a:t>  </a:t>
            </a:r>
            <a:r>
              <a:rPr lang="el-GR" sz="6600" b="1" dirty="0"/>
              <a:t>Έχουν καθιερωθεί ως προστάτες των </a:t>
            </a:r>
            <a:r>
              <a:rPr lang="el-GR" sz="6600" b="1" dirty="0">
                <a:solidFill>
                  <a:schemeClr val="tx2">
                    <a:lumMod val="60000"/>
                    <a:lumOff val="40000"/>
                  </a:schemeClr>
                </a:solidFill>
              </a:rPr>
              <a:t>γραμμάτων,</a:t>
            </a:r>
            <a:r>
              <a:rPr lang="el-GR" sz="6600" b="1" dirty="0"/>
              <a:t> των </a:t>
            </a:r>
            <a:r>
              <a:rPr lang="el-GR" sz="6600" b="1" dirty="0">
                <a:solidFill>
                  <a:srgbClr val="FF0066"/>
                </a:solidFill>
              </a:rPr>
              <a:t>μαθητών</a:t>
            </a:r>
            <a:r>
              <a:rPr lang="el-GR" sz="6600" b="1" dirty="0"/>
              <a:t> και των </a:t>
            </a:r>
            <a:r>
              <a:rPr lang="el-GR" sz="6600" b="1" dirty="0">
                <a:solidFill>
                  <a:schemeClr val="accent2"/>
                </a:solidFill>
              </a:rPr>
              <a:t>διδασκόντων.</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pPr algn="ctr">
              <a:buNone/>
            </a:pPr>
            <a:r>
              <a:rPr lang="el-GR" sz="3500" b="1" dirty="0"/>
              <a:t>Επίσης αντιτάχθηκε στην θέσπιση σκληρού νόμου κατά γυναικών που είχαν διαπράξει μοιχεία, διακηρύσσοντας, ότι </a:t>
            </a:r>
            <a:r>
              <a:rPr lang="el-GR" sz="3500" b="1" i="1" dirty="0">
                <a:solidFill>
                  <a:srgbClr val="00B0F0"/>
                </a:solidFill>
              </a:rPr>
              <a:t>«Δεν παραδέχομαι αυτή τη νομοθεσία…. Γιατί αυτών των άδικων νόμων νομοθέτες ήταν άντρες και </a:t>
            </a:r>
            <a:r>
              <a:rPr lang="el-GR" sz="3500" b="1" i="1" dirty="0" err="1">
                <a:solidFill>
                  <a:srgbClr val="00B0F0"/>
                </a:solidFill>
              </a:rPr>
              <a:t>γι΄αυτό</a:t>
            </a:r>
            <a:r>
              <a:rPr lang="el-GR" sz="3500" b="1" i="1" dirty="0">
                <a:solidFill>
                  <a:srgbClr val="00B0F0"/>
                </a:solidFill>
              </a:rPr>
              <a:t> υπήρξε αδικία κατά των γυναικών..πως εσείς απαιτείτε την τιμή την στιγμή κατά την οποία δεν την προσφέρετε; Πως ενώ είναι ισότιμη νομοθετείτε με ανεπίτρεπτη ανισότητα;». </a:t>
            </a:r>
            <a:endParaRPr lang="el-GR" sz="3500" b="1" dirty="0">
              <a:solidFill>
                <a:srgbClr val="00B0F0"/>
              </a:solidFill>
            </a:endParaRPr>
          </a:p>
          <a:p>
            <a:pPr>
              <a:buNone/>
            </a:pPr>
            <a:endParaRPr lang="el-G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Ο </a:t>
            </a:r>
            <a:r>
              <a:rPr lang="el-GR" b="1" dirty="0" smtClean="0">
                <a:solidFill>
                  <a:srgbClr val="FFC000"/>
                </a:solidFill>
              </a:rPr>
              <a:t>Άγιος Ιωάννης ο Χρυσόστομος, </a:t>
            </a:r>
            <a:r>
              <a:rPr lang="el-GR" b="1" dirty="0" smtClean="0"/>
              <a:t>έλεγε προς τους άντρες:</a:t>
            </a:r>
            <a:endParaRPr lang="el-GR" dirty="0"/>
          </a:p>
        </p:txBody>
      </p:sp>
      <p:sp>
        <p:nvSpPr>
          <p:cNvPr id="3" name="2 - Θέση περιεχομένου"/>
          <p:cNvSpPr>
            <a:spLocks noGrp="1"/>
          </p:cNvSpPr>
          <p:nvPr>
            <p:ph idx="1"/>
          </p:nvPr>
        </p:nvSpPr>
        <p:spPr/>
        <p:txBody>
          <a:bodyPr>
            <a:normAutofit/>
          </a:bodyPr>
          <a:lstStyle/>
          <a:p>
            <a:pPr algn="ctr">
              <a:buNone/>
            </a:pPr>
            <a:r>
              <a:rPr lang="el-GR" b="1" i="1" dirty="0" smtClean="0">
                <a:solidFill>
                  <a:schemeClr val="accent1">
                    <a:lumMod val="75000"/>
                  </a:schemeClr>
                </a:solidFill>
              </a:rPr>
              <a:t>«Να λες</a:t>
            </a:r>
            <a:r>
              <a:rPr lang="en-US" b="1" i="1" dirty="0" smtClean="0">
                <a:solidFill>
                  <a:schemeClr val="accent1">
                    <a:lumMod val="75000"/>
                  </a:schemeClr>
                </a:solidFill>
              </a:rPr>
              <a:t> (</a:t>
            </a:r>
            <a:r>
              <a:rPr lang="el-GR" b="1" i="1" dirty="0" smtClean="0">
                <a:solidFill>
                  <a:schemeClr val="accent1">
                    <a:lumMod val="75000"/>
                  </a:schemeClr>
                </a:solidFill>
              </a:rPr>
              <a:t>στη γυναίκα σου</a:t>
            </a:r>
            <a:r>
              <a:rPr lang="en-US" b="1" i="1" dirty="0" smtClean="0">
                <a:solidFill>
                  <a:schemeClr val="accent1">
                    <a:lumMod val="75000"/>
                  </a:schemeClr>
                </a:solidFill>
              </a:rPr>
              <a:t>)</a:t>
            </a:r>
            <a:r>
              <a:rPr lang="el-GR" b="1" i="1" dirty="0" smtClean="0">
                <a:solidFill>
                  <a:schemeClr val="accent1">
                    <a:lumMod val="75000"/>
                  </a:schemeClr>
                </a:solidFill>
              </a:rPr>
              <a:t> λόγια αγάπης: ‘εγώ από όλα τη δική σου αγάπη προτιμώ και τίποτα δεν μου είναι τόσο βασανιστικό ή δυσάρεστο, όσο το να βρεθώ κάποτε σε διάσταση μαζί σου. Και αν όλα χρειαστεί να τα χάσω,… κι αν βρεθώ στους έσχατους κινδύνους, οτιδήποτε και αν πάθω, όλα μου είναι ανεκτά και υποφερτά όσο εσύ είσαι καλά…’</a:t>
            </a:r>
            <a:endParaRPr lang="el-GR"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pPr algn="ctr">
              <a:buNone/>
            </a:pPr>
            <a:r>
              <a:rPr lang="el-GR" sz="4000" b="1" i="1" dirty="0" smtClean="0">
                <a:solidFill>
                  <a:schemeClr val="accent1">
                    <a:lumMod val="75000"/>
                  </a:schemeClr>
                </a:solidFill>
              </a:rPr>
              <a:t>«…Δεν έχουμε δύο περιουσίες αλλά μία… Όλα δικά σου είναι κι εγώ δικός σου είμαι … Ποτέ να μην της μιλάς με πεζό τρόπο αλλά με ωραία λόγια, με τιμή με αγάπη πολλή. Να την τιμάς και δεν θα βρεθεί στην ανάγκη να ζητήσει την τιμή από άλλους.</a:t>
            </a:r>
            <a:endParaRPr lang="el-GR" sz="4000" b="1" dirty="0" smtClean="0">
              <a:solidFill>
                <a:schemeClr val="accent1">
                  <a:lumMod val="75000"/>
                </a:schemeClr>
              </a:solidFill>
            </a:endParaRPr>
          </a:p>
          <a:p>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ctr">
              <a:buNone/>
            </a:pPr>
            <a:r>
              <a:rPr lang="el-GR" sz="3600" b="1" i="1" dirty="0" smtClean="0">
                <a:solidFill>
                  <a:schemeClr val="accent1">
                    <a:lumMod val="75000"/>
                  </a:schemeClr>
                </a:solidFill>
              </a:rPr>
              <a:t>«… Να την προτιμάς από όλους για όλα, για την ομορφιά για τη σωφροσύνη της και να την εγκωμιάζεις. Να κάνεις φανερό ότι </a:t>
            </a:r>
            <a:r>
              <a:rPr lang="el-GR" sz="3600" b="1" i="1" dirty="0" err="1" smtClean="0">
                <a:solidFill>
                  <a:schemeClr val="accent1">
                    <a:lumMod val="75000"/>
                  </a:schemeClr>
                </a:solidFill>
              </a:rPr>
              <a:t>σ΄αρέσει</a:t>
            </a:r>
            <a:r>
              <a:rPr lang="el-GR" sz="3600" b="1" i="1" dirty="0" smtClean="0">
                <a:solidFill>
                  <a:schemeClr val="accent1">
                    <a:lumMod val="75000"/>
                  </a:schemeClr>
                </a:solidFill>
              </a:rPr>
              <a:t> η παρέα της κι ότι προτιμάς να μένεις στο σπίτι για </a:t>
            </a:r>
            <a:r>
              <a:rPr lang="el-GR" sz="3600" b="1" i="1" dirty="0" err="1" smtClean="0">
                <a:solidFill>
                  <a:schemeClr val="accent1">
                    <a:lumMod val="75000"/>
                  </a:schemeClr>
                </a:solidFill>
              </a:rPr>
              <a:t>να΄σαι</a:t>
            </a:r>
            <a:r>
              <a:rPr lang="el-GR" sz="3600" b="1" i="1" dirty="0" smtClean="0">
                <a:solidFill>
                  <a:schemeClr val="accent1">
                    <a:lumMod val="75000"/>
                  </a:schemeClr>
                </a:solidFill>
              </a:rPr>
              <a:t> μαζί της από το να βγαίνεις στην αγορά. Από όλους τους φίλους να την προτιμάς και τα παιδιά που σου χάρισε εξαιτίας της να τα αγαπάς».</a:t>
            </a:r>
            <a:endParaRPr lang="el-GR" sz="3600" b="1" dirty="0">
              <a:solidFill>
                <a:schemeClr val="accent1">
                  <a:lumMod val="75000"/>
                </a:schemeClr>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latin typeface="Palatino Linotype" panose="02040502050505030304" pitchFamily="18" charset="0"/>
              </a:rPr>
              <a:t>Επίσης…</a:t>
            </a:r>
          </a:p>
        </p:txBody>
      </p:sp>
      <p:sp>
        <p:nvSpPr>
          <p:cNvPr id="3" name="2 - Θέση περιεχομένου"/>
          <p:cNvSpPr>
            <a:spLocks noGrp="1"/>
          </p:cNvSpPr>
          <p:nvPr>
            <p:ph idx="1"/>
          </p:nvPr>
        </p:nvSpPr>
        <p:spPr/>
        <p:txBody>
          <a:bodyPr>
            <a:noAutofit/>
          </a:bodyPr>
          <a:lstStyle/>
          <a:p>
            <a:pPr algn="ctr">
              <a:buNone/>
            </a:pPr>
            <a:r>
              <a:rPr lang="el-GR" sz="4400" b="1" dirty="0">
                <a:latin typeface="Palatino Linotype" pitchFamily="18" charset="0"/>
              </a:rPr>
              <a:t>οι τρείς Ιεράρχες, ακολουθώντας το παράδειγμα του Χριστού, υπερασπίστηκαν </a:t>
            </a:r>
            <a:r>
              <a:rPr lang="el-GR" sz="4400" b="1" dirty="0">
                <a:solidFill>
                  <a:srgbClr val="FF0066"/>
                </a:solidFill>
                <a:latin typeface="Palatino Linotype" pitchFamily="18" charset="0"/>
              </a:rPr>
              <a:t>τα παιδιά, </a:t>
            </a:r>
            <a:r>
              <a:rPr lang="el-GR" sz="4400" b="1" dirty="0">
                <a:latin typeface="Palatino Linotype" pitchFamily="18" charset="0"/>
              </a:rPr>
              <a:t>η θέση των οποίων ήταν μειονεκτική την εποχή εκείνη.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Autofit/>
          </a:bodyPr>
          <a:lstStyle/>
          <a:p>
            <a:pPr algn="ctr">
              <a:buNone/>
            </a:pPr>
            <a:r>
              <a:rPr lang="el-GR" sz="4000" b="1" dirty="0" err="1">
                <a:latin typeface="Palatino Linotype" pitchFamily="18" charset="0"/>
              </a:rPr>
              <a:t>Γιαυτό</a:t>
            </a:r>
            <a:r>
              <a:rPr lang="el-GR" sz="4000" b="1" dirty="0">
                <a:latin typeface="Palatino Linotype" pitchFamily="18" charset="0"/>
              </a:rPr>
              <a:t> ο</a:t>
            </a:r>
            <a:r>
              <a:rPr lang="el-GR" sz="4000" b="1" dirty="0">
                <a:solidFill>
                  <a:srgbClr val="FFC000"/>
                </a:solidFill>
                <a:latin typeface="Palatino Linotype" pitchFamily="18" charset="0"/>
              </a:rPr>
              <a:t> Ιωάννης ο Χρυσόστομος</a:t>
            </a:r>
            <a:r>
              <a:rPr lang="el-GR" sz="4000" b="1" dirty="0">
                <a:latin typeface="Palatino Linotype" pitchFamily="18" charset="0"/>
              </a:rPr>
              <a:t> απευθυνόμενος προς τους γονείς συμβούλευε </a:t>
            </a:r>
            <a:r>
              <a:rPr lang="el-GR" sz="4000" b="1" i="1" dirty="0">
                <a:solidFill>
                  <a:srgbClr val="00B0F0"/>
                </a:solidFill>
                <a:latin typeface="Palatino Linotype" pitchFamily="18" charset="0"/>
              </a:rPr>
              <a:t>«Μην εξοργίζετε τα παιδία σας όπως κάνουν πολλοί οι οποίοι τους φέρονται όχι σαν να είναι ελεύθερα αλλά σαν δούλους».</a:t>
            </a:r>
            <a:endParaRPr lang="el-GR" sz="4000" b="1" dirty="0">
              <a:solidFill>
                <a:srgbClr val="00B0F0"/>
              </a:solidFill>
              <a:latin typeface="Palatino Linotype" pitchFamily="18" charset="0"/>
            </a:endParaRPr>
          </a:p>
          <a:p>
            <a:pPr algn="ctr">
              <a:buNone/>
            </a:pPr>
            <a:endParaRPr lang="el-GR" sz="4000" b="1" dirty="0">
              <a:latin typeface="Palatino Linotype"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0066"/>
                </a:solidFill>
              </a:rPr>
              <a:t>Για την αξία της παιδείας…</a:t>
            </a:r>
          </a:p>
        </p:txBody>
      </p:sp>
      <p:sp>
        <p:nvSpPr>
          <p:cNvPr id="3" name="2 - Θέση περιεχομένου"/>
          <p:cNvSpPr>
            <a:spLocks noGrp="1"/>
          </p:cNvSpPr>
          <p:nvPr>
            <p:ph idx="1"/>
          </p:nvPr>
        </p:nvSpPr>
        <p:spPr/>
        <p:txBody>
          <a:bodyPr>
            <a:normAutofit fontScale="92500" lnSpcReduction="10000"/>
          </a:bodyPr>
          <a:lstStyle/>
          <a:p>
            <a:pPr algn="ctr">
              <a:buNone/>
            </a:pPr>
            <a:r>
              <a:rPr lang="el-GR" b="1" dirty="0">
                <a:latin typeface="Palatino Linotype" pitchFamily="18" charset="0"/>
              </a:rPr>
              <a:t>… </a:t>
            </a:r>
            <a:r>
              <a:rPr lang="el-GR" b="1" dirty="0">
                <a:solidFill>
                  <a:srgbClr val="00B050"/>
                </a:solidFill>
                <a:latin typeface="Palatino Linotype" pitchFamily="18" charset="0"/>
              </a:rPr>
              <a:t>ο Γρηγόριος ο Θεολόγος</a:t>
            </a:r>
            <a:r>
              <a:rPr lang="el-GR" b="1" dirty="0">
                <a:latin typeface="Palatino Linotype" pitchFamily="18" charset="0"/>
              </a:rPr>
              <a:t>, υποστήριζε, ότι αυτή είναι </a:t>
            </a:r>
            <a:r>
              <a:rPr lang="el-GR" b="1" i="1" dirty="0">
                <a:solidFill>
                  <a:srgbClr val="00B0F0"/>
                </a:solidFill>
                <a:latin typeface="Palatino Linotype" pitchFamily="18" charset="0"/>
              </a:rPr>
              <a:t>«το πρώτο και το μέγιστο καλό για τους ανθρώπους», </a:t>
            </a:r>
            <a:r>
              <a:rPr lang="el-GR" b="1" dirty="0">
                <a:latin typeface="Palatino Linotype" pitchFamily="18" charset="0"/>
              </a:rPr>
              <a:t>δεν αποτελεί συσσώρευση εγκυκλοπαιδικών γνώσεων ούτε είναι γυμναστική της διάνοιας, αλλά εκγύμναση του συνόλου των ψυχικών και πνευματικών δυνάμεων του ανθρώπου. Εμπνέει </a:t>
            </a:r>
            <a:r>
              <a:rPr lang="el-GR" b="1" i="1" dirty="0">
                <a:solidFill>
                  <a:srgbClr val="00B0F0"/>
                </a:solidFill>
                <a:latin typeface="Palatino Linotype" pitchFamily="18" charset="0"/>
              </a:rPr>
              <a:t>«αξίες και ιδανικά, στρέφει το βλέμμα του νέου σε υψηλά οράματα».</a:t>
            </a:r>
            <a:endParaRPr lang="el-GR" b="1" dirty="0">
              <a:solidFill>
                <a:srgbClr val="00B0F0"/>
              </a:solidFill>
              <a:latin typeface="Palatino Linotype"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…ενώ ο </a:t>
            </a:r>
            <a:r>
              <a:rPr lang="el-GR" dirty="0" smtClean="0">
                <a:solidFill>
                  <a:srgbClr val="FFC000"/>
                </a:solidFill>
              </a:rPr>
              <a:t>Ιωάννης ο Χρυσόστομος</a:t>
            </a:r>
            <a:r>
              <a:rPr lang="el-GR" dirty="0" smtClean="0"/>
              <a:t> διακήρυσσε ότι:</a:t>
            </a:r>
            <a:endParaRPr lang="el-GR" dirty="0"/>
          </a:p>
        </p:txBody>
      </p:sp>
      <p:sp>
        <p:nvSpPr>
          <p:cNvPr id="3" name="2 - Θέση περιεχομένου"/>
          <p:cNvSpPr>
            <a:spLocks noGrp="1"/>
          </p:cNvSpPr>
          <p:nvPr>
            <p:ph idx="1"/>
          </p:nvPr>
        </p:nvSpPr>
        <p:spPr/>
        <p:txBody>
          <a:bodyPr>
            <a:normAutofit/>
          </a:bodyPr>
          <a:lstStyle/>
          <a:p>
            <a:pPr algn="ctr">
              <a:buNone/>
            </a:pPr>
            <a:r>
              <a:rPr lang="el-GR" sz="5400" b="1" i="1" dirty="0" smtClean="0">
                <a:solidFill>
                  <a:schemeClr val="tx2">
                    <a:lumMod val="75000"/>
                  </a:schemeClr>
                </a:solidFill>
              </a:rPr>
              <a:t>«Η παιδεία είναι η μόνη από τα αποκτήματα που δεν αφαιρείται και όσο ζει ο άνθρωπος και όταν πεθάνει παραμένει».</a:t>
            </a:r>
            <a:endParaRPr lang="el-GR" sz="5400" b="1" i="1" dirty="0">
              <a:solidFill>
                <a:schemeClr val="tx2">
                  <a:lumMod val="7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solidFill>
                  <a:srgbClr val="FF0066"/>
                </a:solidFill>
              </a:rPr>
              <a:t>Πότε καθιερώθηκε η γιορτή των Τριών Ιεραρχών</a:t>
            </a:r>
            <a:r>
              <a:rPr lang="en-US" b="1" dirty="0">
                <a:solidFill>
                  <a:srgbClr val="FF0066"/>
                </a:solidFill>
              </a:rPr>
              <a:t>;;</a:t>
            </a:r>
            <a:endParaRPr lang="el-GR" b="1" dirty="0">
              <a:solidFill>
                <a:srgbClr val="FF0066"/>
              </a:solidFill>
            </a:endParaRPr>
          </a:p>
        </p:txBody>
      </p:sp>
      <p:sp>
        <p:nvSpPr>
          <p:cNvPr id="3" name="2 - Θέση περιεχομένου"/>
          <p:cNvSpPr>
            <a:spLocks noGrp="1"/>
          </p:cNvSpPr>
          <p:nvPr>
            <p:ph idx="1"/>
          </p:nvPr>
        </p:nvSpPr>
        <p:spPr/>
        <p:txBody>
          <a:bodyPr>
            <a:normAutofit/>
          </a:bodyPr>
          <a:lstStyle/>
          <a:p>
            <a:pPr algn="just">
              <a:buNone/>
            </a:pPr>
            <a:r>
              <a:rPr lang="el-GR" sz="4000" b="1" dirty="0"/>
              <a:t>Η καθιέρωση του συνεορτασμού των Τριών Ιεραρχών ανάγεται στα βυζαντινά χρόνια, γύρω στα </a:t>
            </a:r>
            <a:r>
              <a:rPr lang="el-GR" sz="4000" b="1" dirty="0">
                <a:solidFill>
                  <a:srgbClr val="FF0066"/>
                </a:solidFill>
              </a:rPr>
              <a:t>1100 </a:t>
            </a:r>
            <a:r>
              <a:rPr lang="el-GR" sz="4000" b="1" dirty="0" err="1">
                <a:solidFill>
                  <a:srgbClr val="FF0066"/>
                </a:solidFill>
              </a:rPr>
              <a:t>μ.Χ</a:t>
            </a:r>
            <a:r>
              <a:rPr lang="el-GR" sz="4000" b="1" dirty="0">
                <a:solidFill>
                  <a:srgbClr val="FF0066"/>
                </a:solidFill>
              </a:rPr>
              <a:t>.</a:t>
            </a:r>
            <a:r>
              <a:rPr lang="el-GR" sz="4000" b="1" dirty="0"/>
              <a:t>, στους χρόνους των Κομνηνών, </a:t>
            </a:r>
            <a:r>
              <a:rPr lang="el-GR" sz="4000" b="1" u="sng" dirty="0"/>
              <a:t>προκειμένου </a:t>
            </a:r>
            <a:r>
              <a:rPr lang="el-GR" sz="4000" b="1" u="sng"/>
              <a:t>να </a:t>
            </a:r>
            <a:r>
              <a:rPr lang="el-GR" sz="4000" b="1" u="sng" smtClean="0"/>
              <a:t>σταματήσει </a:t>
            </a:r>
            <a:r>
              <a:rPr lang="el-GR" sz="4000" b="1" u="sng" dirty="0"/>
              <a:t>η διαμάχη ως προς την αξία του καθενός.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just">
              <a:buNone/>
            </a:pPr>
            <a:r>
              <a:rPr lang="el-GR" sz="2800" b="1" dirty="0">
                <a:latin typeface="Palatino Linotype" pitchFamily="18" charset="0"/>
              </a:rPr>
              <a:t>Τελικά, το έτος </a:t>
            </a:r>
            <a:r>
              <a:rPr lang="el-GR" sz="2800" b="1" dirty="0">
                <a:solidFill>
                  <a:srgbClr val="FF0066"/>
                </a:solidFill>
                <a:latin typeface="Palatino Linotype" pitchFamily="18" charset="0"/>
              </a:rPr>
              <a:t>1842</a:t>
            </a:r>
            <a:r>
              <a:rPr lang="el-GR" sz="2800" b="1" dirty="0">
                <a:latin typeface="Palatino Linotype" pitchFamily="18" charset="0"/>
              </a:rPr>
              <a:t>, </a:t>
            </a:r>
            <a:r>
              <a:rPr lang="el-GR" sz="2800" b="1" dirty="0">
                <a:solidFill>
                  <a:srgbClr val="FF0066"/>
                </a:solidFill>
                <a:latin typeface="Palatino Linotype" pitchFamily="18" charset="0"/>
              </a:rPr>
              <a:t>η Πανεπιστημιακή Σύγκλητος του Εθνικού και </a:t>
            </a:r>
            <a:r>
              <a:rPr lang="el-GR" sz="2800" b="1" dirty="0" err="1">
                <a:solidFill>
                  <a:srgbClr val="FF0066"/>
                </a:solidFill>
                <a:latin typeface="Palatino Linotype" pitchFamily="18" charset="0"/>
              </a:rPr>
              <a:t>Καποδοστριακού</a:t>
            </a:r>
            <a:r>
              <a:rPr lang="el-GR" sz="2800" b="1" dirty="0">
                <a:solidFill>
                  <a:srgbClr val="FF0066"/>
                </a:solidFill>
                <a:latin typeface="Palatino Linotype" pitchFamily="18" charset="0"/>
              </a:rPr>
              <a:t> Πανεπιστημίου Αθηνών,</a:t>
            </a:r>
            <a:r>
              <a:rPr lang="el-GR" sz="2800" b="1" dirty="0">
                <a:latin typeface="Palatino Linotype" pitchFamily="18" charset="0"/>
              </a:rPr>
              <a:t> καθιέρωσε για πρώτη φορά την εορτή των Τριών Ιεραρχών ως </a:t>
            </a:r>
            <a:r>
              <a:rPr lang="el-GR" sz="2800" b="1" dirty="0">
                <a:solidFill>
                  <a:srgbClr val="00B0F0"/>
                </a:solidFill>
                <a:latin typeface="Palatino Linotype" pitchFamily="18" charset="0"/>
              </a:rPr>
              <a:t>ημέρα της Ελληνικής Παιδείας και των Γραμμάτων</a:t>
            </a:r>
            <a:r>
              <a:rPr lang="el-GR" sz="2800" b="1" dirty="0">
                <a:latin typeface="Palatino Linotype" pitchFamily="18" charset="0"/>
              </a:rPr>
              <a:t> γενικότερα. Από τότε κάθε χρόνο την 30</a:t>
            </a:r>
            <a:r>
              <a:rPr lang="el-GR" sz="2800" b="1" baseline="30000" dirty="0">
                <a:latin typeface="Palatino Linotype" pitchFamily="18" charset="0"/>
              </a:rPr>
              <a:t>η</a:t>
            </a:r>
            <a:r>
              <a:rPr lang="el-GR" sz="2800" b="1" dirty="0">
                <a:latin typeface="Palatino Linotype" pitchFamily="18" charset="0"/>
              </a:rPr>
              <a:t> Ιανουαρίου εορτάζουμε περίλαμπρα την εορτή των Τριών μεγίστων Αγίων Ιεραρχών Μεγάλου Βασιλείου, Γρηγορίου του Θεολόγου και Ιωάννη  του Χρυσοστόμου.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sz="4800" b="1" dirty="0"/>
              <a:t>Οι τρείς αυτοί άγιοι και πατέρες της Εκκλησίας, δικαίως έλαβαν τη διάκριση αυτή λόγω της </a:t>
            </a:r>
            <a:r>
              <a:rPr lang="el-GR" sz="4800" b="1" dirty="0">
                <a:solidFill>
                  <a:schemeClr val="tx2">
                    <a:lumMod val="60000"/>
                    <a:lumOff val="40000"/>
                  </a:schemeClr>
                </a:solidFill>
              </a:rPr>
              <a:t>σοφίας</a:t>
            </a:r>
            <a:r>
              <a:rPr lang="el-GR" sz="4800" b="1" dirty="0"/>
              <a:t> και της </a:t>
            </a:r>
            <a:r>
              <a:rPr lang="el-GR" sz="4800" b="1" dirty="0">
                <a:solidFill>
                  <a:schemeClr val="tx2">
                    <a:lumMod val="60000"/>
                    <a:lumOff val="40000"/>
                  </a:schemeClr>
                </a:solidFill>
              </a:rPr>
              <a:t>δράσης</a:t>
            </a:r>
            <a:r>
              <a:rPr lang="el-GR" sz="4800" b="1" dirty="0"/>
              <a:t> τους.</a:t>
            </a:r>
          </a:p>
          <a:p>
            <a:pPr algn="ctr">
              <a:buNone/>
            </a:pPr>
            <a:endParaRPr lang="el-GR" sz="4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sz="5400" b="1" dirty="0"/>
              <a:t>Ας μας</a:t>
            </a:r>
            <a:r>
              <a:rPr lang="el-GR" sz="5400" b="1" dirty="0">
                <a:solidFill>
                  <a:srgbClr val="FFC000"/>
                </a:solidFill>
              </a:rPr>
              <a:t> φωτίζουν</a:t>
            </a:r>
            <a:r>
              <a:rPr lang="el-GR" sz="5400" b="1" dirty="0"/>
              <a:t> και </a:t>
            </a:r>
            <a:endParaRPr lang="en-US" sz="5400" b="1" dirty="0"/>
          </a:p>
          <a:p>
            <a:pPr>
              <a:buNone/>
            </a:pPr>
            <a:r>
              <a:rPr lang="el-GR" sz="5400" b="1" dirty="0"/>
              <a:t>ας μας </a:t>
            </a:r>
            <a:r>
              <a:rPr lang="el-GR" sz="5400" b="1" dirty="0">
                <a:solidFill>
                  <a:srgbClr val="FF0066"/>
                </a:solidFill>
              </a:rPr>
              <a:t>ευλογούν.</a:t>
            </a:r>
          </a:p>
          <a:p>
            <a:pPr>
              <a:buNone/>
            </a:pPr>
            <a:endParaRPr lang="el-GR" dirty="0"/>
          </a:p>
        </p:txBody>
      </p:sp>
      <p:pic>
        <p:nvPicPr>
          <p:cNvPr id="15362" name="Picture 2" descr="Î£ÏÎµÏÎ¹ÎºÎ® ÎµÎ¹ÎºÏÎ½Î±">
            <a:extLst>
              <a:ext uri="{FF2B5EF4-FFF2-40B4-BE49-F238E27FC236}">
                <a16:creationId xmlns="" xmlns:a16="http://schemas.microsoft.com/office/drawing/2014/main" id="{6984BA04-3996-4A23-AE1D-7985FBFE3452}"/>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84168" y="2910954"/>
            <a:ext cx="2947789" cy="367240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solidFill>
                  <a:srgbClr val="FF0000"/>
                </a:solidFill>
                <a:latin typeface="Palatino Linotype" pitchFamily="18" charset="0"/>
              </a:rPr>
              <a:t>Ο ΜΕΓΑΣ ΒΑΣΙΛΕΙΟΣ </a:t>
            </a:r>
            <a:r>
              <a:rPr lang="el-GR" b="1" dirty="0">
                <a:solidFill>
                  <a:srgbClr val="FF0000"/>
                </a:solidFill>
              </a:rPr>
              <a:t>(330-379)  </a:t>
            </a:r>
            <a:br>
              <a:rPr lang="el-GR" b="1" dirty="0">
                <a:solidFill>
                  <a:srgbClr val="FF0000"/>
                </a:solidFill>
              </a:rPr>
            </a:br>
            <a:r>
              <a:rPr lang="el-GR" b="1" dirty="0">
                <a:solidFill>
                  <a:srgbClr val="FF0000"/>
                </a:solidFill>
              </a:rPr>
              <a:t>(+49 ετών)</a:t>
            </a:r>
            <a:endParaRPr lang="el-GR" b="1" dirty="0">
              <a:solidFill>
                <a:srgbClr val="FF0000"/>
              </a:solidFill>
              <a:latin typeface="Palatino Linotype" pitchFamily="18" charset="0"/>
            </a:endParaRPr>
          </a:p>
        </p:txBody>
      </p:sp>
      <p:sp>
        <p:nvSpPr>
          <p:cNvPr id="3" name="2 - Θέση περιεχομένου"/>
          <p:cNvSpPr>
            <a:spLocks noGrp="1"/>
          </p:cNvSpPr>
          <p:nvPr>
            <p:ph idx="1"/>
          </p:nvPr>
        </p:nvSpPr>
        <p:spPr/>
        <p:txBody>
          <a:bodyPr>
            <a:noAutofit/>
          </a:bodyPr>
          <a:lstStyle/>
          <a:p>
            <a:pPr algn="ctr">
              <a:buNone/>
            </a:pPr>
            <a:r>
              <a:rPr lang="el-GR" sz="4800" b="1" dirty="0"/>
              <a:t>Ο Μ. Βασίλειος:</a:t>
            </a:r>
          </a:p>
          <a:p>
            <a:pPr algn="ctr">
              <a:buNone/>
            </a:pPr>
            <a:r>
              <a:rPr lang="el-GR" sz="4800" dirty="0"/>
              <a:t>γιός του </a:t>
            </a:r>
            <a:r>
              <a:rPr lang="el-GR" sz="4800" b="1" dirty="0">
                <a:solidFill>
                  <a:schemeClr val="tx2">
                    <a:lumMod val="60000"/>
                    <a:lumOff val="40000"/>
                  </a:schemeClr>
                </a:solidFill>
              </a:rPr>
              <a:t>Βασιλείου</a:t>
            </a:r>
            <a:r>
              <a:rPr lang="el-GR" sz="4800" dirty="0"/>
              <a:t> και της </a:t>
            </a:r>
            <a:r>
              <a:rPr lang="el-GR" sz="4800" b="1" dirty="0" err="1">
                <a:solidFill>
                  <a:schemeClr val="accent2"/>
                </a:solidFill>
              </a:rPr>
              <a:t>Εμμέλειας</a:t>
            </a:r>
            <a:r>
              <a:rPr lang="el-GR" sz="4800" dirty="0"/>
              <a:t>, γεννήθηκε το 330</a:t>
            </a:r>
            <a:r>
              <a:rPr lang="en-US" sz="4800" dirty="0"/>
              <a:t> </a:t>
            </a:r>
            <a:r>
              <a:rPr lang="el-GR" sz="4800" dirty="0"/>
              <a:t>μ. Χ. στην Καισάρεια της Καππαδοκίας και είχε 7 αδέλφια.</a:t>
            </a:r>
            <a:r>
              <a:rPr lang="en-US" sz="4800" b="1" dirty="0"/>
              <a:t> </a:t>
            </a:r>
            <a:endParaRPr lang="el-GR"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ÎÏÎ¿ÏÎ­Î»ÎµÏÎ¼Î± ÎµÎ¹ÎºÏÎ½Î±Ï Î³Î¹Î± ÎºÎ±Î¹ÏÎ±ÏÎµÎ¹Î± ÎºÎ±ÏÏÎ±Î´Î¿ÎºÎ¹Î±Ï ÏÎ±ÏÏÎ·Ï">
            <a:extLst>
              <a:ext uri="{FF2B5EF4-FFF2-40B4-BE49-F238E27FC236}">
                <a16:creationId xmlns="" xmlns:a16="http://schemas.microsoft.com/office/drawing/2014/main" id="{30E93754-9123-4988-B53D-C313382DE66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95275"/>
            <a:ext cx="9144000" cy="62674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82399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2746</Words>
  <Application>Microsoft Office PowerPoint</Application>
  <PresentationFormat>Προβολή στην οθόνη (4:3)</PresentationFormat>
  <Paragraphs>137</Paragraphs>
  <Slides>70</Slides>
  <Notes>52</Notes>
  <HiddenSlides>0</HiddenSlides>
  <MMClips>0</MMClips>
  <ScaleCrop>false</ScaleCrop>
  <HeadingPairs>
    <vt:vector size="4" baseType="variant">
      <vt:variant>
        <vt:lpstr>Θέμα</vt:lpstr>
      </vt:variant>
      <vt:variant>
        <vt:i4>1</vt:i4>
      </vt:variant>
      <vt:variant>
        <vt:lpstr>Τίτλοι διαφανειών</vt:lpstr>
      </vt:variant>
      <vt:variant>
        <vt:i4>70</vt:i4>
      </vt:variant>
    </vt:vector>
  </HeadingPairs>
  <TitlesOfParts>
    <vt:vector size="71" baseType="lpstr">
      <vt:lpstr>Θέμα του Office</vt:lpstr>
      <vt:lpstr>ΟΙ ΤΡΕΙΣ ΙΕΡΑΡΧΕΣ</vt:lpstr>
      <vt:lpstr>Διαφάνεια 2</vt:lpstr>
      <vt:lpstr>Ο Μέγας Βασίλειος (330-379)   (+49 ετών)</vt:lpstr>
      <vt:lpstr>Ο Ιωάννης ο Χρυσόστομος (354-407) (+53 ετών)</vt:lpstr>
      <vt:lpstr> Ο Γρηγόριος ο Θεολόγος ή Ναζιανζηνός(327-390). (+63 ετών) </vt:lpstr>
      <vt:lpstr>Διαφάνεια 6</vt:lpstr>
      <vt:lpstr>Διαφάνεια 7</vt:lpstr>
      <vt:lpstr>Ο ΜΕΓΑΣ ΒΑΣΙΛΕΙΟΣ (330-379)   (+49 ετών)</vt:lpstr>
      <vt:lpstr>Διαφάνεια 9</vt:lpstr>
      <vt:lpstr>Διαφάνεια 10</vt:lpstr>
      <vt:lpstr>Διαφάνεια 11</vt:lpstr>
      <vt:lpstr>Διαφάνεια 12</vt:lpstr>
      <vt:lpstr>Διαφάνεια 13</vt:lpstr>
      <vt:lpstr>Στην Αθήνα σπούδασε…</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Περιήγηση  στη Β α σ ι λ ε ι ά δ α …..</vt:lpstr>
      <vt:lpstr>Διαφάνεια 25</vt:lpstr>
      <vt:lpstr>Διαφάνεια 26</vt:lpstr>
      <vt:lpstr>Διαφάνεια 27</vt:lpstr>
      <vt:lpstr>Διαφάνεια 28</vt:lpstr>
      <vt:lpstr>Διαφάνεια 29</vt:lpstr>
      <vt:lpstr>Διαφάνεια 30</vt:lpstr>
      <vt:lpstr>Ο ΓΡΗΓΟΡΙΟΣ Ο ΘΕΟΛΟΓΟΣ ή ΝΑΖΙΑΝΖΗΝΟΣ (354-407) (+53 ετών)</vt:lpstr>
      <vt:lpstr>Ο ΓΡΗΓΟΡΙΟΣ Ο ΘΕΟΛΟΓΟΣ ή ΝΑΖΙΑΝΖΗΝΟΣ (327-390) (+63 ετών)</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Ο ΙΩΑΝΝΗΣ Ο ΧΡΥΣΟΣΤΟΜΟΣ (354-407)(+53 ετών)</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Η ΔΙΔΑΣΚΑΛΙΑ ΤΩΝ ΤΡΙΩΝ ΙΕΡΑΡΧΩΝ</vt:lpstr>
      <vt:lpstr>Διαφάνεια 54</vt:lpstr>
      <vt:lpstr>Διαφάνεια 55</vt:lpstr>
      <vt:lpstr>Διαφάνεια 56</vt:lpstr>
      <vt:lpstr>Διαφάνεια 57</vt:lpstr>
      <vt:lpstr>Διαφάνεια 58</vt:lpstr>
      <vt:lpstr>Διαφάνεια 59</vt:lpstr>
      <vt:lpstr>Διαφάνεια 60</vt:lpstr>
      <vt:lpstr>Ο Άγιος Ιωάννης ο Χρυσόστομος, έλεγε προς τους άντρες:</vt:lpstr>
      <vt:lpstr>Διαφάνεια 62</vt:lpstr>
      <vt:lpstr>Διαφάνεια 63</vt:lpstr>
      <vt:lpstr>Επίσης…</vt:lpstr>
      <vt:lpstr>Διαφάνεια 65</vt:lpstr>
      <vt:lpstr>Για την αξία της παιδείας…</vt:lpstr>
      <vt:lpstr>…ενώ ο Ιωάννης ο Χρυσόστομος διακήρυσσε ότι:</vt:lpstr>
      <vt:lpstr>Πότε καθιερώθηκε η γιορτή των Τριών Ιεραρχών;;</vt:lpstr>
      <vt:lpstr>Διαφάνεια 69</vt:lpstr>
      <vt:lpstr>Διαφάνεια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ΤΡΕΙΣ ΙΕΡΑΡΧΕΣ </dc:title>
  <cp:lastModifiedBy>Νάκη</cp:lastModifiedBy>
  <cp:revision>67</cp:revision>
  <dcterms:modified xsi:type="dcterms:W3CDTF">2025-02-07T07:57:38Z</dcterms:modified>
</cp:coreProperties>
</file>