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84" r:id="rId5"/>
    <p:sldId id="288" r:id="rId6"/>
    <p:sldId id="285" r:id="rId7"/>
    <p:sldId id="286" r:id="rId8"/>
    <p:sldId id="294" r:id="rId9"/>
    <p:sldId id="295" r:id="rId10"/>
    <p:sldId id="277" r:id="rId11"/>
  </p:sldIdLst>
  <p:sldSz cx="9144000" cy="6858000" type="screen4x3"/>
  <p:notesSz cx="6858000" cy="9144000"/>
  <p:custDataLst>
    <p:tags r:id="rId1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6" d="100"/>
          <a:sy n="66" d="100"/>
        </p:scale>
        <p:origin x="19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D6D36-B579-490D-8328-D5AE66135C7A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902CF-B372-4790-B0B2-C95863B50B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9E2DE-27BB-4C7C-9304-BBD5920FD891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E19F6-15F8-4CF8-A7C3-69D7715843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C6ACC-D72B-4E3B-863D-B47CDF0E780E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68D1D-D308-45D3-94C9-67F9C89B000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Δεξιό βέλος">
            <a:hlinkClick r:id="" action="ppaction://hlinkshowjump?jump=nextslide"/>
          </p:cNvPr>
          <p:cNvSpPr/>
          <p:nvPr userDrawn="1"/>
        </p:nvSpPr>
        <p:spPr>
          <a:xfrm>
            <a:off x="8215313" y="6286500"/>
            <a:ext cx="500062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4 - Αριστερό βέλος">
            <a:hlinkClick r:id="" action="ppaction://hlinkshowjump?jump=previousslide"/>
          </p:cNvPr>
          <p:cNvSpPr/>
          <p:nvPr userDrawn="1"/>
        </p:nvSpPr>
        <p:spPr>
          <a:xfrm>
            <a:off x="7643813" y="6286500"/>
            <a:ext cx="500062" cy="357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6" name="Picture 1" descr="C:\Documents and Settings\user\Local Settings\Temporary Internet files\Content.IE5\XG5RBZJ9\MCj02540960000[1].w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00750"/>
            <a:ext cx="9715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286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143125" y="6286500"/>
            <a:ext cx="2895600" cy="365125"/>
          </a:xfrm>
        </p:spPr>
        <p:txBody>
          <a:bodyPr/>
          <a:lstStyle>
            <a:lvl1pPr algn="l">
              <a:defRPr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l-GR"/>
              <a:t>Χρήστος </a:t>
            </a:r>
            <a:r>
              <a:rPr lang="el-GR" err="1"/>
              <a:t>Μουρατίδης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11C37-9898-4B68-8CC8-5759EA874378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50CE4-8DE1-49FC-BC24-5A05D5B953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936B2-0D1D-4364-9534-8B6D2B363931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ACBBF-AEC4-4539-A65D-37A5B22AE4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47398-6E1E-48AE-9825-F6A4D32E6814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EC585-ABD8-43D0-93B9-99128C18E1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C5035-B5C1-486D-A106-96C295542848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A4FC2-3153-4EE1-BCEC-ADF6E21396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F5BE3-E2FE-4D74-9116-1D5902C1BCE4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4C2F8-9B12-4E02-BD81-8B770FD8BA5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98123-F393-47DF-A99C-DFDE9DA8A53D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4F0EA-42C9-4A7F-9FED-CFE17352F64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30E59-060B-41A6-9587-BC8AE1ACB019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11E2-3C51-4275-9629-B9F87B4090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6F2"/>
            </a:gs>
            <a:gs pos="45000">
              <a:srgbClr val="8EB4E3"/>
            </a:gs>
            <a:gs pos="100000">
              <a:srgbClr val="8EB4E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7F2CDA-01F4-4906-A70A-CBFE27FDDADA}" type="datetimeFigureOut">
              <a:rPr lang="el-GR"/>
              <a:pPr>
                <a:defRPr/>
              </a:pPr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39B88A-A6DD-4F12-A99E-8F9F9C9541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80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286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>
                <a:solidFill>
                  <a:srgbClr val="FFFF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Σημειώσεις : Χρήστος </a:t>
            </a:r>
            <a:r>
              <a:rPr lang="el-GR" b="1" dirty="0" err="1">
                <a:solidFill>
                  <a:srgbClr val="FFFF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Μουρατίδης</a:t>
            </a:r>
            <a:endParaRPr lang="el-GR" b="1" dirty="0">
              <a:solidFill>
                <a:srgbClr val="FFFF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>
              <a:solidFill>
                <a:srgbClr val="FFFF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756052" y="2643182"/>
            <a:ext cx="367914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l-GR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Ψηφιακός κόσμος</a:t>
            </a:r>
          </a:p>
        </p:txBody>
      </p:sp>
      <p:pic>
        <p:nvPicPr>
          <p:cNvPr id="23553" name="Picture 1" descr="C:\Documents and Settings\user\Local Settings\Temporary Internet files\Content.IE5\1CQJDSF2\MCj043037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714375"/>
            <a:ext cx="17780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65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el-GR"/>
              <a:t>Ερωτήσεις κατανόησης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625" y="928688"/>
            <a:ext cx="8229600" cy="52863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Τί ονομάζουμε Αναλογικό και τι Ψηφιακό σύστημα; Δώστε από ένα παράδειγμα.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Ποιά μορφή έχουν τα αναλογικά και ποια τα ψηφιακά σήματα;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Γιατί ο υπολογιστής καταλαβαίνει το 0 και το 1; 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Πώς ονομάζονται τα 0 και 1; Ποιο αριθμητικό σύστημα χρησιμοποιεί ο υπολογιστής για να κάνει τις πράξεις στα κυκλώματά του;</a:t>
            </a:r>
          </a:p>
          <a:p>
            <a:pPr>
              <a:defRPr/>
            </a:pPr>
            <a:r>
              <a:rPr lang="el-GR" dirty="0"/>
              <a:t>Ποια είναι τα θετικά και αρνητικά της αναλογικής και ψηφιακής τεχνολογίας; Δώστε ένα παράδειγμα.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endParaRPr lang="el-GR" dirty="0"/>
          </a:p>
          <a:p>
            <a:pPr>
              <a:defRPr/>
            </a:pPr>
            <a:endParaRPr lang="el-GR" dirty="0"/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62150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73145" y="2928934"/>
            <a:ext cx="4799712" cy="646331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l-GR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Ψηφιακό - Αναλογικό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hangingPunct="1"/>
            <a:r>
              <a:rPr lang="el-GR"/>
              <a:t>Αναλογικό σύστημα</a:t>
            </a:r>
          </a:p>
        </p:txBody>
      </p:sp>
      <p:sp>
        <p:nvSpPr>
          <p:cNvPr id="17" name="2 - Θέση περιεχομένου"/>
          <p:cNvSpPr txBox="1">
            <a:spLocks/>
          </p:cNvSpPr>
          <p:nvPr/>
        </p:nvSpPr>
        <p:spPr bwMode="auto">
          <a:xfrm>
            <a:off x="755576" y="908720"/>
            <a:ext cx="7632848" cy="12961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l-GR" b="1" dirty="0">
                <a:solidFill>
                  <a:srgbClr val="FF0000"/>
                </a:solidFill>
                <a:latin typeface="+mn-lt"/>
              </a:rPr>
              <a:t>Αναλογικό  </a:t>
            </a:r>
            <a:r>
              <a:rPr lang="el-GR" b="1" dirty="0">
                <a:latin typeface="+mn-lt"/>
              </a:rPr>
              <a:t>ονομάζουμε ένα σύστημα που λαμβάνει συνεχόμενες τιμές.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dirty="0">
                <a:latin typeface="+mn-lt"/>
              </a:rPr>
              <a:t>Για παράδειγμα, αν το σύστημα λαμβάνει τιμές από το 1 έως το 10, αυτό σημαίνει ότι μπορεί  να πάρει το 1, το 1.2, το 1.3, το 2, το 2.1, το 2.2 κλπ., </a:t>
            </a:r>
            <a:r>
              <a:rPr lang="el-GR">
                <a:latin typeface="+mn-lt"/>
              </a:rPr>
              <a:t>δηλαδή συνεχόμενα όλες </a:t>
            </a:r>
            <a:r>
              <a:rPr lang="el-GR" dirty="0">
                <a:latin typeface="+mn-lt"/>
              </a:rPr>
              <a:t>τις τιμές μεταξύ 1 και 10.</a:t>
            </a:r>
          </a:p>
        </p:txBody>
      </p:sp>
      <p:sp>
        <p:nvSpPr>
          <p:cNvPr id="34" name="33 - Ορθογώνιο τρίγωνο"/>
          <p:cNvSpPr/>
          <p:nvPr/>
        </p:nvSpPr>
        <p:spPr>
          <a:xfrm rot="16200000">
            <a:off x="4348335" y="2419728"/>
            <a:ext cx="1224136" cy="1080120"/>
          </a:xfrm>
          <a:prstGeom prst="rtTriangle">
            <a:avLst/>
          </a:prstGeom>
          <a:blipFill>
            <a:blip r:embed="rId2" cstate="print"/>
            <a:tile tx="0" ty="0" sx="100000" sy="100000" flip="none" algn="tl"/>
          </a:blip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5" name="34 - Πεντάγωνο"/>
          <p:cNvSpPr/>
          <p:nvPr/>
        </p:nvSpPr>
        <p:spPr>
          <a:xfrm>
            <a:off x="755576" y="2275712"/>
            <a:ext cx="3096344" cy="1440160"/>
          </a:xfrm>
          <a:prstGeom prst="homePlat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l-GR" b="1" dirty="0"/>
              <a:t>Παραλληλισμός </a:t>
            </a:r>
            <a:r>
              <a:rPr lang="el-GR" dirty="0"/>
              <a:t>: Για να ανεβείτε με τα πόδια μία ανηφόρα περνάτε από όλα τα  σημεία της. </a:t>
            </a:r>
          </a:p>
        </p:txBody>
      </p:sp>
      <p:sp>
        <p:nvSpPr>
          <p:cNvPr id="36" name="35 - Δεξιό βέλος"/>
          <p:cNvSpPr/>
          <p:nvPr/>
        </p:nvSpPr>
        <p:spPr>
          <a:xfrm rot="18856526">
            <a:off x="4285456" y="2847182"/>
            <a:ext cx="503237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7" name="36 - Πεντάγωνο"/>
          <p:cNvSpPr/>
          <p:nvPr/>
        </p:nvSpPr>
        <p:spPr>
          <a:xfrm>
            <a:off x="755576" y="3861048"/>
            <a:ext cx="3672408" cy="1080120"/>
          </a:xfrm>
          <a:prstGeom prst="homePlate">
            <a:avLst/>
          </a:prstGeom>
          <a:solidFill>
            <a:schemeClr val="accent6">
              <a:lumMod val="75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/>
              <a:t>Αναλογικό ρολόι </a:t>
            </a:r>
            <a:r>
              <a:rPr lang="el-GR" dirty="0"/>
              <a:t>: Οι δείκτες μετακινούνται περνώντας από όλα τα σημεία του.</a:t>
            </a:r>
          </a:p>
        </p:txBody>
      </p:sp>
      <p:pic>
        <p:nvPicPr>
          <p:cNvPr id="5162" name="Picture 42" descr="C:\Documents and Settings\user\Local Settings\Temporary Internet files\Content.IE5\CJ5AFVRH\MP90028972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717032"/>
            <a:ext cx="1936275" cy="129730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5164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5301208"/>
            <a:ext cx="2234158" cy="1345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42" name="41 - Δεξιό βέλος"/>
          <p:cNvSpPr/>
          <p:nvPr/>
        </p:nvSpPr>
        <p:spPr>
          <a:xfrm>
            <a:off x="1259632" y="4941168"/>
            <a:ext cx="2880320" cy="1916832"/>
          </a:xfrm>
          <a:prstGeom prst="rightArrow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/>
              <a:t>Τα αναλογικά συστήματα παράγουν τέτοιου είδους σήματα (</a:t>
            </a:r>
            <a:r>
              <a:rPr lang="el-GR" sz="1600" b="1" dirty="0"/>
              <a:t>Αναλογικό σήμα</a:t>
            </a:r>
            <a:r>
              <a:rPr lang="el-GR" sz="16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hangingPunct="1"/>
            <a:r>
              <a:rPr lang="el-GR"/>
              <a:t>Ψηφιακό σύστημα</a:t>
            </a:r>
          </a:p>
        </p:txBody>
      </p:sp>
      <p:sp>
        <p:nvSpPr>
          <p:cNvPr id="17" name="2 - Θέση περιεχομένου"/>
          <p:cNvSpPr txBox="1">
            <a:spLocks/>
          </p:cNvSpPr>
          <p:nvPr/>
        </p:nvSpPr>
        <p:spPr bwMode="auto">
          <a:xfrm>
            <a:off x="755576" y="908720"/>
            <a:ext cx="7632848" cy="15841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l-GR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Ψηφιακό  </a:t>
            </a:r>
            <a:r>
              <a:rPr lang="el-GR" b="1" dirty="0">
                <a:latin typeface="+mn-lt"/>
              </a:rPr>
              <a:t>ονομάζουμε ένα σύστημα που λαμβάνει μη συνεχόμενες  (διακριτές) τιμές.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dirty="0">
                <a:latin typeface="+mn-lt"/>
              </a:rPr>
              <a:t>Για παράδειγμα, αν το σύστημα λαμβάνει τιμές από το 1 έως το 10, αυτό σημαίνει ότι μπορεί  να πάρει το 1, το 2, το 3 κλπ, αλλά όχι το 1.1, το 1.2, το 2.1, το 2.2  κ.ο.κ. Δηλαδή, παίρνει συγκεκριμένες τιμές. </a:t>
            </a:r>
          </a:p>
        </p:txBody>
      </p:sp>
      <p:sp>
        <p:nvSpPr>
          <p:cNvPr id="35" name="34 - Πεντάγωνο"/>
          <p:cNvSpPr/>
          <p:nvPr/>
        </p:nvSpPr>
        <p:spPr>
          <a:xfrm>
            <a:off x="755650" y="2565400"/>
            <a:ext cx="3095625" cy="1439863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l-GR" b="1" dirty="0"/>
              <a:t>Παραλληλισμός </a:t>
            </a:r>
            <a:r>
              <a:rPr lang="el-GR" dirty="0"/>
              <a:t>: Για να ανεβείτε, με τη σκάλα, μία ανηφόρα πατάτε σε συγκεκριμένα σημεία. </a:t>
            </a:r>
          </a:p>
        </p:txBody>
      </p:sp>
      <p:sp>
        <p:nvSpPr>
          <p:cNvPr id="36" name="35 - Δεξιό βέλος"/>
          <p:cNvSpPr/>
          <p:nvPr/>
        </p:nvSpPr>
        <p:spPr>
          <a:xfrm rot="18856526">
            <a:off x="4283869" y="2785269"/>
            <a:ext cx="503238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7" name="36 - Πεντάγωνο"/>
          <p:cNvSpPr/>
          <p:nvPr/>
        </p:nvSpPr>
        <p:spPr>
          <a:xfrm>
            <a:off x="755576" y="4149080"/>
            <a:ext cx="3672408" cy="1080120"/>
          </a:xfrm>
          <a:prstGeom prst="homePlate">
            <a:avLst/>
          </a:prstGeom>
          <a:solidFill>
            <a:schemeClr val="accent6">
              <a:lumMod val="75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/>
              <a:t>Ψηφιακό ρολόι </a:t>
            </a:r>
            <a:r>
              <a:rPr lang="el-GR" dirty="0"/>
              <a:t>: Η ώρα  εμφανίζεται με συγκεκριμένους αριθμούς κι όχι με δείκτες.</a:t>
            </a:r>
          </a:p>
        </p:txBody>
      </p:sp>
      <p:pic>
        <p:nvPicPr>
          <p:cNvPr id="23555" name="Picture 3" descr="C:\Documents and Settings\user\Local Settings\Temporary Internet files\Content.IE5\OA8818VL\MC90041257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492896"/>
            <a:ext cx="1493992" cy="1730551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pic>
        <p:nvPicPr>
          <p:cNvPr id="6159" name="14 - Εικόνα" descr="Digital clo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221163"/>
            <a:ext cx="1189038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- Εικόνα" descr="DigitalSig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5589240"/>
            <a:ext cx="5688632" cy="1008112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11 - Στρογγυλεμένο ορθογώνιο"/>
          <p:cNvSpPr/>
          <p:nvPr/>
        </p:nvSpPr>
        <p:spPr>
          <a:xfrm>
            <a:off x="6300788" y="4005263"/>
            <a:ext cx="2735262" cy="1295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Τα ψηφιακά συστήματα παράγουν τέτοιου είδους σήματα (</a:t>
            </a:r>
            <a:r>
              <a:rPr lang="el-GR" b="1" dirty="0"/>
              <a:t>Ψηφιακό σήμα</a:t>
            </a:r>
            <a:r>
              <a:rPr lang="el-GR" dirty="0"/>
              <a:t>)</a:t>
            </a:r>
          </a:p>
          <a:p>
            <a:pPr algn="ctr">
              <a:defRPr/>
            </a:pPr>
            <a:endParaRPr lang="el-GR" dirty="0"/>
          </a:p>
        </p:txBody>
      </p:sp>
      <p:sp>
        <p:nvSpPr>
          <p:cNvPr id="13" name="12 - Αριστερό βέλος"/>
          <p:cNvSpPr/>
          <p:nvPr/>
        </p:nvSpPr>
        <p:spPr>
          <a:xfrm rot="18490131">
            <a:off x="5857876" y="5356225"/>
            <a:ext cx="647700" cy="2889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el-GR"/>
              <a:t>Σύγκριση αναλογικών – ψηφιακών σημάτων</a:t>
            </a:r>
          </a:p>
        </p:txBody>
      </p:sp>
      <p:pic>
        <p:nvPicPr>
          <p:cNvPr id="4" name="3 - Εικόνα" descr="Analog -Digital.signal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2275" y="908050"/>
            <a:ext cx="5524500" cy="333375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4 - Στρογγυλεμένο ορθογώνιο"/>
          <p:cNvSpPr/>
          <p:nvPr/>
        </p:nvSpPr>
        <p:spPr>
          <a:xfrm>
            <a:off x="468313" y="4292600"/>
            <a:ext cx="3024187" cy="8651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Τα </a:t>
            </a:r>
            <a:r>
              <a:rPr lang="el-GR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αναλογικά</a:t>
            </a:r>
            <a:r>
              <a:rPr lang="el-GR" dirty="0"/>
              <a:t> σήματα έχουν </a:t>
            </a:r>
            <a:r>
              <a:rPr lang="el-GR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καμπύλη μορφή</a:t>
            </a:r>
            <a:r>
              <a:rPr lang="el-GR" dirty="0"/>
              <a:t>.</a:t>
            </a: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4787900" y="4221163"/>
            <a:ext cx="3024188" cy="863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Τα </a:t>
            </a:r>
            <a:r>
              <a:rPr lang="el-GR" sz="2000" b="1" dirty="0">
                <a:solidFill>
                  <a:srgbClr val="FF0000"/>
                </a:solidFill>
              </a:rPr>
              <a:t>ψηφιακά</a:t>
            </a:r>
            <a:r>
              <a:rPr lang="el-GR" sz="2000" dirty="0"/>
              <a:t> </a:t>
            </a:r>
            <a:r>
              <a:rPr lang="el-GR" dirty="0"/>
              <a:t>σήματα έχουν </a:t>
            </a:r>
            <a:r>
              <a:rPr lang="el-GR" sz="2000" b="1" dirty="0">
                <a:solidFill>
                  <a:srgbClr val="FF0000"/>
                </a:solidFill>
              </a:rPr>
              <a:t>ορθογώνια μορφή</a:t>
            </a:r>
            <a:r>
              <a:rPr lang="el-GR" dirty="0"/>
              <a:t>.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835696" y="5301209"/>
            <a:ext cx="5472608" cy="1354217"/>
          </a:xfrm>
          <a:prstGeom prst="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>
              <a:defRPr/>
            </a:pPr>
            <a:r>
              <a:rPr lang="el-GR" sz="1600" dirty="0"/>
              <a:t>Το ψηφιακό σήμα αποτελεί </a:t>
            </a:r>
            <a:r>
              <a:rPr lang="el-GR" dirty="0"/>
              <a:t>προσέγγιση</a:t>
            </a:r>
            <a:r>
              <a:rPr lang="el-GR" sz="1600" dirty="0"/>
              <a:t> του αντίστοιχου αναλογικού, όπως φαίνεται στην εικόνα.  </a:t>
            </a:r>
            <a:br>
              <a:rPr lang="el-GR" sz="1600" dirty="0"/>
            </a:br>
            <a:br>
              <a:rPr lang="el-GR" sz="1600" dirty="0"/>
            </a:br>
            <a:r>
              <a:rPr lang="el-GR" sz="1600" dirty="0"/>
              <a:t>Το αναλογικό σήμα αναπαριστά επακριβώς την εξέλιξη ενός μεγέθους (</a:t>
            </a:r>
            <a:r>
              <a:rPr lang="el-GR" sz="1600" i="1" dirty="0"/>
              <a:t>π.χ. ένταση φωνής</a:t>
            </a:r>
            <a:r>
              <a:rPr lang="el-GR" sz="1600" dirty="0"/>
              <a:t>) στο χρόνο.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691680" y="2204864"/>
            <a:ext cx="5112568" cy="1754326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Ο Υπολογιστής </a:t>
            </a:r>
          </a:p>
          <a:p>
            <a:pPr algn="ctr">
              <a:defRPr/>
            </a:pPr>
            <a:r>
              <a:rPr lang="el-GR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ως </a:t>
            </a:r>
          </a:p>
          <a:p>
            <a:pPr algn="ctr">
              <a:defRPr/>
            </a:pPr>
            <a:r>
              <a:rPr lang="el-GR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ψηφιακή μηχανή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el-GR"/>
              <a:t>Γιατί ο υπολογιστής καταλαβαίνει το 0 και το 1 </a:t>
            </a:r>
          </a:p>
        </p:txBody>
      </p:sp>
      <p:sp>
        <p:nvSpPr>
          <p:cNvPr id="4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864096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sz="2000" dirty="0"/>
              <a:t>Ο υπολογιστής, ως ψηφιακό σύστημα, δέχεται συγκεκριμένες τιμές. Αυτές είναι μόνο δύο: το </a:t>
            </a:r>
            <a:r>
              <a:rPr lang="el-GR" sz="2000" b="1" dirty="0">
                <a:solidFill>
                  <a:srgbClr val="FF0000"/>
                </a:solidFill>
              </a:rPr>
              <a:t>0</a:t>
            </a:r>
            <a:r>
              <a:rPr lang="el-GR" sz="2000" dirty="0"/>
              <a:t> και το </a:t>
            </a:r>
            <a:r>
              <a:rPr lang="el-GR" sz="2000" b="1" dirty="0">
                <a:solidFill>
                  <a:srgbClr val="FF0000"/>
                </a:solidFill>
              </a:rPr>
              <a:t>1</a:t>
            </a:r>
            <a:r>
              <a:rPr lang="el-GR" sz="2000" dirty="0"/>
              <a:t>. Όλες οι πληροφορίες που εισάγουμε, τις μετατρέπει και τις επεξεργάζεται σε μορφή 0 και 1.</a:t>
            </a:r>
          </a:p>
        </p:txBody>
      </p:sp>
      <p:grpSp>
        <p:nvGrpSpPr>
          <p:cNvPr id="2" name="32 - Ομάδα"/>
          <p:cNvGrpSpPr>
            <a:grpSpLocks/>
          </p:cNvGrpSpPr>
          <p:nvPr/>
        </p:nvGrpSpPr>
        <p:grpSpPr bwMode="auto">
          <a:xfrm>
            <a:off x="2124075" y="2205038"/>
            <a:ext cx="2376488" cy="361950"/>
            <a:chOff x="2123728" y="2204864"/>
            <a:chExt cx="2376264" cy="361628"/>
          </a:xfrm>
        </p:grpSpPr>
        <p:cxnSp>
          <p:nvCxnSpPr>
            <p:cNvPr id="6" name="5 - Ευθεία γραμμή σύνδεσης"/>
            <p:cNvCxnSpPr/>
            <p:nvPr/>
          </p:nvCxnSpPr>
          <p:spPr>
            <a:xfrm>
              <a:off x="2123728" y="2420572"/>
              <a:ext cx="1007968" cy="15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6 - Ευθεία γραμμή σύνδεσης"/>
            <p:cNvCxnSpPr/>
            <p:nvPr/>
          </p:nvCxnSpPr>
          <p:spPr>
            <a:xfrm>
              <a:off x="3492024" y="2420572"/>
              <a:ext cx="1007968" cy="15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7 - Ευθεία γραμμή σύνδεσης"/>
            <p:cNvCxnSpPr/>
            <p:nvPr/>
          </p:nvCxnSpPr>
          <p:spPr>
            <a:xfrm>
              <a:off x="2699937" y="2204864"/>
              <a:ext cx="792087" cy="36162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33 - Ομάδα"/>
          <p:cNvGrpSpPr>
            <a:grpSpLocks/>
          </p:cNvGrpSpPr>
          <p:nvPr/>
        </p:nvGrpSpPr>
        <p:grpSpPr bwMode="auto">
          <a:xfrm>
            <a:off x="2124075" y="3644900"/>
            <a:ext cx="2376488" cy="1588"/>
            <a:chOff x="2123728" y="3645024"/>
            <a:chExt cx="2376264" cy="1588"/>
          </a:xfrm>
        </p:grpSpPr>
        <p:cxnSp>
          <p:nvCxnSpPr>
            <p:cNvPr id="10" name="9 - Ευθεία γραμμή σύνδεσης"/>
            <p:cNvCxnSpPr/>
            <p:nvPr/>
          </p:nvCxnSpPr>
          <p:spPr>
            <a:xfrm>
              <a:off x="2123728" y="3645024"/>
              <a:ext cx="100796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- Ευθεία γραμμή σύνδεσης"/>
            <p:cNvCxnSpPr/>
            <p:nvPr/>
          </p:nvCxnSpPr>
          <p:spPr>
            <a:xfrm>
              <a:off x="3492024" y="3645024"/>
              <a:ext cx="100796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11 - Ευθεία γραμμή σύνδεσης"/>
            <p:cNvCxnSpPr/>
            <p:nvPr/>
          </p:nvCxnSpPr>
          <p:spPr>
            <a:xfrm>
              <a:off x="2771367" y="3645024"/>
              <a:ext cx="1007968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12 - Έλλειψη"/>
          <p:cNvSpPr/>
          <p:nvPr/>
        </p:nvSpPr>
        <p:spPr>
          <a:xfrm>
            <a:off x="539750" y="2565400"/>
            <a:ext cx="1728788" cy="93503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b="1" dirty="0"/>
              <a:t>Τρανζίστορ</a:t>
            </a:r>
          </a:p>
        </p:txBody>
      </p:sp>
      <p:sp>
        <p:nvSpPr>
          <p:cNvPr id="17" name="16 - Στρογγυλεμένο ορθογώνιο"/>
          <p:cNvSpPr/>
          <p:nvPr/>
        </p:nvSpPr>
        <p:spPr>
          <a:xfrm>
            <a:off x="323850" y="4221163"/>
            <a:ext cx="3240088" cy="13684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Οι υπολογιστές αποτελούνται από κυκλώματα που περιέχουν εκατομμύρια </a:t>
            </a:r>
            <a:r>
              <a:rPr lang="el-GR" b="1" dirty="0">
                <a:solidFill>
                  <a:srgbClr val="92D050"/>
                </a:solidFill>
              </a:rPr>
              <a:t>τρανζίστορ</a:t>
            </a:r>
            <a:r>
              <a:rPr lang="el-GR" dirty="0"/>
              <a:t> (ημιαγωγοί).</a:t>
            </a:r>
          </a:p>
        </p:txBody>
      </p:sp>
      <p:sp>
        <p:nvSpPr>
          <p:cNvPr id="18" name="17 - Στρογγυλεμένο ορθογώνιο"/>
          <p:cNvSpPr/>
          <p:nvPr/>
        </p:nvSpPr>
        <p:spPr>
          <a:xfrm>
            <a:off x="3851275" y="4149725"/>
            <a:ext cx="5041900" cy="165576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Μπορούμε να το φανταστούμε ως ένα μικροσκοπικό ηλεκτρονικό διακόπτη, που μπορεί να βρεθεί σε δύο καταστάσεις : </a:t>
            </a:r>
            <a:br>
              <a:rPr lang="el-GR" dirty="0"/>
            </a:br>
            <a:r>
              <a:rPr lang="el-GR" b="1" dirty="0">
                <a:solidFill>
                  <a:srgbClr val="FF0000"/>
                </a:solidFill>
              </a:rPr>
              <a:t>Ανοικτός</a:t>
            </a:r>
            <a:r>
              <a:rPr lang="en-US" b="1" dirty="0">
                <a:solidFill>
                  <a:srgbClr val="92D050"/>
                </a:solidFill>
              </a:rPr>
              <a:t> / </a:t>
            </a:r>
            <a:r>
              <a:rPr lang="el-GR" b="1" dirty="0">
                <a:solidFill>
                  <a:srgbClr val="92D050"/>
                </a:solidFill>
              </a:rPr>
              <a:t>Κλειστός</a:t>
            </a:r>
          </a:p>
        </p:txBody>
      </p:sp>
      <p:sp>
        <p:nvSpPr>
          <p:cNvPr id="21" name="20 - Έλλειψη"/>
          <p:cNvSpPr/>
          <p:nvPr/>
        </p:nvSpPr>
        <p:spPr>
          <a:xfrm>
            <a:off x="5076825" y="1989138"/>
            <a:ext cx="2447925" cy="719137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Ανοικτό</a:t>
            </a:r>
            <a:r>
              <a:rPr lang="en-US" dirty="0"/>
              <a:t>, </a:t>
            </a:r>
            <a:r>
              <a:rPr lang="el-GR" dirty="0"/>
              <a:t>δεν περνάει ρεύμα</a:t>
            </a:r>
          </a:p>
        </p:txBody>
      </p:sp>
      <p:sp>
        <p:nvSpPr>
          <p:cNvPr id="23" name="22 - Έλλειψη"/>
          <p:cNvSpPr/>
          <p:nvPr/>
        </p:nvSpPr>
        <p:spPr>
          <a:xfrm>
            <a:off x="5148263" y="3141663"/>
            <a:ext cx="2447925" cy="719137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92D050"/>
                </a:solidFill>
              </a:rPr>
              <a:t>Κλειστό</a:t>
            </a:r>
            <a:r>
              <a:rPr lang="el-GR" dirty="0"/>
              <a:t> </a:t>
            </a:r>
            <a:r>
              <a:rPr lang="en-US" dirty="0"/>
              <a:t>, </a:t>
            </a:r>
            <a:r>
              <a:rPr lang="el-GR" dirty="0"/>
              <a:t> περνάει ρεύμα</a:t>
            </a:r>
          </a:p>
        </p:txBody>
      </p:sp>
      <p:cxnSp>
        <p:nvCxnSpPr>
          <p:cNvPr id="25" name="24 - Ευθύγραμμο βέλος σύνδεσης"/>
          <p:cNvCxnSpPr>
            <a:stCxn id="21" idx="2"/>
          </p:cNvCxnSpPr>
          <p:nvPr/>
        </p:nvCxnSpPr>
        <p:spPr>
          <a:xfrm rot="10800000">
            <a:off x="4643438" y="2349500"/>
            <a:ext cx="433387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/>
          <p:cNvCxnSpPr/>
          <p:nvPr/>
        </p:nvCxnSpPr>
        <p:spPr>
          <a:xfrm rot="10800000">
            <a:off x="4716463" y="3500438"/>
            <a:ext cx="431800" cy="15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3059832" y="1692097"/>
            <a:ext cx="60761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</a:p>
        </p:txBody>
      </p:sp>
      <p:sp>
        <p:nvSpPr>
          <p:cNvPr id="31" name="30 - Ορθογώνιο"/>
          <p:cNvSpPr/>
          <p:nvPr/>
        </p:nvSpPr>
        <p:spPr>
          <a:xfrm>
            <a:off x="3059832" y="2988241"/>
            <a:ext cx="60761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</p:txBody>
      </p:sp>
      <p:sp>
        <p:nvSpPr>
          <p:cNvPr id="32" name="31 - Στρογγυλεμένο ορθογώνιο"/>
          <p:cNvSpPr/>
          <p:nvPr/>
        </p:nvSpPr>
        <p:spPr>
          <a:xfrm>
            <a:off x="2555875" y="5661025"/>
            <a:ext cx="4537075" cy="1152525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/>
              <a:t>Τις δύο καταστάσεις τις συμβολίζουμε ως εξής : </a:t>
            </a:r>
          </a:p>
          <a:p>
            <a:pPr algn="ctr">
              <a:defRPr/>
            </a:pPr>
            <a:r>
              <a:rPr lang="el-GR" sz="1600" b="1" dirty="0">
                <a:solidFill>
                  <a:srgbClr val="FF0000"/>
                </a:solidFill>
              </a:rPr>
              <a:t>Ανοικτό τρανζίστορ </a:t>
            </a:r>
            <a:r>
              <a:rPr lang="el-GR" sz="1600" b="1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l-GR" sz="1600" b="1" dirty="0">
                <a:solidFill>
                  <a:srgbClr val="FF0000"/>
                </a:solidFill>
              </a:rPr>
              <a:t>0 </a:t>
            </a:r>
          </a:p>
          <a:p>
            <a:pPr algn="ctr">
              <a:defRPr/>
            </a:pPr>
            <a:r>
              <a:rPr lang="el-GR" sz="1600" b="1" dirty="0">
                <a:solidFill>
                  <a:srgbClr val="92D050"/>
                </a:solidFill>
              </a:rPr>
              <a:t>Κλειστό τρανζίστορ </a:t>
            </a:r>
            <a:r>
              <a:rPr lang="el-GR" sz="1600" b="1" dirty="0">
                <a:solidFill>
                  <a:srgbClr val="92D050"/>
                </a:solidFill>
                <a:sym typeface="Wingdings" pitchFamily="2" charset="2"/>
              </a:rPr>
              <a:t> 1</a:t>
            </a:r>
            <a:endParaRPr lang="el-GR" sz="16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6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600"/>
                            </p:stCondLst>
                            <p:childTnLst>
                              <p:par>
                                <p:cTn id="1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6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6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36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6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9600"/>
                            </p:stCondLst>
                            <p:childTnLst>
                              <p:par>
                                <p:cTn id="5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1600"/>
                            </p:stCondLst>
                            <p:childTnLst>
                              <p:par>
                                <p:cTn id="5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4600"/>
                            </p:stCondLst>
                            <p:childTnLst>
                              <p:par>
                                <p:cTn id="63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66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3" grpId="0" animBg="1"/>
      <p:bldP spid="17" grpId="0" animBg="1"/>
      <p:bldP spid="18" grpId="0" animBg="1"/>
      <p:bldP spid="21" grpId="0" animBg="1"/>
      <p:bldP spid="23" grpId="0" animBg="1"/>
      <p:bldP spid="30" grpId="0"/>
      <p:bldP spid="31" grpId="0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el-GR"/>
              <a:t>Αναλογικό ή ψηφιακό;</a:t>
            </a:r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467544" y="836712"/>
            <a:ext cx="3168352" cy="151216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Τα μεγέθη που παρατηρούμε στη φύση είναι </a:t>
            </a:r>
            <a:r>
              <a:rPr lang="el-GR" sz="2000" b="1" dirty="0"/>
              <a:t>αναλογικά </a:t>
            </a:r>
            <a:r>
              <a:rPr lang="el-GR" dirty="0"/>
              <a:t>(π.χ. η μεταβολή της ώρας στη διάρκεια της ημέρας).</a:t>
            </a:r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4211960" y="836712"/>
            <a:ext cx="4248472" cy="151216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/>
              <a:t>Η </a:t>
            </a:r>
            <a:r>
              <a:rPr lang="el-GR" sz="2000" b="1" dirty="0"/>
              <a:t>ψηφιοποίηση</a:t>
            </a:r>
            <a:r>
              <a:rPr lang="el-GR" sz="2000" dirty="0"/>
              <a:t> </a:t>
            </a:r>
            <a:r>
              <a:rPr lang="el-GR" dirty="0"/>
              <a:t>σημαίνει να μετατρέψουμε τις αναλογικές τιμές του μεγέθους σε αριθμούς  (από 0 και 1) ώστε να τις επεξεργαστούμε στον υπολογιστή 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467544" y="2492896"/>
            <a:ext cx="8064896" cy="92333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l-GR" dirty="0"/>
              <a:t>Για να δούμε τα συν και πλην της κάθε τεχνολογίας θα συγκρίνουμε δύο συσκευές: Μία αναλογική φωτογραφική μηχανή με φιλμ και μία ψηφιακή φωτογραφική μηχανή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9" name="8 - Επεξήγηση με κάτω βέλος"/>
          <p:cNvSpPr/>
          <p:nvPr/>
        </p:nvSpPr>
        <p:spPr>
          <a:xfrm>
            <a:off x="900113" y="3500438"/>
            <a:ext cx="2735262" cy="1223962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/>
              <a:t>Αναλογική φωτογραφική μηχανή</a:t>
            </a:r>
          </a:p>
        </p:txBody>
      </p:sp>
      <p:sp>
        <p:nvSpPr>
          <p:cNvPr id="10" name="9 - Επεξήγηση με κάτω βέλος"/>
          <p:cNvSpPr/>
          <p:nvPr/>
        </p:nvSpPr>
        <p:spPr>
          <a:xfrm>
            <a:off x="4932363" y="3500438"/>
            <a:ext cx="2735262" cy="1223962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/>
              <a:t>Ψηφιακή φωτογραφική μηχανή</a:t>
            </a: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755576" y="4725144"/>
            <a:ext cx="3024336" cy="1898922"/>
          </a:xfrm>
          <a:prstGeom prst="round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1600" dirty="0"/>
              <a:t> Η φωτογραφία αποτυπώνεται σε φιλμ σε </a:t>
            </a:r>
            <a:r>
              <a:rPr lang="el-GR" sz="1600" b="1" dirty="0"/>
              <a:t>άριστη ποιότητα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1600" dirty="0"/>
              <a:t>Με το πέρασμα του χρόνου τα </a:t>
            </a:r>
            <a:r>
              <a:rPr lang="el-GR" sz="1600" b="1" dirty="0"/>
              <a:t>χρώματα ξεθωριάζουν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1600" dirty="0"/>
              <a:t>Για να στείλεις τη φωτογραφία στο φίλο σου πρέπει να την ταχυδρομήσεις </a:t>
            </a:r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3995936" y="4725144"/>
            <a:ext cx="4896544" cy="1656184"/>
          </a:xfrm>
          <a:prstGeom prst="round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1600" dirty="0"/>
              <a:t> Η φωτογραφία αποθηκεύεται σε κάρτα μνήμης ψηφιακά. </a:t>
            </a:r>
            <a:r>
              <a:rPr lang="el-GR" sz="1600" b="1" dirty="0"/>
              <a:t>Όσο υψηλότερη ανάλυση τόσο καλύτερη ποιότητα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1600" dirty="0"/>
              <a:t>Δεν αλλοιώνεται με το πέρασμα του χρόνου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1600" dirty="0"/>
              <a:t>Μπορείς να την επεξεργαστείς με ειδικό πρόγραμμα και να τη βελτιώσεις ή αλλάξεις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1600" dirty="0"/>
              <a:t>Μπορείς να τη στείλεις στο φίλο σου με </a:t>
            </a:r>
            <a:r>
              <a:rPr lang="en-US" sz="1600" dirty="0"/>
              <a:t>e-mail</a:t>
            </a:r>
            <a:r>
              <a:rPr lang="el-GR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4000"/>
                            </p:stCondLst>
                            <p:childTnLst>
                              <p:par>
                                <p:cTn id="1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7000"/>
                            </p:stCondLst>
                            <p:childTnLst>
                              <p:par>
                                <p:cTn id="2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000"/>
                            </p:stCondLst>
                            <p:childTnLst>
                              <p:par>
                                <p:cTn id="2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0"/>
                            </p:stCondLst>
                            <p:childTnLst>
                              <p:par>
                                <p:cTn id="3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el-GR"/>
              <a:t>Συμπέρασμα : Αναλογικό ή ψηφιακό;</a:t>
            </a:r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539750" y="1052513"/>
            <a:ext cx="7272338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/>
              <a:t>Τα </a:t>
            </a:r>
            <a:r>
              <a:rPr lang="el-GR" sz="2800" b="1" dirty="0"/>
              <a:t>αναλογικά</a:t>
            </a:r>
            <a:r>
              <a:rPr lang="el-GR" sz="2000" dirty="0"/>
              <a:t> </a:t>
            </a:r>
            <a:r>
              <a:rPr lang="el-GR" sz="2800" b="1" dirty="0"/>
              <a:t>συστήματα</a:t>
            </a:r>
            <a:r>
              <a:rPr lang="el-GR" sz="2800" dirty="0"/>
              <a:t> </a:t>
            </a:r>
            <a:r>
              <a:rPr lang="el-GR" sz="2000" dirty="0"/>
              <a:t>υπερτερούν σε </a:t>
            </a:r>
            <a:r>
              <a:rPr lang="el-GR" sz="2000" b="1" dirty="0"/>
              <a:t>ποιότητα</a:t>
            </a:r>
            <a:r>
              <a:rPr lang="el-GR" sz="2000" dirty="0"/>
              <a:t> αφού αναπαριστούν επακριβώς την πραγματικότητα. Υστερούν, όμως, σε ευκολίες επεξεργασίας και μετάδοσης δεδομένων.  </a:t>
            </a:r>
            <a:endParaRPr lang="el-GR" sz="1600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539750" y="2565400"/>
            <a:ext cx="7272338" cy="11509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/>
              <a:t>Τα </a:t>
            </a:r>
            <a:r>
              <a:rPr lang="el-GR" sz="2800" b="1" dirty="0"/>
              <a:t>ψηφιακά συστήματα</a:t>
            </a:r>
            <a:r>
              <a:rPr lang="el-GR" sz="2800" dirty="0"/>
              <a:t> </a:t>
            </a:r>
            <a:r>
              <a:rPr lang="el-GR" sz="2000" dirty="0"/>
              <a:t>υπερτερούν σε </a:t>
            </a:r>
            <a:r>
              <a:rPr lang="el-GR" sz="2000" b="1" dirty="0"/>
              <a:t>ευκολίες επεξεργασίας και μετάδοσης δεδομένων</a:t>
            </a:r>
            <a:r>
              <a:rPr lang="el-GR" sz="2000" dirty="0"/>
              <a:t>.  Υστερούν, όμως, σε ποιότητα διότι προσεγγίζουν την πραγματικότητα.</a:t>
            </a:r>
            <a:endParaRPr lang="el-GR" sz="1600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1115616" y="3933056"/>
            <a:ext cx="5112568" cy="2088231"/>
          </a:xfrm>
          <a:prstGeom prst="round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Η ψηφιακή τεχνολογία βελτιώνεται συνεχώς. Για παράδειγμα, εμφανίζονται  συνεχώς  φωτογραφικές μηχανές  με περισσότερα </a:t>
            </a:r>
            <a:r>
              <a:rPr lang="en-US" dirty="0"/>
              <a:t>Mpixels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ώστε οι φωτογραφίες να έχουν μεγαλύτερη ανάλυση και κατά συνέπεια να προσεγγίζουν την ποιότητα της αναλογικής. </a:t>
            </a:r>
          </a:p>
        </p:txBody>
      </p:sp>
      <p:pic>
        <p:nvPicPr>
          <p:cNvPr id="32770" name="Picture 2" descr="C:\Documents and Settings\user\Local Settings\Temporary Internet files\Content.IE5\UOV3T5E6\MP90043097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149080"/>
            <a:ext cx="1484784" cy="148478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000"/>
                            </p:stCondLst>
                            <p:childTnLst>
                              <p:par>
                                <p:cTn id="18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Γ’ ΓΥΜΝΑΣΙΟΥ&amp;#x0D;&amp;#x0A;Κεφάλαιο 1&amp;quot;&quot;/&gt;&lt;property id=&quot;20307&quot; value=&quot;256&quot;/&gt;&lt;/object&gt;&lt;object type=&quot;3&quot; unique_id=&quot;10026&quot;&gt;&lt;property id=&quot;20148&quot; value=&quot;5&quot;/&gt;&lt;property id=&quot;20300&quot; value=&quot;Slide 3 - &amp;quot;Ορισμός&amp;quot;&quot;/&gt;&lt;property id=&quot;20307&quot; value=&quot;257&quot;/&gt;&lt;/object&gt;&lt;object type=&quot;3&quot; unique_id=&quot;10075&quot;&gt;&lt;property id=&quot;20148&quot; value=&quot;5&quot;/&gt;&lt;property id=&quot;20300&quot; value=&quot;Slide 4 - &amp;quot;Είδη προβλημάτων&amp;quot;&quot;/&gt;&lt;property id=&quot;20307&quot; value=&quot;258&quot;/&gt;&lt;/object&gt;&lt;object type=&quot;3&quot; unique_id=&quot;10081&quot;&gt;&lt;property id=&quot;20148&quot; value=&quot;5&quot;/&gt;&lt;property id=&quot;20300&quot; value=&quot;Slide 6 - &amp;quot;Χώρος προβλήματος και Απλά-Σύνθετα προβλήματα&amp;quot;&quot;/&gt;&lt;property id=&quot;20307&quot; value=&quot;259&quot;/&gt;&lt;/object&gt;&lt;object type=&quot;3&quot; unique_id=&quot;10190&quot;&gt;&lt;property id=&quot;20148&quot; value=&quot;5&quot;/&gt;&lt;property id=&quot;20300&quot; value=&quot;Slide 5 - &amp;quot;Κατανόηση προβλήματος - Επίλυση&amp;quot;&quot;/&gt;&lt;property id=&quot;20307&quot; value=&quot;260&quot;/&gt;&lt;/object&gt;&lt;object type=&quot;3&quot; unique_id=&quot;10331&quot;&gt;&lt;property id=&quot;20148&quot; value=&quot;5&quot;/&gt;&lt;property id=&quot;20300&quot; value=&quot;Slide 7 - &amp;quot;Ανάλυση προβλήματος&amp;quot;&quot;/&gt;&lt;property id=&quot;20307&quot; value=&quot;261&quot;/&gt;&lt;/object&gt;&lt;object type=&quot;3&quot; unique_id=&quot;10364&quot;&gt;&lt;property id=&quot;20148&quot; value=&quot;5&quot;/&gt;&lt;property id=&quot;20300&quot; value=&quot;Slide 2&quot;/&gt;&lt;property id=&quot;20307&quot; value=&quot;262&quot;/&gt;&lt;/object&gt;&lt;object type=&quot;3&quot; unique_id=&quot;10437&quot;&gt;&lt;property id=&quot;20148&quot; value=&quot;5&quot;/&gt;&lt;property id=&quot;20300&quot; value=&quot;Slide 9&quot;/&gt;&lt;property id=&quot;20307&quot; value=&quot;263&quot;/&gt;&lt;/object&gt;&lt;object type=&quot;3&quot; unique_id=&quot;10438&quot;&gt;&lt;property id=&quot;20148&quot; value=&quot;5&quot;/&gt;&lt;property id=&quot;20300&quot; value=&quot;Slide 10 - &amp;quot;Ορισμός&amp;quot;&quot;/&gt;&lt;property id=&quot;20307&quot; value=&quot;264&quot;/&gt;&lt;/object&gt;&lt;object type=&quot;3&quot; unique_id=&quot;10516&quot;&gt;&lt;property id=&quot;20148&quot; value=&quot;5&quot;/&gt;&lt;property id=&quot;20300&quot; value=&quot;Slide 11 - &amp;quot;Ιδιότητες ενός αλγορίθμου&amp;quot;&quot;/&gt;&lt;property id=&quot;20307&quot; value=&quot;265&quot;/&gt;&lt;/object&gt;&lt;object type=&quot;3&quot; unique_id=&quot;10625&quot;&gt;&lt;property id=&quot;20148&quot; value=&quot;5&quot;/&gt;&lt;property id=&quot;20300&quot; value=&quot;Slide 12 - &amp;quot;Ιδιότητες ενός αλγορίθμου - Παράδειγμα&amp;quot;&quot;/&gt;&lt;property id=&quot;20307&quot; value=&quot;266&quot;/&gt;&lt;/object&gt;&lt;object type=&quot;3&quot; unique_id=&quot;10717&quot;&gt;&lt;property id=&quot;20148&quot; value=&quot;5&quot;/&gt;&lt;property id=&quot;20300&quot; value=&quot;Slide 13 - &amp;quot;Προγραμματισμός&amp;quot;&quot;/&gt;&lt;property id=&quot;20307&quot; value=&quot;267&quot;/&gt;&lt;/object&gt;&lt;object type=&quot;3&quot; unique_id=&quot;10872&quot;&gt;&lt;property id=&quot;20148&quot; value=&quot;5&quot;/&gt;&lt;property id=&quot;20300&quot; value=&quot;Slide 14 - &amp;quot;Γλώσσες προγραμματισμού&amp;quot;&quot;/&gt;&lt;property id=&quot;20307&quot; value=&quot;268&quot;/&gt;&lt;/object&gt;&lt;object type=&quot;3&quot; unique_id=&quot;11008&quot;&gt;&lt;property id=&quot;20148&quot; value=&quot;5&quot;/&gt;&lt;property id=&quot;20300&quot; value=&quot;Slide 15 - &amp;quot;Χαρακτηριστικά Γλωσσών προγραμματισμού&amp;quot;&quot;/&gt;&lt;property id=&quot;20307&quot; value=&quot;269&quot;/&gt;&lt;/object&gt;&lt;object type=&quot;3&quot; unique_id=&quot;11185&quot;&gt;&lt;property id=&quot;20148&quot; value=&quot;5&quot;/&gt;&lt;property id=&quot;20300&quot; value=&quot;Slide 16 - &amp;quot;Παράδειγμα εντολών &amp;quot;&quot;/&gt;&lt;property id=&quot;20307&quot; value=&quot;270&quot;/&gt;&lt;/object&gt;&lt;object type=&quot;3&quot; unique_id=&quot;11407&quot;&gt;&lt;property id=&quot;20148&quot; value=&quot;5&quot;/&gt;&lt;property id=&quot;20300&quot; value=&quot;Slide 17 - &amp;quot;Γλώσσα μηχανής&amp;quot;&quot;/&gt;&lt;property id=&quot;20307&quot; value=&quot;271&quot;/&gt;&lt;/object&gt;&lt;object type=&quot;3&quot; unique_id=&quot;11552&quot;&gt;&lt;property id=&quot;20148&quot; value=&quot;5&quot;/&gt;&lt;property id=&quot;20300&quot; value=&quot;Slide 21 - &amp;quot;Προγραμματιστικό περιβάλλον&amp;quot;&quot;/&gt;&lt;property id=&quot;20307&quot; value=&quot;272&quot;/&gt;&lt;/object&gt;&lt;object type=&quot;3&quot; unique_id=&quot;11629&quot;&gt;&lt;property id=&quot;20148&quot; value=&quot;5&quot;/&gt;&lt;property id=&quot;20300&quot; value=&quot;Slide 18 - &amp;quot;Πηγαίο – Εκτελέσιμο - Μεταφραστής&amp;quot;&quot;/&gt;&lt;property id=&quot;20307&quot; value=&quot;273&quot;/&gt;&lt;/object&gt;&lt;object type=&quot;3&quot; unique_id=&quot;11830&quot;&gt;&lt;property id=&quot;20148&quot; value=&quot;5&quot;/&gt;&lt;property id=&quot;20300&quot; value=&quot;Slide 19 - &amp;quot;Συντακτικά – Λογικά λάθη&amp;quot;&quot;/&gt;&lt;property id=&quot;20307&quot; value=&quot;275&quot;/&gt;&lt;/object&gt;&lt;object type=&quot;3&quot; unique_id=&quot;11831&quot;&gt;&lt;property id=&quot;20148&quot; value=&quot;5&quot;/&gt;&lt;property id=&quot;20300&quot; value=&quot;Slide 20 - &amp;quot;Είδη μεταφραστών&amp;quot;&quot;/&gt;&lt;property id=&quot;20307&quot; value=&quot;274&quot;/&gt;&lt;/object&gt;&lt;object type=&quot;3&quot; unique_id=&quot;12074&quot;&gt;&lt;property id=&quot;20148&quot; value=&quot;5&quot;/&gt;&lt;property id=&quot;20300&quot; value=&quot;Slide 22 - &amp;quot;Στάδια εκτέλεσης αλγορίθμου από την Κ.Μ.Ε.&amp;quot;&quot;/&gt;&lt;property id=&quot;20307&quot; value=&quot;276&quot;/&gt;&lt;/object&gt;&lt;object type=&quot;3&quot; unique_id=&quot;12190&quot;&gt;&lt;property id=&quot;20148&quot; value=&quot;5&quot;/&gt;&lt;property id=&quot;20300&quot; value=&quot;Slide 8 - &amp;quot;Ερωτήσεις κατανόησης&amp;quot;&quot;/&gt;&lt;property id=&quot;20307&quot; value=&quot;277&quot;/&gt;&lt;/object&gt;&lt;object type=&quot;3&quot; unique_id=&quot;12239&quot;&gt;&lt;property id=&quot;20148&quot; value=&quot;5&quot;/&gt;&lt;property id=&quot;20300&quot; value=&quot;Slide 23 - &amp;quot;Ερωτήσεις κατανόησης&amp;quot;&quot;/&gt;&lt;property id=&quot;20307&quot; value=&quot;27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710</Words>
  <Application>Microsoft Office PowerPoint</Application>
  <PresentationFormat>Προβολή στην οθόνη (4:3)</PresentationFormat>
  <Paragraphs>61</Paragraphs>
  <Slides>10</Slides>
  <Notes>0</Notes>
  <HiddenSlides>0</HiddenSlides>
  <MMClips>1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Θέμα του Office</vt:lpstr>
      <vt:lpstr>Παρουσίαση του PowerPoint</vt:lpstr>
      <vt:lpstr>Παρουσίαση του PowerPoint</vt:lpstr>
      <vt:lpstr>Αναλογικό σύστημα</vt:lpstr>
      <vt:lpstr>Ψηφιακό σύστημα</vt:lpstr>
      <vt:lpstr>Σύγκριση αναλογικών – ψηφιακών σημάτων</vt:lpstr>
      <vt:lpstr>Παρουσίαση του PowerPoint</vt:lpstr>
      <vt:lpstr>Γιατί ο υπολογιστής καταλαβαίνει το 0 και το 1 </vt:lpstr>
      <vt:lpstr>Αναλογικό ή ψηφιακό;</vt:lpstr>
      <vt:lpstr>Συμπέρασμα : Αναλογικό ή ψηφιακό;</vt:lpstr>
      <vt:lpstr>Ερωτήσεις κατανόησης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Γ’ ΓΥΜΝΑΣΙΟΥ Κεφάλαιο 1</dc:title>
  <dc:creator>ΧΡΗΣΤΟΣ</dc:creator>
  <cp:lastModifiedBy>ΦΩΤΙΟΣ ΠΑΝΑΓΙΩΤΟΠΟΥΛΟΣ</cp:lastModifiedBy>
  <cp:revision>286</cp:revision>
  <dcterms:created xsi:type="dcterms:W3CDTF">2009-09-18T21:54:58Z</dcterms:created>
  <dcterms:modified xsi:type="dcterms:W3CDTF">2024-11-02T16:24:04Z</dcterms:modified>
</cp:coreProperties>
</file>