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 id="262"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C7D89A2-AF3C-4F6B-B194-A0935C270C38}" type="datetimeFigureOut">
              <a:rPr lang="el-GR" smtClean="0"/>
              <a:t>02/Δεκ/2020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4F9C124-01D2-44A4-AB01-584AF7E8E23B}" type="slidenum">
              <a:rPr lang="el-GR" smtClean="0"/>
              <a:t>‹#›</a:t>
            </a:fld>
            <a:endParaRPr lang="el-GR"/>
          </a:p>
        </p:txBody>
      </p:sp>
    </p:spTree>
    <p:extLst>
      <p:ext uri="{BB962C8B-B14F-4D97-AF65-F5344CB8AC3E}">
        <p14:creationId xmlns:p14="http://schemas.microsoft.com/office/powerpoint/2010/main" val="1486091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C7D89A2-AF3C-4F6B-B194-A0935C270C38}" type="datetimeFigureOut">
              <a:rPr lang="el-GR" smtClean="0"/>
              <a:t>02/Δεκ/2020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4F9C124-01D2-44A4-AB01-584AF7E8E23B}" type="slidenum">
              <a:rPr lang="el-GR" smtClean="0"/>
              <a:t>‹#›</a:t>
            </a:fld>
            <a:endParaRPr lang="el-GR"/>
          </a:p>
        </p:txBody>
      </p:sp>
    </p:spTree>
    <p:extLst>
      <p:ext uri="{BB962C8B-B14F-4D97-AF65-F5344CB8AC3E}">
        <p14:creationId xmlns:p14="http://schemas.microsoft.com/office/powerpoint/2010/main" val="625994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C7D89A2-AF3C-4F6B-B194-A0935C270C38}" type="datetimeFigureOut">
              <a:rPr lang="el-GR" smtClean="0"/>
              <a:t>02/Δεκ/2020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4F9C124-01D2-44A4-AB01-584AF7E8E23B}" type="slidenum">
              <a:rPr lang="el-GR" smtClean="0"/>
              <a:t>‹#›</a:t>
            </a:fld>
            <a:endParaRPr lang="el-GR"/>
          </a:p>
        </p:txBody>
      </p:sp>
    </p:spTree>
    <p:extLst>
      <p:ext uri="{BB962C8B-B14F-4D97-AF65-F5344CB8AC3E}">
        <p14:creationId xmlns:p14="http://schemas.microsoft.com/office/powerpoint/2010/main" val="292570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C7D89A2-AF3C-4F6B-B194-A0935C270C38}" type="datetimeFigureOut">
              <a:rPr lang="el-GR" smtClean="0"/>
              <a:t>02/Δεκ/2020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4F9C124-01D2-44A4-AB01-584AF7E8E23B}" type="slidenum">
              <a:rPr lang="el-GR" smtClean="0"/>
              <a:t>‹#›</a:t>
            </a:fld>
            <a:endParaRPr lang="el-GR"/>
          </a:p>
        </p:txBody>
      </p:sp>
    </p:spTree>
    <p:extLst>
      <p:ext uri="{BB962C8B-B14F-4D97-AF65-F5344CB8AC3E}">
        <p14:creationId xmlns:p14="http://schemas.microsoft.com/office/powerpoint/2010/main" val="437095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C7D89A2-AF3C-4F6B-B194-A0935C270C38}" type="datetimeFigureOut">
              <a:rPr lang="el-GR" smtClean="0"/>
              <a:t>02/Δεκ/2020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4F9C124-01D2-44A4-AB01-584AF7E8E23B}" type="slidenum">
              <a:rPr lang="el-GR" smtClean="0"/>
              <a:t>‹#›</a:t>
            </a:fld>
            <a:endParaRPr lang="el-GR"/>
          </a:p>
        </p:txBody>
      </p:sp>
    </p:spTree>
    <p:extLst>
      <p:ext uri="{BB962C8B-B14F-4D97-AF65-F5344CB8AC3E}">
        <p14:creationId xmlns:p14="http://schemas.microsoft.com/office/powerpoint/2010/main" val="3131552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6C7D89A2-AF3C-4F6B-B194-A0935C270C38}" type="datetimeFigureOut">
              <a:rPr lang="el-GR" smtClean="0"/>
              <a:t>02/Δεκ/2020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4F9C124-01D2-44A4-AB01-584AF7E8E23B}" type="slidenum">
              <a:rPr lang="el-GR" smtClean="0"/>
              <a:t>‹#›</a:t>
            </a:fld>
            <a:endParaRPr lang="el-GR"/>
          </a:p>
        </p:txBody>
      </p:sp>
    </p:spTree>
    <p:extLst>
      <p:ext uri="{BB962C8B-B14F-4D97-AF65-F5344CB8AC3E}">
        <p14:creationId xmlns:p14="http://schemas.microsoft.com/office/powerpoint/2010/main" val="953094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6C7D89A2-AF3C-4F6B-B194-A0935C270C38}" type="datetimeFigureOut">
              <a:rPr lang="el-GR" smtClean="0"/>
              <a:t>02/Δεκ/2020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4F9C124-01D2-44A4-AB01-584AF7E8E23B}" type="slidenum">
              <a:rPr lang="el-GR" smtClean="0"/>
              <a:t>‹#›</a:t>
            </a:fld>
            <a:endParaRPr lang="el-GR"/>
          </a:p>
        </p:txBody>
      </p:sp>
    </p:spTree>
    <p:extLst>
      <p:ext uri="{BB962C8B-B14F-4D97-AF65-F5344CB8AC3E}">
        <p14:creationId xmlns:p14="http://schemas.microsoft.com/office/powerpoint/2010/main" val="1374154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6C7D89A2-AF3C-4F6B-B194-A0935C270C38}" type="datetimeFigureOut">
              <a:rPr lang="el-GR" smtClean="0"/>
              <a:t>02/Δεκ/2020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4F9C124-01D2-44A4-AB01-584AF7E8E23B}" type="slidenum">
              <a:rPr lang="el-GR" smtClean="0"/>
              <a:t>‹#›</a:t>
            </a:fld>
            <a:endParaRPr lang="el-GR"/>
          </a:p>
        </p:txBody>
      </p:sp>
    </p:spTree>
    <p:extLst>
      <p:ext uri="{BB962C8B-B14F-4D97-AF65-F5344CB8AC3E}">
        <p14:creationId xmlns:p14="http://schemas.microsoft.com/office/powerpoint/2010/main" val="2854992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C7D89A2-AF3C-4F6B-B194-A0935C270C38}" type="datetimeFigureOut">
              <a:rPr lang="el-GR" smtClean="0"/>
              <a:t>02/Δεκ/2020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4F9C124-01D2-44A4-AB01-584AF7E8E23B}" type="slidenum">
              <a:rPr lang="el-GR" smtClean="0"/>
              <a:t>‹#›</a:t>
            </a:fld>
            <a:endParaRPr lang="el-GR"/>
          </a:p>
        </p:txBody>
      </p:sp>
    </p:spTree>
    <p:extLst>
      <p:ext uri="{BB962C8B-B14F-4D97-AF65-F5344CB8AC3E}">
        <p14:creationId xmlns:p14="http://schemas.microsoft.com/office/powerpoint/2010/main" val="152037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C7D89A2-AF3C-4F6B-B194-A0935C270C38}" type="datetimeFigureOut">
              <a:rPr lang="el-GR" smtClean="0"/>
              <a:t>02/Δεκ/2020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4F9C124-01D2-44A4-AB01-584AF7E8E23B}" type="slidenum">
              <a:rPr lang="el-GR" smtClean="0"/>
              <a:t>‹#›</a:t>
            </a:fld>
            <a:endParaRPr lang="el-GR"/>
          </a:p>
        </p:txBody>
      </p:sp>
    </p:spTree>
    <p:extLst>
      <p:ext uri="{BB962C8B-B14F-4D97-AF65-F5344CB8AC3E}">
        <p14:creationId xmlns:p14="http://schemas.microsoft.com/office/powerpoint/2010/main" val="947338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C7D89A2-AF3C-4F6B-B194-A0935C270C38}" type="datetimeFigureOut">
              <a:rPr lang="el-GR" smtClean="0"/>
              <a:t>02/Δεκ/2020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4F9C124-01D2-44A4-AB01-584AF7E8E23B}" type="slidenum">
              <a:rPr lang="el-GR" smtClean="0"/>
              <a:t>‹#›</a:t>
            </a:fld>
            <a:endParaRPr lang="el-GR"/>
          </a:p>
        </p:txBody>
      </p:sp>
    </p:spTree>
    <p:extLst>
      <p:ext uri="{BB962C8B-B14F-4D97-AF65-F5344CB8AC3E}">
        <p14:creationId xmlns:p14="http://schemas.microsoft.com/office/powerpoint/2010/main" val="590979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D89A2-AF3C-4F6B-B194-A0935C270C38}" type="datetimeFigureOut">
              <a:rPr lang="el-GR" smtClean="0"/>
              <a:t>02/Δεκ/2020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9C124-01D2-44A4-AB01-584AF7E8E23B}" type="slidenum">
              <a:rPr lang="el-GR" smtClean="0"/>
              <a:t>‹#›</a:t>
            </a:fld>
            <a:endParaRPr lang="el-GR"/>
          </a:p>
        </p:txBody>
      </p:sp>
    </p:spTree>
    <p:extLst>
      <p:ext uri="{BB962C8B-B14F-4D97-AF65-F5344CB8AC3E}">
        <p14:creationId xmlns:p14="http://schemas.microsoft.com/office/powerpoint/2010/main" val="1900524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AutoShape 2" descr="Το παιδί μου γεννήθηκε με λαγώχειλο. Ποια θεραπεία πρέπει να ακολουθήσει  για να απαλλαγεί από αυτό; | Infokids.g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3" name="AutoShape 4" descr="Το παιδί μου γεννήθηκε με λαγώχειλο. Ποια θεραπεία πρέπει να ακολουθήσει  για να απαλλαγεί από αυτό; | Infokids.g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4" name="AutoShape 6" descr="Το παιδί μου γεννήθηκε με λαγώχειλο. Ποια θεραπεία πρέπει να ακολουθήσει  για να απαλλαγεί από αυτό; | Infokids.gr"/>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5" name="AutoShape 8" descr="Το παιδί μου γεννήθηκε με λαγώχειλο. Ποια θεραπεία πρέπει να ακολουθήσει  για να απαλλαγεί από αυτό; | Infokids.gr"/>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6" name="Ορθογώνιο 5"/>
          <p:cNvSpPr/>
          <p:nvPr/>
        </p:nvSpPr>
        <p:spPr>
          <a:xfrm>
            <a:off x="307975" y="692696"/>
            <a:ext cx="8072065" cy="5139869"/>
          </a:xfrm>
          <a:prstGeom prst="rect">
            <a:avLst/>
          </a:prstGeom>
        </p:spPr>
        <p:txBody>
          <a:bodyPr wrap="square">
            <a:spAutoFit/>
          </a:bodyPr>
          <a:lstStyle/>
          <a:p>
            <a:r>
              <a:rPr lang="el-GR" sz="2000" b="1" dirty="0"/>
              <a:t>Αντενδείξεις θηλασμού από το μέρος του νεογέννητου</a:t>
            </a:r>
            <a:endParaRPr lang="el-GR" sz="2000" dirty="0"/>
          </a:p>
          <a:p>
            <a:endParaRPr lang="el-GR" sz="2000" dirty="0" smtClean="0"/>
          </a:p>
          <a:p>
            <a:pPr algn="just"/>
            <a:r>
              <a:rPr lang="el-GR" dirty="0" smtClean="0"/>
              <a:t>Αντένδειξη </a:t>
            </a:r>
            <a:r>
              <a:rPr lang="el-GR" dirty="0"/>
              <a:t>μπορεί να αποτελέσει:</a:t>
            </a:r>
          </a:p>
          <a:p>
            <a:pPr marL="285750" lvl="0" indent="-285750" algn="just">
              <a:buFont typeface="Arial" pitchFamily="34" charset="0"/>
              <a:buChar char="•"/>
            </a:pPr>
            <a:r>
              <a:rPr lang="el-GR" dirty="0"/>
              <a:t>Η </a:t>
            </a:r>
            <a:r>
              <a:rPr lang="el-GR" dirty="0" err="1"/>
              <a:t>γαλακτοζαιμία</a:t>
            </a:r>
            <a:r>
              <a:rPr lang="el-GR" dirty="0"/>
              <a:t>: όταν λείπει από το έμβρυο ένζυμα που εμποδίζουν να γίνει ο μεταβολισμός της </a:t>
            </a:r>
            <a:r>
              <a:rPr lang="el-GR" dirty="0" smtClean="0"/>
              <a:t>γαλακτόζης.</a:t>
            </a:r>
          </a:p>
          <a:p>
            <a:pPr marL="285750" lvl="0" indent="-285750" algn="just">
              <a:buFont typeface="Arial" pitchFamily="34" charset="0"/>
              <a:buChar char="•"/>
            </a:pPr>
            <a:r>
              <a:rPr lang="el-GR" dirty="0" smtClean="0"/>
              <a:t>Η </a:t>
            </a:r>
            <a:r>
              <a:rPr lang="el-GR" dirty="0" err="1"/>
              <a:t>φαινυλοκαιτονουρία</a:t>
            </a:r>
            <a:r>
              <a:rPr lang="el-GR" dirty="0"/>
              <a:t>: όταν λείπουν ένζυμα από το βρέφος που εμποδίζουν τον μεταβολισμό της </a:t>
            </a:r>
            <a:r>
              <a:rPr lang="el-GR" dirty="0" err="1"/>
              <a:t>φαινυλαλανίνης</a:t>
            </a:r>
            <a:r>
              <a:rPr lang="el-GR" dirty="0" smtClean="0"/>
              <a:t>.</a:t>
            </a:r>
          </a:p>
          <a:p>
            <a:pPr lvl="0" algn="just"/>
            <a:endParaRPr lang="el-GR" dirty="0"/>
          </a:p>
          <a:p>
            <a:pPr algn="just"/>
            <a:r>
              <a:rPr lang="el-GR" dirty="0"/>
              <a:t> </a:t>
            </a:r>
          </a:p>
          <a:p>
            <a:pPr lvl="0" algn="just"/>
            <a:r>
              <a:rPr lang="el-GR" dirty="0"/>
              <a:t>Η </a:t>
            </a:r>
            <a:r>
              <a:rPr lang="el-GR" dirty="0" err="1"/>
              <a:t>φαινυλκετονουρία</a:t>
            </a:r>
            <a:r>
              <a:rPr lang="el-GR" dirty="0"/>
              <a:t> είναι μια σπάνια μεταβολική διαταραχή που οφείλεται στην ανικανότητα του ήπατος να παράγει ένα ένζυμο, την </a:t>
            </a:r>
            <a:r>
              <a:rPr lang="el-GR" dirty="0" err="1"/>
              <a:t>υδροξυλάση</a:t>
            </a:r>
            <a:r>
              <a:rPr lang="el-GR" dirty="0"/>
              <a:t> της </a:t>
            </a:r>
            <a:r>
              <a:rPr lang="el-GR" dirty="0" err="1"/>
              <a:t>φαινυλαλανίνης</a:t>
            </a:r>
            <a:r>
              <a:rPr lang="el-GR" dirty="0"/>
              <a:t>. Η έλλειψη του συγκεκριμένου ενζύμου έχει ως αποτέλεσμα την υψηλή συγκέντρωση της </a:t>
            </a:r>
            <a:r>
              <a:rPr lang="el-GR" dirty="0" err="1"/>
              <a:t>φαινυλαλανίνης</a:t>
            </a:r>
            <a:r>
              <a:rPr lang="el-GR" dirty="0"/>
              <a:t> στο αίμα και στον εγκέφαλο. Ένα από τα κυριότερα συμπτώματα είναι η παρεμπόδιση της φυσιολογικής ανάπτυξης και λειτουργίας των κυττάρων του εγκεφάλου, με συνέπεια τη διανοητική καθυστέρηση. Μπορεί να ανιχνευθεί με τεστ αίματος κατά τη γέννηση του νεογνού, το οποίο είναι τεστ ρουτίνας.</a:t>
            </a:r>
          </a:p>
          <a:p>
            <a:r>
              <a:rPr lang="el-GR" dirty="0"/>
              <a:t> </a:t>
            </a:r>
          </a:p>
        </p:txBody>
      </p:sp>
    </p:spTree>
    <p:extLst>
      <p:ext uri="{BB962C8B-B14F-4D97-AF65-F5344CB8AC3E}">
        <p14:creationId xmlns:p14="http://schemas.microsoft.com/office/powerpoint/2010/main" val="356341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971600" y="117693"/>
            <a:ext cx="6912768" cy="6463308"/>
          </a:xfrm>
          <a:prstGeom prst="rect">
            <a:avLst/>
          </a:prstGeom>
          <a:noFill/>
        </p:spPr>
        <p:txBody>
          <a:bodyPr wrap="square" rtlCol="0">
            <a:spAutoFit/>
          </a:bodyPr>
          <a:lstStyle/>
          <a:p>
            <a:pPr marL="285750" indent="-285750">
              <a:buFont typeface="Arial" pitchFamily="34" charset="0"/>
              <a:buChar char="•"/>
            </a:pPr>
            <a:endParaRPr lang="el-GR" dirty="0" smtClean="0"/>
          </a:p>
          <a:p>
            <a:pPr marL="285750" indent="-285750">
              <a:buFont typeface="Arial" pitchFamily="34" charset="0"/>
              <a:buChar char="•"/>
            </a:pPr>
            <a:r>
              <a:rPr lang="el-GR" dirty="0" smtClean="0"/>
              <a:t>Τον </a:t>
            </a:r>
            <a:r>
              <a:rPr lang="el-GR" b="1" dirty="0" smtClean="0"/>
              <a:t>6</a:t>
            </a:r>
            <a:r>
              <a:rPr lang="el-GR" b="1" baseline="30000" dirty="0" smtClean="0"/>
              <a:t>ο</a:t>
            </a:r>
            <a:r>
              <a:rPr lang="el-GR" b="1" dirty="0" smtClean="0"/>
              <a:t> μήνα </a:t>
            </a:r>
            <a:r>
              <a:rPr lang="el-GR" dirty="0" smtClean="0"/>
              <a:t>εισάγουμε τα λαχανικά, στην αρχή 2 λαχανικά (πατάτα- καρότο και κάθε 2 μέρες προστίθεται και ένα λαχανικό)</a:t>
            </a:r>
          </a:p>
          <a:p>
            <a:endParaRPr lang="el-GR" dirty="0" smtClean="0"/>
          </a:p>
          <a:p>
            <a:pPr marL="285750" indent="-285750">
              <a:buFont typeface="Arial" pitchFamily="34" charset="0"/>
              <a:buChar char="•"/>
            </a:pPr>
            <a:r>
              <a:rPr lang="el-GR" dirty="0" smtClean="0"/>
              <a:t>Στις </a:t>
            </a:r>
            <a:r>
              <a:rPr lang="el-GR" dirty="0"/>
              <a:t>αρχές του </a:t>
            </a:r>
            <a:r>
              <a:rPr lang="el-GR" b="1" dirty="0"/>
              <a:t>7ουμήνα</a:t>
            </a:r>
            <a:r>
              <a:rPr lang="el-GR" dirty="0"/>
              <a:t> αντικαθίσταται το απογευματινό γάλα </a:t>
            </a:r>
            <a:r>
              <a:rPr lang="el-GR" dirty="0" smtClean="0"/>
              <a:t>με γιαούρτι μπορούν να προστεθούν και νιφάδες βρώμης μουλιασμένες για παιδιά.</a:t>
            </a:r>
          </a:p>
          <a:p>
            <a:endParaRPr lang="el-GR" dirty="0" smtClean="0"/>
          </a:p>
          <a:p>
            <a:pPr marL="285750" indent="-285750">
              <a:buFont typeface="Arial" pitchFamily="34" charset="0"/>
              <a:buChar char="•"/>
            </a:pPr>
            <a:r>
              <a:rPr lang="el-GR" dirty="0" smtClean="0"/>
              <a:t>Τον</a:t>
            </a:r>
            <a:r>
              <a:rPr lang="el-GR" dirty="0" smtClean="0"/>
              <a:t> </a:t>
            </a:r>
            <a:r>
              <a:rPr lang="el-GR" b="1" dirty="0" smtClean="0"/>
              <a:t>7</a:t>
            </a:r>
            <a:r>
              <a:rPr lang="el-GR" b="1" baseline="30000" dirty="0" smtClean="0"/>
              <a:t>ο</a:t>
            </a:r>
            <a:r>
              <a:rPr lang="el-GR" b="1" dirty="0" smtClean="0"/>
              <a:t> μήνα </a:t>
            </a:r>
            <a:r>
              <a:rPr lang="el-GR" dirty="0" smtClean="0"/>
              <a:t>το </a:t>
            </a:r>
            <a:r>
              <a:rPr lang="el-GR" dirty="0" err="1" smtClean="0"/>
              <a:t>δεκατιανό</a:t>
            </a:r>
            <a:r>
              <a:rPr lang="el-GR" dirty="0" smtClean="0"/>
              <a:t> γάλα αντικαθιστάται με </a:t>
            </a:r>
            <a:r>
              <a:rPr lang="el-GR" dirty="0" err="1" smtClean="0"/>
              <a:t>φρουτόκρεμα</a:t>
            </a:r>
            <a:endParaRPr lang="el-GR" dirty="0" smtClean="0"/>
          </a:p>
          <a:p>
            <a:r>
              <a:rPr lang="el-GR" dirty="0" smtClean="0"/>
              <a:t>1 αχλάδι  για 2 μέρες</a:t>
            </a:r>
          </a:p>
          <a:p>
            <a:r>
              <a:rPr lang="el-GR" dirty="0"/>
              <a:t>κ</a:t>
            </a:r>
            <a:r>
              <a:rPr lang="el-GR" dirty="0" smtClean="0"/>
              <a:t>αι ½ μήλο για 2 μέρες</a:t>
            </a:r>
          </a:p>
          <a:p>
            <a:r>
              <a:rPr lang="el-GR" dirty="0"/>
              <a:t>κ</a:t>
            </a:r>
            <a:r>
              <a:rPr lang="el-GR" dirty="0" smtClean="0"/>
              <a:t>αι 1/3  μπανάνα για 2 μέρες</a:t>
            </a:r>
          </a:p>
          <a:p>
            <a:pPr marL="285750" indent="-285750">
              <a:buFont typeface="Arial" pitchFamily="34" charset="0"/>
              <a:buChar char="•"/>
            </a:pPr>
            <a:endParaRPr lang="el-GR" dirty="0"/>
          </a:p>
          <a:p>
            <a:pPr marL="285750" indent="-285750">
              <a:buFont typeface="Arial" pitchFamily="34" charset="0"/>
              <a:buChar char="•"/>
            </a:pPr>
            <a:r>
              <a:rPr lang="el-GR" b="1" dirty="0" smtClean="0"/>
              <a:t>Το μεσημέρι</a:t>
            </a:r>
          </a:p>
          <a:p>
            <a:r>
              <a:rPr lang="el-GR" dirty="0" smtClean="0"/>
              <a:t>πατάτα+ καρότο +50γρ. Κοτόπουλο για 3 μέρες</a:t>
            </a:r>
          </a:p>
          <a:p>
            <a:r>
              <a:rPr lang="el-GR" dirty="0" smtClean="0"/>
              <a:t>Πατάτα+καρότο+50γρ. Μοσχάρι για 4 μέρες</a:t>
            </a:r>
          </a:p>
          <a:p>
            <a:r>
              <a:rPr lang="el-GR" dirty="0" smtClean="0"/>
              <a:t>Κάθε 2 μέρες προσθέτουμε και ένα λαχανικό ( μπρόκολο, αρακά </a:t>
            </a:r>
            <a:r>
              <a:rPr lang="el-GR" dirty="0" err="1" smtClean="0"/>
              <a:t>κ.α</a:t>
            </a:r>
            <a:r>
              <a:rPr lang="el-GR" dirty="0" smtClean="0"/>
              <a:t>)</a:t>
            </a:r>
            <a:endParaRPr lang="el-GR" dirty="0" smtClean="0"/>
          </a:p>
          <a:p>
            <a:endParaRPr lang="el-GR" dirty="0" smtClean="0"/>
          </a:p>
          <a:p>
            <a:pPr marL="285750" indent="-285750">
              <a:buFont typeface="Arial" pitchFamily="34" charset="0"/>
              <a:buChar char="•"/>
            </a:pPr>
            <a:r>
              <a:rPr lang="el-GR" dirty="0" smtClean="0"/>
              <a:t>Στον </a:t>
            </a:r>
            <a:r>
              <a:rPr lang="el-GR" b="1" dirty="0"/>
              <a:t>8ομήνα</a:t>
            </a:r>
            <a:r>
              <a:rPr lang="el-GR" dirty="0"/>
              <a:t> στο </a:t>
            </a:r>
            <a:r>
              <a:rPr lang="el-GR" dirty="0" err="1" smtClean="0"/>
              <a:t>δεκατιανό</a:t>
            </a:r>
            <a:r>
              <a:rPr lang="el-GR" dirty="0" smtClean="0"/>
              <a:t> μαζί με τα φρούτα </a:t>
            </a:r>
            <a:r>
              <a:rPr lang="el-GR" dirty="0"/>
              <a:t>μπορεί να προστεθεί το αυγό (μόνο ο κρόκος), </a:t>
            </a:r>
            <a:r>
              <a:rPr lang="el-GR" dirty="0" smtClean="0"/>
              <a:t>μετά από 15 μέρες το ασπράδι,  (κάθε μέρα αυγό- βοηθάει στην ανάπτυξη του εγκεφάλου ) στο </a:t>
            </a:r>
            <a:r>
              <a:rPr lang="el-GR" dirty="0"/>
              <a:t>μεσημεριανό το </a:t>
            </a:r>
            <a:r>
              <a:rPr lang="el-GR" dirty="0" smtClean="0"/>
              <a:t>ψάρι</a:t>
            </a:r>
            <a:r>
              <a:rPr lang="el-GR" dirty="0"/>
              <a:t>.</a:t>
            </a:r>
            <a:endParaRPr lang="el-GR" dirty="0" smtClean="0"/>
          </a:p>
          <a:p>
            <a:endParaRPr lang="el-GR" dirty="0" smtClean="0"/>
          </a:p>
        </p:txBody>
      </p:sp>
    </p:spTree>
    <p:extLst>
      <p:ext uri="{BB962C8B-B14F-4D97-AF65-F5344CB8AC3E}">
        <p14:creationId xmlns:p14="http://schemas.microsoft.com/office/powerpoint/2010/main" val="1399051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Ορθογώνιο 1"/>
          <p:cNvSpPr/>
          <p:nvPr/>
        </p:nvSpPr>
        <p:spPr>
          <a:xfrm>
            <a:off x="827584" y="612845"/>
            <a:ext cx="7488832" cy="5078313"/>
          </a:xfrm>
          <a:prstGeom prst="rect">
            <a:avLst/>
          </a:prstGeom>
        </p:spPr>
        <p:txBody>
          <a:bodyPr wrap="square">
            <a:spAutoFit/>
          </a:bodyPr>
          <a:lstStyle/>
          <a:p>
            <a:pPr marL="285750" indent="-285750">
              <a:buFont typeface="Wingdings" pitchFamily="2" charset="2"/>
              <a:buChar char="v"/>
            </a:pPr>
            <a:r>
              <a:rPr lang="el-GR" dirty="0" smtClean="0"/>
              <a:t>Μέχρι </a:t>
            </a:r>
            <a:r>
              <a:rPr lang="el-GR" dirty="0"/>
              <a:t>το τέλος του 1ουέτους το διαιτολόγιο του βρέφους θα πρέπει να περιλαμβάνει τρόφιμα από όλες τις </a:t>
            </a:r>
            <a:r>
              <a:rPr lang="el-GR" dirty="0" smtClean="0"/>
              <a:t>ομάδες</a:t>
            </a:r>
          </a:p>
          <a:p>
            <a:pPr marL="285750" indent="-285750">
              <a:buFont typeface="Wingdings" pitchFamily="2" charset="2"/>
              <a:buChar char="v"/>
            </a:pPr>
            <a:endParaRPr lang="el-GR" dirty="0"/>
          </a:p>
          <a:p>
            <a:pPr marL="285750" indent="-285750">
              <a:buFont typeface="Wingdings" pitchFamily="2" charset="2"/>
              <a:buChar char="v"/>
            </a:pPr>
            <a:r>
              <a:rPr lang="el-GR" dirty="0" smtClean="0"/>
              <a:t>Η </a:t>
            </a:r>
            <a:r>
              <a:rPr lang="el-GR" dirty="0"/>
              <a:t>υφή των τροφών σταδιακά θα πρέπει να διαφοροποιείται από πολτοποιημένη σε ψιλοκομμένη, ώστε να ενθαρρύνεται η </a:t>
            </a:r>
            <a:r>
              <a:rPr lang="el-GR" dirty="0" smtClean="0"/>
              <a:t>μάσηση</a:t>
            </a:r>
          </a:p>
          <a:p>
            <a:pPr marL="285750" indent="-285750">
              <a:buFont typeface="Wingdings" pitchFamily="2" charset="2"/>
              <a:buChar char="v"/>
            </a:pPr>
            <a:endParaRPr lang="el-GR" dirty="0" smtClean="0"/>
          </a:p>
          <a:p>
            <a:pPr marL="285750" indent="-285750">
              <a:buFont typeface="Wingdings" pitchFamily="2" charset="2"/>
              <a:buChar char="v"/>
            </a:pPr>
            <a:r>
              <a:rPr lang="el-GR" dirty="0" smtClean="0"/>
              <a:t>Θα </a:t>
            </a:r>
            <a:r>
              <a:rPr lang="el-GR" dirty="0"/>
              <a:t>πρέπει να δίνονται στο βρέφος τροφές κομμένες σε μικρά κομμάτια (τυρί, ψωμί, ορισμένα φρούτα και λαχανικά), για να μάθει να μασάει και να τρώει μόνο </a:t>
            </a:r>
            <a:r>
              <a:rPr lang="el-GR" dirty="0" smtClean="0"/>
              <a:t>του</a:t>
            </a:r>
          </a:p>
          <a:p>
            <a:pPr marL="285750" indent="-285750">
              <a:buFont typeface="Wingdings" pitchFamily="2" charset="2"/>
              <a:buChar char="v"/>
            </a:pPr>
            <a:endParaRPr lang="el-GR" dirty="0"/>
          </a:p>
          <a:p>
            <a:pPr marL="285750" indent="-285750">
              <a:buFont typeface="Wingdings" pitchFamily="2" charset="2"/>
              <a:buChar char="v"/>
            </a:pPr>
            <a:r>
              <a:rPr lang="el-GR" dirty="0" smtClean="0"/>
              <a:t>Θα </a:t>
            </a:r>
            <a:r>
              <a:rPr lang="el-GR" dirty="0"/>
              <a:t>πρέπει να δίνεται ιδιαίτερη προσοχή στη υφή και στο μέγεθος των προσφερόμενων κομματιών, για να αποφευχθεί ο κίνδυνος </a:t>
            </a:r>
            <a:r>
              <a:rPr lang="el-GR" dirty="0" smtClean="0"/>
              <a:t>πνιγμονής</a:t>
            </a:r>
          </a:p>
          <a:p>
            <a:pPr marL="285750" indent="-285750">
              <a:buFont typeface="Wingdings" pitchFamily="2" charset="2"/>
              <a:buChar char="v"/>
            </a:pPr>
            <a:endParaRPr lang="el-GR" dirty="0"/>
          </a:p>
          <a:p>
            <a:pPr marL="285750" indent="-285750">
              <a:buFont typeface="Wingdings" pitchFamily="2" charset="2"/>
              <a:buChar char="v"/>
            </a:pPr>
            <a:r>
              <a:rPr lang="el-GR" dirty="0" smtClean="0"/>
              <a:t>Αν </a:t>
            </a:r>
            <a:r>
              <a:rPr lang="el-GR" dirty="0"/>
              <a:t>το βρέφος εκδηλώσει αλλεργική αντίδραση σε κάποιο νέο τρόφιμο, αυτό θα πρέπει να αφαιρείται από το διαιτολόγιό του </a:t>
            </a:r>
            <a:endParaRPr lang="el-GR" dirty="0" smtClean="0"/>
          </a:p>
          <a:p>
            <a:pPr marL="285750" indent="-285750">
              <a:buFont typeface="Wingdings" pitchFamily="2" charset="2"/>
              <a:buChar char="v"/>
            </a:pPr>
            <a:endParaRPr lang="el-GR" dirty="0"/>
          </a:p>
          <a:p>
            <a:pPr marL="285750" indent="-285750">
              <a:buFont typeface="Wingdings" pitchFamily="2" charset="2"/>
              <a:buChar char="v"/>
            </a:pPr>
            <a:r>
              <a:rPr lang="el-GR" dirty="0" smtClean="0"/>
              <a:t>Στο </a:t>
            </a:r>
            <a:r>
              <a:rPr lang="el-GR" dirty="0"/>
              <a:t>τέλος του 1ουέτους το βρέφος θα μπορεί να καταναλώνει το φαγητό της </a:t>
            </a:r>
            <a:r>
              <a:rPr lang="el-GR" dirty="0" smtClean="0"/>
              <a:t>οικογένειας</a:t>
            </a:r>
            <a:endParaRPr lang="el-GR" dirty="0"/>
          </a:p>
        </p:txBody>
      </p:sp>
    </p:spTree>
    <p:extLst>
      <p:ext uri="{BB962C8B-B14F-4D97-AF65-F5344CB8AC3E}">
        <p14:creationId xmlns:p14="http://schemas.microsoft.com/office/powerpoint/2010/main" val="2272326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755576" y="594887"/>
            <a:ext cx="7848872" cy="5355312"/>
          </a:xfrm>
          <a:prstGeom prst="rect">
            <a:avLst/>
          </a:prstGeom>
          <a:noFill/>
        </p:spPr>
        <p:txBody>
          <a:bodyPr wrap="square" rtlCol="0">
            <a:spAutoFit/>
          </a:bodyPr>
          <a:lstStyle/>
          <a:p>
            <a:pPr algn="ctr"/>
            <a:r>
              <a:rPr lang="el-GR" sz="2000" b="1" dirty="0" smtClean="0"/>
              <a:t>ΠΡΟΒΛΗΜΑΤΑ ΣΤΟ ΦΑΓΗΤΟ</a:t>
            </a:r>
          </a:p>
          <a:p>
            <a:pPr algn="ctr"/>
            <a:endParaRPr lang="el-GR" b="1" dirty="0" smtClean="0"/>
          </a:p>
          <a:p>
            <a:r>
              <a:rPr lang="el-GR" dirty="0" smtClean="0"/>
              <a:t>Στο παιδί μπορεί να παρουσιαστούν τα εξής προβλήματα διατροφικής προέλευσης:</a:t>
            </a:r>
          </a:p>
          <a:p>
            <a:endParaRPr lang="el-GR" dirty="0"/>
          </a:p>
          <a:p>
            <a:r>
              <a:rPr lang="el-GR" dirty="0" smtClean="0"/>
              <a:t>1.</a:t>
            </a:r>
            <a:r>
              <a:rPr lang="el-GR" b="1" i="1" dirty="0" smtClean="0"/>
              <a:t>Παχυσαρκία</a:t>
            </a:r>
            <a:r>
              <a:rPr lang="el-GR" dirty="0" smtClean="0"/>
              <a:t>: το παιδί παίρνει υπερβολικό βάρος σε σχέση με την ηλικία του. Αιτίες μπορεί να είναι η κληρονομικότητα, η κακή ποιότητα διατροφής, γλυκά, ακόμα και ψυχικά προβλήματα.</a:t>
            </a:r>
          </a:p>
          <a:p>
            <a:endParaRPr lang="el-GR" dirty="0"/>
          </a:p>
          <a:p>
            <a:r>
              <a:rPr lang="el-GR" dirty="0" smtClean="0"/>
              <a:t>2. </a:t>
            </a:r>
            <a:r>
              <a:rPr lang="el-GR" b="1" i="1" dirty="0" smtClean="0"/>
              <a:t>Ανορεξία</a:t>
            </a:r>
            <a:r>
              <a:rPr lang="el-GR" dirty="0" smtClean="0"/>
              <a:t>: μπορεί να παρουσιαστεί στο παιδί όταν είναι άρρωστο, συνήθως συνοδεύεται από διάρροια, εμετό, καταρροή ή όταν βγάζει δόντια </a:t>
            </a:r>
            <a:r>
              <a:rPr lang="el-GR" dirty="0" smtClean="0"/>
              <a:t>αλλ</a:t>
            </a:r>
            <a:r>
              <a:rPr lang="el-GR" dirty="0" smtClean="0"/>
              <a:t>ά </a:t>
            </a:r>
            <a:r>
              <a:rPr lang="el-GR" dirty="0" smtClean="0"/>
              <a:t>και </a:t>
            </a:r>
            <a:r>
              <a:rPr lang="el-GR" dirty="0" smtClean="0"/>
              <a:t>συναισθηματικούς παράγοντες όπως η απουσία της μητέρας.</a:t>
            </a:r>
          </a:p>
          <a:p>
            <a:endParaRPr lang="el-GR" dirty="0"/>
          </a:p>
          <a:p>
            <a:r>
              <a:rPr lang="el-GR" dirty="0" smtClean="0"/>
              <a:t>3. </a:t>
            </a:r>
            <a:r>
              <a:rPr lang="el-GR" b="1" i="1" dirty="0" err="1" smtClean="0"/>
              <a:t>Αλλοτριοφαγία</a:t>
            </a:r>
            <a:r>
              <a:rPr lang="el-GR" b="1" i="1" dirty="0" smtClean="0"/>
              <a:t>:</a:t>
            </a:r>
            <a:r>
              <a:rPr lang="el-GR" dirty="0" smtClean="0"/>
              <a:t> το παιδί μπορεί να καταναλώνει ακατάλληλες ουσίες όπως χαρτί, χώμα. Παρατηρείται ακόμα και σε παιδιά με νοητική καθυστέρηση ή παιδιά που έχουν στερηθεί γονείς.</a:t>
            </a:r>
          </a:p>
          <a:p>
            <a:endParaRPr lang="el-GR" dirty="0"/>
          </a:p>
          <a:p>
            <a:r>
              <a:rPr lang="el-GR" dirty="0" smtClean="0"/>
              <a:t>4.</a:t>
            </a:r>
            <a:r>
              <a:rPr lang="el-GR" b="1" i="1" dirty="0" smtClean="0"/>
              <a:t>Εμετός</a:t>
            </a:r>
            <a:r>
              <a:rPr lang="el-GR" dirty="0" smtClean="0"/>
              <a:t>: αν συνοδεύεται από πυρετό και διάρροια πρέπει να συμβουλευτεί τον γιατρό διότι με πολλούς εμετούς χάνει υγρά και θα πάθει αφυδάτωση.</a:t>
            </a:r>
            <a:endParaRPr lang="el-GR" dirty="0"/>
          </a:p>
        </p:txBody>
      </p:sp>
    </p:spTree>
    <p:extLst>
      <p:ext uri="{BB962C8B-B14F-4D97-AF65-F5344CB8AC3E}">
        <p14:creationId xmlns:p14="http://schemas.microsoft.com/office/powerpoint/2010/main" val="288255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4717" y="3403279"/>
            <a:ext cx="2952328"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Ορθογώνιο 2"/>
          <p:cNvSpPr/>
          <p:nvPr/>
        </p:nvSpPr>
        <p:spPr>
          <a:xfrm>
            <a:off x="395536" y="382013"/>
            <a:ext cx="6768752" cy="3477875"/>
          </a:xfrm>
          <a:prstGeom prst="rect">
            <a:avLst/>
          </a:prstGeom>
        </p:spPr>
        <p:txBody>
          <a:bodyPr wrap="square">
            <a:spAutoFit/>
          </a:bodyPr>
          <a:lstStyle/>
          <a:p>
            <a:r>
              <a:rPr lang="el-GR" sz="2000" b="1" dirty="0"/>
              <a:t>Δυσκολίες μπορεί να προκαλέσει στο βρέφος η ύπαρξη</a:t>
            </a:r>
            <a:r>
              <a:rPr lang="el-GR" sz="2000" b="1" dirty="0" smtClean="0"/>
              <a:t>:</a:t>
            </a:r>
          </a:p>
          <a:p>
            <a:endParaRPr lang="el-GR" sz="2000" b="1" dirty="0"/>
          </a:p>
          <a:p>
            <a:pPr marL="285750" lvl="0" indent="-285750">
              <a:buFont typeface="Wingdings" pitchFamily="2" charset="2"/>
              <a:buChar char="Ø"/>
            </a:pPr>
            <a:r>
              <a:rPr lang="el-GR" dirty="0"/>
              <a:t>Ανατομικών ανωμαλιών όπως</a:t>
            </a:r>
            <a:r>
              <a:rPr lang="el-GR" dirty="0" smtClean="0"/>
              <a:t>:</a:t>
            </a:r>
            <a:endParaRPr lang="el-GR" dirty="0"/>
          </a:p>
          <a:p>
            <a:pPr marL="285750" lvl="0" indent="-285750">
              <a:buFont typeface="Arial" pitchFamily="34" charset="0"/>
              <a:buChar char="•"/>
            </a:pPr>
            <a:r>
              <a:rPr lang="el-GR" dirty="0" smtClean="0"/>
              <a:t>Λαγώχειλος</a:t>
            </a:r>
          </a:p>
          <a:p>
            <a:pPr marL="285750" lvl="0" indent="-285750">
              <a:buFont typeface="Arial" pitchFamily="34" charset="0"/>
              <a:buChar char="•"/>
            </a:pPr>
            <a:r>
              <a:rPr lang="el-GR" dirty="0" smtClean="0"/>
              <a:t>Λυκόστομα</a:t>
            </a:r>
            <a:endParaRPr lang="el-GR" dirty="0" smtClean="0"/>
          </a:p>
          <a:p>
            <a:pPr marL="285750" lvl="0" indent="-285750">
              <a:buFont typeface="Arial" pitchFamily="34" charset="0"/>
              <a:buChar char="•"/>
            </a:pPr>
            <a:r>
              <a:rPr lang="el-GR" dirty="0" smtClean="0"/>
              <a:t>Ατρησία </a:t>
            </a:r>
            <a:r>
              <a:rPr lang="el-GR" dirty="0"/>
              <a:t>ρινικών χοανών </a:t>
            </a:r>
            <a:endParaRPr lang="el-GR" dirty="0" smtClean="0"/>
          </a:p>
          <a:p>
            <a:pPr marL="285750" lvl="0" indent="-285750">
              <a:buFont typeface="Arial" pitchFamily="34" charset="0"/>
              <a:buChar char="•"/>
            </a:pPr>
            <a:endParaRPr lang="el-GR" dirty="0"/>
          </a:p>
          <a:p>
            <a:pPr marL="285750" lvl="0" indent="-285750">
              <a:buFont typeface="Wingdings" pitchFamily="2" charset="2"/>
              <a:buChar char="Ø"/>
            </a:pPr>
            <a:r>
              <a:rPr lang="el-GR" dirty="0" smtClean="0"/>
              <a:t>Διάφοροι ψυχολογικοί ή παθολογικοί παράγοντες που προκαλούν:</a:t>
            </a:r>
          </a:p>
          <a:p>
            <a:pPr marL="285750" lvl="0" indent="-285750">
              <a:buFont typeface="Arial" pitchFamily="34" charset="0"/>
              <a:buChar char="•"/>
            </a:pPr>
            <a:r>
              <a:rPr lang="el-GR" dirty="0" smtClean="0"/>
              <a:t>Νευρικότητα</a:t>
            </a:r>
          </a:p>
          <a:p>
            <a:pPr marL="285750" lvl="0" indent="-285750">
              <a:buFont typeface="Arial" pitchFamily="34" charset="0"/>
              <a:buChar char="•"/>
            </a:pPr>
            <a:r>
              <a:rPr lang="el-GR" dirty="0" smtClean="0"/>
              <a:t>Νωθρότητα</a:t>
            </a:r>
          </a:p>
          <a:p>
            <a:pPr marL="285750" lvl="0" indent="-285750">
              <a:buFont typeface="Arial" pitchFamily="34" charset="0"/>
              <a:buChar char="•"/>
            </a:pPr>
            <a:r>
              <a:rPr lang="el-GR" dirty="0" smtClean="0"/>
              <a:t>Υπνηλία</a:t>
            </a:r>
            <a:endParaRPr lang="el-GR" dirty="0"/>
          </a:p>
          <a:p>
            <a:r>
              <a:rPr lang="el-GR" dirty="0"/>
              <a:t> </a:t>
            </a:r>
          </a:p>
        </p:txBody>
      </p:sp>
      <p:sp>
        <p:nvSpPr>
          <p:cNvPr id="5" name="TextBox 4"/>
          <p:cNvSpPr txBox="1"/>
          <p:nvPr/>
        </p:nvSpPr>
        <p:spPr>
          <a:xfrm>
            <a:off x="107504" y="3756059"/>
            <a:ext cx="5361412" cy="2246769"/>
          </a:xfrm>
          <a:prstGeom prst="rect">
            <a:avLst/>
          </a:prstGeom>
          <a:noFill/>
        </p:spPr>
        <p:txBody>
          <a:bodyPr wrap="square" rtlCol="0">
            <a:spAutoFit/>
          </a:bodyPr>
          <a:lstStyle/>
          <a:p>
            <a:pPr algn="just"/>
            <a:r>
              <a:rPr lang="el-GR" sz="1400" dirty="0" smtClean="0"/>
              <a:t>Η </a:t>
            </a:r>
            <a:r>
              <a:rPr lang="el-GR" sz="1400" b="1" dirty="0" smtClean="0"/>
              <a:t>ατρησία των ρινικών χοανών</a:t>
            </a:r>
            <a:r>
              <a:rPr lang="el-GR" sz="1400" dirty="0" smtClean="0"/>
              <a:t> είναι μια σπάνια πάθηση η οποία είναι παρούσα από τη γέννηση. Οι δύο ρινικές δίοδοι, μία αριστερά και μία δεξιά, αποφράσσονται από οστό ή μαλακό ιστό. Αυτή η κατάσταση μπορεί να αφορά τη μία ή και τις δύο ρινικές διόδους. Όταν μόνο η μία πλευρά είναι αποφραγμένη, ένα μωρό μπορεί να μην παρουσιάζει πολλά συμπτώματα και έτσι η κατάσταση δεν είναι δυνατόν να διαγνωσθεί για κάποιο χρονικό διάστημα. Όταν και οι δύο πλευρές επηρεάζονται, το μωρό θα έχει κάποια δυσκολία στην αναπνοή και έτσι η κατάσταση είναι πιθανό να διαγνωστεί σύντομα μετά τη γέννηση. </a:t>
            </a:r>
            <a:endParaRPr lang="el-GR" sz="1400" dirty="0"/>
          </a:p>
        </p:txBody>
      </p:sp>
      <p:sp>
        <p:nvSpPr>
          <p:cNvPr id="6" name="TextBox 5"/>
          <p:cNvSpPr txBox="1"/>
          <p:nvPr/>
        </p:nvSpPr>
        <p:spPr>
          <a:xfrm>
            <a:off x="6174757" y="2996952"/>
            <a:ext cx="2232248" cy="369332"/>
          </a:xfrm>
          <a:prstGeom prst="rect">
            <a:avLst/>
          </a:prstGeom>
          <a:noFill/>
        </p:spPr>
        <p:txBody>
          <a:bodyPr wrap="square" rtlCol="0">
            <a:spAutoFit/>
          </a:bodyPr>
          <a:lstStyle/>
          <a:p>
            <a:pPr algn="ctr"/>
            <a:r>
              <a:rPr lang="el-GR" dirty="0" smtClean="0"/>
              <a:t>Λαγώχειλος</a:t>
            </a:r>
            <a:endParaRPr lang="el-GR" dirty="0"/>
          </a:p>
        </p:txBody>
      </p:sp>
    </p:spTree>
    <p:extLst>
      <p:ext uri="{BB962C8B-B14F-4D97-AF65-F5344CB8AC3E}">
        <p14:creationId xmlns:p14="http://schemas.microsoft.com/office/powerpoint/2010/main" val="3642684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950221" y="404664"/>
            <a:ext cx="6912768" cy="6247864"/>
          </a:xfrm>
          <a:prstGeom prst="rect">
            <a:avLst/>
          </a:prstGeom>
          <a:noFill/>
        </p:spPr>
        <p:txBody>
          <a:bodyPr wrap="square" rtlCol="0">
            <a:spAutoFit/>
          </a:bodyPr>
          <a:lstStyle/>
          <a:p>
            <a:pPr algn="ctr"/>
            <a:r>
              <a:rPr lang="el-GR" sz="2000" b="1" dirty="0" smtClean="0"/>
              <a:t>ΤΕΧΝΗΤΗ ΔΙΑΤΡΟΦΗ</a:t>
            </a:r>
          </a:p>
          <a:p>
            <a:pPr algn="ctr"/>
            <a:r>
              <a:rPr lang="el-GR" sz="2000" b="1" dirty="0" smtClean="0"/>
              <a:t>ΕΙΔΗ </a:t>
            </a:r>
            <a:r>
              <a:rPr lang="el-GR" sz="2000" b="1" dirty="0"/>
              <a:t>ΠΑΡΑΣΚΕΥΑΣΜΑΤΩΝ ΓΙΑ </a:t>
            </a:r>
            <a:r>
              <a:rPr lang="el-GR" sz="2000" b="1" dirty="0" smtClean="0"/>
              <a:t>ΒΡΕΦΗ</a:t>
            </a:r>
          </a:p>
          <a:p>
            <a:pPr algn="ctr"/>
            <a:endParaRPr lang="el-GR" b="1" dirty="0" smtClean="0"/>
          </a:p>
          <a:p>
            <a:r>
              <a:rPr lang="el-GR" dirty="0" smtClean="0"/>
              <a:t>1. Παρασκευάσματα </a:t>
            </a:r>
            <a:r>
              <a:rPr lang="el-GR" dirty="0"/>
              <a:t>πρώτης βρεφικής </a:t>
            </a:r>
            <a:r>
              <a:rPr lang="el-GR" dirty="0" smtClean="0"/>
              <a:t>ηλικίας (1</a:t>
            </a:r>
            <a:r>
              <a:rPr lang="el-GR" baseline="30000" dirty="0" smtClean="0"/>
              <a:t>ο</a:t>
            </a:r>
            <a:r>
              <a:rPr lang="el-GR" dirty="0" smtClean="0"/>
              <a:t> εξάμηνο)</a:t>
            </a:r>
          </a:p>
          <a:p>
            <a:endParaRPr lang="el-GR" dirty="0" smtClean="0"/>
          </a:p>
          <a:p>
            <a:r>
              <a:rPr lang="el-GR" dirty="0" smtClean="0"/>
              <a:t>–Με </a:t>
            </a:r>
            <a:r>
              <a:rPr lang="el-GR" dirty="0"/>
              <a:t>βάση το </a:t>
            </a:r>
            <a:r>
              <a:rPr lang="el-GR" b="1" dirty="0"/>
              <a:t>αγελαδινό </a:t>
            </a:r>
            <a:r>
              <a:rPr lang="el-GR" b="1" dirty="0" smtClean="0"/>
              <a:t>γάλα</a:t>
            </a:r>
          </a:p>
          <a:p>
            <a:r>
              <a:rPr lang="el-GR" dirty="0" smtClean="0"/>
              <a:t>•</a:t>
            </a:r>
            <a:r>
              <a:rPr lang="el-GR" dirty="0" err="1" smtClean="0"/>
              <a:t>Υποαλλεργικά</a:t>
            </a:r>
            <a:r>
              <a:rPr lang="el-GR" dirty="0" smtClean="0"/>
              <a:t> γάλατα </a:t>
            </a:r>
          </a:p>
          <a:p>
            <a:r>
              <a:rPr lang="el-GR" dirty="0" smtClean="0"/>
              <a:t>•</a:t>
            </a:r>
            <a:r>
              <a:rPr lang="el-GR" dirty="0"/>
              <a:t>Εμπλουτισμένα με </a:t>
            </a:r>
            <a:r>
              <a:rPr lang="el-GR" dirty="0" err="1" smtClean="0"/>
              <a:t>νουκλεοτίδια</a:t>
            </a:r>
            <a:endParaRPr lang="el-GR" dirty="0" smtClean="0"/>
          </a:p>
          <a:p>
            <a:r>
              <a:rPr lang="el-GR" dirty="0" smtClean="0"/>
              <a:t>–</a:t>
            </a:r>
            <a:r>
              <a:rPr lang="el-GR" dirty="0"/>
              <a:t>Με βάση τη </a:t>
            </a:r>
            <a:r>
              <a:rPr lang="el-GR" b="1" dirty="0" smtClean="0"/>
              <a:t>σόγια</a:t>
            </a:r>
          </a:p>
          <a:p>
            <a:endParaRPr lang="el-GR" b="1" dirty="0" smtClean="0"/>
          </a:p>
          <a:p>
            <a:r>
              <a:rPr lang="el-GR" dirty="0" smtClean="0"/>
              <a:t>2. Παρασκευάσματα </a:t>
            </a:r>
            <a:r>
              <a:rPr lang="el-GR" dirty="0"/>
              <a:t>δεύτερης βρεφικής </a:t>
            </a:r>
            <a:r>
              <a:rPr lang="el-GR" dirty="0" smtClean="0"/>
              <a:t>ηλικίας (2</a:t>
            </a:r>
            <a:r>
              <a:rPr lang="el-GR" baseline="30000" dirty="0" smtClean="0"/>
              <a:t>ο</a:t>
            </a:r>
            <a:r>
              <a:rPr lang="el-GR" dirty="0" smtClean="0"/>
              <a:t> εξάμηνο)</a:t>
            </a:r>
          </a:p>
          <a:p>
            <a:r>
              <a:rPr lang="el-GR" dirty="0" smtClean="0"/>
              <a:t>–Απλά</a:t>
            </a:r>
          </a:p>
          <a:p>
            <a:r>
              <a:rPr lang="el-GR" dirty="0" smtClean="0"/>
              <a:t>–</a:t>
            </a:r>
            <a:r>
              <a:rPr lang="el-GR" dirty="0"/>
              <a:t>Εμπλουτισμένα με καλλιέργειες </a:t>
            </a:r>
            <a:r>
              <a:rPr lang="el-GR" dirty="0" err="1"/>
              <a:t>προβιοτικών</a:t>
            </a:r>
            <a:r>
              <a:rPr lang="el-GR" dirty="0"/>
              <a:t> </a:t>
            </a:r>
            <a:r>
              <a:rPr lang="el-GR" dirty="0" smtClean="0"/>
              <a:t>μικροοργανισμών</a:t>
            </a:r>
          </a:p>
          <a:p>
            <a:endParaRPr lang="el-GR" dirty="0" smtClean="0"/>
          </a:p>
          <a:p>
            <a:r>
              <a:rPr lang="el-GR" dirty="0" smtClean="0"/>
              <a:t>3. Παρασκευάσματα </a:t>
            </a:r>
            <a:r>
              <a:rPr lang="el-GR" dirty="0"/>
              <a:t>για βρέφη με ειδικά </a:t>
            </a:r>
            <a:r>
              <a:rPr lang="el-GR" dirty="0" smtClean="0"/>
              <a:t>προβλήματα</a:t>
            </a:r>
          </a:p>
          <a:p>
            <a:pPr algn="ctr"/>
            <a:r>
              <a:rPr lang="el-GR" dirty="0" smtClean="0"/>
              <a:t>–</a:t>
            </a:r>
            <a:r>
              <a:rPr lang="el-GR" dirty="0"/>
              <a:t>Ειδικά παρασκευάσματα για βρέφη με δυσανεξία στη λακτόζη (γάλα σόγιας με προσθήκη χυμού καλαμποκιού και σακχαρόζης), για βρέφη φυτοφάγων οικογενειών, για βρέφη που πάσχουν από </a:t>
            </a:r>
            <a:r>
              <a:rPr lang="el-GR" dirty="0" err="1"/>
              <a:t>γαλακτοζαιμία</a:t>
            </a:r>
            <a:r>
              <a:rPr lang="el-GR" dirty="0"/>
              <a:t>, πρωτοπαθή έλλειψη </a:t>
            </a:r>
            <a:r>
              <a:rPr lang="el-GR" dirty="0" err="1"/>
              <a:t>λακτάσης</a:t>
            </a:r>
            <a:r>
              <a:rPr lang="el-GR" dirty="0"/>
              <a:t> ή δευτεροπαθή δυσανεξία στη </a:t>
            </a:r>
            <a:r>
              <a:rPr lang="el-GR" dirty="0" smtClean="0"/>
              <a:t>λακτόζη</a:t>
            </a:r>
          </a:p>
          <a:p>
            <a:pPr algn="ctr"/>
            <a:r>
              <a:rPr lang="el-GR" dirty="0" smtClean="0"/>
              <a:t>–</a:t>
            </a:r>
            <a:r>
              <a:rPr lang="el-GR" dirty="0"/>
              <a:t>Ειδικά παρασκευάσματα για βρέφη με διαταραχές του </a:t>
            </a:r>
            <a:r>
              <a:rPr lang="el-GR" dirty="0" smtClean="0"/>
              <a:t>μεταβολισμού</a:t>
            </a:r>
          </a:p>
          <a:p>
            <a:r>
              <a:rPr lang="el-GR" dirty="0" smtClean="0"/>
              <a:t>-Ειδικά </a:t>
            </a:r>
            <a:r>
              <a:rPr lang="el-GR" dirty="0" err="1"/>
              <a:t>υποαλλεργικά</a:t>
            </a:r>
            <a:r>
              <a:rPr lang="el-GR" dirty="0"/>
              <a:t> </a:t>
            </a:r>
            <a:r>
              <a:rPr lang="el-GR" dirty="0" smtClean="0"/>
              <a:t>παρασκευάσματα</a:t>
            </a:r>
          </a:p>
          <a:p>
            <a:r>
              <a:rPr lang="el-GR" dirty="0" smtClean="0"/>
              <a:t>–</a:t>
            </a:r>
            <a:r>
              <a:rPr lang="el-GR" dirty="0"/>
              <a:t>Ειδικά παρασκευάσματα για βρέφη χαμηλού βάρους γέννησης</a:t>
            </a:r>
          </a:p>
        </p:txBody>
      </p:sp>
    </p:spTree>
    <p:extLst>
      <p:ext uri="{BB962C8B-B14F-4D97-AF65-F5344CB8AC3E}">
        <p14:creationId xmlns:p14="http://schemas.microsoft.com/office/powerpoint/2010/main" val="2869603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539552" y="332656"/>
            <a:ext cx="7776864" cy="4524315"/>
          </a:xfrm>
          <a:prstGeom prst="rect">
            <a:avLst/>
          </a:prstGeom>
          <a:noFill/>
        </p:spPr>
        <p:txBody>
          <a:bodyPr wrap="square" rtlCol="0">
            <a:spAutoFit/>
          </a:bodyPr>
          <a:lstStyle/>
          <a:p>
            <a:pPr algn="just"/>
            <a:endParaRPr lang="el-GR" b="1" dirty="0" smtClean="0"/>
          </a:p>
          <a:p>
            <a:pPr algn="ctr"/>
            <a:r>
              <a:rPr lang="el-GR" b="1" dirty="0" smtClean="0"/>
              <a:t>ΤΕΧΝΗΤΗ ΔΙΑΤΡΟΦΗ</a:t>
            </a:r>
          </a:p>
          <a:p>
            <a:pPr algn="just"/>
            <a:endParaRPr lang="el-GR" dirty="0" smtClean="0"/>
          </a:p>
          <a:p>
            <a:pPr algn="just"/>
            <a:r>
              <a:rPr lang="el-GR" b="1" u="sng" dirty="0" smtClean="0"/>
              <a:t>Με βάση το αγελαδινό </a:t>
            </a:r>
            <a:r>
              <a:rPr lang="el-GR" b="1" u="sng" dirty="0" smtClean="0"/>
              <a:t>γάλα</a:t>
            </a:r>
          </a:p>
          <a:p>
            <a:pPr algn="just"/>
            <a:endParaRPr lang="el-GR" u="sng" dirty="0" smtClean="0"/>
          </a:p>
          <a:p>
            <a:pPr algn="just"/>
            <a:r>
              <a:rPr lang="el-GR" dirty="0" smtClean="0"/>
              <a:t>       Όταν </a:t>
            </a:r>
            <a:r>
              <a:rPr lang="el-GR" dirty="0"/>
              <a:t>για κάποιον λόγο μια μητέρα δεν είναι σε θέση να θηλάσει το μωρό της, τότε χρησιμοποιείται ξένο γάλα. Θα πρέπει να γίνει γνωστό </a:t>
            </a:r>
            <a:r>
              <a:rPr lang="el-GR" dirty="0" smtClean="0"/>
              <a:t>ότι</a:t>
            </a:r>
            <a:r>
              <a:rPr lang="el-GR" dirty="0"/>
              <a:t>, λόγω της τεχνητής διατροφής το παιδί τους δεν πρόκειται να πάθει κάτι ή να μειονεκτεί σε σχέση με τα παιδιά που </a:t>
            </a:r>
            <a:r>
              <a:rPr lang="el-GR" dirty="0" smtClean="0"/>
              <a:t>θηλάζουν. Στις </a:t>
            </a:r>
            <a:r>
              <a:rPr lang="el-GR" dirty="0"/>
              <a:t>μέρες μας το μόνο (σχεδόν αποκλειστικά) γάλα που χρησιμοποιείται στην τεχνητή διατροφή είναι το τροποποιημένο (</a:t>
            </a:r>
            <a:r>
              <a:rPr lang="el-GR" dirty="0" err="1"/>
              <a:t>εξανθρωποποιημένο</a:t>
            </a:r>
            <a:r>
              <a:rPr lang="el-GR" dirty="0"/>
              <a:t>) γάλα No1 του πρώτου εξαμήνου και υπάρχει και το No2 γάλα για το δεύτερο εξάμηνο. Είναι φανερό από την λέξη </a:t>
            </a:r>
            <a:r>
              <a:rPr lang="el-GR" dirty="0" smtClean="0"/>
              <a:t>αυτή “</a:t>
            </a:r>
            <a:r>
              <a:rPr lang="el-GR" dirty="0" err="1" smtClean="0"/>
              <a:t>εξανθρωποποιημένο</a:t>
            </a:r>
            <a:r>
              <a:rPr lang="el-GR" dirty="0"/>
              <a:t>” ( έστω και εάν σήμερα δεν πολυχρησιμοποιείται έχει όμως διδακτική αξία ) ότι το γάλα αυτό είναι προϊόν υψηλής τεχνολογίας. Η βάση του αποτελείται από το αγελαδινό γάλα, το οποίο υπέστη ορισμένες αλλαγές, ούτως ώστε να πλησιάζει όσο το δυνατό αυτό του ανθρώπου. </a:t>
            </a:r>
          </a:p>
        </p:txBody>
      </p:sp>
    </p:spTree>
    <p:extLst>
      <p:ext uri="{BB962C8B-B14F-4D97-AF65-F5344CB8AC3E}">
        <p14:creationId xmlns:p14="http://schemas.microsoft.com/office/powerpoint/2010/main" val="3819370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755576" y="764704"/>
            <a:ext cx="7416824" cy="3970318"/>
          </a:xfrm>
          <a:prstGeom prst="rect">
            <a:avLst/>
          </a:prstGeom>
          <a:noFill/>
        </p:spPr>
        <p:txBody>
          <a:bodyPr wrap="square" rtlCol="0">
            <a:spAutoFit/>
          </a:bodyPr>
          <a:lstStyle/>
          <a:p>
            <a:pPr algn="just"/>
            <a:r>
              <a:rPr lang="el-GR" dirty="0" smtClean="0"/>
              <a:t>Πιο συγκεκριμένα, τα γάλατα αυτά περιέχουν λιγότερη ποσότητα λευκωμάτων από το αγελαδινό και περισσότερη από το μητρικό. Αυτό συμβαίνει για να ξεπεραστούν τα μειονεκτήματα τους ως προς τη μικρότερη βιολογική αξία, την απορρόφηση από το έντερο και την περιεκτικότητα σε αμινοξέα. Είναι εμπλουτισμένα με γαλακτόζη, σίδηρο, βιταμίνη D, κτλ. Έχουν λιγότερη ποσότητα χλωριούχου νατρίου. Το </a:t>
            </a:r>
            <a:r>
              <a:rPr lang="el-GR" dirty="0"/>
              <a:t>τροποποιημένο γάλα No2</a:t>
            </a:r>
            <a:r>
              <a:rPr lang="el-GR" dirty="0" smtClean="0"/>
              <a:t>, το </a:t>
            </a:r>
            <a:r>
              <a:rPr lang="el-GR" dirty="0"/>
              <a:t>οποίο χρησιμοποιείται για το δεύτερο εξάμηνο διαφέρει στο ότι έχει μικρότερη ποσότητα από λεύκωμα και χλωριούχο νάτριο και περισσότερα </a:t>
            </a:r>
            <a:r>
              <a:rPr lang="el-GR" dirty="0" err="1"/>
              <a:t>πολυακόρεστα</a:t>
            </a:r>
            <a:r>
              <a:rPr lang="el-GR" dirty="0"/>
              <a:t> λιπαρά οξέα σε σχέση με το γάλα αγελάδας. Το γάλα αυτό παρ' ότι είναι ακριβό, λόγω της επεξεργασίας που έχει υποστεί, χρησιμοποιείται σχεδόν αποκλειστικά για τη σίτιση παιδιών </a:t>
            </a:r>
            <a:r>
              <a:rPr lang="el-GR" dirty="0" smtClean="0"/>
              <a:t>μέχρι ενός </a:t>
            </a:r>
            <a:r>
              <a:rPr lang="el-GR" dirty="0"/>
              <a:t>έτους. Υπάρχει σε κοινοποιημένη μορφή και </a:t>
            </a:r>
            <a:r>
              <a:rPr lang="el-GR" dirty="0" smtClean="0"/>
              <a:t>για </a:t>
            </a:r>
            <a:r>
              <a:rPr lang="el-GR" dirty="0"/>
              <a:t>την παρασκευή της πλήρους αραίωσης του τοποθετείται σε μια μεζούρα (το πλαστικό </a:t>
            </a:r>
            <a:r>
              <a:rPr lang="el-GR" dirty="0" err="1"/>
              <a:t>δοσιμετρικό</a:t>
            </a:r>
            <a:r>
              <a:rPr lang="el-GR" dirty="0"/>
              <a:t> κουταλάκι που διαθέτει κάθε κουτί) για κάθε 30mlνερού στο </a:t>
            </a:r>
            <a:r>
              <a:rPr lang="el-GR" dirty="0" smtClean="0"/>
              <a:t>μπιμπερό.</a:t>
            </a:r>
            <a:endParaRPr lang="el-GR" dirty="0">
              <a:effectLst/>
            </a:endParaRPr>
          </a:p>
        </p:txBody>
      </p:sp>
    </p:spTree>
    <p:extLst>
      <p:ext uri="{BB962C8B-B14F-4D97-AF65-F5344CB8AC3E}">
        <p14:creationId xmlns:p14="http://schemas.microsoft.com/office/powerpoint/2010/main" val="4013833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39552" y="764704"/>
            <a:ext cx="7200800" cy="4247317"/>
          </a:xfrm>
          <a:prstGeom prst="rect">
            <a:avLst/>
          </a:prstGeom>
          <a:noFill/>
        </p:spPr>
        <p:txBody>
          <a:bodyPr wrap="square" rtlCol="0">
            <a:spAutoFit/>
          </a:bodyPr>
          <a:lstStyle/>
          <a:p>
            <a:pPr algn="ctr"/>
            <a:r>
              <a:rPr lang="el-GR" sz="2000" b="1" dirty="0" smtClean="0"/>
              <a:t>ΤΕΧΝΙΚΗ ΤΕΧΝΗΤΗΣ ΔΙΑΤΡΟΦΗΣ</a:t>
            </a:r>
          </a:p>
          <a:p>
            <a:endParaRPr lang="el-GR" dirty="0" smtClean="0"/>
          </a:p>
          <a:p>
            <a:pPr algn="just"/>
            <a:r>
              <a:rPr lang="el-GR" dirty="0" smtClean="0"/>
              <a:t>Η μητέρα πριν </a:t>
            </a:r>
            <a:r>
              <a:rPr lang="el-GR" dirty="0" err="1" smtClean="0"/>
              <a:t>ταίσει</a:t>
            </a:r>
            <a:r>
              <a:rPr lang="el-GR" dirty="0" smtClean="0"/>
              <a:t> το μωρό της με μπουκάλι, πρέπει να το αλλάξει να είναι καθαρό για να μην νιώθει άσχημα. </a:t>
            </a:r>
          </a:p>
          <a:p>
            <a:pPr algn="just"/>
            <a:r>
              <a:rPr lang="el-GR" dirty="0" smtClean="0"/>
              <a:t>Ο μέσος όρος </a:t>
            </a:r>
            <a:r>
              <a:rPr lang="el-GR" dirty="0" err="1" smtClean="0"/>
              <a:t>ταϊσματος</a:t>
            </a:r>
            <a:r>
              <a:rPr lang="el-GR" dirty="0" smtClean="0"/>
              <a:t> με τεχνητή διατροφή είναι 15-20 λεπτά, όχι περισσότερο γιατί μετά το παιδί δεν πίνει γάλα αλλά αέρα. Το μπουκάλι πρέπει να είναι από πυρίμαχο γυαλί και το άνοιγμα της θηλής δεν πρέπει να είναι ούτε μικρή ούτε μεγάλη. Το καλύτερο είναι να τρέχει μια σταγόνα το δευτερόλεπτο.</a:t>
            </a:r>
          </a:p>
          <a:p>
            <a:pPr algn="just"/>
            <a:endParaRPr lang="el-GR" dirty="0"/>
          </a:p>
          <a:p>
            <a:pPr marL="285750" indent="-285750" algn="just">
              <a:buFont typeface="Courier New" pitchFamily="49" charset="0"/>
              <a:buChar char="o"/>
            </a:pPr>
            <a:r>
              <a:rPr lang="el-GR" dirty="0"/>
              <a:t>Κατά την διάρκεια του θηλασμού πρέπει να το κρατάει σφιχτά στην αγκαλιά της και να το κοιτάζει στα μάτια για να ενισχύεται ο </a:t>
            </a:r>
            <a:r>
              <a:rPr lang="el-GR" b="1" dirty="0"/>
              <a:t>συναισθηματικός</a:t>
            </a:r>
            <a:r>
              <a:rPr lang="el-GR" dirty="0"/>
              <a:t> δεσμός μητέρας-βρέφους. Και οι δύο πρέπει να είναι ήρεμοι.</a:t>
            </a:r>
          </a:p>
          <a:p>
            <a:pPr algn="just"/>
            <a:endParaRPr lang="el-GR" dirty="0"/>
          </a:p>
        </p:txBody>
      </p:sp>
    </p:spTree>
    <p:extLst>
      <p:ext uri="{BB962C8B-B14F-4D97-AF65-F5344CB8AC3E}">
        <p14:creationId xmlns:p14="http://schemas.microsoft.com/office/powerpoint/2010/main" val="1430364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115616" y="827420"/>
            <a:ext cx="6480720" cy="2339102"/>
          </a:xfrm>
          <a:prstGeom prst="rect">
            <a:avLst/>
          </a:prstGeom>
          <a:noFill/>
        </p:spPr>
        <p:txBody>
          <a:bodyPr wrap="square" rtlCol="0">
            <a:spAutoFit/>
          </a:bodyPr>
          <a:lstStyle/>
          <a:p>
            <a:pPr algn="ctr"/>
            <a:r>
              <a:rPr lang="el-GR" sz="2000" b="1" dirty="0" smtClean="0"/>
              <a:t>ΜΕΙΚΤΗ ΔΙΑΤΡΟΦΗ</a:t>
            </a:r>
          </a:p>
          <a:p>
            <a:pPr algn="ctr"/>
            <a:endParaRPr lang="el-GR" b="1" dirty="0" smtClean="0"/>
          </a:p>
          <a:p>
            <a:pPr algn="just"/>
            <a:r>
              <a:rPr lang="el-GR" dirty="0" smtClean="0"/>
              <a:t>Υπάρχουν περιπτώσεις που το γάλα της μητέρας δεν είναι αρκετό για την διατροφή του βρέφους. Τότε πρέπει να δοθεί στο παιδί συμπληρωματικά ξένο γάλα, βιομηχανοποιημένο. Αυτή η διατροφή λέγεται </a:t>
            </a:r>
            <a:r>
              <a:rPr lang="el-GR" b="1" dirty="0" smtClean="0"/>
              <a:t>μεικτή.</a:t>
            </a:r>
            <a:r>
              <a:rPr lang="el-GR" dirty="0" smtClean="0"/>
              <a:t> Το ξένο γάλα δίνεται στο παιδί όταν μετά τον θηλασμό κλαίει επειδ</a:t>
            </a:r>
            <a:r>
              <a:rPr lang="el-GR" dirty="0"/>
              <a:t>ή</a:t>
            </a:r>
            <a:r>
              <a:rPr lang="el-GR" dirty="0" smtClean="0"/>
              <a:t> δεν έχει χορτάσει και ταυτόχρονα δεν αυξάνει το βάρος του.</a:t>
            </a:r>
            <a:endParaRPr lang="el-GR" dirty="0"/>
          </a:p>
        </p:txBody>
      </p:sp>
    </p:spTree>
    <p:extLst>
      <p:ext uri="{BB962C8B-B14F-4D97-AF65-F5344CB8AC3E}">
        <p14:creationId xmlns:p14="http://schemas.microsoft.com/office/powerpoint/2010/main" val="1752871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971600" y="836712"/>
            <a:ext cx="7632848" cy="4801314"/>
          </a:xfrm>
          <a:prstGeom prst="rect">
            <a:avLst/>
          </a:prstGeom>
          <a:noFill/>
        </p:spPr>
        <p:txBody>
          <a:bodyPr wrap="square" rtlCol="0">
            <a:spAutoFit/>
          </a:bodyPr>
          <a:lstStyle/>
          <a:p>
            <a:pPr algn="ctr"/>
            <a:r>
              <a:rPr lang="el-GR" sz="2000" b="1" dirty="0" smtClean="0"/>
              <a:t>ΑΠΟΓΑΛΑΚΤΙΣΜΟΣ</a:t>
            </a:r>
          </a:p>
          <a:p>
            <a:pPr algn="ctr"/>
            <a:endParaRPr lang="el-GR" b="1" dirty="0" smtClean="0"/>
          </a:p>
          <a:p>
            <a:r>
              <a:rPr lang="el-GR" b="1" dirty="0"/>
              <a:t>ΚΑΤΑΛΛΗΛΗ ΗΛΙΚΙΑ ΓΙΑ ΤΗΝ ΕΙΣΑΓΩΓΗ ΣΤΕΡΕΑΣ </a:t>
            </a:r>
            <a:r>
              <a:rPr lang="el-GR" b="1" dirty="0" smtClean="0"/>
              <a:t>ΤΡΟΦΗΣ</a:t>
            </a:r>
          </a:p>
          <a:p>
            <a:endParaRPr lang="el-GR" b="1" dirty="0" smtClean="0"/>
          </a:p>
          <a:p>
            <a:r>
              <a:rPr lang="el-GR" dirty="0" smtClean="0"/>
              <a:t>•</a:t>
            </a:r>
            <a:r>
              <a:rPr lang="el-GR" i="1" dirty="0"/>
              <a:t>Αναπτυξιακοί λόγοι που υπαγορεύουν την εισαγωγή στερεών και </a:t>
            </a:r>
            <a:r>
              <a:rPr lang="el-GR" i="1" dirty="0" err="1"/>
              <a:t>ημι</a:t>
            </a:r>
            <a:r>
              <a:rPr lang="el-GR" i="1" dirty="0"/>
              <a:t>-στερεών τροφών μετά τον 4ο-6ο μήνα της </a:t>
            </a:r>
            <a:r>
              <a:rPr lang="el-GR" i="1" dirty="0" smtClean="0"/>
              <a:t>ζωής</a:t>
            </a:r>
          </a:p>
          <a:p>
            <a:endParaRPr lang="el-GR" i="1" dirty="0" smtClean="0"/>
          </a:p>
          <a:p>
            <a:r>
              <a:rPr lang="el-GR" dirty="0" smtClean="0"/>
              <a:t>–</a:t>
            </a:r>
            <a:r>
              <a:rPr lang="el-GR" dirty="0"/>
              <a:t>Το αντανακλαστικό ώθησης της γλώσσας υπάρχει μέχρι τους </a:t>
            </a:r>
            <a:r>
              <a:rPr lang="el-GR" dirty="0" smtClean="0"/>
              <a:t>4 μήνες</a:t>
            </a:r>
          </a:p>
          <a:p>
            <a:r>
              <a:rPr lang="el-GR" dirty="0" smtClean="0"/>
              <a:t>–</a:t>
            </a:r>
            <a:r>
              <a:rPr lang="el-GR" dirty="0"/>
              <a:t>Το </a:t>
            </a:r>
            <a:r>
              <a:rPr lang="el-GR" dirty="0" err="1"/>
              <a:t>γαστροοισοφαγικό</a:t>
            </a:r>
            <a:r>
              <a:rPr lang="el-GR" dirty="0"/>
              <a:t> αντανακλαστικό που αυξάνει τον κίνδυνο </a:t>
            </a:r>
            <a:r>
              <a:rPr lang="el-GR" dirty="0" err="1"/>
              <a:t>εισρόφησης</a:t>
            </a:r>
            <a:r>
              <a:rPr lang="el-GR" dirty="0"/>
              <a:t> υπάρχει σε πολλά βρέφη μέχρι τους </a:t>
            </a:r>
            <a:r>
              <a:rPr lang="el-GR" dirty="0" smtClean="0"/>
              <a:t>4-5μήνες</a:t>
            </a:r>
          </a:p>
          <a:p>
            <a:r>
              <a:rPr lang="el-GR" dirty="0" smtClean="0"/>
              <a:t>–</a:t>
            </a:r>
            <a:r>
              <a:rPr lang="el-GR" dirty="0"/>
              <a:t>Ο έλεγχος του κεφαλιού υπάρχει μετά τον </a:t>
            </a:r>
            <a:r>
              <a:rPr lang="el-GR" dirty="0" smtClean="0"/>
              <a:t>4</a:t>
            </a:r>
            <a:r>
              <a:rPr lang="el-GR" baseline="30000" dirty="0" smtClean="0"/>
              <a:t>ο</a:t>
            </a:r>
            <a:r>
              <a:rPr lang="el-GR" dirty="0" smtClean="0"/>
              <a:t>  μήνα</a:t>
            </a:r>
          </a:p>
          <a:p>
            <a:endParaRPr lang="el-GR" dirty="0" smtClean="0"/>
          </a:p>
          <a:p>
            <a:r>
              <a:rPr lang="el-GR" dirty="0" smtClean="0"/>
              <a:t>•</a:t>
            </a:r>
            <a:r>
              <a:rPr lang="el-GR" i="1" dirty="0"/>
              <a:t>Το βρέφος θεωρείται έτοιμο για την αποδοχή στερεάς τροφής όταν</a:t>
            </a:r>
            <a:r>
              <a:rPr lang="el-GR" i="1" dirty="0" smtClean="0"/>
              <a:t>:</a:t>
            </a:r>
          </a:p>
          <a:p>
            <a:r>
              <a:rPr lang="el-GR" dirty="0" smtClean="0"/>
              <a:t>–</a:t>
            </a:r>
            <a:r>
              <a:rPr lang="el-GR" dirty="0"/>
              <a:t>Μπορεί να κάθεται μόνο του και να ελέγχει τις κινήσεις του κεφαλιού </a:t>
            </a:r>
            <a:r>
              <a:rPr lang="el-GR" dirty="0" smtClean="0"/>
              <a:t>του</a:t>
            </a:r>
          </a:p>
          <a:p>
            <a:r>
              <a:rPr lang="el-GR" dirty="0" smtClean="0"/>
              <a:t>–</a:t>
            </a:r>
            <a:r>
              <a:rPr lang="el-GR" dirty="0"/>
              <a:t>Το σωματικό του βάρος έχει </a:t>
            </a:r>
            <a:r>
              <a:rPr lang="el-GR" dirty="0" smtClean="0"/>
              <a:t>διπλασιαστεί</a:t>
            </a:r>
          </a:p>
          <a:p>
            <a:r>
              <a:rPr lang="el-GR" dirty="0" smtClean="0"/>
              <a:t>–</a:t>
            </a:r>
            <a:r>
              <a:rPr lang="el-GR" dirty="0"/>
              <a:t>Είναι περίπου 6 μηνών</a:t>
            </a:r>
            <a:endParaRPr lang="el-GR" dirty="0" smtClean="0">
              <a:effectLst/>
            </a:endParaRPr>
          </a:p>
          <a:p>
            <a:endParaRPr lang="el-GR" dirty="0"/>
          </a:p>
        </p:txBody>
      </p:sp>
    </p:spTree>
    <p:extLst>
      <p:ext uri="{BB962C8B-B14F-4D97-AF65-F5344CB8AC3E}">
        <p14:creationId xmlns:p14="http://schemas.microsoft.com/office/powerpoint/2010/main" val="944198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971600" y="764704"/>
            <a:ext cx="7416824" cy="3970318"/>
          </a:xfrm>
          <a:prstGeom prst="rect">
            <a:avLst/>
          </a:prstGeom>
          <a:noFill/>
        </p:spPr>
        <p:txBody>
          <a:bodyPr wrap="square" rtlCol="0">
            <a:spAutoFit/>
          </a:bodyPr>
          <a:lstStyle/>
          <a:p>
            <a:pPr algn="ctr"/>
            <a:r>
              <a:rPr lang="el-GR" b="1" dirty="0" smtClean="0"/>
              <a:t>ΑΠΟΓΑΛΑΚΤΙΣΜΟΣ</a:t>
            </a:r>
          </a:p>
          <a:p>
            <a:pPr algn="ctr"/>
            <a:endParaRPr lang="el-GR" b="1" dirty="0" smtClean="0"/>
          </a:p>
          <a:p>
            <a:r>
              <a:rPr lang="el-GR" dirty="0" smtClean="0"/>
              <a:t>–</a:t>
            </a:r>
            <a:r>
              <a:rPr lang="el-GR" dirty="0"/>
              <a:t>Το βρέφος μαθαίνει να δέχεται την τροφή με το </a:t>
            </a:r>
            <a:r>
              <a:rPr lang="el-GR" dirty="0" smtClean="0"/>
              <a:t>κουτάλι.</a:t>
            </a:r>
          </a:p>
          <a:p>
            <a:endParaRPr lang="el-GR" dirty="0" smtClean="0"/>
          </a:p>
          <a:p>
            <a:r>
              <a:rPr lang="el-GR" dirty="0" smtClean="0"/>
              <a:t>–</a:t>
            </a:r>
            <a:r>
              <a:rPr lang="el-GR" dirty="0"/>
              <a:t>Αρχικά η ποσότητα της τροφής που δίνεται στα βρέφη είναι πολύ μικρή </a:t>
            </a:r>
            <a:r>
              <a:rPr lang="el-GR" dirty="0" smtClean="0"/>
              <a:t>και </a:t>
            </a:r>
            <a:r>
              <a:rPr lang="el-GR" dirty="0"/>
              <a:t>αυξάνεται </a:t>
            </a:r>
            <a:r>
              <a:rPr lang="el-GR" dirty="0" smtClean="0"/>
              <a:t>σταδιακά.</a:t>
            </a:r>
          </a:p>
          <a:p>
            <a:endParaRPr lang="el-GR" dirty="0" smtClean="0"/>
          </a:p>
          <a:p>
            <a:r>
              <a:rPr lang="el-GR" dirty="0" smtClean="0"/>
              <a:t>–</a:t>
            </a:r>
            <a:r>
              <a:rPr lang="el-GR" dirty="0"/>
              <a:t>Τα πρώτα τρόφιμα έχουν μαλακή υφή και απαλή γεύση και </a:t>
            </a:r>
            <a:r>
              <a:rPr lang="el-GR" dirty="0" smtClean="0"/>
              <a:t>οσμή.</a:t>
            </a:r>
          </a:p>
          <a:p>
            <a:endParaRPr lang="el-GR" dirty="0" smtClean="0"/>
          </a:p>
          <a:p>
            <a:r>
              <a:rPr lang="el-GR" dirty="0" smtClean="0"/>
              <a:t>–</a:t>
            </a:r>
            <a:r>
              <a:rPr lang="el-GR" dirty="0"/>
              <a:t>Θεωρείται σκόπιμο τα νέα τρόφιμα να προστίθενται με χρονική απόσταση μιας εβδομάδας μεταξύ </a:t>
            </a:r>
            <a:r>
              <a:rPr lang="el-GR" dirty="0" smtClean="0"/>
              <a:t>τους.</a:t>
            </a:r>
          </a:p>
          <a:p>
            <a:endParaRPr lang="el-GR" dirty="0" smtClean="0"/>
          </a:p>
          <a:p>
            <a:r>
              <a:rPr lang="el-GR" dirty="0" smtClean="0"/>
              <a:t>–Σταδιακά </a:t>
            </a:r>
            <a:r>
              <a:rPr lang="el-GR" dirty="0"/>
              <a:t>αντικαθιστώνται τα τρία από τα πέντε γεύματα (γάλα) με </a:t>
            </a:r>
            <a:r>
              <a:rPr lang="el-GR" dirty="0" err="1"/>
              <a:t>ημι</a:t>
            </a:r>
            <a:r>
              <a:rPr lang="el-GR" dirty="0"/>
              <a:t>-στερεές </a:t>
            </a:r>
            <a:r>
              <a:rPr lang="el-GR" dirty="0" smtClean="0"/>
              <a:t>τροφές.</a:t>
            </a:r>
            <a:endParaRPr lang="el-GR" dirty="0"/>
          </a:p>
        </p:txBody>
      </p:sp>
    </p:spTree>
    <p:extLst>
      <p:ext uri="{BB962C8B-B14F-4D97-AF65-F5344CB8AC3E}">
        <p14:creationId xmlns:p14="http://schemas.microsoft.com/office/powerpoint/2010/main" val="171880589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TotalTime>
  <Words>1363</Words>
  <Application>Microsoft Office PowerPoint</Application>
  <PresentationFormat>Προβολή στην οθόνη (4:3)</PresentationFormat>
  <Paragraphs>121</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xanthi3333</dc:creator>
  <cp:lastModifiedBy>xanthi3333</cp:lastModifiedBy>
  <cp:revision>19</cp:revision>
  <dcterms:created xsi:type="dcterms:W3CDTF">2020-12-01T16:04:17Z</dcterms:created>
  <dcterms:modified xsi:type="dcterms:W3CDTF">2020-12-02T19:17:35Z</dcterms:modified>
</cp:coreProperties>
</file>