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7B18-A594-4DD6-B1E6-A256486BA7D6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9B8F4-020A-417E-8071-3FD038A14DD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9B8F4-020A-417E-8071-3FD038A14DD4}" type="slidenum">
              <a:rPr lang="el-GR" smtClean="0"/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7F1E-7E21-49EC-9676-DE4DBC4826AD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350D-D290-4EF6-81B6-9AF30BFC02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7F1E-7E21-49EC-9676-DE4DBC4826AD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350D-D290-4EF6-81B6-9AF30BFC02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7F1E-7E21-49EC-9676-DE4DBC4826AD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350D-D290-4EF6-81B6-9AF30BFC02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7F1E-7E21-49EC-9676-DE4DBC4826AD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350D-D290-4EF6-81B6-9AF30BFC02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7F1E-7E21-49EC-9676-DE4DBC4826AD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350D-D290-4EF6-81B6-9AF30BFC02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7F1E-7E21-49EC-9676-DE4DBC4826AD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350D-D290-4EF6-81B6-9AF30BFC02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7F1E-7E21-49EC-9676-DE4DBC4826AD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350D-D290-4EF6-81B6-9AF30BFC02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7F1E-7E21-49EC-9676-DE4DBC4826AD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350D-D290-4EF6-81B6-9AF30BFC02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7F1E-7E21-49EC-9676-DE4DBC4826AD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350D-D290-4EF6-81B6-9AF30BFC02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7F1E-7E21-49EC-9676-DE4DBC4826AD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350D-D290-4EF6-81B6-9AF30BFC02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7F1E-7E21-49EC-9676-DE4DBC4826AD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350D-D290-4EF6-81B6-9AF30BFC02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7F1E-7E21-49EC-9676-DE4DBC4826AD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350D-D290-4EF6-81B6-9AF30BFC026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Yu Gothic UI Semibold" pitchFamily="34" charset="-128"/>
                <a:ea typeface="Yu Gothic UI Semibold" pitchFamily="34" charset="-128"/>
              </a:rPr>
              <a:t>Γοτθική τέχνη</a:t>
            </a:r>
            <a:br>
              <a:rPr lang="el-GR" dirty="0">
                <a:latin typeface="Yu Gothic UI Semibold" pitchFamily="34" charset="-128"/>
                <a:ea typeface="Yu Gothic UI Semibold" pitchFamily="34" charset="-128"/>
              </a:rPr>
            </a:br>
            <a:endParaRPr lang="el-GR" dirty="0"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1600" dirty="0" smtClean="0"/>
              <a:t>Μαρία Αρβανίτη Β’1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dce397e679774a04bae663316504c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2000264" cy="3309000"/>
          </a:xfrm>
        </p:spPr>
      </p:pic>
      <p:pic>
        <p:nvPicPr>
          <p:cNvPr id="4098" name="Picture 2" descr="Η &quot;άγνωστη&quot; Παναγία των Παρισίων. Που βρίσκεται η είσοδος με τον Αρχάγγελο  Μιχαήλ και τον Σατανά που ζυγίζουν ψυχές - ΜΗΧΑΝΗ ΤΟΥ ΧΡΟΝΟ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52"/>
            <a:ext cx="2258521" cy="1643074"/>
          </a:xfrm>
          <a:prstGeom prst="rect">
            <a:avLst/>
          </a:prstGeom>
          <a:noFill/>
        </p:spPr>
      </p:pic>
      <p:pic>
        <p:nvPicPr>
          <p:cNvPr id="4100" name="Picture 4" descr="NOTRE DAME DE PARIS - Cahier de França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857364"/>
            <a:ext cx="2214578" cy="1556815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4429124" y="285749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/>
              <a:t>Γκαργκόιλ</a:t>
            </a:r>
            <a:endParaRPr lang="el-GR" sz="1200" dirty="0" smtClean="0"/>
          </a:p>
          <a:p>
            <a:r>
              <a:rPr lang="el-GR" sz="1200" dirty="0" smtClean="0"/>
              <a:t>↩</a:t>
            </a:r>
            <a:endParaRPr lang="el-GR" sz="1200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3429000"/>
            <a:ext cx="2786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/>
              <a:t>Καθεδρικός Ναός της </a:t>
            </a:r>
            <a:r>
              <a:rPr lang="el-GR" sz="1000" b="1" dirty="0" err="1" smtClean="0"/>
              <a:t>Νοτρ</a:t>
            </a:r>
            <a:r>
              <a:rPr lang="el-GR" sz="1000" b="1" dirty="0" smtClean="0"/>
              <a:t> Νταμ</a:t>
            </a:r>
            <a:endParaRPr lang="el-GR" sz="1000" b="1" dirty="0"/>
          </a:p>
        </p:txBody>
      </p:sp>
      <p:pic>
        <p:nvPicPr>
          <p:cNvPr id="9" name="8 - Εικόνα" descr="0a288584f4c188cd7bfdc6c571c948d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929066"/>
            <a:ext cx="2126027" cy="2833740"/>
          </a:xfrm>
          <a:prstGeom prst="rect">
            <a:avLst/>
          </a:prstGeom>
        </p:spPr>
      </p:pic>
      <p:pic>
        <p:nvPicPr>
          <p:cNvPr id="10" name="9 - Εικόνα" descr="0a288584f4c188cd7bfdc6c571c948db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4214818"/>
            <a:ext cx="1906363" cy="2507927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0" y="3714752"/>
            <a:ext cx="378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Καθεδρικός Ναός της Σαρτρ</a:t>
            </a:r>
            <a:endParaRPr lang="el-GR" sz="1100" dirty="0"/>
          </a:p>
        </p:txBody>
      </p:sp>
      <p:cxnSp>
        <p:nvCxnSpPr>
          <p:cNvPr id="13" name="12 - Ευθεία γραμμή σύνδεσης"/>
          <p:cNvCxnSpPr/>
          <p:nvPr/>
        </p:nvCxnSpPr>
        <p:spPr>
          <a:xfrm rot="16200000" flipH="1">
            <a:off x="1714492" y="3429012"/>
            <a:ext cx="692946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0" y="3643314"/>
            <a:ext cx="5143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5643570" y="142852"/>
            <a:ext cx="3071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/>
              <a:t>Καθεδρικός Ναός της Κολωνίας</a:t>
            </a:r>
          </a:p>
        </p:txBody>
      </p:sp>
      <p:pic>
        <p:nvPicPr>
          <p:cNvPr id="24" name="23 - Εικόνα" descr="590a1b7601539b0d6aeb9d0031177a8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357166"/>
            <a:ext cx="2341000" cy="2627264"/>
          </a:xfrm>
          <a:prstGeom prst="rect">
            <a:avLst/>
          </a:prstGeom>
        </p:spPr>
      </p:pic>
      <p:pic>
        <p:nvPicPr>
          <p:cNvPr id="4102" name="Picture 6" descr="Αγάλματα σε καθεδρικό ναό της Κολωνίας — Φωτογραφία © hzparisien@gmail.com  #1078260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143248"/>
            <a:ext cx="2364388" cy="1571636"/>
          </a:xfrm>
          <a:prstGeom prst="rect">
            <a:avLst/>
          </a:prstGeom>
          <a:noFill/>
        </p:spPr>
      </p:pic>
      <p:pic>
        <p:nvPicPr>
          <p:cNvPr id="4104" name="Picture 8" descr="Cologne Cathedral - interior statues - Φωτογραφία (Καθεδρικός Ναός της  Κολωνίας) - Tripadviso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4857760"/>
            <a:ext cx="2428860" cy="1823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Yu Gothic UI Semibold" pitchFamily="34" charset="-128"/>
                <a:ea typeface="Yu Gothic UI Semibold" pitchFamily="34" charset="-128"/>
              </a:rPr>
              <a:t>Γοτθική ζωγραφική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l-GR" dirty="0"/>
              <a:t>Στη </a:t>
            </a:r>
            <a:r>
              <a:rPr lang="el-GR" dirty="0" smtClean="0"/>
              <a:t>ζωγραφική, </a:t>
            </a:r>
            <a:r>
              <a:rPr lang="el-GR" dirty="0"/>
              <a:t>μία συστηματική γοτθική τεχνοτροπία άρχισε να εμφανίζεται αρχικά στη Γαλλία και την </a:t>
            </a:r>
            <a:r>
              <a:rPr lang="el-GR" dirty="0" smtClean="0"/>
              <a:t>Αγγλία, </a:t>
            </a:r>
            <a:r>
              <a:rPr lang="el-GR" dirty="0"/>
              <a:t>περίπου το </a:t>
            </a:r>
            <a:r>
              <a:rPr lang="el-GR" dirty="0" smtClean="0"/>
              <a:t>1200</a:t>
            </a:r>
            <a:r>
              <a:rPr lang="en-US" dirty="0" smtClean="0"/>
              <a:t>. </a:t>
            </a:r>
            <a:r>
              <a:rPr lang="el-GR" dirty="0" smtClean="0"/>
              <a:t>Αντιπροσωπεύεται </a:t>
            </a:r>
            <a:r>
              <a:rPr lang="el-GR" dirty="0"/>
              <a:t>από εικονογραφημένα εκκλησιαστικά και άλλα κείμενα με πλούσια διακόσμηση και έντονα </a:t>
            </a:r>
            <a:r>
              <a:rPr lang="el-GR" dirty="0" smtClean="0"/>
              <a:t>χρώματα. Οι </a:t>
            </a:r>
            <a:r>
              <a:rPr lang="el-GR" dirty="0"/>
              <a:t>εικονογραφήσεις γίνονταν αποκλειστικά από τους μοναχούς, καθώς την εποχή εκείνη δεν υπάρχει η </a:t>
            </a:r>
            <a:r>
              <a:rPr lang="el-GR" dirty="0" smtClean="0"/>
              <a:t>τυπογραφία. Η ζωγραφική περιλαμβάνει μεγάλες </a:t>
            </a:r>
            <a:r>
              <a:rPr lang="el-GR" dirty="0"/>
              <a:t>τοιχογραφίες των εκκλησιαστικών </a:t>
            </a:r>
            <a:r>
              <a:rPr lang="el-GR" dirty="0" smtClean="0"/>
              <a:t>ναών. Στη </a:t>
            </a:r>
            <a:r>
              <a:rPr lang="el-GR" dirty="0"/>
              <a:t>γοτθική ζωγραφική μπορούμε να συμπεριλάβουμε και τα περίτεχνα </a:t>
            </a:r>
            <a:r>
              <a:rPr lang="el-GR" dirty="0" err="1"/>
              <a:t>υαλουργήματα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βιτρώ</a:t>
            </a:r>
            <a:r>
              <a:rPr lang="el-GR" dirty="0" smtClean="0"/>
              <a:t>) </a:t>
            </a:r>
            <a:r>
              <a:rPr lang="el-GR" dirty="0"/>
              <a:t>που χρησιμοποιούνταν στα περισσότερα γοτθικά κτίσματα. Οι γυάλινες αυτές κατασκευές έφεραν παραστάσεις κυρίως θρησκευτικής θεματολογίας. Τα πολύχρωμα </a:t>
            </a:r>
            <a:r>
              <a:rPr lang="el-GR" dirty="0" err="1"/>
              <a:t>βιτρώ</a:t>
            </a:r>
            <a:r>
              <a:rPr lang="el-GR" dirty="0"/>
              <a:t> χρησιμοποιήθηκαν και ως στοιχείο της αρχιτεκτονικής, καθώς επέτρεπαν τη δημιουργία ενός ιδιαίτερου φωτισμού στο εσωτερικό των ναών.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 smtClean="0">
                <a:latin typeface="Yu Gothic UI Semibold" pitchFamily="34" charset="-128"/>
                <a:ea typeface="Yu Gothic UI Semibold" pitchFamily="34" charset="-128"/>
              </a:rPr>
              <a:t>Χαρακτηριστικά της Γοτθικής Ζωγραφικής</a:t>
            </a:r>
            <a:endParaRPr lang="el-GR" u="sng" dirty="0"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400" dirty="0" smtClean="0"/>
              <a:t>✦ </a:t>
            </a:r>
            <a:r>
              <a:rPr lang="el-GR" sz="2400" b="1" dirty="0" smtClean="0"/>
              <a:t>Έντονα χρώματα</a:t>
            </a:r>
            <a:r>
              <a:rPr lang="el-GR" sz="2400" dirty="0" smtClean="0"/>
              <a:t> – Χρυσό, μπλε, κόκκινο και πράσινο κυριαρχούν.</a:t>
            </a:r>
            <a:br>
              <a:rPr lang="el-GR" sz="2400" dirty="0" smtClean="0"/>
            </a:br>
            <a:r>
              <a:rPr lang="el-GR" sz="2400" dirty="0" smtClean="0"/>
              <a:t> </a:t>
            </a:r>
          </a:p>
          <a:p>
            <a:pPr>
              <a:buNone/>
            </a:pPr>
            <a:r>
              <a:rPr lang="el-GR" sz="2400" dirty="0" smtClean="0"/>
              <a:t>✦ </a:t>
            </a:r>
            <a:r>
              <a:rPr lang="el-GR" sz="2400" b="1" dirty="0" smtClean="0"/>
              <a:t>Πλούσια διακόσμηση</a:t>
            </a:r>
            <a:r>
              <a:rPr lang="el-GR" sz="2400" dirty="0" smtClean="0"/>
              <a:t> – Μεγάλη λεπτομέρεια στις μορφές, τα ρούχα και το φόντο.</a:t>
            </a:r>
            <a:br>
              <a:rPr lang="el-GR" sz="2400" dirty="0" smtClean="0"/>
            </a:b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✦ </a:t>
            </a:r>
            <a:r>
              <a:rPr lang="el-GR" sz="2400" b="1" dirty="0" smtClean="0"/>
              <a:t>Θρησκευτική θεματολογία</a:t>
            </a:r>
            <a:r>
              <a:rPr lang="el-GR" sz="2400" dirty="0" smtClean="0"/>
              <a:t> – Αγιογραφίες, σκηνές από τη Βίβλο, η Παναγία με το Θείο Βρέφος.</a:t>
            </a:r>
            <a:br>
              <a:rPr lang="el-GR" sz="2400" dirty="0" smtClean="0"/>
            </a:b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✦ </a:t>
            </a:r>
            <a:r>
              <a:rPr lang="el-GR" sz="2400" b="1" dirty="0" smtClean="0"/>
              <a:t>Ιεραρχική κλίμακα</a:t>
            </a:r>
            <a:r>
              <a:rPr lang="el-GR" sz="2400" dirty="0" smtClean="0"/>
              <a:t> – Οι σημαντικότερες μορφές (Χριστός, Παναγία, άγιοι) είναι μεγαλύτερες από τις υπόλοιπες.</a:t>
            </a:r>
            <a:br>
              <a:rPr lang="el-GR" sz="2400" dirty="0" smtClean="0"/>
            </a:b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✦ </a:t>
            </a:r>
            <a:r>
              <a:rPr lang="el-GR" sz="2400" b="1" dirty="0" smtClean="0"/>
              <a:t>Αφήγηση &amp; κίνηση</a:t>
            </a:r>
            <a:r>
              <a:rPr lang="el-GR" sz="2400" dirty="0" smtClean="0"/>
              <a:t> – Οι μορφές γίνονται πιο εκφραστικές και φυσικές σε σχέση με τη ρωμανική ζωγραφική.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0" dirty="0" smtClean="0">
                <a:solidFill>
                  <a:srgbClr val="0D0D0D"/>
                </a:solidFill>
                <a:latin typeface="ui-sans-serif"/>
              </a:rPr>
              <a:t/>
            </a:r>
            <a:br>
              <a:rPr lang="el-GR" b="1" i="0" dirty="0" smtClean="0">
                <a:solidFill>
                  <a:srgbClr val="0D0D0D"/>
                </a:solidFill>
                <a:latin typeface="ui-sans-serif"/>
              </a:rPr>
            </a:br>
            <a:r>
              <a:rPr lang="el-GR" b="1" i="0" u="sng" dirty="0" smtClean="0">
                <a:solidFill>
                  <a:srgbClr val="0D0D0D"/>
                </a:solidFill>
                <a:latin typeface="Yu Gothic UI Semibold" pitchFamily="34" charset="-128"/>
                <a:ea typeface="Yu Gothic UI Semibold" pitchFamily="34" charset="-128"/>
              </a:rPr>
              <a:t>Μορφές Γοτθικής Ζωγραφικής &amp; Τέχνης</a:t>
            </a:r>
            <a:r>
              <a:rPr lang="el-GR" b="1" i="0" dirty="0" smtClean="0">
                <a:solidFill>
                  <a:srgbClr val="0D0D0D"/>
                </a:solidFill>
                <a:latin typeface="ui-sans-serif"/>
              </a:rPr>
              <a:t/>
            </a:r>
            <a:br>
              <a:rPr lang="el-GR" b="1" i="0" dirty="0" smtClean="0">
                <a:solidFill>
                  <a:srgbClr val="0D0D0D"/>
                </a:solidFill>
                <a:latin typeface="ui-sans-serif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 </a:t>
            </a:r>
            <a:r>
              <a:rPr lang="bo-CN" sz="2400" dirty="0" smtClean="0"/>
              <a:t>༄ </a:t>
            </a:r>
            <a:r>
              <a:rPr lang="el-GR" sz="2400" b="1" dirty="0" smtClean="0"/>
              <a:t>Πίνακες σε ξύλο</a:t>
            </a:r>
            <a:r>
              <a:rPr lang="el-GR" sz="2400" dirty="0" smtClean="0"/>
              <a:t> – Οι πρώτοι πίνακες ζωγραφίζονταν σε ξύλινα πάνελ με τέμπερα ή αυγοτέμπερα.</a:t>
            </a:r>
            <a:br>
              <a:rPr lang="el-GR" sz="2400" dirty="0" smtClean="0"/>
            </a:br>
            <a:endParaRPr lang="el-GR" sz="2400" dirty="0" smtClean="0"/>
          </a:p>
          <a:p>
            <a:pPr>
              <a:buNone/>
            </a:pPr>
            <a:r>
              <a:rPr lang="bo-CN" sz="2400" dirty="0" smtClean="0"/>
              <a:t> </a:t>
            </a:r>
            <a:endParaRPr lang="el-GR" sz="2400" dirty="0" smtClean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bo-CN" sz="2400" dirty="0" smtClean="0"/>
              <a:t>༄</a:t>
            </a:r>
            <a:r>
              <a:rPr lang="el-GR" sz="2400" dirty="0" smtClean="0"/>
              <a:t> </a:t>
            </a:r>
            <a:r>
              <a:rPr lang="el-GR" sz="2400" b="1" dirty="0" smtClean="0"/>
              <a:t>Μικρογραφίες &amp; εικονογραφημένα χειρόγραφα</a:t>
            </a:r>
            <a:r>
              <a:rPr lang="el-GR" sz="2400" dirty="0" smtClean="0"/>
              <a:t> – Στολισμένα θρησκευτικά κείμενα.</a:t>
            </a:r>
          </a:p>
        </p:txBody>
      </p:sp>
      <p:pic>
        <p:nvPicPr>
          <p:cNvPr id="4" name="3 - Εικόνα" descr="1200px-Duccio_maesta1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428868"/>
            <a:ext cx="3279589" cy="1615197"/>
          </a:xfrm>
          <a:prstGeom prst="rect">
            <a:avLst/>
          </a:prstGeom>
        </p:spPr>
      </p:pic>
      <p:pic>
        <p:nvPicPr>
          <p:cNvPr id="5" name="4 - Εικόνα" descr="Lamgods_op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428868"/>
            <a:ext cx="2238376" cy="1638084"/>
          </a:xfrm>
          <a:prstGeom prst="rect">
            <a:avLst/>
          </a:prstGeom>
        </p:spPr>
      </p:pic>
      <p:pic>
        <p:nvPicPr>
          <p:cNvPr id="6" name="5 - Εικόνα" descr="berry-4b0562405fc4c-855-4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3" y="4929198"/>
            <a:ext cx="3137913" cy="1598942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0" y="6488668"/>
            <a:ext cx="76438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700" b="1" i="0" dirty="0" smtClean="0">
                <a:solidFill>
                  <a:srgbClr val="0D0D0D"/>
                </a:solidFill>
                <a:latin typeface="ui-sans-serif"/>
              </a:rPr>
              <a:t>Εικονογραφημένο</a:t>
            </a:r>
            <a:r>
              <a:rPr lang="el-GR" sz="900" b="1" i="0" dirty="0" smtClean="0">
                <a:solidFill>
                  <a:srgbClr val="0D0D0D"/>
                </a:solidFill>
                <a:latin typeface="ui-sans-serif"/>
              </a:rPr>
              <a:t> ημερολόγιο με σκηνές καθημερινής ζωής και Αγίων.</a:t>
            </a:r>
            <a:endParaRPr lang="el-GR" sz="900" b="1" dirty="0"/>
          </a:p>
        </p:txBody>
      </p:sp>
      <p:pic>
        <p:nvPicPr>
          <p:cNvPr id="8" name="7 - Εικόνα" descr="260px-Simon-Marmion_-_Les_grandes_Chroniques_des_Fran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500570"/>
            <a:ext cx="1500198" cy="2227217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6715140" y="5429264"/>
            <a:ext cx="228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50" b="1" dirty="0">
                <a:latin typeface="Arial"/>
              </a:rPr>
              <a:t>ιστορικό χρονικό με αρκετές καλλιτεχνικές </a:t>
            </a:r>
            <a:r>
              <a:rPr lang="el-GR" sz="1050" b="1" dirty="0" smtClean="0">
                <a:latin typeface="Arial"/>
              </a:rPr>
              <a:t>μικρογραφίες, αφηγείται </a:t>
            </a:r>
            <a:r>
              <a:rPr lang="el-GR" sz="1050" b="1" i="0" dirty="0" smtClean="0">
                <a:solidFill>
                  <a:srgbClr val="202122"/>
                </a:solidFill>
                <a:latin typeface="Arial"/>
              </a:rPr>
              <a:t>την ιστορία του </a:t>
            </a:r>
            <a:r>
              <a:rPr lang="el-GR" sz="1050" b="1" i="0" u="none" strike="noStrike" dirty="0" smtClean="0">
                <a:latin typeface="Arial"/>
              </a:rPr>
              <a:t>βασιλείου της Γαλλίας</a:t>
            </a:r>
            <a:r>
              <a:rPr lang="el-GR" sz="1050" b="1" i="0" dirty="0" smtClean="0">
                <a:solidFill>
                  <a:srgbClr val="202122"/>
                </a:solidFill>
                <a:latin typeface="Arial"/>
              </a:rPr>
              <a:t> στην </a:t>
            </a:r>
            <a:r>
              <a:rPr lang="el-GR" sz="1050" b="1" i="0" u="none" strike="noStrike" dirty="0" smtClean="0">
                <a:latin typeface="Arial"/>
              </a:rPr>
              <a:t>παλαιά γαλλική γλώσσα</a:t>
            </a:r>
            <a:endParaRPr lang="el-GR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o-CN" sz="2400" dirty="0" smtClean="0"/>
              <a:t>༄</a:t>
            </a:r>
            <a:r>
              <a:rPr lang="el-GR" sz="2400" dirty="0" smtClean="0"/>
              <a:t> </a:t>
            </a:r>
            <a:r>
              <a:rPr lang="el-GR" sz="2400" b="1" dirty="0" smtClean="0"/>
              <a:t>Βιτρό (Υαλογραφίες)</a:t>
            </a:r>
            <a:r>
              <a:rPr lang="el-GR" sz="2400" dirty="0" smtClean="0"/>
              <a:t> – Μεγαλοπρεπή πολύχρωμα παράθυρα σε καθεδρικούς ναούς.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bo-CN" sz="2400" dirty="0" smtClean="0"/>
              <a:t>༄ </a:t>
            </a:r>
            <a:r>
              <a:rPr lang="el-GR" sz="2400" b="1" dirty="0" smtClean="0"/>
              <a:t>Τοιχογραφίες</a:t>
            </a:r>
            <a:r>
              <a:rPr lang="el-GR" sz="2400" dirty="0" smtClean="0"/>
              <a:t> – Υπήρχαν σε μοναστήρια και εκκλησίες.</a:t>
            </a:r>
          </a:p>
          <a:p>
            <a:pPr>
              <a:buNone/>
            </a:pPr>
            <a:endParaRPr lang="el-GR" sz="2400" dirty="0"/>
          </a:p>
        </p:txBody>
      </p:sp>
      <p:pic>
        <p:nvPicPr>
          <p:cNvPr id="4" name="3 - Εικόνα" descr="Giotto_di_Bondone_-_Scenes_from_the_New_Testament_-_Lamentation_-_WGA091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714620"/>
            <a:ext cx="3733780" cy="3420833"/>
          </a:xfrm>
          <a:prstGeom prst="rect">
            <a:avLst/>
          </a:prstGeom>
        </p:spPr>
      </p:pic>
      <p:pic>
        <p:nvPicPr>
          <p:cNvPr id="5" name="4 - Εικόνα" descr="lavart-ex-2023-09-01T115831.3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357562"/>
            <a:ext cx="443781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/>
              <a:t>Τη γοτθική τέχνη διαδέχθηκε η περίοδος της Αναγέννησης, αν και δείγματα γοτθικών δημιουργιών καταγράφονται και μέχρι τα τέλη του 15</a:t>
            </a:r>
            <a:r>
              <a:rPr lang="el-GR" baseline="30000" dirty="0" smtClean="0"/>
              <a:t>ου</a:t>
            </a:r>
            <a:r>
              <a:rPr lang="el-GR" dirty="0" smtClean="0"/>
              <a:t> αιώνα.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Σας ευχαριστώ για την προσοχή σας 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u="sng" dirty="0" smtClean="0">
                <a:latin typeface="Yu Gothic UI Semibold" pitchFamily="34" charset="-128"/>
                <a:ea typeface="Yu Gothic UI Semibold" pitchFamily="34" charset="-128"/>
              </a:rPr>
              <a:t>Γοτθική τέχνη</a:t>
            </a:r>
            <a:endParaRPr lang="el-GR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dirty="0"/>
              <a:t>Γοτθική τέχνη ονομάζεται το καλλιτεχνικό ρεύμα που εμφανίστηκε την περίοδο </a:t>
            </a:r>
            <a:r>
              <a:rPr lang="el-GR" dirty="0" smtClean="0"/>
              <a:t>του Μεσαίωνα. </a:t>
            </a:r>
            <a:r>
              <a:rPr lang="el-GR" dirty="0"/>
              <a:t>Η γοτθική τέχνη άρχισε να εμφανίζεται </a:t>
            </a:r>
            <a:r>
              <a:rPr lang="el-GR" dirty="0" smtClean="0"/>
              <a:t>στη Γαλλία</a:t>
            </a:r>
            <a:r>
              <a:rPr lang="el-GR" dirty="0"/>
              <a:t> περίπου στις αρχές του </a:t>
            </a:r>
            <a:r>
              <a:rPr lang="el-GR" dirty="0" smtClean="0"/>
              <a:t>12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  <a:r>
              <a:rPr lang="el-GR" dirty="0"/>
              <a:t> και κυρίως στην </a:t>
            </a:r>
            <a:r>
              <a:rPr lang="el-GR" dirty="0" smtClean="0"/>
              <a:t>αρχιτεκτονική. </a:t>
            </a:r>
            <a:r>
              <a:rPr lang="el-GR" dirty="0"/>
              <a:t>Στη διάρκεια των επόμενων χρόνων και μέχρι τα τέλη του </a:t>
            </a:r>
            <a:r>
              <a:rPr lang="el-GR" dirty="0" smtClean="0"/>
              <a:t>14</a:t>
            </a:r>
            <a:r>
              <a:rPr lang="el-GR" baseline="30000" dirty="0" smtClean="0"/>
              <a:t>ου</a:t>
            </a:r>
            <a:r>
              <a:rPr lang="el-GR" dirty="0" smtClean="0"/>
              <a:t> αιώνα, </a:t>
            </a:r>
            <a:r>
              <a:rPr lang="el-GR" dirty="0"/>
              <a:t>εξαπλώθηκε σε ολόκληρη σχεδόν τη δυτική </a:t>
            </a:r>
            <a:r>
              <a:rPr lang="el-GR" dirty="0" smtClean="0"/>
              <a:t>Ευρώπη.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u="sng" dirty="0" smtClean="0"/>
              <a:t>Η γοτθική τέχνη αποτελείται από τρεις βασικές πτυχές της τέχνης:</a:t>
            </a:r>
          </a:p>
          <a:p>
            <a:pPr>
              <a:buNone/>
            </a:pPr>
            <a:endParaRPr lang="el-GR" sz="2400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>
              <a:buNone/>
            </a:pPr>
            <a:r>
              <a:rPr lang="el-GR" sz="2400" dirty="0" smtClean="0">
                <a:latin typeface="Yu Gothic UI Semibold" pitchFamily="34" charset="-128"/>
                <a:ea typeface="Yu Gothic UI Semibold" pitchFamily="34" charset="-128"/>
              </a:rPr>
              <a:t>†Γοτθική αρχιτεκτονική</a:t>
            </a:r>
            <a:endParaRPr lang="en-US" sz="2400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>
              <a:buNone/>
            </a:pPr>
            <a:endParaRPr lang="el-GR" sz="2400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>
              <a:buNone/>
            </a:pPr>
            <a:r>
              <a:rPr lang="el-GR" sz="2400" dirty="0" smtClean="0">
                <a:latin typeface="Yu Gothic UI Semibold" pitchFamily="34" charset="-128"/>
                <a:ea typeface="Yu Gothic UI Semibold" pitchFamily="34" charset="-128"/>
              </a:rPr>
              <a:t>†Γοτθική γλυπτική</a:t>
            </a:r>
            <a:endParaRPr lang="en-US" sz="2400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>
              <a:buNone/>
            </a:pPr>
            <a:endParaRPr lang="el-GR" sz="2400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>
              <a:buNone/>
            </a:pPr>
            <a:r>
              <a:rPr lang="el-GR" sz="2400" dirty="0" smtClean="0">
                <a:latin typeface="Yu Gothic UI Semibold" pitchFamily="34" charset="-128"/>
                <a:ea typeface="Yu Gothic UI Semibold" pitchFamily="34" charset="-128"/>
              </a:rPr>
              <a:t>†Γοτθική ζωγραφική</a:t>
            </a:r>
            <a:endParaRPr lang="el-GR" sz="2400" dirty="0">
              <a:latin typeface="Yu Gothic UI Semibold" pitchFamily="34" charset="-128"/>
              <a:ea typeface="Yu Gothic UI Semi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Yu Gothic UI Semibold" pitchFamily="34" charset="-128"/>
                <a:ea typeface="Yu Gothic UI Semibold" pitchFamily="34" charset="-128"/>
              </a:rPr>
              <a:t>Γοτθική αρχιτεκτονική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/>
              <a:t>Η γοτθική αρχιτεκτονική είναι αρχιτεκτονικός ρυθμός ο οποίος αναπτύχθηκε στην Ευρώπη κατά τον ύστερο Μεσαίωνα. Εξελίχθηκε από τη ρομανική αρχιτεκτονική και τη διαδέχθηκε η αναγεννησιακή αρχιτεκτονική. Εμφανίστηκε τον 12ο αιώνα στη Γαλλία και συνέχισε να χρησιμοποιείται μέχρι τον 16ο αιώνα.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 smtClean="0">
                <a:latin typeface="Yu Gothic UI Semibold" pitchFamily="34" charset="-128"/>
                <a:ea typeface="Yu Gothic UI Semibold" pitchFamily="34" charset="-128"/>
              </a:rPr>
              <a:t>Τα χαρακτηριστικά </a:t>
            </a:r>
            <a:r>
              <a:rPr lang="el-GR" u="sng" dirty="0">
                <a:latin typeface="Yu Gothic UI Semibold" pitchFamily="34" charset="-128"/>
                <a:ea typeface="Yu Gothic UI Semibold" pitchFamily="34" charset="-128"/>
              </a:rPr>
              <a:t>της γοτθικής αρχιτεκτονικής </a:t>
            </a:r>
            <a:r>
              <a:rPr lang="el-GR" u="sng" dirty="0" smtClean="0">
                <a:latin typeface="Yu Gothic UI Semibold" pitchFamily="34" charset="-128"/>
                <a:ea typeface="Yu Gothic UI Semibold" pitchFamily="34" charset="-128"/>
              </a:rPr>
              <a:t>:</a:t>
            </a:r>
            <a:endParaRPr lang="el-GR" u="sng" dirty="0"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✮ </a:t>
            </a:r>
            <a:r>
              <a:rPr lang="el-GR" sz="2400" b="1" dirty="0" smtClean="0"/>
              <a:t>Η </a:t>
            </a:r>
            <a:r>
              <a:rPr lang="el-GR" sz="2400" b="1" dirty="0"/>
              <a:t>οξυκόρυφη καμάρα /</a:t>
            </a:r>
            <a:r>
              <a:rPr lang="el-GR" sz="2400" b="1" dirty="0" smtClean="0"/>
              <a:t>τόξο</a:t>
            </a:r>
            <a:r>
              <a:rPr lang="el-GR" sz="2400" dirty="0" smtClean="0"/>
              <a:t>-</a:t>
            </a:r>
            <a:r>
              <a:rPr lang="el-GR" sz="2400" dirty="0" err="1"/>
              <a:t>Επιτρέπε</a:t>
            </a:r>
            <a:r>
              <a:rPr lang="el-GR" sz="2400" dirty="0"/>
              <a:t>ι μεγαλύτερο ύψος και φως. </a:t>
            </a:r>
            <a:endParaRPr lang="el-GR" sz="2400" dirty="0" smtClean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n-US" sz="2400" b="1" dirty="0" smtClean="0"/>
              <a:t>✮ </a:t>
            </a:r>
            <a:r>
              <a:rPr lang="el-GR" sz="2400" b="1" dirty="0" smtClean="0"/>
              <a:t>Το σταυροθόλιο με νευρώσεις-</a:t>
            </a:r>
            <a:r>
              <a:rPr lang="el-GR" sz="2400" dirty="0" smtClean="0"/>
              <a:t>Ειδικά δομημένοι θόλοι που κατανέμουν το βάρος προς τα υποστηρίγματα.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b="1" dirty="0" smtClean="0"/>
          </a:p>
          <a:p>
            <a:pPr>
              <a:buNone/>
            </a:pPr>
            <a:endParaRPr lang="el-GR" sz="2400" b="1" dirty="0"/>
          </a:p>
          <a:p>
            <a:pPr>
              <a:buNone/>
            </a:pPr>
            <a:endParaRPr lang="el-GR" sz="2400" b="1" dirty="0" smtClean="0"/>
          </a:p>
          <a:p>
            <a:pPr>
              <a:buNone/>
            </a:pPr>
            <a:endParaRPr lang="el-GR" sz="2400" b="1" dirty="0"/>
          </a:p>
          <a:p>
            <a:pPr>
              <a:buNone/>
            </a:pPr>
            <a:endParaRPr lang="el-GR" sz="2400" b="1" dirty="0" smtClean="0"/>
          </a:p>
          <a:p>
            <a:pPr>
              <a:buNone/>
            </a:pPr>
            <a:endParaRPr lang="el-GR" sz="2400" b="1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3116"/>
            <a:ext cx="18729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 - Εικόνα" descr="οξυκατι καμαρα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3636" y="2071678"/>
            <a:ext cx="1428760" cy="1643074"/>
          </a:xfrm>
          <a:prstGeom prst="rect">
            <a:avLst/>
          </a:prstGeom>
        </p:spPr>
      </p:pic>
      <p:pic>
        <p:nvPicPr>
          <p:cNvPr id="7" name="6 - Εικόνα" descr="Γοτθική αρχιτεκτονική - Βικιπαίδει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572008"/>
            <a:ext cx="1277012" cy="17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 smtClean="0">
                <a:latin typeface="Yu Gothic UI Semibold" pitchFamily="34" charset="-128"/>
                <a:ea typeface="Yu Gothic UI Semibold" pitchFamily="34" charset="-128"/>
              </a:rPr>
              <a:t>Τα χαρακτηριστικά της γοτθικής αρχιτεκτονικής :</a:t>
            </a:r>
            <a:endParaRPr lang="el-GR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✮ </a:t>
            </a:r>
            <a:r>
              <a:rPr lang="el-GR" sz="2400" b="1" dirty="0" smtClean="0"/>
              <a:t>Αντηρίδες (εξωτερικά στηρίγματα)</a:t>
            </a:r>
            <a:r>
              <a:rPr lang="el-GR" sz="2400" dirty="0" smtClean="0"/>
              <a:t> - Εξωτερικά στηρίγματα που βοηθούν στην κατανομή του βάρους και επιτρέπουν μεγάλα ανοίγματα. </a:t>
            </a:r>
          </a:p>
          <a:p>
            <a:pPr>
              <a:buNone/>
            </a:pPr>
            <a:endParaRPr lang="el-GR" sz="2400" b="1" dirty="0"/>
          </a:p>
          <a:p>
            <a:pPr>
              <a:buNone/>
            </a:pPr>
            <a:endParaRPr lang="el-GR" sz="2400" b="1" dirty="0" smtClean="0"/>
          </a:p>
          <a:p>
            <a:pPr>
              <a:buNone/>
            </a:pPr>
            <a:endParaRPr lang="el-GR" sz="2400" b="1" dirty="0" smtClean="0"/>
          </a:p>
          <a:p>
            <a:pPr>
              <a:buNone/>
            </a:pPr>
            <a:endParaRPr lang="el-GR" sz="2400" dirty="0"/>
          </a:p>
        </p:txBody>
      </p:sp>
      <p:pic>
        <p:nvPicPr>
          <p:cNvPr id="8" name="7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00372"/>
            <a:ext cx="196405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s://upload.wikimedia.org/wikipedia/commons/thumb/2/22/Buttress_-_Palace_of_Westminster_-_London_-_England_-_040404.jpg/200px-Buttress_-_Palace_of_Westminster_-_London_-_England_-_0404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14620"/>
            <a:ext cx="185738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✮ </a:t>
            </a:r>
            <a:r>
              <a:rPr lang="el-GR" sz="2400" b="1" dirty="0" smtClean="0"/>
              <a:t>Μεγάλα Βιτρό-</a:t>
            </a:r>
            <a:r>
              <a:rPr lang="el-GR" sz="2400" dirty="0" smtClean="0"/>
              <a:t>Πολύχρωμα γυάλινα παράθυρα που δημιουργούν ατμοσφαιρικό φωτισμό. Συνηθίζεται να έχουν σχέδια ροδάκων και </a:t>
            </a:r>
            <a:r>
              <a:rPr lang="el-GR" sz="2400" dirty="0" err="1" smtClean="0"/>
              <a:t>τριανταφυλλόσχημων</a:t>
            </a:r>
            <a:r>
              <a:rPr lang="el-GR" sz="2400" dirty="0" smtClean="0"/>
              <a:t> μοτίβων.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Θέση περιεχομένου" descr="Όμορφο Πολύχρωμο Μεσαιωνικό Βιτρό Παράθυρο Γοτθικό Αρχιτεκτονικό Στυλ  Εικονογράφηση Της Διάνυσμα από ©Nataljacernecka 625695026"/>
          <p:cNvPicPr>
            <a:picLocks/>
          </p:cNvPicPr>
          <p:nvPr/>
        </p:nvPicPr>
        <p:blipFill>
          <a:blip r:embed="rId2" cstate="print"/>
          <a:srcRect t="3602" r="5481" b="8274"/>
          <a:stretch>
            <a:fillRect/>
          </a:stretch>
        </p:blipFill>
        <p:spPr bwMode="auto">
          <a:xfrm>
            <a:off x="857224" y="3000372"/>
            <a:ext cx="2404275" cy="291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Παναγία των Παρισίων: Οι θησαυροί που την έκαναν να ξεχωρίζει | Athens Voi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214686"/>
            <a:ext cx="3806332" cy="279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Yu Gothic UI Semibold" pitchFamily="34" charset="-128"/>
                <a:ea typeface="Yu Gothic UI Semibold" pitchFamily="34" charset="-128"/>
              </a:rPr>
              <a:t>Γοτθική </a:t>
            </a:r>
            <a:r>
              <a:rPr lang="el-GR" dirty="0" smtClean="0">
                <a:latin typeface="Yu Gothic UI Semibold" pitchFamily="34" charset="-128"/>
                <a:ea typeface="Yu Gothic UI Semibold" pitchFamily="34" charset="-128"/>
              </a:rPr>
              <a:t>γλυπτική</a:t>
            </a:r>
            <a:endParaRPr lang="el-GR" dirty="0"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dirty="0"/>
              <a:t>Η γοτθική </a:t>
            </a:r>
            <a:r>
              <a:rPr lang="el-GR" dirty="0" smtClean="0"/>
              <a:t>γλυπτική είναι </a:t>
            </a:r>
            <a:r>
              <a:rPr lang="el-GR" dirty="0"/>
              <a:t>στενά συνδεδεμένη με την αρχιτεκτονική καθώς αποτελεί κατά κάποιο τρόπο τη διακοσμητική προέκτασή της. Οι προσόψεις και οι κίονες των καθεδρικών ναών ή των ανακτόρων κοσμούνται με γλυπτά, ενώ συγχρόνως και στο εσωτερικό των ναών χρησιμοποιούνται γλυπτά έργα και αγάλματα, βασισμένα σε θέματα από τη ζωή του </a:t>
            </a:r>
            <a:r>
              <a:rPr lang="el-GR" dirty="0" smtClean="0"/>
              <a:t>Χριστού, </a:t>
            </a:r>
            <a:r>
              <a:rPr lang="el-GR" dirty="0"/>
              <a:t>των Αποστόλων και των Αγίων. Ακόμη τα αγάλματα-κίονες αναπαριστούσαν μορφές ενσωματωμένες επάνω σε κίονες του </a:t>
            </a:r>
            <a:r>
              <a:rPr lang="el-GR" dirty="0" smtClean="0"/>
              <a:t>ναού.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 smtClean="0">
                <a:latin typeface="Yu Gothic UI Semibold" pitchFamily="34" charset="-128"/>
                <a:ea typeface="Yu Gothic UI Semibold" pitchFamily="34" charset="-128"/>
              </a:rPr>
              <a:t>Κύρια χαρακτηριστικά της γοτθικής γλυπτικής</a:t>
            </a:r>
            <a:endParaRPr lang="el-GR" u="sng" dirty="0"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      </a:t>
            </a:r>
            <a:r>
              <a:rPr lang="el-GR" sz="2400" dirty="0" smtClean="0"/>
              <a:t>⤷ </a:t>
            </a:r>
            <a:r>
              <a:rPr lang="el-GR" sz="2400" b="1" dirty="0" smtClean="0"/>
              <a:t>Ρεαλισμός και εκφραστικότητα</a:t>
            </a:r>
            <a:r>
              <a:rPr lang="el-GR" sz="2400" dirty="0" smtClean="0"/>
              <a:t> – Οι ανθρώπινες μορφές απέκτησαν φυσικότητα, με πιο φυσικές στάσεις και εκφράσεις.</a:t>
            </a:r>
            <a:br>
              <a:rPr lang="el-GR" sz="2400" dirty="0" smtClean="0"/>
            </a:br>
            <a:r>
              <a:rPr lang="el-GR" sz="2400" dirty="0" smtClean="0"/>
              <a:t>⤷ </a:t>
            </a:r>
            <a:r>
              <a:rPr lang="el-GR" sz="2400" b="1" dirty="0" smtClean="0"/>
              <a:t>Δυναμική κίνηση</a:t>
            </a:r>
            <a:r>
              <a:rPr lang="el-GR" sz="2400" dirty="0" smtClean="0"/>
              <a:t> – Οι γλυπτές φιγούρες δεν ήταν πλέον άκαμπτες αλλά είχαν ελαφριά κλίση του σώματος, που προσέδιδε χάρη.</a:t>
            </a:r>
            <a:br>
              <a:rPr lang="el-GR" sz="2400" dirty="0" smtClean="0"/>
            </a:br>
            <a:r>
              <a:rPr lang="el-GR" sz="2400" dirty="0" smtClean="0"/>
              <a:t>⤷</a:t>
            </a:r>
            <a:r>
              <a:rPr lang="en-US" sz="2400" dirty="0" smtClean="0"/>
              <a:t> </a:t>
            </a:r>
            <a:r>
              <a:rPr lang="el-GR" sz="2400" b="1" dirty="0" smtClean="0"/>
              <a:t>Πλούσια διακόσμηση</a:t>
            </a:r>
            <a:r>
              <a:rPr lang="el-GR" sz="2400" dirty="0" smtClean="0"/>
              <a:t> – Στόλιζαν τις προσόψεις των ναών, τις πύλες, τους κίονες και τα αγιογραφικά θέματα των καθεδρικών.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l-GR" sz="2400" dirty="0" smtClean="0"/>
              <a:t>⤷</a:t>
            </a:r>
            <a:r>
              <a:rPr lang="en-US" sz="2400" dirty="0" smtClean="0"/>
              <a:t> </a:t>
            </a:r>
            <a:r>
              <a:rPr lang="el-GR" sz="2400" b="1" dirty="0" smtClean="0"/>
              <a:t>Θρησκευτική θεματολογία</a:t>
            </a:r>
            <a:r>
              <a:rPr lang="el-GR" sz="2400" dirty="0" smtClean="0"/>
              <a:t> – Κυριαρχούσαν απεικονίσεις αγίων, Παναγίας, Χριστού, αλλά και σκηνές από την Αγία Γραφή.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235</TotalTime>
  <Words>251</Words>
  <Application>Microsoft Office PowerPoint</Application>
  <PresentationFormat>Προβολή στην οθόνη (4:3)</PresentationFormat>
  <Paragraphs>63</Paragraphs>
  <Slides>16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Γοτθική τέχνη </vt:lpstr>
      <vt:lpstr>Γοτθική τέχνη</vt:lpstr>
      <vt:lpstr>Διαφάνεια 3</vt:lpstr>
      <vt:lpstr>Γοτθική αρχιτεκτονική</vt:lpstr>
      <vt:lpstr>Τα χαρακτηριστικά της γοτθικής αρχιτεκτονικής :</vt:lpstr>
      <vt:lpstr>Τα χαρακτηριστικά της γοτθικής αρχιτεκτονικής :</vt:lpstr>
      <vt:lpstr>Διαφάνεια 7</vt:lpstr>
      <vt:lpstr>Γοτθική γλυπτική</vt:lpstr>
      <vt:lpstr>Κύρια χαρακτηριστικά της γοτθικής γλυπτικής</vt:lpstr>
      <vt:lpstr>Διαφάνεια 10</vt:lpstr>
      <vt:lpstr>Γοτθική ζωγραφική</vt:lpstr>
      <vt:lpstr>Χαρακτηριστικά της Γοτθικής Ζωγραφικής</vt:lpstr>
      <vt:lpstr> Μορφές Γοτθικής Ζωγραφικής &amp; Τέχνης </vt:lpstr>
      <vt:lpstr>Διαφάνεια 14</vt:lpstr>
      <vt:lpstr>Διαφάνεια 15</vt:lpstr>
      <vt:lpstr>Σας ευχαριστώ για την προσοχή σας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Γοτθική τέχνη </dc:title>
  <dc:creator>user</dc:creator>
  <cp:lastModifiedBy>user</cp:lastModifiedBy>
  <cp:revision>29</cp:revision>
  <dcterms:created xsi:type="dcterms:W3CDTF">2025-03-03T18:06:38Z</dcterms:created>
  <dcterms:modified xsi:type="dcterms:W3CDTF">2025-03-03T22:01:46Z</dcterms:modified>
</cp:coreProperties>
</file>