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2523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>
      <p:cViewPr>
        <p:scale>
          <a:sx n="66" d="100"/>
          <a:sy n="66" d="100"/>
        </p:scale>
        <p:origin x="-148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A6034-1719-47A3-BAEA-6A0D8FDE654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06327-5F9A-41DD-898A-3A890019DE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0000"/>
          </a:blip>
          <a:srcRect l="2312" t="2766" r="13644" b="3704"/>
          <a:stretch>
            <a:fillRect/>
          </a:stretch>
        </p:blipFill>
        <p:spPr bwMode="auto">
          <a:xfrm>
            <a:off x="-1" y="1988840"/>
            <a:ext cx="9144001" cy="4869160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</p:pic>
      <p:sp>
        <p:nvSpPr>
          <p:cNvPr id="7" name="6 - Ορθογώνιο"/>
          <p:cNvSpPr/>
          <p:nvPr/>
        </p:nvSpPr>
        <p:spPr>
          <a:xfrm>
            <a:off x="467544" y="2924944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latin typeface="Century Gothic" pitchFamily="34" charset="0"/>
              </a:rPr>
              <a:t>Η αρχιτεκτονική των βυζαντινών ναών συνδυάζει στοιχεία κλασικής παράδοσης και θρησκευτικής λειτουργικότητας. Η δομή των ναών χαρακτηρίζεται από την γεωμετρική συμμετρία και την εκφραστικότητα τους, κάτι που είναι αποτέλεσμα της επιρροής των ρωμαϊκών βασιλικών. H εξέλιξη του ρυθμού φανερώνει την ανάγκη της βυζαντινής κοινωνίας για ναούς που δεν είναι μόνο χώρος προσευχής αλλά και καλλιτεχνικές δημιουργίες.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547664" y="1196752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latin typeface="Century Gothic" pitchFamily="34" charset="0"/>
              </a:rPr>
              <a:t>Εισαγωγή στην Αρχιτεκτονική των Βυζαντινών Ναών</a:t>
            </a:r>
            <a:endParaRPr lang="en-US" sz="3200" b="1" dirty="0">
              <a:latin typeface="Century Gothic" pitchFamily="34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1547664" y="2204864"/>
            <a:ext cx="6048672" cy="0"/>
          </a:xfrm>
          <a:prstGeom prst="line">
            <a:avLst/>
          </a:prstGeom>
          <a:ln w="76200">
            <a:solidFill>
              <a:srgbClr val="99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10 - Πλαίσιο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83"/>
            </a:avLst>
          </a:prstGeom>
          <a:solidFill>
            <a:srgbClr val="99000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40000" contrast="10000"/>
          </a:blip>
          <a:srcRect l="26031" t="3675" r="22199" b="33919"/>
          <a:stretch>
            <a:fillRect/>
          </a:stretch>
        </p:blipFill>
        <p:spPr bwMode="auto">
          <a:xfrm rot="10800000">
            <a:off x="2699792" y="0"/>
            <a:ext cx="6444208" cy="3717032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</p:pic>
      <p:pic>
        <p:nvPicPr>
          <p:cNvPr id="12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40000" contrast="10000"/>
          </a:blip>
          <a:srcRect l="26031" t="3675" r="21507" b="33919"/>
          <a:stretch>
            <a:fillRect/>
          </a:stretch>
        </p:blipFill>
        <p:spPr bwMode="auto">
          <a:xfrm rot="10800000" flipH="1">
            <a:off x="0" y="0"/>
            <a:ext cx="2699792" cy="1640314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</p:pic>
      <p:pic>
        <p:nvPicPr>
          <p:cNvPr id="11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20000" contrast="10000"/>
          </a:blip>
          <a:srcRect l="26031" t="3675" r="21507" b="33919"/>
          <a:stretch>
            <a:fillRect/>
          </a:stretch>
        </p:blipFill>
        <p:spPr bwMode="auto">
          <a:xfrm flipH="1">
            <a:off x="6444208" y="5217686"/>
            <a:ext cx="2699792" cy="1640314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</p:pic>
      <p:pic>
        <p:nvPicPr>
          <p:cNvPr id="2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20000" contrast="10000"/>
          </a:blip>
          <a:srcRect l="26031" t="3675" r="22199" b="33919"/>
          <a:stretch>
            <a:fillRect/>
          </a:stretch>
        </p:blipFill>
        <p:spPr bwMode="auto">
          <a:xfrm>
            <a:off x="0" y="3140968"/>
            <a:ext cx="6444208" cy="3717032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</p:pic>
      <p:sp>
        <p:nvSpPr>
          <p:cNvPr id="3" name="2 - Ορθογώνιο"/>
          <p:cNvSpPr/>
          <p:nvPr/>
        </p:nvSpPr>
        <p:spPr>
          <a:xfrm>
            <a:off x="395536" y="620688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u="sng" dirty="0" smtClean="0">
                <a:latin typeface="Century Gothic" pitchFamily="34" charset="0"/>
              </a:rPr>
              <a:t>Ο Ρυθμός της </a:t>
            </a:r>
            <a:r>
              <a:rPr lang="el-GR" sz="2800" b="1" u="sng" dirty="0" err="1" smtClean="0">
                <a:latin typeface="Century Gothic" pitchFamily="34" charset="0"/>
              </a:rPr>
              <a:t>Τρουλαίας</a:t>
            </a:r>
            <a:r>
              <a:rPr lang="el-GR" sz="2800" b="1" u="sng" dirty="0" smtClean="0">
                <a:latin typeface="Century Gothic" pitchFamily="34" charset="0"/>
              </a:rPr>
              <a:t> Βασιλικής</a:t>
            </a:r>
          </a:p>
          <a:p>
            <a:r>
              <a:rPr lang="el-GR" sz="2800" b="1" dirty="0" smtClean="0">
                <a:latin typeface="Century Gothic" pitchFamily="34" charset="0"/>
              </a:rPr>
              <a:t>Μια ανάλυση της αρχιτεκτονικής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23528" y="2204864"/>
            <a:ext cx="2376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b="1" u="sng" dirty="0" smtClean="0"/>
              <a:t>Προσθήκη τρούλου</a:t>
            </a:r>
          </a:p>
          <a:p>
            <a:r>
              <a:rPr lang="el-GR" b="1" dirty="0" smtClean="0"/>
              <a:t>Ο τρούλος αποτελεί ένα μοναδικό χαρακτηριστικό της βυζαντινής αρχιτεκτονικής, που λειτουργεί όχι μόνο αισθητικά αλλά και μηχανικά, μεταφέροντας το βάρος του κτιρίου και δημιουργώντας μια αίσθηση ύψους και ελαφρότητας.</a:t>
            </a:r>
            <a:endParaRPr lang="en-US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2951820" y="2412613"/>
            <a:ext cx="25922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b="1" dirty="0" smtClean="0"/>
              <a:t>Αγία Σοφία </a:t>
            </a:r>
            <a:r>
              <a:rPr lang="el-GR" b="1" u="sng" dirty="0" smtClean="0"/>
              <a:t>Κωνσταντινούπολης</a:t>
            </a:r>
          </a:p>
          <a:p>
            <a:r>
              <a:rPr lang="el-GR" b="1" dirty="0" smtClean="0"/>
              <a:t>Η Αγία Σοφία θεωρείται το πιο εμβληματικό παράδειγμα </a:t>
            </a:r>
            <a:r>
              <a:rPr lang="el-GR" b="1" dirty="0" err="1" smtClean="0"/>
              <a:t>τρουλαίας</a:t>
            </a:r>
            <a:r>
              <a:rPr lang="el-GR" b="1" dirty="0" smtClean="0"/>
              <a:t> βασιλικής, με καινοτόμο χρήση των υλικών και των δομών, καθιστώντας την μια από τις πιο σημαντικές κατασκευές της παγκόσμιας αρχιτεκτονικής.</a:t>
            </a:r>
            <a:endParaRPr lang="en-US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5796136" y="2348880"/>
            <a:ext cx="28083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b="1" u="sng" dirty="0" smtClean="0"/>
              <a:t>Σταθερά χαρακτηριστικά</a:t>
            </a:r>
          </a:p>
          <a:p>
            <a:r>
              <a:rPr lang="el-GR" b="1" dirty="0" smtClean="0"/>
              <a:t>Τα σταθερά χαρακτηριστικά της </a:t>
            </a:r>
            <a:r>
              <a:rPr lang="el-GR" b="1" dirty="0" err="1" smtClean="0"/>
              <a:t>τρουλαίας</a:t>
            </a:r>
            <a:r>
              <a:rPr lang="el-GR" b="1" dirty="0" smtClean="0"/>
              <a:t> βασιλικής περιλαμβάνουν τον ορθογώνιο προσανατολισμό των ναών, την κεντρική προσαρμογή του τρούλου και τις Δυτικές πτέρυγες, που συμβάλλουν στην λειτουργικότητα και την ιερότητα του χώρου.</a:t>
            </a:r>
            <a:endParaRPr lang="en-US" b="1" dirty="0"/>
          </a:p>
        </p:txBody>
      </p:sp>
      <p:sp>
        <p:nvSpPr>
          <p:cNvPr id="14" name="13 - Πλαίσιο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05"/>
            </a:avLst>
          </a:prstGeom>
          <a:solidFill>
            <a:srgbClr val="99000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undefine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-10000"/>
          </a:blip>
          <a:srcRect/>
          <a:stretch>
            <a:fillRect/>
          </a:stretch>
        </p:blipFill>
        <p:spPr bwMode="auto">
          <a:xfrm>
            <a:off x="251520" y="548680"/>
            <a:ext cx="8640960" cy="58000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pic>
        <p:nvPicPr>
          <p:cNvPr id="15364" name="Picture 4" descr="undefin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3456384" cy="4921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32523">
                <a:alpha val="50196"/>
              </a:srgb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- Ορθογώνιο"/>
          <p:cNvSpPr/>
          <p:nvPr/>
        </p:nvSpPr>
        <p:spPr>
          <a:xfrm>
            <a:off x="4211960" y="980729"/>
            <a:ext cx="4392488" cy="4708981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entury Gothic" pitchFamily="34" charset="0"/>
              </a:rPr>
              <a:t>Η διακόσμηση και τα υλικά των βυζαντινών ναών συναποτελούν σημαντική πτυχή της αρχιτεκτονικής τους. Η εσωτερική διακόσμηση με ψηφιδωτά και εικόνες υπηρετεί την πνευματικότητα και την θεολογία, ενώ οι εξωτερικές επιφάνειες αποπνέουν μια αίσθηση μεγαλοπρέπειας. Όλα αυτά </a:t>
            </a:r>
            <a:r>
              <a:rPr lang="el-GR" sz="2000" b="1" dirty="0" err="1" smtClean="0">
                <a:solidFill>
                  <a:schemeClr val="bg1"/>
                </a:solidFill>
                <a:latin typeface="Century Gothic" pitchFamily="34" charset="0"/>
              </a:rPr>
              <a:t>συνδιαμορφώνονται</a:t>
            </a:r>
            <a:r>
              <a:rPr lang="el-GR" sz="2000" b="1" dirty="0" smtClean="0">
                <a:solidFill>
                  <a:schemeClr val="bg1"/>
                </a:solidFill>
                <a:latin typeface="Century Gothic" pitchFamily="34" charset="0"/>
              </a:rPr>
              <a:t> από την κοινωνικοοικονομική κατάσταση της εποχής, που καθορίζει τους στόχους και τις προτεραιότητες στην κατασκευή</a:t>
            </a:r>
            <a:r>
              <a:rPr lang="el-GR" b="1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5370" name="Picture 10" descr="undefin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65104"/>
            <a:ext cx="1584175" cy="1888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32523">
                <a:alpha val="50196"/>
              </a:srgb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7 - Ορθογώνιο"/>
          <p:cNvSpPr/>
          <p:nvPr/>
        </p:nvSpPr>
        <p:spPr>
          <a:xfrm>
            <a:off x="1115616" y="0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u="sng" dirty="0" smtClean="0">
                <a:solidFill>
                  <a:schemeClr val="bg1"/>
                </a:solidFill>
                <a:latin typeface="Century Gothic" pitchFamily="34" charset="0"/>
              </a:rPr>
              <a:t>Διακόσμηση και Υλικά</a:t>
            </a:r>
          </a:p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Century Gothic" pitchFamily="34" charset="0"/>
              </a:rPr>
              <a:t>Ο ρόλος της διακόσμησης και των υλικών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50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395536" y="548680"/>
            <a:ext cx="5112568" cy="31700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entury Gothic" pitchFamily="34" charset="0"/>
              </a:rPr>
              <a:t>Η εξέλιξη της βυζαντινής αρχιτεκτονικής είναι άρρηκτα συνδεδεμένη με την πολιτική και κοινωνική κατάσταση της εποχής. Η άνθισή της αποτυπώθηκε μέσα από εμβληματικά έργα, όπως ο Ναός της Αγίας Σοφίας, που αναδεικνύουν την </a:t>
            </a:r>
            <a:r>
              <a:rPr lang="el-GR" sz="2000" b="1" dirty="0" smtClean="0">
                <a:solidFill>
                  <a:schemeClr val="bg1"/>
                </a:solidFill>
                <a:latin typeface="Century Gothic" pitchFamily="34" charset="0"/>
              </a:rPr>
              <a:t>τεχνοτροπία</a:t>
            </a:r>
            <a:r>
              <a:rPr lang="el-GR" b="1" dirty="0" smtClean="0">
                <a:solidFill>
                  <a:schemeClr val="bg1"/>
                </a:solidFill>
                <a:latin typeface="Century Gothic" pitchFamily="34" charset="0"/>
              </a:rPr>
              <a:t> και την αισθητική του Βυζαντίου. Οι επιρροές της στη Δύση είναι εξαιρετικά εμφανείς, καθιστώντας την διαχρονική πηγή έμπνευσης για επόμενες γενιές αρχιτεκτόνων.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7411" name="Picture 3" descr="C:\Users\BYRON2020\Downloads\Hagia_Sophia_Mars_2013.png"/>
          <p:cNvPicPr>
            <a:picLocks noChangeAspect="1" noChangeArrowheads="1"/>
          </p:cNvPicPr>
          <p:nvPr/>
        </p:nvPicPr>
        <p:blipFill>
          <a:blip r:embed="rId2" cstate="print"/>
          <a:srcRect l="39766" b="37116"/>
          <a:stretch>
            <a:fillRect/>
          </a:stretch>
        </p:blipFill>
        <p:spPr bwMode="auto">
          <a:xfrm>
            <a:off x="0" y="0"/>
            <a:ext cx="93314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309</Words>
  <Application>Microsoft Office PowerPoint</Application>
  <PresentationFormat>Προβολή στην οθόνη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Θέμα του Office</vt:lpstr>
      <vt:lpstr>Διαφάνεια 1</vt:lpstr>
      <vt:lpstr>Διαφάνεια 2</vt:lpstr>
      <vt:lpstr>Διαφάνεια 3</vt:lpstr>
      <vt:lpstr>Διαφάνεια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BYRON2020</dc:creator>
  <cp:lastModifiedBy>BYRON2020</cp:lastModifiedBy>
  <cp:revision>13</cp:revision>
  <dcterms:created xsi:type="dcterms:W3CDTF">2025-03-02T15:12:19Z</dcterms:created>
  <dcterms:modified xsi:type="dcterms:W3CDTF">2025-03-02T17:16:44Z</dcterms:modified>
</cp:coreProperties>
</file>