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78226A-AB42-463C-B277-A03552B036A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20935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78226A-AB42-463C-B277-A03552B036A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611415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78226A-AB42-463C-B277-A03552B036A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3494087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78226A-AB42-463C-B277-A03552B036A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BA39B-F0F5-4C88-AC17-82F11265529F}"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8921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78226A-AB42-463C-B277-A03552B036A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1035895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78226A-AB42-463C-B277-A03552B036A7}"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2062066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78226A-AB42-463C-B277-A03552B036A7}"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1635590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8226A-AB42-463C-B277-A03552B036A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1523974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8226A-AB42-463C-B277-A03552B036A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417769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8226A-AB42-463C-B277-A03552B036A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43387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78226A-AB42-463C-B277-A03552B036A7}"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320880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78226A-AB42-463C-B277-A03552B036A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281893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78226A-AB42-463C-B277-A03552B036A7}"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206169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78226A-AB42-463C-B277-A03552B036A7}"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193860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8226A-AB42-463C-B277-A03552B036A7}"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358836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78226A-AB42-463C-B277-A03552B036A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27285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78226A-AB42-463C-B277-A03552B036A7}"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BA39B-F0F5-4C88-AC17-82F11265529F}" type="slidenum">
              <a:rPr lang="en-US" smtClean="0"/>
              <a:t>‹#›</a:t>
            </a:fld>
            <a:endParaRPr lang="en-US"/>
          </a:p>
        </p:txBody>
      </p:sp>
    </p:spTree>
    <p:extLst>
      <p:ext uri="{BB962C8B-B14F-4D97-AF65-F5344CB8AC3E}">
        <p14:creationId xmlns:p14="http://schemas.microsoft.com/office/powerpoint/2010/main" val="336486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prstClr val="black"/>
              <a:schemeClr val="accent6">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578226A-AB42-463C-B277-A03552B036A7}" type="datetimeFigureOut">
              <a:rPr lang="en-US" smtClean="0"/>
              <a:t>2/24/2025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DABA39B-F0F5-4C88-AC17-82F11265529F}" type="slidenum">
              <a:rPr lang="en-US" smtClean="0"/>
              <a:t>‹#›</a:t>
            </a:fld>
            <a:endParaRPr lang="en-US"/>
          </a:p>
        </p:txBody>
      </p:sp>
    </p:spTree>
    <p:extLst>
      <p:ext uri="{BB962C8B-B14F-4D97-AF65-F5344CB8AC3E}">
        <p14:creationId xmlns:p14="http://schemas.microsoft.com/office/powerpoint/2010/main" val="27561605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52ECE-0603-C305-423A-900672370B1E}"/>
              </a:ext>
            </a:extLst>
          </p:cNvPr>
          <p:cNvSpPr>
            <a:spLocks noGrp="1"/>
          </p:cNvSpPr>
          <p:nvPr>
            <p:ph type="ctrTitle"/>
          </p:nvPr>
        </p:nvSpPr>
        <p:spPr>
          <a:xfrm>
            <a:off x="913795" y="609600"/>
            <a:ext cx="3078749" cy="970450"/>
          </a:xfrm>
        </p:spPr>
        <p:txBody>
          <a:bodyPr vert="horz" lIns="91440" tIns="45720" rIns="91440" bIns="45720" rtlCol="0" anchor="b">
            <a:normAutofit/>
          </a:bodyPr>
          <a:lstStyle/>
          <a:p>
            <a:pPr algn="l"/>
            <a:r>
              <a:rPr lang="en-US" sz="2800" b="1">
                <a:ln>
                  <a:solidFill>
                    <a:srgbClr val="404040">
                      <a:alpha val="10000"/>
                    </a:srgbClr>
                  </a:solidFill>
                </a:ln>
                <a:solidFill>
                  <a:srgbClr val="DADADA"/>
                </a:solidFill>
              </a:rPr>
              <a:t>Η μουσική στον μεσαίωνα</a:t>
            </a:r>
          </a:p>
        </p:txBody>
      </p:sp>
      <p:sp>
        <p:nvSpPr>
          <p:cNvPr id="3" name="Subtitle 2">
            <a:extLst>
              <a:ext uri="{FF2B5EF4-FFF2-40B4-BE49-F238E27FC236}">
                <a16:creationId xmlns:a16="http://schemas.microsoft.com/office/drawing/2014/main" id="{052D04AA-3630-516E-409C-F3C4337C712D}"/>
              </a:ext>
            </a:extLst>
          </p:cNvPr>
          <p:cNvSpPr>
            <a:spLocks noGrp="1"/>
          </p:cNvSpPr>
          <p:nvPr>
            <p:ph type="subTitle" idx="1"/>
          </p:nvPr>
        </p:nvSpPr>
        <p:spPr>
          <a:xfrm>
            <a:off x="588611" y="1977983"/>
            <a:ext cx="3078749" cy="4482084"/>
          </a:xfrm>
        </p:spPr>
        <p:txBody>
          <a:bodyPr vert="horz" lIns="91440" tIns="45720" rIns="91440" bIns="45720" rtlCol="0" anchor="t">
            <a:normAutofit/>
          </a:bodyPr>
          <a:lstStyle/>
          <a:p>
            <a:pPr algn="l"/>
            <a:r>
              <a:rPr lang="en-US" b="1" dirty="0">
                <a:ln>
                  <a:solidFill>
                    <a:srgbClr val="404040">
                      <a:alpha val="10000"/>
                    </a:srgbClr>
                  </a:solidFill>
                </a:ln>
                <a:solidFill>
                  <a:srgbClr val="DADADA"/>
                </a:solidFill>
              </a:rPr>
              <a:t>Ο </a:t>
            </a:r>
            <a:r>
              <a:rPr lang="en-US" b="1" dirty="0" err="1">
                <a:ln>
                  <a:solidFill>
                    <a:srgbClr val="404040">
                      <a:alpha val="10000"/>
                    </a:srgbClr>
                  </a:solidFill>
                </a:ln>
                <a:solidFill>
                  <a:srgbClr val="DADADA"/>
                </a:solidFill>
              </a:rPr>
              <a:t>Μεσ</a:t>
            </a:r>
            <a:r>
              <a:rPr lang="en-US" b="1" dirty="0">
                <a:ln>
                  <a:solidFill>
                    <a:srgbClr val="404040">
                      <a:alpha val="10000"/>
                    </a:srgbClr>
                  </a:solidFill>
                </a:ln>
                <a:solidFill>
                  <a:srgbClr val="DADADA"/>
                </a:solidFill>
              </a:rPr>
              <a:t>αίωνας ήταν μια περίοδος σημαντικών εξελίξεων στη μουσική, τόσο στη θεωρία όσο και στην πρακτική της. Η </a:t>
            </a:r>
            <a:r>
              <a:rPr lang="en-US" b="1" dirty="0" err="1">
                <a:ln>
                  <a:solidFill>
                    <a:srgbClr val="404040">
                      <a:alpha val="10000"/>
                    </a:srgbClr>
                  </a:solidFill>
                </a:ln>
                <a:solidFill>
                  <a:srgbClr val="DADADA"/>
                </a:solidFill>
              </a:rPr>
              <a:t>μουσική</a:t>
            </a:r>
            <a:r>
              <a:rPr lang="en-US" b="1" dirty="0">
                <a:ln>
                  <a:solidFill>
                    <a:srgbClr val="404040">
                      <a:alpha val="10000"/>
                    </a:srgbClr>
                  </a:solidFill>
                </a:ln>
                <a:solidFill>
                  <a:srgbClr val="DADADA"/>
                </a:solidFill>
              </a:rPr>
              <a:t> α</a:t>
            </a:r>
            <a:r>
              <a:rPr lang="en-US" b="1" dirty="0" err="1">
                <a:ln>
                  <a:solidFill>
                    <a:srgbClr val="404040">
                      <a:alpha val="10000"/>
                    </a:srgbClr>
                  </a:solidFill>
                </a:ln>
                <a:solidFill>
                  <a:srgbClr val="DADADA"/>
                </a:solidFill>
              </a:rPr>
              <a:t>υτή</a:t>
            </a:r>
            <a:r>
              <a:rPr lang="en-US" b="1" dirty="0">
                <a:ln>
                  <a:solidFill>
                    <a:srgbClr val="404040">
                      <a:alpha val="10000"/>
                    </a:srgbClr>
                  </a:solidFill>
                </a:ln>
                <a:solidFill>
                  <a:srgbClr val="DADADA"/>
                </a:solidFill>
              </a:rPr>
              <a:t> </a:t>
            </a:r>
            <a:r>
              <a:rPr lang="en-US" b="1" dirty="0" err="1">
                <a:ln>
                  <a:solidFill>
                    <a:srgbClr val="404040">
                      <a:alpha val="10000"/>
                    </a:srgbClr>
                  </a:solidFill>
                </a:ln>
                <a:solidFill>
                  <a:srgbClr val="DADADA"/>
                </a:solidFill>
              </a:rPr>
              <a:t>την</a:t>
            </a:r>
            <a:r>
              <a:rPr lang="en-US" b="1" dirty="0">
                <a:ln>
                  <a:solidFill>
                    <a:srgbClr val="404040">
                      <a:alpha val="10000"/>
                    </a:srgbClr>
                  </a:solidFill>
                </a:ln>
                <a:solidFill>
                  <a:srgbClr val="DADADA"/>
                </a:solidFill>
              </a:rPr>
              <a:t> επ</a:t>
            </a:r>
            <a:r>
              <a:rPr lang="en-US" b="1" dirty="0" err="1">
                <a:ln>
                  <a:solidFill>
                    <a:srgbClr val="404040">
                      <a:alpha val="10000"/>
                    </a:srgbClr>
                  </a:solidFill>
                </a:ln>
                <a:solidFill>
                  <a:srgbClr val="DADADA"/>
                </a:solidFill>
              </a:rPr>
              <a:t>οχή</a:t>
            </a:r>
            <a:r>
              <a:rPr lang="en-US" b="1" dirty="0">
                <a:ln>
                  <a:solidFill>
                    <a:srgbClr val="404040">
                      <a:alpha val="10000"/>
                    </a:srgbClr>
                  </a:solidFill>
                </a:ln>
                <a:solidFill>
                  <a:srgbClr val="DADADA"/>
                </a:solidFill>
              </a:rPr>
              <a:t> </a:t>
            </a:r>
            <a:r>
              <a:rPr lang="en-US" b="1" dirty="0" err="1">
                <a:ln>
                  <a:solidFill>
                    <a:srgbClr val="404040">
                      <a:alpha val="10000"/>
                    </a:srgbClr>
                  </a:solidFill>
                </a:ln>
                <a:solidFill>
                  <a:srgbClr val="DADADA"/>
                </a:solidFill>
              </a:rPr>
              <a:t>δι</a:t>
            </a:r>
            <a:r>
              <a:rPr lang="en-US" b="1" dirty="0">
                <a:ln>
                  <a:solidFill>
                    <a:srgbClr val="404040">
                      <a:alpha val="10000"/>
                    </a:srgbClr>
                  </a:solidFill>
                </a:ln>
                <a:solidFill>
                  <a:srgbClr val="DADADA"/>
                </a:solidFill>
              </a:rPr>
              <a:t>ακρίνεται σε εκκλησιαστική (θρησκευτική) και κοσμική (κοσμική μουσική).</a:t>
            </a:r>
          </a:p>
          <a:p>
            <a:pPr algn="l"/>
            <a:endParaRPr lang="en-US" sz="1600" dirty="0">
              <a:ln>
                <a:solidFill>
                  <a:srgbClr val="404040">
                    <a:alpha val="10000"/>
                  </a:srgbClr>
                </a:solidFill>
              </a:ln>
              <a:solidFill>
                <a:srgbClr val="DADADA"/>
              </a:solidFill>
            </a:endParaRPr>
          </a:p>
          <a:p>
            <a:pPr algn="l"/>
            <a:r>
              <a:rPr lang="en-US" sz="1600" dirty="0" err="1">
                <a:ln>
                  <a:solidFill>
                    <a:srgbClr val="404040">
                      <a:alpha val="10000"/>
                    </a:srgbClr>
                  </a:solidFill>
                </a:ln>
                <a:solidFill>
                  <a:srgbClr val="DADADA"/>
                </a:solidFill>
              </a:rPr>
              <a:t>Κωστ</a:t>
            </a:r>
            <a:r>
              <a:rPr lang="en-US" sz="1600" dirty="0">
                <a:ln>
                  <a:solidFill>
                    <a:srgbClr val="404040">
                      <a:alpha val="10000"/>
                    </a:srgbClr>
                  </a:solidFill>
                </a:ln>
                <a:solidFill>
                  <a:srgbClr val="DADADA"/>
                </a:solidFill>
              </a:rPr>
              <a:t>αντίνα Δαλεζίου</a:t>
            </a:r>
          </a:p>
          <a:p>
            <a:pPr algn="l"/>
            <a:endParaRPr lang="en-US" sz="1600" dirty="0">
              <a:ln>
                <a:solidFill>
                  <a:srgbClr val="404040">
                    <a:alpha val="10000"/>
                  </a:srgbClr>
                </a:solidFill>
              </a:ln>
              <a:solidFill>
                <a:srgbClr val="DADADA"/>
              </a:solidFill>
            </a:endParaRPr>
          </a:p>
          <a:p>
            <a:pPr algn="l"/>
            <a:endParaRPr lang="en-US" sz="1600" dirty="0">
              <a:ln>
                <a:solidFill>
                  <a:srgbClr val="404040">
                    <a:alpha val="10000"/>
                  </a:srgbClr>
                </a:solidFill>
              </a:ln>
              <a:solidFill>
                <a:srgbClr val="DADADA"/>
              </a:solidFill>
            </a:endParaRPr>
          </a:p>
          <a:p>
            <a:pPr algn="l"/>
            <a:endParaRPr lang="en-US" sz="1600" dirty="0">
              <a:ln>
                <a:solidFill>
                  <a:srgbClr val="404040">
                    <a:alpha val="10000"/>
                  </a:srgbClr>
                </a:solidFill>
              </a:ln>
              <a:solidFill>
                <a:srgbClr val="DADADA"/>
              </a:solidFill>
            </a:endParaRPr>
          </a:p>
          <a:p>
            <a:pPr algn="l"/>
            <a:endParaRPr lang="en-US" sz="1600" dirty="0">
              <a:ln>
                <a:solidFill>
                  <a:srgbClr val="404040">
                    <a:alpha val="10000"/>
                  </a:srgbClr>
                </a:solidFill>
              </a:ln>
              <a:solidFill>
                <a:srgbClr val="DADADA"/>
              </a:solidFill>
            </a:endParaRPr>
          </a:p>
        </p:txBody>
      </p:sp>
      <p:pic>
        <p:nvPicPr>
          <p:cNvPr id="6" name="Picture 5" descr="A group of people playing instruments&#10;&#10;AI-generated content may be incorrect.">
            <a:extLst>
              <a:ext uri="{FF2B5EF4-FFF2-40B4-BE49-F238E27FC236}">
                <a16:creationId xmlns:a16="http://schemas.microsoft.com/office/drawing/2014/main" id="{9A59F2FA-27BC-1317-73A3-3DF65C0EE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971" y="1336431"/>
            <a:ext cx="7886974" cy="4330839"/>
          </a:xfrm>
          <a:prstGeom prst="rect">
            <a:avLst/>
          </a:prstGeom>
        </p:spPr>
      </p:pic>
    </p:spTree>
    <p:extLst>
      <p:ext uri="{BB962C8B-B14F-4D97-AF65-F5344CB8AC3E}">
        <p14:creationId xmlns:p14="http://schemas.microsoft.com/office/powerpoint/2010/main" val="383141572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F04E1-D317-CEF9-3F5B-CA18AA39581A}"/>
              </a:ext>
            </a:extLst>
          </p:cNvPr>
          <p:cNvSpPr>
            <a:spLocks noGrp="1"/>
          </p:cNvSpPr>
          <p:nvPr>
            <p:ph type="title"/>
          </p:nvPr>
        </p:nvSpPr>
        <p:spPr>
          <a:xfrm>
            <a:off x="913795" y="609600"/>
            <a:ext cx="3078749" cy="970450"/>
          </a:xfrm>
        </p:spPr>
        <p:txBody>
          <a:bodyPr anchor="b">
            <a:noAutofit/>
          </a:bodyPr>
          <a:lstStyle/>
          <a:p>
            <a:r>
              <a:rPr lang="el-GR" sz="3200" b="1" dirty="0">
                <a:effectLst/>
                <a:latin typeface="Book Antiqua" panose="02040602050305030304" pitchFamily="18" charset="0"/>
              </a:rPr>
              <a:t>Εκκλησιαστική </a:t>
            </a:r>
            <a:br>
              <a:rPr lang="el-GR" sz="3200" b="1" dirty="0">
                <a:effectLst/>
                <a:latin typeface="Book Antiqua" panose="02040602050305030304" pitchFamily="18" charset="0"/>
              </a:rPr>
            </a:br>
            <a:r>
              <a:rPr lang="el-GR" sz="3200" b="1" dirty="0">
                <a:effectLst/>
                <a:latin typeface="Book Antiqua" panose="02040602050305030304" pitchFamily="18" charset="0"/>
              </a:rPr>
              <a:t>μουσική</a:t>
            </a:r>
            <a:endParaRPr lang="en-US" sz="3200" b="1" dirty="0">
              <a:effectLst/>
              <a:latin typeface="Book Antiqua" panose="02040602050305030304" pitchFamily="18" charset="0"/>
            </a:endParaRPr>
          </a:p>
        </p:txBody>
      </p:sp>
      <p:sp>
        <p:nvSpPr>
          <p:cNvPr id="21" name="Content Placeholder 20">
            <a:extLst>
              <a:ext uri="{FF2B5EF4-FFF2-40B4-BE49-F238E27FC236}">
                <a16:creationId xmlns:a16="http://schemas.microsoft.com/office/drawing/2014/main" id="{ABB5CA80-910B-5775-87AA-F26D832BDFDD}"/>
              </a:ext>
            </a:extLst>
          </p:cNvPr>
          <p:cNvSpPr>
            <a:spLocks noGrp="1"/>
          </p:cNvSpPr>
          <p:nvPr>
            <p:ph idx="1"/>
          </p:nvPr>
        </p:nvSpPr>
        <p:spPr>
          <a:xfrm>
            <a:off x="-34103" y="1732449"/>
            <a:ext cx="4863830" cy="4969908"/>
          </a:xfrm>
        </p:spPr>
        <p:txBody>
          <a:bodyPr anchor="t">
            <a:normAutofit/>
          </a:bodyPr>
          <a:lstStyle/>
          <a:p>
            <a:pPr marL="36900" indent="0">
              <a:buNone/>
            </a:pPr>
            <a:r>
              <a:rPr lang="el-GR" sz="1800" b="1" dirty="0">
                <a:solidFill>
                  <a:schemeClr val="tx1"/>
                </a:solidFill>
                <a:effectLst/>
              </a:rPr>
              <a:t>Η εκκλησιαστική μουσική αποτέλεσε τον πυρήνα της μουσικής δραστηριότητας κατά τον Μεσαίωνα. Κυρίαρχη μορφή ήταν το Γρηγοριανό Μέλος, το οποίο ήταν μονοφωνικό και χρησιμοποιούνταν στις λειτουργίες της Ρωμαιοκαθολικής Εκκλησίας. Το Γρηγοριανό μέλος χαρακτηρίζεται από τη χρήση λατινικού κειμένου, έλλειψη συνοδείας και αυστηρή μελωδική γραμμή.</a:t>
            </a:r>
          </a:p>
          <a:p>
            <a:pPr marL="36900" indent="0">
              <a:buNone/>
            </a:pPr>
            <a:r>
              <a:rPr lang="el-GR" sz="1800" b="1" dirty="0">
                <a:solidFill>
                  <a:schemeClr val="tx1"/>
                </a:solidFill>
                <a:effectLst/>
              </a:rPr>
              <a:t>Με την πάροδο του χρόνου, εμφανίστηκαν πολυφωνικές μορφές όπως το οργανικόν (organum), το οποίο αναπτύχθηκε κυρίως στη Σχολή της Νοτρ Νταμ στο Παρίσι τον 12ο και 13ο αιώνα. Ο Λεονίνους και ο Περοτίνους ήταν δύο από τους πιο σημαντικούς συνθέτες της εποχής.</a:t>
            </a:r>
          </a:p>
          <a:p>
            <a:endParaRPr lang="en-US" sz="1600" dirty="0"/>
          </a:p>
        </p:txBody>
      </p:sp>
      <p:pic>
        <p:nvPicPr>
          <p:cNvPr id="24" name="Picture 23">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17" name="Content Placeholder 16" descr="A group of people in a room&#10;&#10;AI-generated content may be incorrect.">
            <a:extLst>
              <a:ext uri="{FF2B5EF4-FFF2-40B4-BE49-F238E27FC236}">
                <a16:creationId xmlns:a16="http://schemas.microsoft.com/office/drawing/2014/main" id="{8CCBE210-28BF-996B-0F99-6B2B07CA8519}"/>
              </a:ext>
            </a:extLst>
          </p:cNvPr>
          <p:cNvPicPr>
            <a:picLocks noChangeAspect="1"/>
          </p:cNvPicPr>
          <p:nvPr/>
        </p:nvPicPr>
        <p:blipFill>
          <a:blip r:embed="rId4">
            <a:extLst>
              <a:ext uri="{28A0092B-C50C-407E-A947-70E740481C1C}">
                <a14:useLocalDpi xmlns:a14="http://schemas.microsoft.com/office/drawing/2010/main" val="0"/>
              </a:ext>
            </a:extLst>
          </a:blip>
          <a:srcRect l="29710" r="29073"/>
          <a:stretch/>
        </p:blipFill>
        <p:spPr>
          <a:xfrm>
            <a:off x="4846736" y="87549"/>
            <a:ext cx="7345264" cy="6682902"/>
          </a:xfrm>
          <a:prstGeom prst="rect">
            <a:avLst/>
          </a:prstGeom>
        </p:spPr>
      </p:pic>
    </p:spTree>
    <p:extLst>
      <p:ext uri="{BB962C8B-B14F-4D97-AF65-F5344CB8AC3E}">
        <p14:creationId xmlns:p14="http://schemas.microsoft.com/office/powerpoint/2010/main" val="417946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E3B8-3D3E-2D90-81E9-720AA4FECA35}"/>
              </a:ext>
            </a:extLst>
          </p:cNvPr>
          <p:cNvSpPr>
            <a:spLocks noGrp="1"/>
          </p:cNvSpPr>
          <p:nvPr>
            <p:ph type="title"/>
          </p:nvPr>
        </p:nvSpPr>
        <p:spPr>
          <a:xfrm>
            <a:off x="913795" y="424775"/>
            <a:ext cx="10353762" cy="970450"/>
          </a:xfrm>
        </p:spPr>
        <p:txBody>
          <a:bodyPr>
            <a:normAutofit/>
          </a:bodyPr>
          <a:lstStyle/>
          <a:p>
            <a:r>
              <a:rPr lang="el-GR" sz="4800" b="1" dirty="0">
                <a:effectLst>
                  <a:outerShdw blurRad="38100" dist="38100" dir="2700000" algn="tl">
                    <a:srgbClr val="000000">
                      <a:alpha val="43137"/>
                    </a:srgbClr>
                  </a:outerShdw>
                </a:effectLst>
              </a:rPr>
              <a:t>Κοσμική μουσική</a:t>
            </a:r>
            <a:endParaRPr lang="en-US" sz="4800" b="1" dirty="0">
              <a:effectLst>
                <a:outerShdw blurRad="38100" dist="38100" dir="2700000" algn="tl">
                  <a:srgbClr val="000000">
                    <a:alpha val="43137"/>
                  </a:srgbClr>
                </a:outerShdw>
              </a:effectLst>
            </a:endParaRPr>
          </a:p>
        </p:txBody>
      </p:sp>
      <p:sp>
        <p:nvSpPr>
          <p:cNvPr id="9" name="Content Placeholder 8">
            <a:extLst>
              <a:ext uri="{FF2B5EF4-FFF2-40B4-BE49-F238E27FC236}">
                <a16:creationId xmlns:a16="http://schemas.microsoft.com/office/drawing/2014/main" id="{840B9043-0828-3CF5-5501-CE60ED241D75}"/>
              </a:ext>
            </a:extLst>
          </p:cNvPr>
          <p:cNvSpPr>
            <a:spLocks noGrp="1"/>
          </p:cNvSpPr>
          <p:nvPr>
            <p:ph idx="1"/>
          </p:nvPr>
        </p:nvSpPr>
        <p:spPr>
          <a:xfrm>
            <a:off x="544404" y="1800542"/>
            <a:ext cx="5546272" cy="4058751"/>
          </a:xfrm>
        </p:spPr>
        <p:txBody>
          <a:bodyPr anchor="ctr">
            <a:normAutofit lnSpcReduction="10000"/>
          </a:bodyPr>
          <a:lstStyle/>
          <a:p>
            <a:pPr marL="36900" indent="0">
              <a:buClr>
                <a:srgbClr val="D0902A"/>
              </a:buClr>
              <a:buNone/>
            </a:pPr>
            <a:r>
              <a:rPr lang="el-GR" sz="2400" b="1" dirty="0"/>
              <a:t>Εκτός από τη θρησκευτική μουσική, υπήρχε και η κοσμική μουσική, η οποία ήταν δημοφιλής στα λαϊκά στρώματα και τις αυλές των ευγενών. Οι τροβαδούροι (Troubadours) στη Νότια Γαλλία και οι τροβέροι (Trouvères) στη Βόρεια Γαλλία συνέθεταν και ερμήνευαν τραγούδια που αφορούσαν τον έρωτα, την ιπποσύνη και την καθημερινή ζωή.</a:t>
            </a:r>
          </a:p>
          <a:p>
            <a:pPr>
              <a:buClr>
                <a:srgbClr val="D0902A"/>
              </a:buClr>
            </a:pPr>
            <a:endParaRPr lang="en-US" dirty="0"/>
          </a:p>
        </p:txBody>
      </p:sp>
      <p:pic>
        <p:nvPicPr>
          <p:cNvPr id="5" name="Content Placeholder 4" descr="A group of women playing musical instruments&#10;&#10;AI-generated content may be incorrect.">
            <a:extLst>
              <a:ext uri="{FF2B5EF4-FFF2-40B4-BE49-F238E27FC236}">
                <a16:creationId xmlns:a16="http://schemas.microsoft.com/office/drawing/2014/main" id="{4A3B3D33-0258-217D-8975-961C403CA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241" y="1909187"/>
            <a:ext cx="5385138" cy="4160018"/>
          </a:xfrm>
          <a:prstGeom prst="rect">
            <a:avLst/>
          </a:prstGeom>
        </p:spPr>
      </p:pic>
    </p:spTree>
    <p:extLst>
      <p:ext uri="{BB962C8B-B14F-4D97-AF65-F5344CB8AC3E}">
        <p14:creationId xmlns:p14="http://schemas.microsoft.com/office/powerpoint/2010/main" val="3042433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33F5045-5779-4E8F-9507-636D7A19E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359CB7-3E57-25E5-FC47-B1D1710E5DF1}"/>
              </a:ext>
            </a:extLst>
          </p:cNvPr>
          <p:cNvSpPr>
            <a:spLocks noGrp="1"/>
          </p:cNvSpPr>
          <p:nvPr>
            <p:ph type="title"/>
          </p:nvPr>
        </p:nvSpPr>
        <p:spPr>
          <a:xfrm>
            <a:off x="907949" y="381000"/>
            <a:ext cx="4428700" cy="1905000"/>
          </a:xfrm>
        </p:spPr>
        <p:txBody>
          <a:bodyPr>
            <a:normAutofit/>
          </a:bodyPr>
          <a:lstStyle/>
          <a:p>
            <a:r>
              <a:rPr lang="el-GR" sz="4400" b="1" dirty="0">
                <a:effectLst/>
              </a:rPr>
              <a:t>Μουσικά </a:t>
            </a:r>
            <a:br>
              <a:rPr lang="el-GR" sz="4400" b="1" dirty="0">
                <a:effectLst/>
              </a:rPr>
            </a:br>
            <a:r>
              <a:rPr lang="el-GR" sz="4400" b="1" dirty="0">
                <a:effectLst/>
              </a:rPr>
              <a:t>όργανα</a:t>
            </a:r>
            <a:endParaRPr lang="en-US" sz="4400" b="1" dirty="0">
              <a:effectLst/>
            </a:endParaRPr>
          </a:p>
        </p:txBody>
      </p:sp>
      <p:sp>
        <p:nvSpPr>
          <p:cNvPr id="13" name="Content Placeholder 12">
            <a:extLst>
              <a:ext uri="{FF2B5EF4-FFF2-40B4-BE49-F238E27FC236}">
                <a16:creationId xmlns:a16="http://schemas.microsoft.com/office/drawing/2014/main" id="{4DB1850B-E786-C123-3092-6DD7BB3091F3}"/>
              </a:ext>
            </a:extLst>
          </p:cNvPr>
          <p:cNvSpPr>
            <a:spLocks noGrp="1"/>
          </p:cNvSpPr>
          <p:nvPr>
            <p:ph idx="1"/>
          </p:nvPr>
        </p:nvSpPr>
        <p:spPr>
          <a:xfrm>
            <a:off x="515863" y="2826479"/>
            <a:ext cx="5064275" cy="3891063"/>
          </a:xfrm>
        </p:spPr>
        <p:txBody>
          <a:bodyPr>
            <a:normAutofit/>
          </a:bodyPr>
          <a:lstStyle/>
          <a:p>
            <a:pPr marL="36900" indent="0">
              <a:buNone/>
            </a:pPr>
            <a:r>
              <a:rPr lang="el-GR" sz="2400" b="1" dirty="0">
                <a:effectLst/>
              </a:rPr>
              <a:t>Σημαντικά μουσικά όργανα που χρησιμοποιούνταν στη Μεσαιωνική μουσική περιλάμβαναν το λαούτο, τη </a:t>
            </a:r>
            <a:r>
              <a:rPr lang="el-GR" sz="2400" b="1" u="sng" dirty="0">
                <a:effectLst/>
              </a:rPr>
              <a:t>λύρα</a:t>
            </a:r>
            <a:r>
              <a:rPr lang="el-GR" sz="2400" b="1" dirty="0">
                <a:effectLst/>
              </a:rPr>
              <a:t>, την </a:t>
            </a:r>
            <a:r>
              <a:rPr lang="el-GR" sz="2400" b="1" u="sng" dirty="0">
                <a:effectLst/>
              </a:rPr>
              <a:t>άρπα</a:t>
            </a:r>
            <a:r>
              <a:rPr lang="el-GR" sz="2400" b="1" dirty="0">
                <a:effectLst/>
              </a:rPr>
              <a:t>, την </a:t>
            </a:r>
            <a:r>
              <a:rPr lang="el-GR" sz="2400" b="1" u="sng" dirty="0">
                <a:effectLst/>
              </a:rPr>
              <a:t>βιέλα</a:t>
            </a:r>
            <a:r>
              <a:rPr lang="el-GR" sz="2400" b="1" dirty="0">
                <a:effectLst/>
              </a:rPr>
              <a:t> και τα </a:t>
            </a:r>
            <a:r>
              <a:rPr lang="el-GR" sz="2400" b="1" u="sng" dirty="0">
                <a:effectLst/>
              </a:rPr>
              <a:t>τυμπανικά όργανα.</a:t>
            </a:r>
          </a:p>
          <a:p>
            <a:endParaRPr lang="en-US" dirty="0"/>
          </a:p>
        </p:txBody>
      </p:sp>
      <p:sp>
        <p:nvSpPr>
          <p:cNvPr id="18" name="Rectangle 17">
            <a:extLst>
              <a:ext uri="{FF2B5EF4-FFF2-40B4-BE49-F238E27FC236}">
                <a16:creationId xmlns:a16="http://schemas.microsoft.com/office/drawing/2014/main" id="{2C8C8ED6-A932-44F5-83A5-5793DDA44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inting of two women playing a flute&#10;&#10;AI-generated content may be incorrect.">
            <a:extLst>
              <a:ext uri="{FF2B5EF4-FFF2-40B4-BE49-F238E27FC236}">
                <a16:creationId xmlns:a16="http://schemas.microsoft.com/office/drawing/2014/main" id="{15AD0EAA-6EDB-D9AC-DC5F-0D2B4D079AA9}"/>
              </a:ext>
            </a:extLst>
          </p:cNvPr>
          <p:cNvPicPr>
            <a:picLocks noChangeAspect="1"/>
          </p:cNvPicPr>
          <p:nvPr/>
        </p:nvPicPr>
        <p:blipFill>
          <a:blip r:embed="rId3">
            <a:extLst>
              <a:ext uri="{28A0092B-C50C-407E-A947-70E740481C1C}">
                <a14:useLocalDpi xmlns:a14="http://schemas.microsoft.com/office/drawing/2010/main" val="0"/>
              </a:ext>
            </a:extLst>
          </a:blip>
          <a:srcRect l="5997" r="10755" b="3"/>
          <a:stretch/>
        </p:blipFill>
        <p:spPr>
          <a:xfrm>
            <a:off x="6256868" y="4070817"/>
            <a:ext cx="1896722" cy="2626315"/>
          </a:xfrm>
          <a:prstGeom prst="rect">
            <a:avLst/>
          </a:prstGeom>
        </p:spPr>
      </p:pic>
      <p:pic>
        <p:nvPicPr>
          <p:cNvPr id="7" name="Picture 6" descr="A close-up of a person playing a violin&#10;&#10;AI-generated content may be incorrect.">
            <a:extLst>
              <a:ext uri="{FF2B5EF4-FFF2-40B4-BE49-F238E27FC236}">
                <a16:creationId xmlns:a16="http://schemas.microsoft.com/office/drawing/2014/main" id="{D2F2EDAD-02B6-58C7-3805-BFA64089F8EF}"/>
              </a:ext>
            </a:extLst>
          </p:cNvPr>
          <p:cNvPicPr>
            <a:picLocks noChangeAspect="1"/>
          </p:cNvPicPr>
          <p:nvPr/>
        </p:nvPicPr>
        <p:blipFill>
          <a:blip r:embed="rId4">
            <a:extLst>
              <a:ext uri="{28A0092B-C50C-407E-A947-70E740481C1C}">
                <a14:useLocalDpi xmlns:a14="http://schemas.microsoft.com/office/drawing/2010/main" val="0"/>
              </a:ext>
            </a:extLst>
          </a:blip>
          <a:srcRect l="11149" r="20098" b="1"/>
          <a:stretch/>
        </p:blipFill>
        <p:spPr>
          <a:xfrm>
            <a:off x="8314455" y="3100590"/>
            <a:ext cx="3716680" cy="3615331"/>
          </a:xfrm>
          <a:prstGeom prst="rect">
            <a:avLst/>
          </a:prstGeom>
        </p:spPr>
      </p:pic>
      <p:pic>
        <p:nvPicPr>
          <p:cNvPr id="9" name="Picture 8" descr="A painting of a person playing a harp&#10;&#10;AI-generated content may be incorrect.">
            <a:extLst>
              <a:ext uri="{FF2B5EF4-FFF2-40B4-BE49-F238E27FC236}">
                <a16:creationId xmlns:a16="http://schemas.microsoft.com/office/drawing/2014/main" id="{80C7C621-A8C0-87EA-821D-250F8E179141}"/>
              </a:ext>
            </a:extLst>
          </p:cNvPr>
          <p:cNvPicPr>
            <a:picLocks noChangeAspect="1"/>
          </p:cNvPicPr>
          <p:nvPr/>
        </p:nvPicPr>
        <p:blipFill>
          <a:blip r:embed="rId5">
            <a:extLst>
              <a:ext uri="{28A0092B-C50C-407E-A947-70E740481C1C}">
                <a14:useLocalDpi xmlns:a14="http://schemas.microsoft.com/office/drawing/2010/main" val="0"/>
              </a:ext>
            </a:extLst>
          </a:blip>
          <a:srcRect r="2" b="45156"/>
          <a:stretch/>
        </p:blipFill>
        <p:spPr>
          <a:xfrm>
            <a:off x="6256868" y="180933"/>
            <a:ext cx="5774267" cy="3747805"/>
          </a:xfrm>
          <a:custGeom>
            <a:avLst/>
            <a:gdLst/>
            <a:ahLst/>
            <a:cxnLst/>
            <a:rect l="l" t="t" r="r" b="b"/>
            <a:pathLst>
              <a:path w="5774267" h="3747805">
                <a:moveTo>
                  <a:pt x="0" y="0"/>
                </a:moveTo>
                <a:lnTo>
                  <a:pt x="3767328" y="0"/>
                </a:lnTo>
                <a:lnTo>
                  <a:pt x="3767328" y="1"/>
                </a:lnTo>
                <a:lnTo>
                  <a:pt x="5774267" y="1"/>
                </a:lnTo>
                <a:lnTo>
                  <a:pt x="5774267" y="2778855"/>
                </a:lnTo>
                <a:lnTo>
                  <a:pt x="3767328" y="2778855"/>
                </a:lnTo>
                <a:lnTo>
                  <a:pt x="3767328" y="2778856"/>
                </a:lnTo>
                <a:lnTo>
                  <a:pt x="1896721" y="2778856"/>
                </a:lnTo>
                <a:lnTo>
                  <a:pt x="1896721" y="3747805"/>
                </a:lnTo>
                <a:lnTo>
                  <a:pt x="0" y="3747805"/>
                </a:lnTo>
                <a:close/>
              </a:path>
            </a:pathLst>
          </a:custGeom>
        </p:spPr>
      </p:pic>
    </p:spTree>
    <p:extLst>
      <p:ext uri="{BB962C8B-B14F-4D97-AF65-F5344CB8AC3E}">
        <p14:creationId xmlns:p14="http://schemas.microsoft.com/office/powerpoint/2010/main" val="305676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B298-2B00-DC48-66EE-5CE9FAC82BD4}"/>
              </a:ext>
            </a:extLst>
          </p:cNvPr>
          <p:cNvSpPr>
            <a:spLocks noGrp="1"/>
          </p:cNvSpPr>
          <p:nvPr>
            <p:ph type="title"/>
          </p:nvPr>
        </p:nvSpPr>
        <p:spPr>
          <a:xfrm>
            <a:off x="913796" y="609600"/>
            <a:ext cx="5168052" cy="1117600"/>
          </a:xfrm>
        </p:spPr>
        <p:txBody>
          <a:bodyPr>
            <a:noAutofit/>
          </a:bodyPr>
          <a:lstStyle/>
          <a:p>
            <a:pPr>
              <a:lnSpc>
                <a:spcPct val="90000"/>
              </a:lnSpc>
            </a:pPr>
            <a:r>
              <a:rPr lang="el-GR" b="1" dirty="0">
                <a:ln>
                  <a:solidFill>
                    <a:srgbClr val="404040">
                      <a:alpha val="10000"/>
                    </a:srgbClr>
                  </a:solidFill>
                </a:ln>
                <a:effectLst/>
              </a:rPr>
              <a:t>Μουσική</a:t>
            </a:r>
            <a:br>
              <a:rPr lang="el-GR" b="1" dirty="0">
                <a:ln>
                  <a:solidFill>
                    <a:srgbClr val="404040">
                      <a:alpha val="10000"/>
                    </a:srgbClr>
                  </a:solidFill>
                </a:ln>
                <a:effectLst/>
              </a:rPr>
            </a:br>
            <a:r>
              <a:rPr lang="el-GR" b="1" dirty="0">
                <a:ln>
                  <a:solidFill>
                    <a:srgbClr val="404040">
                      <a:alpha val="10000"/>
                    </a:srgbClr>
                  </a:solidFill>
                </a:ln>
                <a:effectLst/>
              </a:rPr>
              <a:t>σημειογραφία</a:t>
            </a:r>
            <a:endParaRPr lang="en-US" b="1" dirty="0">
              <a:ln>
                <a:solidFill>
                  <a:srgbClr val="404040">
                    <a:alpha val="10000"/>
                  </a:srgbClr>
                </a:solidFill>
              </a:ln>
              <a:effectLst/>
            </a:endParaRPr>
          </a:p>
        </p:txBody>
      </p:sp>
      <p:sp>
        <p:nvSpPr>
          <p:cNvPr id="9" name="Content Placeholder 8">
            <a:extLst>
              <a:ext uri="{FF2B5EF4-FFF2-40B4-BE49-F238E27FC236}">
                <a16:creationId xmlns:a16="http://schemas.microsoft.com/office/drawing/2014/main" id="{2EDD8FC6-7922-8B99-9D14-CF60D215C029}"/>
              </a:ext>
            </a:extLst>
          </p:cNvPr>
          <p:cNvSpPr>
            <a:spLocks noGrp="1"/>
          </p:cNvSpPr>
          <p:nvPr>
            <p:ph idx="1"/>
          </p:nvPr>
        </p:nvSpPr>
        <p:spPr>
          <a:xfrm>
            <a:off x="927948" y="2210637"/>
            <a:ext cx="5168052" cy="3962400"/>
          </a:xfrm>
        </p:spPr>
        <p:txBody>
          <a:bodyPr>
            <a:normAutofit/>
          </a:bodyPr>
          <a:lstStyle/>
          <a:p>
            <a:pPr marL="36900" indent="0">
              <a:buClr>
                <a:srgbClr val="E8BD89"/>
              </a:buClr>
              <a:buNone/>
            </a:pPr>
            <a:r>
              <a:rPr lang="el-GR" sz="2400" b="1" dirty="0"/>
              <a:t>Κατά τη διάρκεια του Μεσαίωνα αναπτύχθηκε η πρώτη μουσική σημειογραφία. Αρχικά, χρησιμοποιούνταν νεύματα (neumes) για να υποδείξουν τη μελωδική κίνηση, ενώ αργότερα αναπτύχθηκε </a:t>
            </a:r>
            <a:r>
              <a:rPr lang="el-GR" sz="2400" b="1" u="sng" dirty="0"/>
              <a:t>η τετραγραμμική σημειογραφία, η οποία αποτέλεσε τη βάση για το σύγχρονο σύστημα γραφής της μουσικής.</a:t>
            </a:r>
          </a:p>
          <a:p>
            <a:pPr>
              <a:buClr>
                <a:srgbClr val="E8BD89"/>
              </a:buClr>
            </a:pPr>
            <a:endParaRPr lang="en-US" dirty="0">
              <a:ln>
                <a:solidFill>
                  <a:srgbClr val="404040">
                    <a:alpha val="10000"/>
                  </a:srgbClr>
                </a:solidFill>
              </a:ln>
            </a:endParaRPr>
          </a:p>
        </p:txBody>
      </p:sp>
      <p:pic>
        <p:nvPicPr>
          <p:cNvPr id="17" name="Picture 16">
            <a:extLst>
              <a:ext uri="{FF2B5EF4-FFF2-40B4-BE49-F238E27FC236}">
                <a16:creationId xmlns:a16="http://schemas.microsoft.com/office/drawing/2014/main" id="{F15A1844-5CB8-438B-B90E-EF2A51CF87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6586695" y="1"/>
            <a:ext cx="5605305" cy="6858000"/>
          </a:xfrm>
          <a:prstGeom prst="rect">
            <a:avLst/>
          </a:prstGeom>
        </p:spPr>
      </p:pic>
      <p:pic>
        <p:nvPicPr>
          <p:cNvPr id="5" name="Content Placeholder 4" descr="A close-up of a manuscript&#10;&#10;AI-generated content may be incorrect.">
            <a:extLst>
              <a:ext uri="{FF2B5EF4-FFF2-40B4-BE49-F238E27FC236}">
                <a16:creationId xmlns:a16="http://schemas.microsoft.com/office/drawing/2014/main" id="{1E1111E4-F8EA-809E-F307-C9F6FA78C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107" y="130030"/>
            <a:ext cx="4441256" cy="3144799"/>
          </a:xfrm>
          <a:prstGeom prst="rect">
            <a:avLst/>
          </a:prstGeom>
        </p:spPr>
      </p:pic>
      <p:pic>
        <p:nvPicPr>
          <p:cNvPr id="10" name="Picture 9" descr="A close-up of a music sheet&#10;&#10;AI-generated content may be incorrect.">
            <a:extLst>
              <a:ext uri="{FF2B5EF4-FFF2-40B4-BE49-F238E27FC236}">
                <a16:creationId xmlns:a16="http://schemas.microsoft.com/office/drawing/2014/main" id="{2FC232FC-ADCA-9063-572A-23BBC6DAB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135" y="3404857"/>
            <a:ext cx="5298423" cy="3311514"/>
          </a:xfrm>
          <a:prstGeom prst="rect">
            <a:avLst/>
          </a:prstGeom>
        </p:spPr>
      </p:pic>
    </p:spTree>
    <p:extLst>
      <p:ext uri="{BB962C8B-B14F-4D97-AF65-F5344CB8AC3E}">
        <p14:creationId xmlns:p14="http://schemas.microsoft.com/office/powerpoint/2010/main" val="1351717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Content Placeholder 17">
            <a:extLst>
              <a:ext uri="{FF2B5EF4-FFF2-40B4-BE49-F238E27FC236}">
                <a16:creationId xmlns:a16="http://schemas.microsoft.com/office/drawing/2014/main" id="{C05C5945-9658-D3E8-E0E6-F77DA104EF53}"/>
              </a:ext>
            </a:extLst>
          </p:cNvPr>
          <p:cNvSpPr>
            <a:spLocks noGrp="1"/>
          </p:cNvSpPr>
          <p:nvPr>
            <p:ph idx="1"/>
          </p:nvPr>
        </p:nvSpPr>
        <p:spPr>
          <a:xfrm>
            <a:off x="311286" y="1342877"/>
            <a:ext cx="4635390" cy="5378471"/>
          </a:xfrm>
        </p:spPr>
        <p:txBody>
          <a:bodyPr anchor="t">
            <a:normAutofit/>
          </a:bodyPr>
          <a:lstStyle/>
          <a:p>
            <a:pPr marL="36900" indent="0">
              <a:buNone/>
            </a:pPr>
            <a:r>
              <a:rPr lang="el-GR" sz="2400" dirty="0">
                <a:solidFill>
                  <a:schemeClr val="bg2"/>
                </a:solidFill>
              </a:rPr>
              <a:t>Η μουσική του Μεσαίωνα έθεσε τα θεμέλια για την περαιτέρω ανάπτυξη της δυτικής μουσικής. Η εξέλιξη από τη μονοφωνία στην πολυφωνία, η ανάπτυξη της σημειογραφίας και η διάδοση της κοσμικής μουσικής συνέβαλαν στην άνθηση της μουσικής κατά τις επόμενες ιστορικές περιόδους.</a:t>
            </a:r>
            <a:endParaRPr lang="en-US" sz="2400" dirty="0">
              <a:solidFill>
                <a:schemeClr val="bg2"/>
              </a:solidFill>
            </a:endParaRPr>
          </a:p>
          <a:p>
            <a:pPr marL="36900" indent="0">
              <a:buNone/>
            </a:pPr>
            <a:endParaRPr lang="en-US" sz="2400" dirty="0">
              <a:solidFill>
                <a:schemeClr val="bg2"/>
              </a:solidFill>
            </a:endParaRPr>
          </a:p>
          <a:p>
            <a:pPr marL="36900" indent="0">
              <a:buNone/>
            </a:pPr>
            <a:endParaRPr lang="en-US" sz="2400" dirty="0">
              <a:solidFill>
                <a:schemeClr val="bg2"/>
              </a:solidFill>
            </a:endParaRPr>
          </a:p>
          <a:p>
            <a:pPr marL="36900" indent="0">
              <a:buNone/>
            </a:pPr>
            <a:endParaRPr lang="el-GR" sz="2400" dirty="0">
              <a:solidFill>
                <a:schemeClr val="bg2"/>
              </a:solidFill>
            </a:endParaRPr>
          </a:p>
          <a:p>
            <a:endParaRPr lang="en-US" sz="1600" dirty="0">
              <a:ln>
                <a:solidFill>
                  <a:srgbClr val="404040">
                    <a:alpha val="10000"/>
                  </a:srgbClr>
                </a:solidFill>
              </a:ln>
              <a:solidFill>
                <a:srgbClr val="DADADA"/>
              </a:solidFill>
            </a:endParaRPr>
          </a:p>
        </p:txBody>
      </p:sp>
      <p:pic>
        <p:nvPicPr>
          <p:cNvPr id="14" name="Content Placeholder 13" descr="A person in armor holding a sword&#10;&#10;AI-generated content may be incorrect.">
            <a:extLst>
              <a:ext uri="{FF2B5EF4-FFF2-40B4-BE49-F238E27FC236}">
                <a16:creationId xmlns:a16="http://schemas.microsoft.com/office/drawing/2014/main" id="{B9F9CE36-A5C3-7154-823F-948772056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902" y="643466"/>
            <a:ext cx="5571067" cy="5571067"/>
          </a:xfrm>
          <a:prstGeom prst="rect">
            <a:avLst/>
          </a:prstGeom>
        </p:spPr>
      </p:pic>
    </p:spTree>
    <p:extLst>
      <p:ext uri="{BB962C8B-B14F-4D97-AF65-F5344CB8AC3E}">
        <p14:creationId xmlns:p14="http://schemas.microsoft.com/office/powerpoint/2010/main" val="801498686"/>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59</TotalTime>
  <Words>321</Words>
  <Application>Microsoft Office PowerPoint</Application>
  <PresentationFormat>Widescreen</PresentationFormat>
  <Paragraphs>18</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Book Antiqua</vt:lpstr>
      <vt:lpstr>Calisto MT</vt:lpstr>
      <vt:lpstr>Wingdings 2</vt:lpstr>
      <vt:lpstr>Slate</vt:lpstr>
      <vt:lpstr>Η μουσική στον μεσαίωνα</vt:lpstr>
      <vt:lpstr>Εκκλησιαστική  μουσική</vt:lpstr>
      <vt:lpstr>Κοσμική μουσική</vt:lpstr>
      <vt:lpstr>Μουσικά  όργανα</vt:lpstr>
      <vt:lpstr>Μουσική σημειογραφία</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Konstantina Daleziou</dc:creator>
  <cp:lastModifiedBy>Konstantina Daleziou</cp:lastModifiedBy>
  <cp:revision>2</cp:revision>
  <dcterms:created xsi:type="dcterms:W3CDTF">2025-02-24T13:27:57Z</dcterms:created>
  <dcterms:modified xsi:type="dcterms:W3CDTF">2025-02-24T14:27:50Z</dcterms:modified>
</cp:coreProperties>
</file>