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9"/>
  </p:notesMasterIdLst>
  <p:sldIdLst>
    <p:sldId id="256" r:id="rId2"/>
    <p:sldId id="284" r:id="rId3"/>
    <p:sldId id="285" r:id="rId4"/>
    <p:sldId id="270" r:id="rId5"/>
    <p:sldId id="271" r:id="rId6"/>
    <p:sldId id="258" r:id="rId7"/>
    <p:sldId id="282" r:id="rId8"/>
    <p:sldId id="260" r:id="rId9"/>
    <p:sldId id="261" r:id="rId10"/>
    <p:sldId id="262" r:id="rId11"/>
    <p:sldId id="263" r:id="rId12"/>
    <p:sldId id="273" r:id="rId13"/>
    <p:sldId id="264" r:id="rId14"/>
    <p:sldId id="274" r:id="rId15"/>
    <p:sldId id="283" r:id="rId16"/>
    <p:sldId id="266" r:id="rId17"/>
    <p:sldId id="267" r:id="rId18"/>
    <p:sldId id="268" r:id="rId19"/>
    <p:sldId id="269" r:id="rId20"/>
    <p:sldId id="276" r:id="rId21"/>
    <p:sldId id="277" r:id="rId22"/>
    <p:sldId id="278" r:id="rId23"/>
    <p:sldId id="286" r:id="rId24"/>
    <p:sldId id="279" r:id="rId25"/>
    <p:sldId id="280" r:id="rId26"/>
    <p:sldId id="281"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55" d="100"/>
          <a:sy n="55" d="100"/>
        </p:scale>
        <p:origin x="60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CA8B8-A323-440B-AA7A-D28753FEFB42}" type="datetimeFigureOut">
              <a:rPr lang="el-GR" smtClean="0"/>
              <a:t>27/3/2017</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5CB0-6282-45CF-A7C6-E52D36988432}" type="slidenum">
              <a:rPr lang="el-GR" smtClean="0"/>
              <a:t>‹#›</a:t>
            </a:fld>
            <a:endParaRPr lang="el-GR"/>
          </a:p>
        </p:txBody>
      </p:sp>
    </p:spTree>
    <p:extLst>
      <p:ext uri="{BB962C8B-B14F-4D97-AF65-F5344CB8AC3E}">
        <p14:creationId xmlns:p14="http://schemas.microsoft.com/office/powerpoint/2010/main" val="36461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05A5CB0-6282-45CF-A7C6-E52D36988432}" type="slidenum">
              <a:rPr lang="el-GR" smtClean="0"/>
              <a:t>19</a:t>
            </a:fld>
            <a:endParaRPr lang="el-GR"/>
          </a:p>
        </p:txBody>
      </p:sp>
    </p:spTree>
    <p:extLst>
      <p:ext uri="{BB962C8B-B14F-4D97-AF65-F5344CB8AC3E}">
        <p14:creationId xmlns:p14="http://schemas.microsoft.com/office/powerpoint/2010/main" val="1731654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1A23ABC-24D3-44D5-A0DD-48DA9F276980}" type="datetime1">
              <a:rPr lang="en-US" smtClean="0"/>
              <a:t>3/27/2017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967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E9661F-2A65-4C53-8B06-7491CDF11753}" type="datetime1">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913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E8A78E8-B2ED-445B-B8B0-C969D01B9049}" type="datetime1">
              <a:rPr lang="en-US" smtClean="0"/>
              <a:t>3/27/2017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9013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6516717-F441-4604-866C-56CF73D8F16C}" type="datetime1">
              <a:rPr lang="en-US" smtClean="0"/>
              <a:t>3/27/2017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291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F7954F0-A32C-454E-971E-464117BE6DC2}" type="datetime1">
              <a:rPr lang="en-US" smtClean="0"/>
              <a:t>3/27/2017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417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254B21D9-582E-4F54-8C9D-CF6254374860}" type="datetime1">
              <a:rPr lang="en-US" smtClean="0"/>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723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B3036105-8019-4EB0-A610-100292E52F28}" type="datetime1">
              <a:rPr lang="en-US" smtClean="0"/>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598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B271C37-0F75-43E0-8853-A98B49837242}" type="datetime1">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223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0CBA5D9-D835-4E67-81A3-90C85D57F893}" type="datetime1">
              <a:rPr lang="en-US" smtClean="0"/>
              <a:t>3/27/2017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268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6BB57D3-EDDE-4CB9-BD02-121227533877}" type="datetime1">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76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3950979-80A1-43B5-86D3-52198F5053B9}" type="datetime1">
              <a:rPr lang="en-US" smtClean="0"/>
              <a:t>3/27/2017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593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A03BBC9-921B-4534-982B-44F2731C2A4E}" type="datetime1">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767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539CED8-2E38-4EF3-8B91-53315B820687}" type="datetime1">
              <a:rPr lang="en-US" smtClean="0"/>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230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0C93C6A-F13B-4375-AD95-D0A92817CB90}" type="datetime1">
              <a:rPr lang="en-US" smtClean="0"/>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800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C9472-FB63-496B-839A-1A27E2078E7F}" type="datetime1">
              <a:rPr lang="en-US" smtClean="0"/>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870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8BEF1C8-4A81-4CF8-A541-3C2895A540E7}" type="datetime1">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405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5D5F0C7-2FE9-41F0-AD8C-30128251C199}" type="datetime1">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263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5C3B24-14AC-4F03-A262-387CF8A44796}" type="datetime1">
              <a:rPr lang="en-US" smtClean="0"/>
              <a:t>3/27/2017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846758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09686" y="1"/>
            <a:ext cx="9620251" cy="1099545"/>
          </a:xfrm>
        </p:spPr>
        <p:txBody>
          <a:bodyPr>
            <a:normAutofit fontScale="90000"/>
          </a:bodyPr>
          <a:lstStyle/>
          <a:p>
            <a:pPr algn="ctr"/>
            <a:r>
              <a:rPr lang="el-GR" dirty="0" smtClean="0"/>
              <a:t>6</a:t>
            </a:r>
            <a:r>
              <a:rPr lang="el-GR" baseline="30000" dirty="0" smtClean="0"/>
              <a:t>Η</a:t>
            </a:r>
            <a:r>
              <a:rPr lang="el-GR" dirty="0" smtClean="0"/>
              <a:t> ΘΕΜΑΤΙΚΗ ΕΝΟΤΗΤΑ</a:t>
            </a:r>
            <a:br>
              <a:rPr lang="el-GR" dirty="0" smtClean="0"/>
            </a:br>
            <a:r>
              <a:rPr lang="el-GR" dirty="0" smtClean="0"/>
              <a:t>ΑΙΣΘΗΤΙΚΗ</a:t>
            </a:r>
            <a:endParaRPr lang="el-GR" dirty="0"/>
          </a:p>
        </p:txBody>
      </p:sp>
      <p:sp>
        <p:nvSpPr>
          <p:cNvPr id="3" name="Υπότιτλος 2"/>
          <p:cNvSpPr>
            <a:spLocks noGrp="1"/>
          </p:cNvSpPr>
          <p:nvPr>
            <p:ph idx="1"/>
          </p:nvPr>
        </p:nvSpPr>
        <p:spPr>
          <a:xfrm>
            <a:off x="528638" y="1300163"/>
            <a:ext cx="10658475" cy="5147123"/>
          </a:xfrm>
        </p:spPr>
        <p:txBody>
          <a:bodyPr>
            <a:normAutofit/>
          </a:bodyPr>
          <a:lstStyle/>
          <a:p>
            <a:pPr marL="0" indent="0">
              <a:buNone/>
            </a:pPr>
            <a:r>
              <a:rPr lang="el-GR" dirty="0" smtClean="0"/>
              <a:t>ΤΙ ΚΑΝΕΙ ΤΑ ΩΡΑΙΑ ΠΡΑΓΜΑΤΑ ΝΑ ΕΙΝΑΙ ΩΡΑΙΑ;</a:t>
            </a:r>
          </a:p>
          <a:p>
            <a:pPr marL="0" indent="0">
              <a:buNone/>
            </a:pPr>
            <a:r>
              <a:rPr lang="el-GR" dirty="0" smtClean="0"/>
              <a:t>ΓΙΑΤΙ ΚΑΙ ΠΩΣ ΜΑΣ ΣΥΓΚΙΝΟΥΝ ΤΑ ΕΡΓΑ ΤΕΧΝΗΣ;</a:t>
            </a:r>
          </a:p>
          <a:p>
            <a:endParaRPr lang="el-GR" dirty="0" smtClean="0"/>
          </a:p>
          <a:p>
            <a:pPr marL="0" indent="0">
              <a:buNone/>
            </a:pPr>
            <a:endParaRPr lang="el-GR" dirty="0" smtClean="0"/>
          </a:p>
          <a:p>
            <a:pPr marL="0" indent="0" algn="r">
              <a:buNone/>
            </a:pPr>
            <a:endParaRPr lang="el-GR" dirty="0"/>
          </a:p>
          <a:p>
            <a:pPr marL="0" indent="0" algn="r">
              <a:buNone/>
            </a:pPr>
            <a:endParaRPr lang="el-GR" dirty="0" smtClean="0"/>
          </a:p>
          <a:p>
            <a:pPr marL="0" indent="0" algn="r">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smtClean="0"/>
              <a:t>                                                                                             ΧΑΧΟΛΑ ΧΡΙΣΤΙΝΑ ΠΕ02</a:t>
            </a:r>
            <a:endParaRPr lang="el-GR" dirty="0"/>
          </a:p>
        </p:txBody>
      </p:sp>
      <p:sp>
        <p:nvSpPr>
          <p:cNvPr id="4" name="Θέση αριθμού διαφάνειας 3"/>
          <p:cNvSpPr>
            <a:spLocks noGrp="1"/>
          </p:cNvSpPr>
          <p:nvPr>
            <p:ph type="sldNum" sz="quarter" idx="12"/>
          </p:nvPr>
        </p:nvSpPr>
        <p:spPr/>
        <p:txBody>
          <a:bodyPr/>
          <a:lstStyle/>
          <a:p>
            <a:fld id="{6D22F896-40B5-4ADD-8801-0D06FADFA095}" type="slidenum">
              <a:rPr lang="en-US" smtClean="0"/>
              <a:t>1</a:t>
            </a:fld>
            <a:endParaRPr lang="en-US"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475" y="2539409"/>
            <a:ext cx="2590800" cy="3151632"/>
          </a:xfrm>
          <a:prstGeom prst="rect">
            <a:avLst/>
          </a:prstGeom>
        </p:spPr>
      </p:pic>
    </p:spTree>
    <p:extLst>
      <p:ext uri="{BB962C8B-B14F-4D97-AF65-F5344CB8AC3E}">
        <p14:creationId xmlns:p14="http://schemas.microsoft.com/office/powerpoint/2010/main" val="2955197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864436" y="729736"/>
            <a:ext cx="1586346" cy="45719"/>
          </a:xfrm>
        </p:spPr>
        <p:txBody>
          <a:bodyPr>
            <a:normAutofit fontScale="90000"/>
          </a:bodyPr>
          <a:lstStyle/>
          <a:p>
            <a:endParaRPr lang="el-GR" dirty="0"/>
          </a:p>
        </p:txBody>
      </p:sp>
      <p:sp>
        <p:nvSpPr>
          <p:cNvPr id="3" name="Θέση περιεχομένου 2"/>
          <p:cNvSpPr>
            <a:spLocks noGrp="1"/>
          </p:cNvSpPr>
          <p:nvPr>
            <p:ph sz="half" idx="1"/>
          </p:nvPr>
        </p:nvSpPr>
        <p:spPr>
          <a:xfrm>
            <a:off x="207818" y="221673"/>
            <a:ext cx="8243455" cy="6026727"/>
          </a:xfrm>
        </p:spPr>
        <p:txBody>
          <a:bodyPr>
            <a:normAutofit fontScale="62500" lnSpcReduction="20000"/>
          </a:bodyPr>
          <a:lstStyle/>
          <a:p>
            <a:pPr algn="ctr"/>
            <a:endParaRPr lang="el-GR" dirty="0" smtClean="0"/>
          </a:p>
          <a:p>
            <a:pPr algn="ctr"/>
            <a:r>
              <a:rPr lang="el-GR" sz="3200" dirty="0"/>
              <a:t>Την ιδέα αυτή της αναπαράστασης ή μίμησης της φύσης τη συναντάμε σε διάφορες εκδοχές στα νεότερα χρόνια, </a:t>
            </a:r>
            <a:r>
              <a:rPr lang="el-GR" sz="3200" b="1" dirty="0"/>
              <a:t>από την κλασική τέχνη της εποχής της Αναγέννησης μέχρι την αναζήτηση του “ρεαλισμού</a:t>
            </a:r>
            <a:r>
              <a:rPr lang="el-GR" sz="3200" dirty="0"/>
              <a:t>” στα μυθιστορήματα του 19ου αιώνα, όπου επιδιώκεται η κατά το δυνατόν ακριβής περιγραφή των κοινωνικών καταστάσεων. </a:t>
            </a:r>
            <a:endParaRPr lang="el-GR" sz="3200" dirty="0" smtClean="0"/>
          </a:p>
          <a:p>
            <a:pPr algn="ctr"/>
            <a:endParaRPr lang="el-GR" sz="3200" dirty="0"/>
          </a:p>
          <a:p>
            <a:pPr algn="ctr"/>
            <a:r>
              <a:rPr lang="el-GR" sz="3200" dirty="0" smtClean="0"/>
              <a:t>Ωστόσο</a:t>
            </a:r>
            <a:r>
              <a:rPr lang="el-GR" sz="3200" dirty="0"/>
              <a:t>, η ίδια η έννοια της πιστής αναπαράστασης παρουσιάζει προβλήματα, τα οποία συνειδητοποιούμε προοδευτικά, καθώς γίνεται κατανοητό ότι το ανθρώπινο μάτι δεν είναι ένας απλός φωτογραφικός φακός - που μπορεί να συλλαμβάνει την πραγματικότητα “όπως είναι”, ανεξάρτητα από τη σκοπιά από την οποία την παρατηρούμε. </a:t>
            </a:r>
            <a:endParaRPr lang="el-GR" sz="3200" dirty="0" smtClean="0"/>
          </a:p>
          <a:p>
            <a:pPr algn="ctr"/>
            <a:endParaRPr lang="el-GR" sz="3200" dirty="0" smtClean="0"/>
          </a:p>
          <a:p>
            <a:pPr algn="ctr"/>
            <a:r>
              <a:rPr lang="el-GR" sz="3200" dirty="0" smtClean="0"/>
              <a:t>Ο </a:t>
            </a:r>
            <a:r>
              <a:rPr lang="el-GR" sz="3200" dirty="0"/>
              <a:t>τρόπος παρατήρησης, η οπτική γωνία, ο φωτισμός, αλλά και οι διαθέσεις και τα συναισθήματα του παρατηρητή διαμορφώνουν μια μεγάλη ποικιλία διαφορετικών “όψεων” αυτής της “αντικειμενικής” πραγματικότητας.  Άλλωστε, </a:t>
            </a:r>
            <a:r>
              <a:rPr lang="el-GR" sz="3200" dirty="0" smtClean="0"/>
              <a:t>ο </a:t>
            </a:r>
            <a:r>
              <a:rPr lang="el-GR" sz="3200" dirty="0"/>
              <a:t>ανθρώπινος νους δεν είναι ένας παθητικός δέκτης εντυπώσεων, αλλά επεξεργάζεται τα στοιχεία που προσλαμβάνει από τις αισθήσεις, συμβάλλοντας σημαντικά στην ίδια την απεικόνιση του εξωτερικού κόσμου.</a:t>
            </a:r>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10</a:t>
            </a:fld>
            <a:endParaRPr lang="en-US" dirty="0"/>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51273" y="1648692"/>
            <a:ext cx="3477491" cy="3879272"/>
          </a:xfrm>
        </p:spPr>
      </p:pic>
    </p:spTree>
    <p:extLst>
      <p:ext uri="{BB962C8B-B14F-4D97-AF65-F5344CB8AC3E}">
        <p14:creationId xmlns:p14="http://schemas.microsoft.com/office/powerpoint/2010/main" val="3611165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43200" y="166255"/>
            <a:ext cx="6331527" cy="579870"/>
          </a:xfrm>
        </p:spPr>
        <p:txBody>
          <a:bodyPr>
            <a:normAutofit fontScale="90000"/>
          </a:bodyPr>
          <a:lstStyle/>
          <a:p>
            <a:pPr algn="ctr"/>
            <a:r>
              <a:rPr lang="el-GR" sz="3200" b="1" cap="none" dirty="0" smtClean="0"/>
              <a:t>2</a:t>
            </a:r>
            <a:r>
              <a:rPr lang="el-GR" sz="2000" b="1" cap="none" dirty="0" smtClean="0"/>
              <a:t>. Η τέχνη ως αποκάλυψη </a:t>
            </a:r>
            <a:br>
              <a:rPr lang="el-GR" sz="2000" b="1" cap="none" dirty="0" smtClean="0"/>
            </a:br>
            <a:r>
              <a:rPr lang="el-GR" sz="2000" b="1" cap="none" dirty="0" smtClean="0"/>
              <a:t>μιας βαθύτερης πραγματικότητας</a:t>
            </a:r>
            <a:endParaRPr lang="el-GR" sz="2000" b="1" cap="none" dirty="0"/>
          </a:p>
        </p:txBody>
      </p:sp>
      <p:sp>
        <p:nvSpPr>
          <p:cNvPr id="3" name="Θέση περιεχομένου 2"/>
          <p:cNvSpPr>
            <a:spLocks noGrp="1"/>
          </p:cNvSpPr>
          <p:nvPr>
            <p:ph sz="half" idx="1"/>
          </p:nvPr>
        </p:nvSpPr>
        <p:spPr>
          <a:xfrm>
            <a:off x="685799" y="914657"/>
            <a:ext cx="6726383" cy="5304028"/>
          </a:xfrm>
        </p:spPr>
        <p:txBody>
          <a:bodyPr>
            <a:normAutofit fontScale="92500" lnSpcReduction="10000"/>
          </a:bodyPr>
          <a:lstStyle/>
          <a:p>
            <a:pPr algn="ctr"/>
            <a:r>
              <a:rPr lang="el-GR" dirty="0" smtClean="0"/>
              <a:t>Μια </a:t>
            </a:r>
            <a:r>
              <a:rPr lang="el-GR" dirty="0"/>
              <a:t>σημαντική καλλιτεχνική δραστηριότητα δεν αποβλέπει στην αναπαράσταση του φυσικού κόσμου που μας περιβάλλει, αλλά στην αποκάλυψη μιας βαθύτερης ή ανώτερης πνευματικής πραγματικότητας. </a:t>
            </a:r>
            <a:endParaRPr lang="el-GR" dirty="0" smtClean="0"/>
          </a:p>
          <a:p>
            <a:pPr algn="ctr"/>
            <a:r>
              <a:rPr lang="el-GR" dirty="0" smtClean="0"/>
              <a:t>Κατά το Μεσαίωνα </a:t>
            </a:r>
            <a:r>
              <a:rPr lang="el-GR" dirty="0"/>
              <a:t>στη Δυτική Ευρώπη, αλλά και στο Βυζάντιο, γινόταν ευρύτερα αποδεκτό ότι ο δημιουργός ενός ζωγραφικού πίνακα ή ενός ποιήματος έπρεπε να συμμορφώνεται με τα διδάγματα της χριστιανικής διδασκαλίας. </a:t>
            </a:r>
            <a:endParaRPr lang="el-GR" dirty="0" smtClean="0"/>
          </a:p>
          <a:p>
            <a:pPr algn="ctr"/>
            <a:r>
              <a:rPr lang="el-GR" dirty="0" smtClean="0"/>
              <a:t>Ωστόσο</a:t>
            </a:r>
            <a:r>
              <a:rPr lang="el-GR" dirty="0"/>
              <a:t>, πέρα από τις θεολογικές πεποιθήσεις, που κατευθύνουν κυρίως την καθαυτό θρησκευτική τέχνη, είναι </a:t>
            </a:r>
            <a:r>
              <a:rPr lang="el-GR" dirty="0" smtClean="0"/>
              <a:t>αρκετά διαδεδομένη </a:t>
            </a:r>
            <a:r>
              <a:rPr lang="el-GR" dirty="0"/>
              <a:t>η αίσθηση πως κάθε μεγάλος καλλιτέχνης έχει την ικανότητα να διεισδύει πίσω από τα φαινόμενα και να αποτυπώνει τις μορφές ενός ιδεατού κόσμου. Η πίστη στις ιδιαίτερες πνευματικές ικανότητες του δημιουργού διατηρείται στις περισσότερες ερμηνείες του φαινομένου της τέχνης μέχρι σήμερα.</a:t>
            </a:r>
          </a:p>
          <a:p>
            <a:pPr algn="ctr"/>
            <a:endParaRPr lang="el-GR" dirty="0"/>
          </a:p>
        </p:txBody>
      </p:sp>
      <p:pic>
        <p:nvPicPr>
          <p:cNvPr id="6" name="Θέση περιεχομένου 5"/>
          <p:cNvPicPr>
            <a:picLocks noGrp="1" noChangeAspect="1"/>
          </p:cNvPicPr>
          <p:nvPr>
            <p:ph sz="half" idx="2"/>
          </p:nvPr>
        </p:nvPicPr>
        <p:blipFill>
          <a:blip r:embed="rId2"/>
          <a:stretch>
            <a:fillRect/>
          </a:stretch>
        </p:blipFill>
        <p:spPr>
          <a:xfrm>
            <a:off x="8581898" y="456190"/>
            <a:ext cx="2184073" cy="1853975"/>
          </a:xfrm>
          <a:prstGeom prst="rect">
            <a:avLst/>
          </a:prstGeom>
        </p:spPr>
      </p:pic>
      <p:sp>
        <p:nvSpPr>
          <p:cNvPr id="4" name="Θέση αριθμού διαφάνειας 3"/>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Ορθογώνιο 6"/>
          <p:cNvSpPr/>
          <p:nvPr/>
        </p:nvSpPr>
        <p:spPr>
          <a:xfrm>
            <a:off x="7592291" y="2937164"/>
            <a:ext cx="4163289" cy="2862322"/>
          </a:xfrm>
          <a:prstGeom prst="rect">
            <a:avLst/>
          </a:prstGeom>
        </p:spPr>
        <p:txBody>
          <a:bodyPr wrap="square">
            <a:spAutoFit/>
          </a:bodyPr>
          <a:lstStyle/>
          <a:p>
            <a:r>
              <a:rPr lang="el-GR" dirty="0"/>
              <a:t>Ρενέ </a:t>
            </a:r>
            <a:r>
              <a:rPr lang="el-GR" dirty="0" err="1"/>
              <a:t>Μαγκρίτ</a:t>
            </a:r>
            <a:r>
              <a:rPr lang="el-GR" dirty="0"/>
              <a:t>, Τα δυο μυστήρια, 1966. Η απεικόνιση μιας πίπας δεν είναι μια πίπα. Πρόκειται για κοινότοπο συμπέρασμα που ωστόσο κρύβει όλο το μυστήριο της τέχνης στο οποίο διαρκώς επανέρχεται ο </a:t>
            </a:r>
            <a:r>
              <a:rPr lang="el-GR" dirty="0" err="1"/>
              <a:t>Μαγκρίτ</a:t>
            </a:r>
            <a:r>
              <a:rPr lang="el-GR" dirty="0"/>
              <a:t>: ούτε η λέξη, ούτε η εικόνα του αντικειμένου μπορούν να μας διαβεβαιώσουν ότι το αντικείμενο υπάρχει πραγματικά.</a:t>
            </a:r>
          </a:p>
        </p:txBody>
      </p:sp>
    </p:spTree>
    <p:extLst>
      <p:ext uri="{BB962C8B-B14F-4D97-AF65-F5344CB8AC3E}">
        <p14:creationId xmlns:p14="http://schemas.microsoft.com/office/powerpoint/2010/main" val="1519850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764373"/>
            <a:ext cx="8610600" cy="124627"/>
          </a:xfrm>
        </p:spPr>
        <p:txBody>
          <a:bodyPr>
            <a:normAutofit fontScale="90000"/>
          </a:bodyPr>
          <a:lstStyle/>
          <a:p>
            <a:endParaRPr lang="el-GR" dirty="0"/>
          </a:p>
        </p:txBody>
      </p:sp>
      <p:sp>
        <p:nvSpPr>
          <p:cNvPr id="3" name="Θέση περιεχομένου 2"/>
          <p:cNvSpPr>
            <a:spLocks noGrp="1"/>
          </p:cNvSpPr>
          <p:nvPr>
            <p:ph sz="half" idx="1"/>
          </p:nvPr>
        </p:nvSpPr>
        <p:spPr>
          <a:xfrm>
            <a:off x="630380" y="970822"/>
            <a:ext cx="8745427" cy="5179593"/>
          </a:xfrm>
        </p:spPr>
        <p:txBody>
          <a:bodyPr>
            <a:normAutofit fontScale="92500" lnSpcReduction="10000"/>
          </a:bodyPr>
          <a:lstStyle/>
          <a:p>
            <a:pPr algn="ctr"/>
            <a:r>
              <a:rPr lang="el-GR" dirty="0"/>
              <a:t>Ο </a:t>
            </a:r>
            <a:r>
              <a:rPr lang="el-GR" dirty="0" err="1"/>
              <a:t>Δάντης</a:t>
            </a:r>
            <a:r>
              <a:rPr lang="el-GR" dirty="0"/>
              <a:t>, για παράδειγμα, στη Θεία Κωμωδία του, φαντάζεται την τύχη των ψυχών στη μεταθανάτια ζωή εμπνεόμενος από τα δόγματα της Καθολικής Εκκλησίας για την ανταμοιβή, τη δοκιμασία ή την τιμωρία τους, ανάλογα με τις πράξεις τους κατά τη θνητή τους ύπαρξη. </a:t>
            </a:r>
            <a:endParaRPr lang="el-GR" dirty="0" smtClean="0"/>
          </a:p>
          <a:p>
            <a:pPr algn="ctr"/>
            <a:r>
              <a:rPr lang="el-GR" dirty="0" smtClean="0"/>
              <a:t>Ο </a:t>
            </a:r>
            <a:r>
              <a:rPr lang="el-GR" dirty="0"/>
              <a:t>Ρωμανός ο Μελωδός υμνεί τον Θεό και τους αγίους, τους οποίους περιγράφει σύμφωνα με τις παραδόσεις της Ορθοδοξίας. </a:t>
            </a:r>
            <a:endParaRPr lang="el-GR" dirty="0" smtClean="0"/>
          </a:p>
          <a:p>
            <a:pPr algn="ctr"/>
            <a:r>
              <a:rPr lang="el-GR" dirty="0" smtClean="0"/>
              <a:t>Οι </a:t>
            </a:r>
            <a:r>
              <a:rPr lang="el-GR" dirty="0"/>
              <a:t>Βυζαντινοί αγιογράφοι επεξεργάζονται τα κατάλληλα συμβολικά μέσα που πίστευαν ότι τους επιτρέπουν να προχωρήσουν πέρα από την επιφανειακή ομορφιά της φθαρτής φύσης στο πνευματικό κάλλος της μεταφυσικής διάστασης. </a:t>
            </a:r>
            <a:endParaRPr lang="el-GR" dirty="0" smtClean="0"/>
          </a:p>
          <a:p>
            <a:pPr algn="ctr"/>
            <a:r>
              <a:rPr lang="el-GR" dirty="0" smtClean="0"/>
              <a:t>Οι </a:t>
            </a:r>
            <a:r>
              <a:rPr lang="el-GR" dirty="0"/>
              <a:t>αρχιτέκτονες ενός γοτθικού ή ενός βυζαντινού ναού αυτό το κάλλος ενδιαφέρονται να αποδώσουν μέσα από κτίσματα που αναδεικνύουν τη σχέση του ανθρώπου και του κτιστού σύμπαντος με τον Θεό. </a:t>
            </a:r>
            <a:endParaRPr lang="el-GR" dirty="0" smtClean="0"/>
          </a:p>
          <a:p>
            <a:pPr algn="ctr"/>
            <a:r>
              <a:rPr lang="el-GR" dirty="0" smtClean="0"/>
              <a:t>Η </a:t>
            </a:r>
            <a:r>
              <a:rPr lang="el-GR" dirty="0"/>
              <a:t>μουσική του Γιόχαν </a:t>
            </a:r>
            <a:r>
              <a:rPr lang="el-GR" dirty="0" err="1"/>
              <a:t>Σεμπάστιαν</a:t>
            </a:r>
            <a:r>
              <a:rPr lang="el-GR" dirty="0"/>
              <a:t> Μπαχ δίνει την εντύπωση της σύλληψης μιας αρμονίας υπερβατικής, με θεϊκή προέλευση.</a:t>
            </a:r>
          </a:p>
        </p:txBody>
      </p:sp>
      <p:sp>
        <p:nvSpPr>
          <p:cNvPr id="4" name="Θέση περιεχομένου 3"/>
          <p:cNvSpPr>
            <a:spLocks noGrp="1"/>
          </p:cNvSpPr>
          <p:nvPr>
            <p:ph sz="half" idx="2"/>
          </p:nvPr>
        </p:nvSpPr>
        <p:spPr>
          <a:xfrm>
            <a:off x="6715126" y="1671638"/>
            <a:ext cx="5129211" cy="4086225"/>
          </a:xfrm>
        </p:spPr>
        <p:txBody>
          <a:bodyPr>
            <a:normAutofit fontScale="92500" lnSpcReduction="10000"/>
          </a:bodyPr>
          <a:lstStyle/>
          <a:p>
            <a:pPr algn="just"/>
            <a:endParaRPr lang="el-GR" dirty="0" smtClean="0"/>
          </a:p>
          <a:p>
            <a:pPr algn="just"/>
            <a:endParaRPr lang="el-GR" dirty="0"/>
          </a:p>
          <a:p>
            <a:pPr algn="just"/>
            <a:endParaRPr lang="el-GR" dirty="0"/>
          </a:p>
          <a:p>
            <a:pPr algn="just"/>
            <a:endParaRPr lang="el-GR" dirty="0"/>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12</a:t>
            </a:fld>
            <a:endParaRPr lang="en-US" dirty="0"/>
          </a:p>
        </p:txBody>
      </p:sp>
      <p:pic>
        <p:nvPicPr>
          <p:cNvPr id="4102" name="Picture 6" descr="Αποτέλεσμα εικόνας για ΓΟΤΘΙΚΟς ΝΑΟΣ ΜΙΛΑΝ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807" y="1671639"/>
            <a:ext cx="2235071" cy="188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524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0327" y="1"/>
            <a:ext cx="6789161" cy="845126"/>
          </a:xfrm>
        </p:spPr>
        <p:txBody>
          <a:bodyPr>
            <a:normAutofit/>
          </a:bodyPr>
          <a:lstStyle/>
          <a:p>
            <a:pPr algn="ctr"/>
            <a:r>
              <a:rPr lang="el-GR" sz="2000" b="1" cap="none" dirty="0" smtClean="0"/>
              <a:t>3. Η τέχνη ως έκφραση </a:t>
            </a:r>
            <a:br>
              <a:rPr lang="el-GR" sz="2000" b="1" cap="none" dirty="0" smtClean="0"/>
            </a:br>
            <a:r>
              <a:rPr lang="el-GR" sz="2000" b="1" cap="none" dirty="0" smtClean="0"/>
              <a:t>των συναισθημάτων του δημιουργού</a:t>
            </a:r>
            <a:endParaRPr lang="el-GR" sz="2000" b="1" cap="none" dirty="0"/>
          </a:p>
        </p:txBody>
      </p:sp>
      <p:sp>
        <p:nvSpPr>
          <p:cNvPr id="3" name="Θέση περιεχομένου 2"/>
          <p:cNvSpPr>
            <a:spLocks noGrp="1"/>
          </p:cNvSpPr>
          <p:nvPr>
            <p:ph sz="half" idx="1"/>
          </p:nvPr>
        </p:nvSpPr>
        <p:spPr>
          <a:xfrm>
            <a:off x="304801" y="1039091"/>
            <a:ext cx="8582456" cy="5264727"/>
          </a:xfrm>
        </p:spPr>
        <p:txBody>
          <a:bodyPr>
            <a:normAutofit fontScale="25000" lnSpcReduction="20000"/>
          </a:bodyPr>
          <a:lstStyle/>
          <a:p>
            <a:pPr algn="just"/>
            <a:endParaRPr lang="el-GR" dirty="0" smtClean="0"/>
          </a:p>
          <a:p>
            <a:pPr algn="ctr">
              <a:spcBef>
                <a:spcPts val="0"/>
              </a:spcBef>
            </a:pPr>
            <a:r>
              <a:rPr lang="el-GR" sz="8000" dirty="0" smtClean="0"/>
              <a:t>Το ρομαντικό κίνημα, που </a:t>
            </a:r>
            <a:r>
              <a:rPr lang="el-GR" sz="8000" dirty="0" err="1" smtClean="0"/>
              <a:t>ξε</a:t>
            </a:r>
            <a:r>
              <a:rPr lang="el-GR" sz="8000" dirty="0" smtClean="0"/>
              <a:t> κίνησε στα τέλη του 18ου και στις αρχές του 19ου αιώνα και κυριάρχησε στη Γερμανία, την Αγγλία και τη Γαλλία, εντοπίζει το κριτήριο της αισθητικής αξίας των καλλιτεχνικών δημιουργημάτων στην αποτύπωση του ανθρώπινου πάθους σε εικόνες, χρώματα, ήχους και λέξεις. Όσο πιο αυθεντική και ζωηρή είναι αυτή η αποτύπωση, τόσο πιο πετυχημένο είναι το έργο τέχνης και ο αναγνώστης, ο θεατής ή ο ακροατής νιώθει μέσα του κάτι ανάλογο με εκείνο που αισθανόταν ο συγγραφέας, ο ζωγράφος, ή ο μουσικός.</a:t>
            </a:r>
          </a:p>
          <a:p>
            <a:pPr marL="0" indent="0" algn="ctr">
              <a:spcBef>
                <a:spcPts val="0"/>
              </a:spcBef>
              <a:buNone/>
            </a:pPr>
            <a:r>
              <a:rPr lang="el-GR" sz="8000" dirty="0" smtClean="0"/>
              <a:t> </a:t>
            </a:r>
          </a:p>
          <a:p>
            <a:pPr algn="ctr">
              <a:spcBef>
                <a:spcPts val="0"/>
              </a:spcBef>
            </a:pPr>
            <a:r>
              <a:rPr lang="el-GR" sz="8000" dirty="0" smtClean="0"/>
              <a:t>Στη φύση και στην τέχνη εκείνο που μπορεί να τραβήξει την προσοχή μας δεν είναι μόνο η αρμονία των αναπαριστώμενων στοιχείων, αλλά και καταστάσεις που χαρακτηρίζονται από ένταση και προκαλούν δέος: δε μας εντυπωσιάζουν μόνο η γαλήνη και η καλοκαιρία, αλλά και οι καταιγίδες και οι τρικυμίες ή ο βαρύς και συννεφιασμένος ουρανός. </a:t>
            </a:r>
          </a:p>
          <a:p>
            <a:pPr algn="ctr">
              <a:spcBef>
                <a:spcPts val="0"/>
              </a:spcBef>
            </a:pPr>
            <a:endParaRPr lang="el-GR" sz="8000" dirty="0" smtClean="0"/>
          </a:p>
          <a:p>
            <a:pPr algn="ctr">
              <a:spcBef>
                <a:spcPts val="0"/>
              </a:spcBef>
            </a:pPr>
            <a:r>
              <a:rPr lang="el-GR" sz="8000" dirty="0" smtClean="0"/>
              <a:t>Για να χαρακτηρίσουμε την αισθητική ιδιαιτερότητα αυτών των καταστάσεων, χρησιμοποιούμε αντί για την έννοια του “ωραίου”, εκείνη του “υψηλού” ή του “υπέροχου”, αυτού που μας συγκινεί με το να μας εντυπωσιάζει, ακόμη και με το να μας τρομάζει. </a:t>
            </a:r>
            <a:r>
              <a:rPr lang="el-GR" sz="8000" dirty="0" err="1" smtClean="0"/>
              <a:t>Oι</a:t>
            </a:r>
            <a:r>
              <a:rPr lang="el-GR" sz="8000" dirty="0" smtClean="0"/>
              <a:t> ρομαντικοί καλλιτέχνες επιμένουν συχνά στην απόδοση συναισθημάτων που συνδέονται με αυτή την ιδιάζουσα αισθητική εμπειρία.</a:t>
            </a:r>
          </a:p>
          <a:p>
            <a:pPr algn="ctr">
              <a:spcBef>
                <a:spcPts val="0"/>
              </a:spcBef>
            </a:pPr>
            <a:endParaRPr lang="el-GR" sz="8000" dirty="0"/>
          </a:p>
        </p:txBody>
      </p:sp>
      <p:sp>
        <p:nvSpPr>
          <p:cNvPr id="4" name="Θέση αριθμού διαφάνειας 3"/>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Θέση περιεχομένου 5" descr="pic87"/>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887257" y="120227"/>
            <a:ext cx="2299854" cy="2286144"/>
          </a:xfrm>
          <a:prstGeom prst="rect">
            <a:avLst/>
          </a:prstGeom>
          <a:noFill/>
          <a:ln>
            <a:noFill/>
          </a:ln>
        </p:spPr>
      </p:pic>
      <p:sp>
        <p:nvSpPr>
          <p:cNvPr id="7" name="Ορθογώνιο 6"/>
          <p:cNvSpPr/>
          <p:nvPr/>
        </p:nvSpPr>
        <p:spPr>
          <a:xfrm>
            <a:off x="9060873" y="2461789"/>
            <a:ext cx="2646218" cy="3970318"/>
          </a:xfrm>
          <a:prstGeom prst="rect">
            <a:avLst/>
          </a:prstGeom>
        </p:spPr>
        <p:txBody>
          <a:bodyPr wrap="square">
            <a:spAutoFit/>
          </a:bodyPr>
          <a:lstStyle/>
          <a:p>
            <a:r>
              <a:rPr lang="el-GR" dirty="0" err="1" smtClean="0"/>
              <a:t>Έντβαρντ</a:t>
            </a:r>
            <a:r>
              <a:rPr lang="el-GR" dirty="0" smtClean="0"/>
              <a:t> </a:t>
            </a:r>
            <a:r>
              <a:rPr lang="el-GR" dirty="0" err="1" smtClean="0"/>
              <a:t>Μουνχ</a:t>
            </a:r>
            <a:r>
              <a:rPr lang="el-GR" dirty="0" smtClean="0"/>
              <a:t>, Η κραυγή, 1893, </a:t>
            </a:r>
            <a:r>
              <a:rPr lang="el-GR" dirty="0" err="1" smtClean="0"/>
              <a:t>Όσλο</a:t>
            </a:r>
            <a:r>
              <a:rPr lang="el-GR" dirty="0" smtClean="0"/>
              <a:t>, Μουσείο </a:t>
            </a:r>
            <a:r>
              <a:rPr lang="el-GR" dirty="0" err="1" smtClean="0"/>
              <a:t>Μουνχ</a:t>
            </a:r>
            <a:r>
              <a:rPr lang="el-GR" dirty="0" smtClean="0"/>
              <a:t>. Θεωρείται ένα από τα αριστουργήματα της ζωγραφικής στα τέλη του 19ου αιώνα. “Άκουσα μια κραυγή”, έγραψε, “και τότε ζωγράφισα τα σύννεφα σαν να ήταν αίμα και έκανα ακόμα και τα χρώματα να ουρλιάξουν”.</a:t>
            </a:r>
            <a:endParaRPr lang="el-GR" dirty="0"/>
          </a:p>
        </p:txBody>
      </p:sp>
    </p:spTree>
    <p:extLst>
      <p:ext uri="{BB962C8B-B14F-4D97-AF65-F5344CB8AC3E}">
        <p14:creationId xmlns:p14="http://schemas.microsoft.com/office/powerpoint/2010/main" val="4019198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2895600" y="221673"/>
            <a:ext cx="8610600" cy="524452"/>
          </a:xfrm>
        </p:spPr>
        <p:txBody>
          <a:bodyPr>
            <a:normAutofit/>
          </a:bodyPr>
          <a:lstStyle/>
          <a:p>
            <a:pPr algn="l"/>
            <a:r>
              <a:rPr lang="el-GR" sz="2400" b="1" dirty="0" smtClean="0"/>
              <a:t>       4</a:t>
            </a:r>
            <a:r>
              <a:rPr lang="el-GR" sz="2400" b="1" dirty="0"/>
              <a:t>. Η </a:t>
            </a:r>
            <a:r>
              <a:rPr lang="el-GR" sz="2400" b="1" cap="none" dirty="0"/>
              <a:t>τέχνη ως ελεύθερο παιχνίδι της φαντασίας</a:t>
            </a:r>
            <a:endParaRPr lang="el-GR" sz="2400" b="1" dirty="0"/>
          </a:p>
        </p:txBody>
      </p:sp>
      <p:sp>
        <p:nvSpPr>
          <p:cNvPr id="6" name="Θέση περιεχομένου 5"/>
          <p:cNvSpPr>
            <a:spLocks noGrp="1"/>
          </p:cNvSpPr>
          <p:nvPr>
            <p:ph idx="1"/>
          </p:nvPr>
        </p:nvSpPr>
        <p:spPr>
          <a:xfrm>
            <a:off x="374073" y="746126"/>
            <a:ext cx="11132127" cy="5472560"/>
          </a:xfrm>
        </p:spPr>
        <p:txBody>
          <a:bodyPr>
            <a:normAutofit fontScale="25000" lnSpcReduction="20000"/>
          </a:bodyPr>
          <a:lstStyle/>
          <a:p>
            <a:endParaRPr lang="el-GR" dirty="0"/>
          </a:p>
          <a:p>
            <a:pPr algn="just"/>
            <a:r>
              <a:rPr lang="el-GR" sz="8800" dirty="0" smtClean="0"/>
              <a:t>Η φαντασία μας </a:t>
            </a:r>
            <a:r>
              <a:rPr lang="el-GR" sz="8800" dirty="0"/>
              <a:t>δίνει τη δυνατότητα να ξεπεράσουμε την απλή, πιστή αναπαραγωγή της πραγματικότητας και να δημιουργήσουμε κάτι καινούριο. Μιλώντας βέβαια για ελεύθερο παιχνίδι της φαντασίας δεν πρέπει να νομίσουμε ότι ο δημιουργός δε θα χρειαστεί τελικά να πειθαρχήσει και να κατευθύνει την έκφραση της έμπνευσής του σύμφωνα με τους κανόνες που διέπουν αυτό το “παιχνίδι”. Η ελευθερία του δε συνεπάγεται ανυπαρξία κανόνων.</a:t>
            </a:r>
          </a:p>
          <a:p>
            <a:pPr algn="just"/>
            <a:r>
              <a:rPr lang="el-GR" sz="8800" dirty="0"/>
              <a:t>Εκείνο που έχει σημασία είναι ότι η τέχνη αποτελεί μια αυτόνομη δραστηριότητα, αφού διαφοροποιείται και από την επιδίωξη της γνώσης, αλλά και από την εξυπηρέτηση των πρακτικών αναγκών της καθημερινής ζωής. </a:t>
            </a:r>
            <a:endParaRPr lang="el-GR" sz="8800" dirty="0" smtClean="0"/>
          </a:p>
          <a:p>
            <a:pPr algn="just"/>
            <a:r>
              <a:rPr lang="el-GR" sz="8800" dirty="0" smtClean="0"/>
              <a:t>Γι</a:t>
            </a:r>
            <a:r>
              <a:rPr lang="el-GR" sz="8800" dirty="0"/>
              <a:t>’ αυτό και όταν μιλάμε για “καθαρή” αισθητική απόλαυση ενός αντικειμένου ή μιας κατάστασης, συνηθίζουμε να αποσυνδέουμε αυτή την απόλαυση από τη γνωστική σύλληψη και την πρακτική χρησιμότητα του αντικειμένου. Έτσι, η καλλιτεχνική ευαισθησία μάς διδάσκει να διακρίνουμε το ωραίο ως μια ξεχωριστή αξία που μπορεί να ανιχνευθεί στον κόσμο που μας περιβάλλει, όταν τον κοιτάξουμε με τον κατάλληλο τρόπο.</a:t>
            </a:r>
          </a:p>
          <a:p>
            <a:pPr algn="just"/>
            <a:r>
              <a:rPr lang="el-GR" sz="8800" dirty="0" smtClean="0"/>
              <a:t>Ο δημιουργός </a:t>
            </a:r>
            <a:r>
              <a:rPr lang="el-GR" sz="8800" dirty="0"/>
              <a:t>ενός ποιήματος ή ενός ζωγραφικού πίνακα, που περιγράφει ένα τοπίο ή εκφράζει ένα βίωμα, αποβλέπει στο να αναδείξει μια μορφή που θα μας συγκινήσει αισθητικά, πέρα από οποιονδήποτε γνωστικό, ηθικό ή πολιτικό </a:t>
            </a:r>
            <a:r>
              <a:rPr lang="el-GR" sz="8800" dirty="0" smtClean="0"/>
              <a:t>στόχο.</a:t>
            </a:r>
            <a:endParaRPr lang="el-GR" sz="8800" dirty="0"/>
          </a:p>
          <a:p>
            <a:endParaRPr lang="el-GR" sz="8800" dirty="0"/>
          </a:p>
          <a:p>
            <a:endParaRPr lang="el-GR" dirty="0"/>
          </a:p>
        </p:txBody>
      </p:sp>
      <p:sp>
        <p:nvSpPr>
          <p:cNvPr id="4" name="Θέση αριθμού διαφάνειας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385725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Θέση περιεχομένου 3"/>
          <p:cNvSpPr>
            <a:spLocks noGrp="1"/>
          </p:cNvSpPr>
          <p:nvPr>
            <p:ph sz="half" idx="2"/>
          </p:nvPr>
        </p:nvSpPr>
        <p:spPr/>
        <p:txBody>
          <a:bodyPr>
            <a:normAutofit fontScale="92500" lnSpcReduction="20000"/>
          </a:bodyPr>
          <a:lstStyle/>
          <a:p>
            <a:r>
              <a:rPr lang="el-GR" sz="2400" dirty="0"/>
              <a:t>Ντε </a:t>
            </a:r>
            <a:r>
              <a:rPr lang="el-GR" sz="2400" dirty="0" err="1"/>
              <a:t>Κίρικο</a:t>
            </a:r>
            <a:r>
              <a:rPr lang="el-GR" sz="2400" dirty="0"/>
              <a:t>, Προσωπογραφία του </a:t>
            </a:r>
            <a:r>
              <a:rPr lang="el-GR" sz="2400" dirty="0" err="1"/>
              <a:t>Γκιγιώμ</a:t>
            </a:r>
            <a:r>
              <a:rPr lang="el-GR" sz="2400" dirty="0"/>
              <a:t> </a:t>
            </a:r>
            <a:r>
              <a:rPr lang="el-GR" sz="2400" dirty="0" err="1"/>
              <a:t>Απολιναίρ</a:t>
            </a:r>
            <a:r>
              <a:rPr lang="el-GR" sz="2400" dirty="0"/>
              <a:t>, 1914, Παρίσι, Κέντρο </a:t>
            </a:r>
            <a:r>
              <a:rPr lang="el-GR" sz="2400" dirty="0" err="1"/>
              <a:t>Ζώρζ</a:t>
            </a:r>
            <a:r>
              <a:rPr lang="el-GR" sz="2400" dirty="0"/>
              <a:t> </a:t>
            </a:r>
            <a:r>
              <a:rPr lang="el-GR" sz="2400" dirty="0" err="1"/>
              <a:t>Πομπιντού</a:t>
            </a:r>
            <a:r>
              <a:rPr lang="el-GR" sz="2400" dirty="0"/>
              <a:t>, Εθνικό Μουσείο Μοντέρνας Τέχνης. Φόρος τιμής στον ποιητή και φίλο του, το έργο αυτό απεικονίζει το χαρακτηριστικό προφίλ του </a:t>
            </a:r>
            <a:r>
              <a:rPr lang="el-GR" sz="2400" dirty="0" err="1"/>
              <a:t>Απολιναίρ</a:t>
            </a:r>
            <a:r>
              <a:rPr lang="el-GR" sz="2400" dirty="0"/>
              <a:t>, ως σκιά ή στόχο. Στο πρώτο πλάνο του πίνακα, η κλασική προτομή με τα μαύρα γυαλιά παραπέμπει στον τυφλό μάντη της αρχαιότητας. Το ψάρι και το όστρακο συμβολίζει τη θεραπευτική αλλά και την οραματική δύναμη της ποίησης.</a:t>
            </a:r>
          </a:p>
          <a:p>
            <a:endParaRPr lang="el-GR" dirty="0"/>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15</a:t>
            </a:fld>
            <a:endParaRPr lang="en-US" dirty="0"/>
          </a:p>
        </p:txBody>
      </p:sp>
      <p:pic>
        <p:nvPicPr>
          <p:cNvPr id="6" name="Θέση περιεχομένου 5" descr="pic88"/>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13509" y="2267988"/>
            <a:ext cx="4364182" cy="3877265"/>
          </a:xfrm>
          <a:prstGeom prst="rect">
            <a:avLst/>
          </a:prstGeom>
          <a:noFill/>
          <a:ln>
            <a:noFill/>
          </a:ln>
        </p:spPr>
      </p:pic>
    </p:spTree>
    <p:extLst>
      <p:ext uri="{BB962C8B-B14F-4D97-AF65-F5344CB8AC3E}">
        <p14:creationId xmlns:p14="http://schemas.microsoft.com/office/powerpoint/2010/main" val="2388041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4973782" y="138546"/>
            <a:ext cx="6532418" cy="607580"/>
          </a:xfrm>
        </p:spPr>
        <p:txBody>
          <a:bodyPr>
            <a:normAutofit fontScale="90000"/>
          </a:bodyPr>
          <a:lstStyle/>
          <a:p>
            <a:pPr algn="l"/>
            <a:r>
              <a:rPr lang="el-GR" b="1" cap="none" dirty="0" smtClean="0"/>
              <a:t>    Η τέχνη για την τέχνη</a:t>
            </a:r>
            <a:endParaRPr lang="el-GR" b="1" cap="none" dirty="0"/>
          </a:p>
        </p:txBody>
      </p:sp>
      <p:sp>
        <p:nvSpPr>
          <p:cNvPr id="9" name="Θέση περιεχομένου 8"/>
          <p:cNvSpPr>
            <a:spLocks noGrp="1"/>
          </p:cNvSpPr>
          <p:nvPr>
            <p:ph sz="half" idx="1"/>
          </p:nvPr>
        </p:nvSpPr>
        <p:spPr>
          <a:xfrm>
            <a:off x="663002" y="746125"/>
            <a:ext cx="8099998" cy="5460711"/>
          </a:xfrm>
        </p:spPr>
        <p:txBody>
          <a:bodyPr>
            <a:normAutofit lnSpcReduction="10000"/>
          </a:bodyPr>
          <a:lstStyle/>
          <a:p>
            <a:pPr algn="ctr"/>
            <a:r>
              <a:rPr lang="el-GR" dirty="0" smtClean="0"/>
              <a:t>Η καλλιτεχνική </a:t>
            </a:r>
            <a:r>
              <a:rPr lang="el-GR" dirty="0"/>
              <a:t>δημιουργία, αλλά και η εμπειρία που παρέχει η αισθητική στάση απέναντι στα πράγματα εκφράζουν μια “σκοπιμότητα χωρίς </a:t>
            </a:r>
            <a:r>
              <a:rPr lang="el-GR" dirty="0" smtClean="0"/>
              <a:t>σκοπό” (</a:t>
            </a:r>
            <a:r>
              <a:rPr lang="el-GR" dirty="0" err="1" smtClean="0"/>
              <a:t>Καντ</a:t>
            </a:r>
            <a:r>
              <a:rPr lang="el-GR" dirty="0" smtClean="0"/>
              <a:t>). Κατ</a:t>
            </a:r>
            <a:r>
              <a:rPr lang="el-GR" dirty="0"/>
              <a:t>’ αυτόν τον τρόπο μπορούμε να αναγνωρίσουμε την αξία της τέχνης στην αυτονομία της -στη διάκρισή της από άλλες πνευματικές και πρακτικές δραστηριότητες- και στη δυνατότητά της να μας παρέχει τη χαρά της ελεύθερης δημιουργίας, μια απόλαυση παρόμοια με εκείνη ενός παιχνιδιού που δεν έχει κανέναν απώτερο στόχο, πέρα από την ευχαρίστηση της συμμετοχής σ’ αυτό. </a:t>
            </a:r>
            <a:endParaRPr lang="el-GR" dirty="0" smtClean="0"/>
          </a:p>
          <a:p>
            <a:pPr algn="ctr"/>
            <a:r>
              <a:rPr lang="el-GR" dirty="0" smtClean="0"/>
              <a:t>Οι </a:t>
            </a:r>
            <a:r>
              <a:rPr lang="el-GR" dirty="0"/>
              <a:t>κανόνες της τέχνης υπαγορεύονται από την ίδια την τέχνη και θα ήταν λάθος να αναζητηθούν στη θρησκεία, στην επιστήμη, στην ηθική ή στην πολιτική. Μερικοί μάλιστα καλλιτέχνες δε διστάζουν να υιοθετήσουν το αξίωμα “η τέχνη για την τέχνη”, προκειμένου να τονίσουν την ανάγκη να εξετάζουμε την καλλιτεχνική δημιουργία </a:t>
            </a:r>
            <a:r>
              <a:rPr lang="el-GR" dirty="0" err="1"/>
              <a:t>καθεαυτήν</a:t>
            </a:r>
            <a:r>
              <a:rPr lang="el-GR" dirty="0"/>
              <a:t>, ανεξάρτητα από οποιαδήποτε ευρύτερη κοινωνική λειτουργία της.</a:t>
            </a:r>
          </a:p>
        </p:txBody>
      </p:sp>
      <p:sp>
        <p:nvSpPr>
          <p:cNvPr id="11" name="Θέση αριθμού διαφάνειας 10"/>
          <p:cNvSpPr>
            <a:spLocks noGrp="1"/>
          </p:cNvSpPr>
          <p:nvPr>
            <p:ph type="sldNum" sz="quarter" idx="12"/>
          </p:nvPr>
        </p:nvSpPr>
        <p:spPr/>
        <p:txBody>
          <a:bodyPr/>
          <a:lstStyle/>
          <a:p>
            <a:fld id="{6D22F896-40B5-4ADD-8801-0D06FADFA095}" type="slidenum">
              <a:rPr lang="en-US" smtClean="0"/>
              <a:t>16</a:t>
            </a:fld>
            <a:endParaRPr lang="en-US" dirty="0"/>
          </a:p>
        </p:txBody>
      </p:sp>
      <p:pic>
        <p:nvPicPr>
          <p:cNvPr id="3" name="Θέση περιεχομένου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25002" y="1406237"/>
            <a:ext cx="2681198" cy="4024313"/>
          </a:xfrm>
        </p:spPr>
      </p:pic>
    </p:spTree>
    <p:extLst>
      <p:ext uri="{BB962C8B-B14F-4D97-AF65-F5344CB8AC3E}">
        <p14:creationId xmlns:p14="http://schemas.microsoft.com/office/powerpoint/2010/main" val="2635351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71750" y="235527"/>
            <a:ext cx="7600950" cy="1507548"/>
          </a:xfrm>
        </p:spPr>
        <p:txBody>
          <a:bodyPr>
            <a:noAutofit/>
          </a:bodyPr>
          <a:lstStyle/>
          <a:p>
            <a:pPr algn="ctr"/>
            <a:r>
              <a:rPr lang="el-GR" sz="2800" cap="none" dirty="0" smtClean="0"/>
              <a:t>5. Η μοντέρνα τέχνη ως αναφορά της τέχνης</a:t>
            </a:r>
            <a:r>
              <a:rPr lang="el-GR" sz="2800" cap="none" dirty="0"/>
              <a:t> </a:t>
            </a:r>
            <a:r>
              <a:rPr lang="el-GR" sz="2800" cap="none" dirty="0" smtClean="0"/>
              <a:t>στον ίδιο της τον εαυτό </a:t>
            </a:r>
            <a:br>
              <a:rPr lang="el-GR" sz="2800" cap="none" dirty="0" smtClean="0"/>
            </a:br>
            <a:endParaRPr lang="el-GR" sz="2800" cap="none" dirty="0"/>
          </a:p>
        </p:txBody>
      </p:sp>
      <p:sp>
        <p:nvSpPr>
          <p:cNvPr id="3" name="Θέση περιεχομένου 2"/>
          <p:cNvSpPr>
            <a:spLocks noGrp="1"/>
          </p:cNvSpPr>
          <p:nvPr>
            <p:ph idx="1"/>
          </p:nvPr>
        </p:nvSpPr>
        <p:spPr>
          <a:xfrm>
            <a:off x="685800" y="1302328"/>
            <a:ext cx="10820400" cy="5444836"/>
          </a:xfrm>
        </p:spPr>
        <p:txBody>
          <a:bodyPr>
            <a:normAutofit lnSpcReduction="10000"/>
          </a:bodyPr>
          <a:lstStyle/>
          <a:p>
            <a:pPr algn="just"/>
            <a:r>
              <a:rPr lang="el-GR" dirty="0"/>
              <a:t>Τον 20ό αιώνα οι παραδοσιακές αντιλήψεις για την καλλιτεχνική δημιουργία και τις αισθητικές αξίες τις οποίες αυτή ενσαρκώνει φάνηκε να αμφισβητούνται και να ανατρέπονται στην πράξη μέσα από τα διάφορα κινήματα της λεγόμενης “μοντέρνας τέχνης”. Έτσι, τέθηκε υπό αμφισβήτηση η υποχρέωση του καλλιτέχνη να επιδιώκει κάποια πιστή απεικόνιση των μορφών στη ζωγραφική και στη γλυπτική, να σέβεται τις παλαιότερες αρχές που εξασφάλιζαν την έκφραση των νοημάτων στη λογοτεχνία -όπως η τήρηση των κανόνων της προσωδίας, της ομοιοκαταληξίας και της λογικής αλληλουχίας στην ποίηση, η ενότητα και η συνέχεια της αφήγησης στην πεζογραφία, η συνοχή της πλοκής στο θέατρο ή να τηρεί με ευλάβεια την παραδοσιακή αρμονία των συνθέσεων στη μουσική. </a:t>
            </a:r>
            <a:endParaRPr lang="el-GR" dirty="0" smtClean="0"/>
          </a:p>
          <a:p>
            <a:pPr algn="just"/>
            <a:r>
              <a:rPr lang="el-GR" dirty="0" smtClean="0"/>
              <a:t>Οι </a:t>
            </a:r>
            <a:r>
              <a:rPr lang="el-GR" dirty="0"/>
              <a:t>επαναστατικές αυτές αλλαγές θεωρήθηκε από πολλούς ότι βοήθησαν την τέχνη να αξιοποιήσει καλύτερα τις δημιουργικές της δυνάμεις και να συμβάλει στη διεύρυνση των πνευματικών οριζόντων του </a:t>
            </a:r>
            <a:r>
              <a:rPr lang="el-GR" dirty="0" smtClean="0"/>
              <a:t>ανθρώπου όπως π.χ. με την ανάδειξη των ορμών του υποσυνείδητου </a:t>
            </a:r>
            <a:r>
              <a:rPr lang="el-GR" dirty="0"/>
              <a:t>στην οποία στόχευαν οι υπερρεαλιστές. </a:t>
            </a:r>
            <a:endParaRPr lang="el-GR" dirty="0" smtClean="0"/>
          </a:p>
          <a:p>
            <a:pPr algn="just"/>
            <a:r>
              <a:rPr lang="el-GR" dirty="0" smtClean="0"/>
              <a:t>Σύμφωνα </a:t>
            </a:r>
            <a:r>
              <a:rPr lang="el-GR" dirty="0"/>
              <a:t>όμως με άλλους, με τις εξελίξεις αυτές η σύγχρονη τέχνη έχει μπει σε μια περίοδο σοβαρής κρίσης, η οποία συνεχίζεται μέχρι σήμερα και μάλιστα αντανακλά τα γενικότερα αδιέξοδα του δυτικού πολιτισμού.</a:t>
            </a:r>
          </a:p>
        </p:txBody>
      </p:sp>
      <p:sp>
        <p:nvSpPr>
          <p:cNvPr id="4" name="Θέση αριθμού διαφάνειας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707521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8368145" y="0"/>
            <a:ext cx="2881746" cy="1362236"/>
          </a:xfrm>
        </p:spPr>
        <p:txBody>
          <a:bodyPr>
            <a:normAutofit/>
          </a:bodyPr>
          <a:lstStyle/>
          <a:p>
            <a:r>
              <a:rPr lang="el-GR" sz="2800" b="1" cap="none" dirty="0" err="1" smtClean="0"/>
              <a:t>Αυτο</a:t>
            </a:r>
            <a:r>
              <a:rPr lang="el-GR" sz="2800" b="1" cap="none" dirty="0" smtClean="0"/>
              <a:t/>
            </a:r>
            <a:br>
              <a:rPr lang="el-GR" sz="2800" b="1" cap="none" dirty="0" smtClean="0"/>
            </a:br>
            <a:r>
              <a:rPr lang="el-GR" sz="2800" b="1" cap="none" dirty="0" err="1" smtClean="0"/>
              <a:t>αναφορικότητα</a:t>
            </a:r>
            <a:endParaRPr lang="el-GR" sz="2800" b="1" cap="none" dirty="0"/>
          </a:p>
        </p:txBody>
      </p:sp>
      <p:sp>
        <p:nvSpPr>
          <p:cNvPr id="3" name="Θέση περιεχομένου 2"/>
          <p:cNvSpPr>
            <a:spLocks noGrp="1"/>
          </p:cNvSpPr>
          <p:nvPr>
            <p:ph idx="1"/>
          </p:nvPr>
        </p:nvSpPr>
        <p:spPr>
          <a:xfrm>
            <a:off x="706582" y="1362235"/>
            <a:ext cx="11125200" cy="5398783"/>
          </a:xfrm>
        </p:spPr>
        <p:txBody>
          <a:bodyPr>
            <a:noAutofit/>
          </a:bodyPr>
          <a:lstStyle/>
          <a:p>
            <a:pPr algn="just"/>
            <a:r>
              <a:rPr lang="el-GR" sz="2000" dirty="0" smtClean="0"/>
              <a:t>Η </a:t>
            </a:r>
            <a:r>
              <a:rPr lang="el-GR" sz="2000" dirty="0"/>
              <a:t>καλλιτεχνική δημιουργία επιλέγει συχνά ως βασικό θέμα της όχι πια τον φυσικό, τον υπερβατικό ή τον εσωτερικό κόσμο, αλλά τον ίδιο της τον εαυτό. </a:t>
            </a:r>
            <a:endParaRPr lang="el-GR" sz="2000" dirty="0" smtClean="0"/>
          </a:p>
          <a:p>
            <a:pPr algn="just"/>
            <a:r>
              <a:rPr lang="el-GR" sz="2000" dirty="0" smtClean="0"/>
              <a:t>Έτσι</a:t>
            </a:r>
            <a:r>
              <a:rPr lang="el-GR" sz="2000" dirty="0"/>
              <a:t>, αρκετοί μιλούν για “</a:t>
            </a:r>
            <a:r>
              <a:rPr lang="el-GR" sz="2000" b="1" dirty="0" err="1"/>
              <a:t>αυτο-αναφορικότητα</a:t>
            </a:r>
            <a:r>
              <a:rPr lang="el-GR" sz="2000" dirty="0"/>
              <a:t>” των έργων τέχνης της εποχής μας, τα οποία παρέχουν αισθητική απόλαυση με το να μας κάνουν να αναρωτηθούμε πάνω στον τρόπο με τον οποίο διαλύουν τις παλαιότερες μορφές και προσπαθούν να συνθέσουν νέες, πάνω στους περίεργους συνδυασμούς των υλικών που χρησιμοποιούν, αλλά και πάνω στη δυνατότητα αξιοποίησης κοινών, καθημερινών καταστάσεων και αντικειμένων που ποτέ μέχρι τότε δε θεωρούνταν φορείς αισθητικής </a:t>
            </a:r>
            <a:r>
              <a:rPr lang="el-GR" sz="2000" dirty="0" smtClean="0"/>
              <a:t>αξίας. </a:t>
            </a:r>
          </a:p>
          <a:p>
            <a:pPr algn="just"/>
            <a:r>
              <a:rPr lang="el-GR" sz="2000" dirty="0" smtClean="0"/>
              <a:t>Παραδείγματα “</a:t>
            </a:r>
            <a:r>
              <a:rPr lang="el-GR" sz="2000" dirty="0" err="1"/>
              <a:t>αυτο-αναφορικότητας</a:t>
            </a:r>
            <a:r>
              <a:rPr lang="el-GR" sz="2000" dirty="0"/>
              <a:t>” της τέχνης. Η αισθητική αξία των συγκεκριμένων έργων μπορεί τελικά να είναι ανάλογη με την πρωτοτυπία τους και το κέντρισμα της σκέψης που προκαλούν.</a:t>
            </a:r>
          </a:p>
          <a:p>
            <a:pPr algn="just">
              <a:buFont typeface="Wingdings" panose="05000000000000000000" pitchFamily="2" charset="2"/>
              <a:buChar char="ü"/>
            </a:pPr>
            <a:r>
              <a:rPr lang="el-GR" sz="1400" dirty="0" smtClean="0"/>
              <a:t>ένα </a:t>
            </a:r>
            <a:r>
              <a:rPr lang="el-GR" sz="1400" dirty="0"/>
              <a:t>μαύρο τετράγωνο (</a:t>
            </a:r>
            <a:r>
              <a:rPr lang="el-GR" sz="1400" dirty="0" err="1"/>
              <a:t>Καζιμίρ</a:t>
            </a:r>
            <a:r>
              <a:rPr lang="el-GR" sz="1400" dirty="0"/>
              <a:t> </a:t>
            </a:r>
            <a:r>
              <a:rPr lang="el-GR" sz="1400" dirty="0" err="1"/>
              <a:t>Μάλεβιτς</a:t>
            </a:r>
            <a:r>
              <a:rPr lang="el-GR" sz="1400" dirty="0" smtClean="0"/>
              <a:t>) </a:t>
            </a:r>
          </a:p>
          <a:p>
            <a:pPr algn="just">
              <a:buFont typeface="Wingdings" panose="05000000000000000000" pitchFamily="2" charset="2"/>
              <a:buChar char="ü"/>
            </a:pPr>
            <a:r>
              <a:rPr lang="el-GR" sz="1400" dirty="0" smtClean="0"/>
              <a:t>η </a:t>
            </a:r>
            <a:r>
              <a:rPr lang="el-GR" sz="1400" dirty="0"/>
              <a:t>πορσελάνινη λεκάνη ενός ουρητηρίου (</a:t>
            </a:r>
            <a:r>
              <a:rPr lang="el-GR" sz="1400" dirty="0" err="1"/>
              <a:t>Μαρσέλ</a:t>
            </a:r>
            <a:r>
              <a:rPr lang="el-GR" sz="1400" dirty="0"/>
              <a:t> </a:t>
            </a:r>
            <a:r>
              <a:rPr lang="el-GR" sz="1400" dirty="0" err="1"/>
              <a:t>Ντυσάν</a:t>
            </a:r>
            <a:r>
              <a:rPr lang="el-GR" sz="1400" dirty="0" smtClean="0"/>
              <a:t>)</a:t>
            </a:r>
          </a:p>
          <a:p>
            <a:pPr algn="just">
              <a:buFont typeface="Wingdings" panose="05000000000000000000" pitchFamily="2" charset="2"/>
              <a:buChar char="ü"/>
            </a:pPr>
            <a:r>
              <a:rPr lang="el-GR" sz="1400" dirty="0" smtClean="0"/>
              <a:t>ένα </a:t>
            </a:r>
            <a:r>
              <a:rPr lang="el-GR" sz="1400" dirty="0"/>
              <a:t>διήγημα που έχει τη μορφή δοκιμίου (</a:t>
            </a:r>
            <a:r>
              <a:rPr lang="el-GR" sz="1400" dirty="0" err="1"/>
              <a:t>Χόρχε</a:t>
            </a:r>
            <a:r>
              <a:rPr lang="el-GR" sz="1400" dirty="0"/>
              <a:t> </a:t>
            </a:r>
            <a:r>
              <a:rPr lang="el-GR" sz="1400" dirty="0" err="1"/>
              <a:t>Λουίς</a:t>
            </a:r>
            <a:r>
              <a:rPr lang="el-GR" sz="1400" dirty="0"/>
              <a:t> </a:t>
            </a:r>
            <a:r>
              <a:rPr lang="el-GR" sz="1400" dirty="0" err="1"/>
              <a:t>Μπόρχες</a:t>
            </a:r>
            <a:r>
              <a:rPr lang="el-GR" sz="1400" dirty="0"/>
              <a:t>, Νάσος Βαγενάς</a:t>
            </a:r>
            <a:r>
              <a:rPr lang="el-GR" sz="1400" dirty="0" smtClean="0"/>
              <a:t>) </a:t>
            </a:r>
          </a:p>
          <a:p>
            <a:pPr algn="just">
              <a:buFont typeface="Wingdings" panose="05000000000000000000" pitchFamily="2" charset="2"/>
              <a:buChar char="ü"/>
            </a:pPr>
            <a:r>
              <a:rPr lang="el-GR" sz="1400" dirty="0" smtClean="0"/>
              <a:t>μια </a:t>
            </a:r>
            <a:r>
              <a:rPr lang="el-GR" sz="1400" dirty="0"/>
              <a:t>κινηματογραφική ταινία που δεν έχει σαφή πλοκή, αλλά είναι γεμάτη από εντυπωσιακές εικόνες σχολιασμένες με στίχους ποιημάτων (</a:t>
            </a:r>
            <a:r>
              <a:rPr lang="el-GR" sz="1400" dirty="0" err="1"/>
              <a:t>Στάλκερ</a:t>
            </a:r>
            <a:r>
              <a:rPr lang="el-GR" sz="1400" dirty="0"/>
              <a:t> του Αντρέι Ταρκόφσκι</a:t>
            </a:r>
            <a:r>
              <a:rPr lang="el-GR" sz="1400" dirty="0" smtClean="0"/>
              <a:t>) </a:t>
            </a:r>
          </a:p>
          <a:p>
            <a:pPr algn="just">
              <a:buFont typeface="Wingdings" panose="05000000000000000000" pitchFamily="2" charset="2"/>
              <a:buChar char="ü"/>
            </a:pPr>
            <a:r>
              <a:rPr lang="el-GR" sz="1400" dirty="0" smtClean="0"/>
              <a:t>ένα </a:t>
            </a:r>
            <a:r>
              <a:rPr lang="el-GR" sz="1400" dirty="0"/>
              <a:t>κουτί απορρυπαντικού που παρουσιάζεται σαν γλυπτό </a:t>
            </a:r>
            <a:endParaRPr lang="el-GR" sz="1400" dirty="0" smtClean="0"/>
          </a:p>
          <a:p>
            <a:pPr algn="just">
              <a:buFont typeface="Wingdings" panose="05000000000000000000" pitchFamily="2" charset="2"/>
              <a:buChar char="ü"/>
            </a:pPr>
            <a:r>
              <a:rPr lang="el-GR" sz="1400" dirty="0" smtClean="0"/>
              <a:t>ή </a:t>
            </a:r>
            <a:r>
              <a:rPr lang="el-GR" sz="1400" dirty="0"/>
              <a:t>μια φωτογραφία της </a:t>
            </a:r>
            <a:r>
              <a:rPr lang="el-GR" sz="1400" dirty="0" err="1"/>
              <a:t>Μαίριλυν</a:t>
            </a:r>
            <a:r>
              <a:rPr lang="el-GR" sz="1400" dirty="0"/>
              <a:t> Μονρόε (</a:t>
            </a:r>
            <a:r>
              <a:rPr lang="el-GR" sz="1400" dirty="0" err="1"/>
              <a:t>Άντυ</a:t>
            </a:r>
            <a:r>
              <a:rPr lang="el-GR" sz="1400" dirty="0"/>
              <a:t> </a:t>
            </a:r>
            <a:r>
              <a:rPr lang="el-GR" sz="1400" dirty="0" err="1"/>
              <a:t>Γουόρχολ</a:t>
            </a:r>
            <a:r>
              <a:rPr lang="el-GR" sz="1400" dirty="0"/>
              <a:t>) </a:t>
            </a:r>
            <a:endParaRPr lang="el-GR" sz="1400" dirty="0" smtClean="0"/>
          </a:p>
        </p:txBody>
      </p:sp>
      <p:sp>
        <p:nvSpPr>
          <p:cNvPr id="4" name="Θέση αριθμού διαφάνειας 3"/>
          <p:cNvSpPr>
            <a:spLocks noGrp="1"/>
          </p:cNvSpPr>
          <p:nvPr>
            <p:ph type="sldNum" sz="quarter" idx="12"/>
          </p:nvPr>
        </p:nvSpPr>
        <p:spPr>
          <a:xfrm>
            <a:off x="8368144" y="0"/>
            <a:ext cx="3366656" cy="1277088"/>
          </a:xfrm>
        </p:spPr>
        <p:txBody>
          <a:bodyPr/>
          <a:lstStyle/>
          <a:p>
            <a:endParaRPr lang="el-GR" dirty="0" smtClean="0"/>
          </a:p>
          <a:p>
            <a:fld id="{6D22F896-40B5-4ADD-8801-0D06FADFA095}" type="slidenum">
              <a:rPr lang="en-US" smtClean="0"/>
              <a:t>18</a:t>
            </a:fld>
            <a:endParaRPr lang="en-US" dirty="0"/>
          </a:p>
        </p:txBody>
      </p:sp>
      <p:pic>
        <p:nvPicPr>
          <p:cNvPr id="1026" name="Picture 2" descr="Αποτέλεσμα εικόνας για ΜΑΛΕΒΙΤΣ ΜΑΥΡΟ ΤΕΤΡΑΓΩΝ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3" y="3280"/>
            <a:ext cx="2147822" cy="1340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deefi.files.wordpress.com/2013/06/marcel_duchamp_fountain_at_tate_modern_by_david_shankb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781" y="-36202"/>
            <a:ext cx="1884732" cy="1313289"/>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descr="pic813"/>
          <p:cNvPicPr/>
          <p:nvPr/>
        </p:nvPicPr>
        <p:blipFill>
          <a:blip r:embed="rId4">
            <a:extLst>
              <a:ext uri="{28A0092B-C50C-407E-A947-70E740481C1C}">
                <a14:useLocalDpi xmlns:a14="http://schemas.microsoft.com/office/drawing/2010/main" val="0"/>
              </a:ext>
            </a:extLst>
          </a:blip>
          <a:srcRect/>
          <a:stretch>
            <a:fillRect/>
          </a:stretch>
        </p:blipFill>
        <p:spPr bwMode="auto">
          <a:xfrm>
            <a:off x="4927540" y="0"/>
            <a:ext cx="1347853" cy="1330420"/>
          </a:xfrm>
          <a:prstGeom prst="rect">
            <a:avLst/>
          </a:prstGeom>
          <a:noFill/>
          <a:ln>
            <a:noFill/>
          </a:ln>
        </p:spPr>
      </p:pic>
      <p:pic>
        <p:nvPicPr>
          <p:cNvPr id="8" name="Εικόνα 7" descr="pic816"/>
          <p:cNvPicPr/>
          <p:nvPr/>
        </p:nvPicPr>
        <p:blipFill>
          <a:blip r:embed="rId5">
            <a:extLst>
              <a:ext uri="{28A0092B-C50C-407E-A947-70E740481C1C}">
                <a14:useLocalDpi xmlns:a14="http://schemas.microsoft.com/office/drawing/2010/main" val="0"/>
              </a:ext>
            </a:extLst>
          </a:blip>
          <a:srcRect/>
          <a:stretch>
            <a:fillRect/>
          </a:stretch>
        </p:blipFill>
        <p:spPr bwMode="auto">
          <a:xfrm>
            <a:off x="6833397" y="-47002"/>
            <a:ext cx="1371599" cy="1348432"/>
          </a:xfrm>
          <a:prstGeom prst="rect">
            <a:avLst/>
          </a:prstGeom>
          <a:noFill/>
          <a:ln>
            <a:noFill/>
          </a:ln>
        </p:spPr>
      </p:pic>
    </p:spTree>
    <p:extLst>
      <p:ext uri="{BB962C8B-B14F-4D97-AF65-F5344CB8AC3E}">
        <p14:creationId xmlns:p14="http://schemas.microsoft.com/office/powerpoint/2010/main" val="482618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2895600" y="764373"/>
            <a:ext cx="8610600" cy="464352"/>
          </a:xfrm>
        </p:spPr>
        <p:txBody>
          <a:bodyPr>
            <a:normAutofit fontScale="90000"/>
          </a:bodyPr>
          <a:lstStyle/>
          <a:p>
            <a:endParaRPr lang="el-GR" dirty="0"/>
          </a:p>
        </p:txBody>
      </p:sp>
      <p:sp>
        <p:nvSpPr>
          <p:cNvPr id="3" name="Θέση περιεχομένου 2"/>
          <p:cNvSpPr>
            <a:spLocks noGrp="1"/>
          </p:cNvSpPr>
          <p:nvPr>
            <p:ph sz="half" idx="1"/>
          </p:nvPr>
        </p:nvSpPr>
        <p:spPr>
          <a:xfrm>
            <a:off x="685799" y="1471613"/>
            <a:ext cx="6596837" cy="5040023"/>
          </a:xfrm>
        </p:spPr>
        <p:txBody>
          <a:bodyPr>
            <a:noAutofit/>
          </a:bodyPr>
          <a:lstStyle/>
          <a:p>
            <a:pPr algn="ctr"/>
            <a:r>
              <a:rPr lang="el-GR" sz="2400" dirty="0" smtClean="0"/>
              <a:t>Οι πειραματισμοί </a:t>
            </a:r>
            <a:r>
              <a:rPr lang="el-GR" sz="2400" dirty="0"/>
              <a:t>της σύγχρονης τέχνης φαίνονται συχνά ακατανόητοι για το ευρύ κοινό και τα προϊόντα τους τελείως ξένα προς αυτό που είχαμε συνηθίσει να αποκαλούμε ωραίο. </a:t>
            </a:r>
            <a:endParaRPr lang="el-GR" sz="2400" dirty="0" smtClean="0"/>
          </a:p>
          <a:p>
            <a:pPr algn="ctr"/>
            <a:r>
              <a:rPr lang="el-GR" sz="2400" dirty="0" smtClean="0"/>
              <a:t>Κάποιοι </a:t>
            </a:r>
            <a:r>
              <a:rPr lang="el-GR" sz="2400" dirty="0"/>
              <a:t>φιλόσοφοι </a:t>
            </a:r>
            <a:r>
              <a:rPr lang="el-GR" sz="2400" dirty="0" smtClean="0"/>
              <a:t>μιλούν για </a:t>
            </a:r>
            <a:r>
              <a:rPr lang="el-GR" sz="2400" dirty="0"/>
              <a:t>το τέλος της τέχνης - όσον αφορά την ιδιαιτερότητα του χαρακτήρα της ως πνευματικής δραστηριότητας. </a:t>
            </a:r>
            <a:endParaRPr lang="el-GR" sz="2400" dirty="0" smtClean="0"/>
          </a:p>
          <a:p>
            <a:pPr algn="ctr"/>
            <a:r>
              <a:rPr lang="el-GR" sz="2400" dirty="0" smtClean="0"/>
              <a:t>Η σύγχρονη </a:t>
            </a:r>
            <a:r>
              <a:rPr lang="el-GR" sz="2400" dirty="0"/>
              <a:t>τέχνη φαίνεται πράγματι να μας αποκαλύπτει νέες δυνατότητες και να μας υποχρεώνει να επανεξετάσουμε τα κριτήρια της αισθητικής αξίας.</a:t>
            </a:r>
          </a:p>
        </p:txBody>
      </p:sp>
      <p:sp>
        <p:nvSpPr>
          <p:cNvPr id="4" name="Θέση αριθμού διαφάνειας 3"/>
          <p:cNvSpPr>
            <a:spLocks noGrp="1"/>
          </p:cNvSpPr>
          <p:nvPr>
            <p:ph type="sldNum" sz="quarter" idx="12"/>
          </p:nvPr>
        </p:nvSpPr>
        <p:spPr/>
        <p:txBody>
          <a:bodyPr/>
          <a:lstStyle/>
          <a:p>
            <a:fld id="{6D22F896-40B5-4ADD-8801-0D06FADFA095}" type="slidenum">
              <a:rPr lang="en-US" smtClean="0"/>
              <a:t>19</a:t>
            </a:fld>
            <a:endParaRPr lang="en-US" dirty="0"/>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588" y="1471613"/>
            <a:ext cx="4051247" cy="2837151"/>
          </a:xfrm>
          <a:prstGeom prst="rect">
            <a:avLst/>
          </a:prstGeom>
        </p:spPr>
      </p:pic>
      <p:sp>
        <p:nvSpPr>
          <p:cNvPr id="9" name="Θέση περιεχομένου 8"/>
          <p:cNvSpPr>
            <a:spLocks noGrp="1"/>
          </p:cNvSpPr>
          <p:nvPr>
            <p:ph sz="half" idx="2"/>
          </p:nvPr>
        </p:nvSpPr>
        <p:spPr>
          <a:xfrm>
            <a:off x="8429624" y="5915025"/>
            <a:ext cx="3076575" cy="303659"/>
          </a:xfrm>
        </p:spPr>
        <p:txBody>
          <a:bodyPr>
            <a:normAutofit fontScale="85000" lnSpcReduction="20000"/>
          </a:bodyPr>
          <a:lstStyle/>
          <a:p>
            <a:endParaRPr lang="el-GR" dirty="0"/>
          </a:p>
        </p:txBody>
      </p:sp>
    </p:spTree>
    <p:extLst>
      <p:ext uri="{BB962C8B-B14F-4D97-AF65-F5344CB8AC3E}">
        <p14:creationId xmlns:p14="http://schemas.microsoft.com/office/powerpoint/2010/main" val="424018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4 </a:t>
            </a:r>
            <a:r>
              <a:rPr lang="el-GR" cap="none" dirty="0" err="1"/>
              <a:t>δ.ω</a:t>
            </a:r>
            <a:r>
              <a:rPr lang="el-GR" cap="none" dirty="0"/>
              <a:t>.</a:t>
            </a:r>
            <a:r>
              <a:rPr lang="el-GR" dirty="0"/>
              <a:t/>
            </a:r>
            <a:br>
              <a:rPr lang="el-GR" dirty="0"/>
            </a:br>
            <a:endParaRPr lang="el-GR" dirty="0"/>
          </a:p>
        </p:txBody>
      </p:sp>
      <p:sp>
        <p:nvSpPr>
          <p:cNvPr id="4" name="Θέση περιεχομένου 3"/>
          <p:cNvSpPr>
            <a:spLocks noGrp="1"/>
          </p:cNvSpPr>
          <p:nvPr>
            <p:ph sz="half" idx="2"/>
          </p:nvPr>
        </p:nvSpPr>
        <p:spPr>
          <a:xfrm>
            <a:off x="7000875" y="2194559"/>
            <a:ext cx="4700587" cy="4024125"/>
          </a:xfrm>
        </p:spPr>
        <p:txBody>
          <a:bodyPr>
            <a:normAutofit/>
          </a:bodyPr>
          <a:lstStyle/>
          <a:p>
            <a:pPr marL="0" indent="0">
              <a:buNone/>
            </a:pPr>
            <a:r>
              <a:rPr lang="el-GR" sz="2000" dirty="0" smtClean="0"/>
              <a:t>Κεφάλαιο 8</a:t>
            </a:r>
            <a:r>
              <a:rPr lang="el-GR" sz="2000" baseline="30000" dirty="0" smtClean="0"/>
              <a:t>ο</a:t>
            </a:r>
            <a:r>
              <a:rPr lang="el-GR" sz="2000" dirty="0" smtClean="0"/>
              <a:t>  </a:t>
            </a:r>
          </a:p>
          <a:p>
            <a:pPr marL="0" indent="0">
              <a:buNone/>
            </a:pPr>
            <a:r>
              <a:rPr lang="el-GR" sz="2000" dirty="0" smtClean="0"/>
              <a:t>Θαυμάζοντας το ωραίο σελ. 190</a:t>
            </a:r>
          </a:p>
          <a:p>
            <a:pPr marL="0" indent="0">
              <a:buNone/>
            </a:pPr>
            <a:r>
              <a:rPr lang="el-GR" sz="2000" dirty="0" smtClean="0"/>
              <a:t>Ενότητα 2</a:t>
            </a:r>
            <a:r>
              <a:rPr lang="el-GR" sz="2000" baseline="30000" dirty="0" smtClean="0"/>
              <a:t>η</a:t>
            </a:r>
            <a:r>
              <a:rPr lang="el-GR" sz="2000" dirty="0" smtClean="0"/>
              <a:t> : </a:t>
            </a:r>
          </a:p>
          <a:p>
            <a:pPr marL="0" indent="0">
              <a:buNone/>
            </a:pPr>
            <a:r>
              <a:rPr lang="el-GR" sz="2000" dirty="0" smtClean="0"/>
              <a:t>Βασικές αντιλήψεις για την τέχνη σελ. </a:t>
            </a:r>
          </a:p>
          <a:p>
            <a:pPr marL="0" indent="0">
              <a:buNone/>
            </a:pPr>
            <a:r>
              <a:rPr lang="el-GR" sz="2000" dirty="0" smtClean="0"/>
              <a:t>193-194-195-196-197-198-199</a:t>
            </a:r>
            <a:endParaRPr lang="el-GR" sz="2000" dirty="0"/>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2</a:t>
            </a:fld>
            <a:endParaRPr lang="en-US" dirty="0"/>
          </a:p>
        </p:txBody>
      </p:sp>
      <p:pic>
        <p:nvPicPr>
          <p:cNvPr id="6" name="Θέση περιεχομένου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657351"/>
            <a:ext cx="4673204" cy="3886200"/>
          </a:xfrm>
          <a:prstGeom prst="rect">
            <a:avLst/>
          </a:prstGeom>
        </p:spPr>
      </p:pic>
    </p:spTree>
    <p:extLst>
      <p:ext uri="{BB962C8B-B14F-4D97-AF65-F5344CB8AC3E}">
        <p14:creationId xmlns:p14="http://schemas.microsoft.com/office/powerpoint/2010/main" val="726653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342900" lvl="0" indent="-228600" algn="ctr">
              <a:spcBef>
                <a:spcPts val="1000"/>
              </a:spcBef>
            </a:pPr>
            <a:r>
              <a:rPr lang="el-GR" sz="3600" b="1" cap="none" dirty="0">
                <a:solidFill>
                  <a:prstClr val="white"/>
                </a:solidFill>
                <a:latin typeface="Times New Roman" panose="02020603050405020304" pitchFamily="18" charset="0"/>
                <a:ea typeface="Times New Roman" panose="02020603050405020304" pitchFamily="18" charset="0"/>
                <a:cs typeface="+mn-cs"/>
              </a:rPr>
              <a:t>Α. Η αισθητική </a:t>
            </a:r>
            <a:r>
              <a:rPr lang="el-GR" sz="3600" b="1" cap="none" dirty="0" smtClean="0">
                <a:solidFill>
                  <a:prstClr val="white"/>
                </a:solidFill>
                <a:latin typeface="Times New Roman" panose="02020603050405020304" pitchFamily="18" charset="0"/>
                <a:ea typeface="Times New Roman" panose="02020603050405020304" pitchFamily="18" charset="0"/>
                <a:cs typeface="+mn-cs"/>
              </a:rPr>
              <a:t>εμπειρία</a:t>
            </a:r>
            <a:r>
              <a:rPr lang="el-GR" sz="3600" cap="none" dirty="0">
                <a:solidFill>
                  <a:prstClr val="white"/>
                </a:solidFill>
                <a:latin typeface="Times New Roman" panose="02020603050405020304" pitchFamily="18" charset="0"/>
                <a:ea typeface="Times New Roman" panose="02020603050405020304" pitchFamily="18" charset="0"/>
                <a:cs typeface="+mn-cs"/>
              </a:rPr>
              <a:t/>
            </a:r>
            <a:br>
              <a:rPr lang="el-GR" sz="3600" cap="none" dirty="0">
                <a:solidFill>
                  <a:prstClr val="white"/>
                </a:solidFill>
                <a:latin typeface="Times New Roman" panose="02020603050405020304" pitchFamily="18" charset="0"/>
                <a:ea typeface="Times New Roman" panose="02020603050405020304" pitchFamily="18" charset="0"/>
                <a:cs typeface="+mn-cs"/>
              </a:rPr>
            </a:br>
            <a:endParaRPr lang="el-GR" sz="3600" dirty="0"/>
          </a:p>
        </p:txBody>
      </p:sp>
      <p:sp>
        <p:nvSpPr>
          <p:cNvPr id="3" name="Θέση περιεχομένου 2"/>
          <p:cNvSpPr>
            <a:spLocks noGrp="1"/>
          </p:cNvSpPr>
          <p:nvPr>
            <p:ph sz="half" idx="1"/>
          </p:nvPr>
        </p:nvSpPr>
        <p:spPr/>
        <p:txBody>
          <a:bodyPr/>
          <a:lstStyle/>
          <a:p>
            <a:pPr marL="342900" lvl="0" indent="-342900" algn="just">
              <a:spcAft>
                <a:spcPts val="0"/>
              </a:spcAft>
              <a:buFont typeface="+mj-lt"/>
              <a:buAutoNum type="arabicPeriod"/>
              <a:tabLst>
                <a:tab pos="228600" algn="l"/>
              </a:tabLst>
            </a:pPr>
            <a:r>
              <a:rPr lang="el-GR" sz="2400" dirty="0" smtClean="0">
                <a:latin typeface="Times New Roman" panose="02020603050405020304" pitchFamily="18" charset="0"/>
                <a:ea typeface="Times New Roman" panose="02020603050405020304" pitchFamily="18" charset="0"/>
              </a:rPr>
              <a:t>Πλάτων</a:t>
            </a:r>
            <a:r>
              <a:rPr lang="el-GR" sz="2400" dirty="0">
                <a:latin typeface="Times New Roman" panose="02020603050405020304" pitchFamily="18" charset="0"/>
                <a:ea typeface="Times New Roman" panose="02020603050405020304" pitchFamily="18" charset="0"/>
              </a:rPr>
              <a:t>, </a:t>
            </a:r>
            <a:r>
              <a:rPr lang="el-GR" sz="2400" dirty="0" err="1">
                <a:latin typeface="Times New Roman" panose="02020603050405020304" pitchFamily="18" charset="0"/>
                <a:ea typeface="Times New Roman" panose="02020603050405020304" pitchFamily="18" charset="0"/>
              </a:rPr>
              <a:t>Συμπόσιον</a:t>
            </a:r>
            <a:r>
              <a:rPr lang="el-GR" sz="2400" dirty="0">
                <a:latin typeface="Times New Roman" panose="02020603050405020304" pitchFamily="18" charset="0"/>
                <a:ea typeface="Times New Roman" panose="02020603050405020304" pitchFamily="18" charset="0"/>
              </a:rPr>
              <a:t>, </a:t>
            </a:r>
            <a:r>
              <a:rPr lang="el-GR" sz="2400" dirty="0" err="1">
                <a:latin typeface="Times New Roman" panose="02020603050405020304" pitchFamily="18" charset="0"/>
                <a:ea typeface="Times New Roman" panose="02020603050405020304" pitchFamily="18" charset="0"/>
              </a:rPr>
              <a:t>Φαίδρος</a:t>
            </a:r>
            <a:r>
              <a:rPr lang="el-GR" sz="2400" dirty="0">
                <a:latin typeface="Times New Roman" panose="02020603050405020304" pitchFamily="18" charset="0"/>
                <a:ea typeface="Times New Roman" panose="02020603050405020304" pitchFamily="18" charset="0"/>
              </a:rPr>
              <a:t>, Ιππίας μείζων.</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sz="2400" dirty="0" err="1">
                <a:latin typeface="Times New Roman" panose="02020603050405020304" pitchFamily="18" charset="0"/>
                <a:ea typeface="Times New Roman" panose="02020603050405020304" pitchFamily="18" charset="0"/>
              </a:rPr>
              <a:t>Αριστοτέλης,Περί</a:t>
            </a:r>
            <a:r>
              <a:rPr lang="en-US" sz="2400" dirty="0">
                <a:latin typeface="Times New Roman" panose="02020603050405020304" pitchFamily="18" charset="0"/>
                <a:ea typeface="Times New Roman" panose="02020603050405020304" pitchFamily="18" charset="0"/>
              </a:rPr>
              <a:t> </a:t>
            </a:r>
            <a:r>
              <a:rPr lang="el-GR" sz="2400" dirty="0">
                <a:latin typeface="Times New Roman" panose="02020603050405020304" pitchFamily="18" charset="0"/>
                <a:ea typeface="Times New Roman" panose="02020603050405020304" pitchFamily="18" charset="0"/>
              </a:rPr>
              <a:t>Ποιητικής</a:t>
            </a:r>
            <a:r>
              <a:rPr lang="en-US" sz="2400" dirty="0">
                <a:latin typeface="Times New Roman" panose="02020603050405020304" pitchFamily="18" charset="0"/>
                <a:ea typeface="Times New Roman" panose="02020603050405020304" pitchFamily="18" charset="0"/>
              </a:rPr>
              <a:t>. </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de-DE" sz="2400" dirty="0">
                <a:latin typeface="Times New Roman" panose="02020603050405020304" pitchFamily="18" charset="0"/>
                <a:ea typeface="Times New Roman" panose="02020603050405020304" pitchFamily="18" charset="0"/>
              </a:rPr>
              <a:t>Schiller, Uber die </a:t>
            </a:r>
            <a:r>
              <a:rPr lang="de-DE" sz="2400" dirty="0" err="1">
                <a:latin typeface="Times New Roman" panose="02020603050405020304" pitchFamily="18" charset="0"/>
                <a:ea typeface="Times New Roman" panose="02020603050405020304" pitchFamily="18" charset="0"/>
              </a:rPr>
              <a:t>asthetische</a:t>
            </a:r>
            <a:r>
              <a:rPr lang="de-DE" sz="2400" dirty="0">
                <a:latin typeface="Times New Roman" panose="02020603050405020304" pitchFamily="18" charset="0"/>
                <a:ea typeface="Times New Roman" panose="02020603050405020304" pitchFamily="18" charset="0"/>
              </a:rPr>
              <a:t> Erziehung.</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sz="2400" dirty="0" err="1">
                <a:latin typeface="Times New Roman" panose="02020603050405020304" pitchFamily="18" charset="0"/>
                <a:ea typeface="Times New Roman" panose="02020603050405020304" pitchFamily="18" charset="0"/>
              </a:rPr>
              <a:t>Jauss</a:t>
            </a:r>
            <a:r>
              <a:rPr lang="en-US" sz="2400" dirty="0">
                <a:latin typeface="Times New Roman" panose="02020603050405020304" pitchFamily="18" charset="0"/>
                <a:ea typeface="Times New Roman" panose="02020603050405020304" pitchFamily="18" charset="0"/>
              </a:rPr>
              <a:t>, Die </a:t>
            </a:r>
            <a:r>
              <a:rPr lang="en-US" sz="2400" dirty="0" err="1">
                <a:latin typeface="Times New Roman" panose="02020603050405020304" pitchFamily="18" charset="0"/>
                <a:ea typeface="Times New Roman" panose="02020603050405020304" pitchFamily="18" charset="0"/>
              </a:rPr>
              <a:t>asthetische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Erfahrung</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sz="2400" dirty="0">
                <a:latin typeface="Times New Roman" panose="02020603050405020304" pitchFamily="18" charset="0"/>
                <a:ea typeface="Times New Roman" panose="02020603050405020304" pitchFamily="18" charset="0"/>
              </a:rPr>
              <a:t>Marcuse, The Aesthetic Dimension.</a:t>
            </a:r>
            <a:endParaRPr lang="el-GR" sz="1600" dirty="0">
              <a:latin typeface="Times New Roman" panose="02020603050405020304" pitchFamily="18" charset="0"/>
              <a:ea typeface="Times New Roman" panose="02020603050405020304" pitchFamily="18" charset="0"/>
            </a:endParaRPr>
          </a:p>
          <a:p>
            <a:endParaRPr lang="el-GR" dirty="0"/>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20</a:t>
            </a:fld>
            <a:endParaRPr lang="en-US" dirty="0"/>
          </a:p>
        </p:txBody>
      </p:sp>
      <p:pic>
        <p:nvPicPr>
          <p:cNvPr id="5122" name="Picture 2" descr="Αποτέλεσμα εικόνας για εκδικηση νταλι"/>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86500" y="2057401"/>
            <a:ext cx="5334000" cy="349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09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228600" lvl="0" indent="-228600" algn="ctr">
              <a:spcBef>
                <a:spcPts val="1000"/>
              </a:spcBef>
            </a:pPr>
            <a:r>
              <a:rPr lang="el-GR" sz="3600" b="1" cap="none" dirty="0">
                <a:solidFill>
                  <a:prstClr val="white"/>
                </a:solidFill>
                <a:latin typeface="Times New Roman" panose="02020603050405020304" pitchFamily="18" charset="0"/>
                <a:ea typeface="Times New Roman" panose="02020603050405020304" pitchFamily="18" charset="0"/>
                <a:cs typeface="+mn-cs"/>
              </a:rPr>
              <a:t>Β. Το πρόβλημα των αισθητικών αξιών </a:t>
            </a:r>
            <a:br>
              <a:rPr lang="el-GR" sz="3600" b="1" cap="none" dirty="0">
                <a:solidFill>
                  <a:prstClr val="white"/>
                </a:solidFill>
                <a:latin typeface="Times New Roman" panose="02020603050405020304" pitchFamily="18" charset="0"/>
                <a:ea typeface="Times New Roman" panose="02020603050405020304" pitchFamily="18" charset="0"/>
                <a:cs typeface="+mn-cs"/>
              </a:rPr>
            </a:br>
            <a:endParaRPr lang="el-GR" sz="3600" dirty="0"/>
          </a:p>
        </p:txBody>
      </p:sp>
      <p:sp>
        <p:nvSpPr>
          <p:cNvPr id="3" name="Θέση περιεχομένου 2"/>
          <p:cNvSpPr>
            <a:spLocks noGrp="1"/>
          </p:cNvSpPr>
          <p:nvPr>
            <p:ph sz="half" idx="1"/>
          </p:nvPr>
        </p:nvSpPr>
        <p:spPr/>
        <p:txBody>
          <a:bodyPr/>
          <a:lstStyle/>
          <a:p>
            <a:pPr marL="342900" lvl="0" indent="-342900" algn="just">
              <a:spcAft>
                <a:spcPts val="0"/>
              </a:spcAft>
              <a:buFont typeface="+mj-lt"/>
              <a:buAutoNum type="arabicPeriod"/>
              <a:tabLst>
                <a:tab pos="228600" algn="l"/>
              </a:tabLst>
            </a:pPr>
            <a:r>
              <a:rPr lang="el-GR" sz="2400" dirty="0" smtClean="0">
                <a:latin typeface="Times New Roman" panose="02020603050405020304" pitchFamily="18" charset="0"/>
                <a:ea typeface="Times New Roman" panose="02020603050405020304" pitchFamily="18" charset="0"/>
              </a:rPr>
              <a:t>Πλωτίνος</a:t>
            </a:r>
            <a:r>
              <a:rPr lang="en-US" sz="2400" dirty="0">
                <a:latin typeface="Times New Roman" panose="02020603050405020304" pitchFamily="18" charset="0"/>
                <a:ea typeface="Times New Roman" panose="02020603050405020304" pitchFamily="18" charset="0"/>
              </a:rPr>
              <a:t>, </a:t>
            </a:r>
            <a:r>
              <a:rPr lang="el-GR" sz="2400" dirty="0" err="1">
                <a:latin typeface="Times New Roman" panose="02020603050405020304" pitchFamily="18" charset="0"/>
                <a:ea typeface="Times New Roman" panose="02020603050405020304" pitchFamily="18" charset="0"/>
              </a:rPr>
              <a:t>Εννεάδες</a:t>
            </a:r>
            <a:r>
              <a:rPr lang="en-US" sz="2400" dirty="0">
                <a:latin typeface="Times New Roman" panose="02020603050405020304" pitchFamily="18" charset="0"/>
                <a:ea typeface="Times New Roman" panose="02020603050405020304" pitchFamily="18" charset="0"/>
              </a:rPr>
              <a:t>.</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sz="2400" dirty="0">
                <a:latin typeface="Times New Roman" panose="02020603050405020304" pitchFamily="18" charset="0"/>
                <a:ea typeface="Times New Roman" panose="02020603050405020304" pitchFamily="18" charset="0"/>
              </a:rPr>
              <a:t>Kant, </a:t>
            </a:r>
            <a:r>
              <a:rPr lang="en-US" sz="2400" dirty="0" err="1">
                <a:latin typeface="Times New Roman" panose="02020603050405020304" pitchFamily="18" charset="0"/>
                <a:ea typeface="Times New Roman" panose="02020603050405020304" pitchFamily="18" charset="0"/>
              </a:rPr>
              <a:t>Kritik</a:t>
            </a:r>
            <a:r>
              <a:rPr lang="en-US" sz="2400" dirty="0">
                <a:latin typeface="Times New Roman" panose="02020603050405020304" pitchFamily="18" charset="0"/>
                <a:ea typeface="Times New Roman" panose="02020603050405020304" pitchFamily="18" charset="0"/>
              </a:rPr>
              <a:t> der </a:t>
            </a:r>
            <a:r>
              <a:rPr lang="en-US" sz="2400" dirty="0" err="1">
                <a:latin typeface="Times New Roman" panose="02020603050405020304" pitchFamily="18" charset="0"/>
                <a:ea typeface="Times New Roman" panose="02020603050405020304" pitchFamily="18" charset="0"/>
              </a:rPr>
              <a:t>Urteilskraft</a:t>
            </a:r>
            <a:r>
              <a:rPr lang="en-US" sz="2400" dirty="0">
                <a:latin typeface="Times New Roman" panose="02020603050405020304" pitchFamily="18" charset="0"/>
                <a:ea typeface="Times New Roman" panose="02020603050405020304" pitchFamily="18" charset="0"/>
              </a:rPr>
              <a:t>.</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sz="2400" dirty="0" err="1">
                <a:latin typeface="Times New Roman" panose="02020603050405020304" pitchFamily="18" charset="0"/>
                <a:ea typeface="Times New Roman" panose="02020603050405020304" pitchFamily="18" charset="0"/>
              </a:rPr>
              <a:t>Lukacs</a:t>
            </a:r>
            <a:r>
              <a:rPr lang="en-US" sz="2400" dirty="0">
                <a:latin typeface="Times New Roman" panose="02020603050405020304" pitchFamily="18" charset="0"/>
                <a:ea typeface="Times New Roman" panose="02020603050405020304" pitchFamily="18" charset="0"/>
              </a:rPr>
              <a:t>, Die </a:t>
            </a:r>
            <a:r>
              <a:rPr lang="en-US" sz="2400" dirty="0" err="1">
                <a:latin typeface="Times New Roman" panose="02020603050405020304" pitchFamily="18" charset="0"/>
                <a:ea typeface="Times New Roman" panose="02020603050405020304" pitchFamily="18" charset="0"/>
              </a:rPr>
              <a:t>theorie</a:t>
            </a:r>
            <a:r>
              <a:rPr lang="en-US" sz="2400" dirty="0">
                <a:latin typeface="Times New Roman" panose="02020603050405020304" pitchFamily="18" charset="0"/>
                <a:ea typeface="Times New Roman" panose="02020603050405020304" pitchFamily="18" charset="0"/>
              </a:rPr>
              <a:t> des Romans.</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sz="2400" dirty="0">
                <a:latin typeface="Times New Roman" panose="02020603050405020304" pitchFamily="18" charset="0"/>
                <a:ea typeface="Times New Roman" panose="02020603050405020304" pitchFamily="18" charset="0"/>
              </a:rPr>
              <a:t>Adorno, </a:t>
            </a:r>
            <a:r>
              <a:rPr lang="en-US" sz="2400" dirty="0" err="1">
                <a:latin typeface="Times New Roman" panose="02020603050405020304" pitchFamily="18" charset="0"/>
                <a:ea typeface="Times New Roman" panose="02020603050405020304" pitchFamily="18" charset="0"/>
              </a:rPr>
              <a:t>Aesthetische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Theorie</a:t>
            </a:r>
            <a:r>
              <a:rPr lang="en-US" sz="2400" dirty="0">
                <a:latin typeface="Times New Roman" panose="02020603050405020304" pitchFamily="18" charset="0"/>
                <a:ea typeface="Times New Roman" panose="02020603050405020304" pitchFamily="18" charset="0"/>
              </a:rPr>
              <a:t>.</a:t>
            </a:r>
            <a:endParaRPr lang="el-GR" sz="2400" dirty="0">
              <a:latin typeface="Times New Roman" panose="02020603050405020304" pitchFamily="18" charset="0"/>
              <a:ea typeface="Times New Roman" panose="02020603050405020304" pitchFamily="18" charset="0"/>
            </a:endParaRPr>
          </a:p>
          <a:p>
            <a:endParaRPr lang="el-GR" dirty="0"/>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21</a:t>
            </a:fld>
            <a:endParaRPr lang="en-US" dirty="0"/>
          </a:p>
        </p:txBody>
      </p:sp>
      <p:pic>
        <p:nvPicPr>
          <p:cNvPr id="6" name="Picture 2" descr="Αποτέλεσμα εικόνας για βαν γκογκ"/>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00900" y="2057401"/>
            <a:ext cx="3239571"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285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228600" lvl="0" indent="-228600" algn="ctr">
              <a:spcBef>
                <a:spcPts val="1000"/>
              </a:spcBef>
            </a:pPr>
            <a:r>
              <a:rPr lang="el-GR" sz="3600" b="1" cap="none" dirty="0">
                <a:solidFill>
                  <a:prstClr val="white"/>
                </a:solidFill>
                <a:latin typeface="Times New Roman" panose="02020603050405020304" pitchFamily="18" charset="0"/>
                <a:ea typeface="Times New Roman" panose="02020603050405020304" pitchFamily="18" charset="0"/>
                <a:cs typeface="+mn-cs"/>
              </a:rPr>
              <a:t>Γ. Το κοινωνικό πεδίο της </a:t>
            </a:r>
            <a:r>
              <a:rPr lang="el-GR" sz="3600" b="1" cap="none" dirty="0" smtClean="0">
                <a:solidFill>
                  <a:prstClr val="white"/>
                </a:solidFill>
                <a:latin typeface="Times New Roman" panose="02020603050405020304" pitchFamily="18" charset="0"/>
                <a:ea typeface="Times New Roman" panose="02020603050405020304" pitchFamily="18" charset="0"/>
                <a:cs typeface="+mn-cs"/>
              </a:rPr>
              <a:t>τέχνης</a:t>
            </a:r>
            <a:r>
              <a:rPr lang="el-GR" sz="3600" cap="none" dirty="0">
                <a:solidFill>
                  <a:prstClr val="white"/>
                </a:solidFill>
                <a:latin typeface="Times New Roman" panose="02020603050405020304" pitchFamily="18" charset="0"/>
                <a:ea typeface="Times New Roman" panose="02020603050405020304" pitchFamily="18" charset="0"/>
                <a:cs typeface="+mn-cs"/>
              </a:rPr>
              <a:t/>
            </a:r>
            <a:br>
              <a:rPr lang="el-GR" sz="3600" cap="none" dirty="0">
                <a:solidFill>
                  <a:prstClr val="white"/>
                </a:solidFill>
                <a:latin typeface="Times New Roman" panose="02020603050405020304" pitchFamily="18" charset="0"/>
                <a:ea typeface="Times New Roman" panose="02020603050405020304" pitchFamily="18" charset="0"/>
                <a:cs typeface="+mn-cs"/>
              </a:rPr>
            </a:br>
            <a:endParaRPr lang="el-GR" sz="3600" dirty="0"/>
          </a:p>
        </p:txBody>
      </p:sp>
      <p:sp>
        <p:nvSpPr>
          <p:cNvPr id="3" name="Θέση περιεχομένου 2"/>
          <p:cNvSpPr>
            <a:spLocks noGrp="1"/>
          </p:cNvSpPr>
          <p:nvPr>
            <p:ph sz="half" idx="1"/>
          </p:nvPr>
        </p:nvSpPr>
        <p:spPr/>
        <p:txBody>
          <a:bodyPr/>
          <a:lstStyle/>
          <a:p>
            <a:pPr marL="342900" lvl="0" indent="-342900" algn="just">
              <a:spcAft>
                <a:spcPts val="0"/>
              </a:spcAft>
              <a:buFont typeface="+mj-lt"/>
              <a:buAutoNum type="arabicPeriod"/>
              <a:tabLst>
                <a:tab pos="228600" algn="l"/>
              </a:tabLst>
            </a:pPr>
            <a:r>
              <a:rPr lang="en-US" sz="2400" dirty="0" smtClean="0">
                <a:latin typeface="Times New Roman" panose="02020603050405020304" pitchFamily="18" charset="0"/>
                <a:ea typeface="Times New Roman" panose="02020603050405020304" pitchFamily="18" charset="0"/>
              </a:rPr>
              <a:t>Marx</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Grundrisse</a:t>
            </a:r>
            <a:r>
              <a:rPr lang="en-US" sz="2400" dirty="0">
                <a:latin typeface="Times New Roman" panose="02020603050405020304" pitchFamily="18" charset="0"/>
                <a:ea typeface="Times New Roman" panose="02020603050405020304" pitchFamily="18" charset="0"/>
              </a:rPr>
              <a:t>.</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fr-FR" sz="2400" dirty="0" err="1">
                <a:latin typeface="Times New Roman" panose="02020603050405020304" pitchFamily="18" charset="0"/>
                <a:ea typeface="Times New Roman" panose="02020603050405020304" pitchFamily="18" charset="0"/>
              </a:rPr>
              <a:t>Escarpit</a:t>
            </a:r>
            <a:r>
              <a:rPr lang="fr-FR" sz="2400" dirty="0">
                <a:latin typeface="Times New Roman" panose="02020603050405020304" pitchFamily="18" charset="0"/>
                <a:ea typeface="Times New Roman" panose="02020603050405020304" pitchFamily="18" charset="0"/>
              </a:rPr>
              <a:t>, Le </a:t>
            </a:r>
            <a:r>
              <a:rPr lang="fr-FR" sz="2400" dirty="0" err="1">
                <a:latin typeface="Times New Roman" panose="02020603050405020304" pitchFamily="18" charset="0"/>
                <a:ea typeface="Times New Roman" panose="02020603050405020304" pitchFamily="18" charset="0"/>
              </a:rPr>
              <a:t>litteraire</a:t>
            </a:r>
            <a:r>
              <a:rPr lang="fr-FR" sz="2400" dirty="0">
                <a:latin typeface="Times New Roman" panose="02020603050405020304" pitchFamily="18" charset="0"/>
                <a:ea typeface="Times New Roman" panose="02020603050405020304" pitchFamily="18" charset="0"/>
              </a:rPr>
              <a:t> et le Social.</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fr-FR" sz="2400" dirty="0">
                <a:latin typeface="Times New Roman" panose="02020603050405020304" pitchFamily="18" charset="0"/>
                <a:ea typeface="Times New Roman" panose="02020603050405020304" pitchFamily="18" charset="0"/>
              </a:rPr>
              <a:t>Foucault, L’ </a:t>
            </a:r>
            <a:r>
              <a:rPr lang="fr-FR" sz="2400" dirty="0" err="1">
                <a:latin typeface="Times New Roman" panose="02020603050405020304" pitchFamily="18" charset="0"/>
                <a:ea typeface="Times New Roman" panose="02020603050405020304" pitchFamily="18" charset="0"/>
              </a:rPr>
              <a:t>archeologie</a:t>
            </a:r>
            <a:r>
              <a:rPr lang="fr-FR" sz="2400" dirty="0">
                <a:latin typeface="Times New Roman" panose="02020603050405020304" pitchFamily="18" charset="0"/>
                <a:ea typeface="Times New Roman" panose="02020603050405020304" pitchFamily="18" charset="0"/>
              </a:rPr>
              <a:t> du savoir\ Les mots et les choses.</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fr-FR" sz="2400" dirty="0">
                <a:latin typeface="Times New Roman" panose="02020603050405020304" pitchFamily="18" charset="0"/>
                <a:ea typeface="Times New Roman" panose="02020603050405020304" pitchFamily="18" charset="0"/>
              </a:rPr>
              <a:t>Bourdieu, Le champ de l’ art.</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sz="2400" dirty="0">
                <a:latin typeface="Times New Roman" panose="02020603050405020304" pitchFamily="18" charset="0"/>
                <a:ea typeface="Times New Roman" panose="02020603050405020304" pitchFamily="18" charset="0"/>
              </a:rPr>
              <a:t>T</a:t>
            </a:r>
            <a:r>
              <a:rPr lang="el-GR" sz="2400" dirty="0" err="1">
                <a:latin typeface="Times New Roman" panose="02020603050405020304" pitchFamily="18" charset="0"/>
                <a:ea typeface="Times New Roman" panose="02020603050405020304" pitchFamily="18" charset="0"/>
              </a:rPr>
              <a:t>ολστόι</a:t>
            </a:r>
            <a:r>
              <a:rPr lang="el-GR" sz="2400" dirty="0">
                <a:latin typeface="Times New Roman" panose="02020603050405020304" pitchFamily="18" charset="0"/>
                <a:ea typeface="Times New Roman" panose="02020603050405020304" pitchFamily="18" charset="0"/>
              </a:rPr>
              <a:t> Λ., Τι είναι τέχνη;</a:t>
            </a:r>
            <a:endParaRPr lang="el-G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l-GR" sz="2400" dirty="0" err="1">
                <a:latin typeface="Times New Roman" panose="02020603050405020304" pitchFamily="18" charset="0"/>
                <a:ea typeface="Times New Roman" panose="02020603050405020304" pitchFamily="18" charset="0"/>
              </a:rPr>
              <a:t>Πλεχάνωφ</a:t>
            </a:r>
            <a:r>
              <a:rPr lang="el-GR" sz="2400" dirty="0">
                <a:latin typeface="Times New Roman" panose="02020603050405020304" pitchFamily="18" charset="0"/>
                <a:ea typeface="Times New Roman" panose="02020603050405020304" pitchFamily="18" charset="0"/>
              </a:rPr>
              <a:t> Γ</a:t>
            </a:r>
            <a:r>
              <a:rPr lang="en-US" sz="2400" dirty="0">
                <a:latin typeface="Times New Roman" panose="02020603050405020304" pitchFamily="18" charset="0"/>
                <a:ea typeface="Times New Roman" panose="02020603050405020304" pitchFamily="18" charset="0"/>
              </a:rPr>
              <a:t>., </a:t>
            </a:r>
            <a:r>
              <a:rPr lang="el-GR" sz="2400" dirty="0">
                <a:latin typeface="Times New Roman" panose="02020603050405020304" pitchFamily="18" charset="0"/>
                <a:ea typeface="Times New Roman" panose="02020603050405020304" pitchFamily="18" charset="0"/>
              </a:rPr>
              <a:t>Αισθητική</a:t>
            </a:r>
            <a:r>
              <a:rPr lang="en-US" sz="2400" dirty="0">
                <a:latin typeface="Times New Roman" panose="02020603050405020304" pitchFamily="18" charset="0"/>
                <a:ea typeface="Times New Roman" panose="02020603050405020304" pitchFamily="18" charset="0"/>
              </a:rPr>
              <a:t>.</a:t>
            </a:r>
            <a:endParaRPr lang="el-GR" sz="1600" dirty="0">
              <a:latin typeface="Times New Roman" panose="02020603050405020304" pitchFamily="18" charset="0"/>
              <a:ea typeface="Times New Roman" panose="02020603050405020304" pitchFamily="18" charset="0"/>
            </a:endParaRPr>
          </a:p>
          <a:p>
            <a:endParaRPr lang="el-GR" dirty="0"/>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22</a:t>
            </a:fld>
            <a:endParaRPr lang="en-US" dirty="0"/>
          </a:p>
        </p:txBody>
      </p:sp>
      <p:pic>
        <p:nvPicPr>
          <p:cNvPr id="6" name="Picture 4" descr="http://1.bp.blogspot.com/-7bQ-lnce_CI/VPtfVRnOfyI/AAAAAAAAQkA/0NN3QMQUt0k/s1600/pin%2B6.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841658"/>
            <a:ext cx="5334000" cy="367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0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07927" y="185195"/>
            <a:ext cx="3011172" cy="1307940"/>
          </a:xfrm>
        </p:spPr>
        <p:txBody>
          <a:bodyPr>
            <a:normAutofit fontScale="90000"/>
          </a:bodyPr>
          <a:lstStyle/>
          <a:p>
            <a:pPr algn="ctr"/>
            <a:r>
              <a:rPr lang="el-GR" sz="2800" b="1" cap="none" dirty="0"/>
              <a:t>Μ</a:t>
            </a:r>
            <a:r>
              <a:rPr lang="el-GR" sz="2800" b="1" cap="none" dirty="0" smtClean="0"/>
              <a:t>ας μαθαίνει κάτι η τέχνη για τον κόσμο και τη ζωή;</a:t>
            </a:r>
            <a:r>
              <a:rPr lang="el-GR" sz="2800" cap="none" dirty="0" smtClean="0"/>
              <a:t/>
            </a:r>
            <a:br>
              <a:rPr lang="el-GR" sz="2800" cap="none" dirty="0" smtClean="0"/>
            </a:br>
            <a:endParaRPr lang="el-GR" sz="2800" cap="none" dirty="0"/>
          </a:p>
        </p:txBody>
      </p:sp>
      <p:sp>
        <p:nvSpPr>
          <p:cNvPr id="3" name="Θέση περιεχομένου 2"/>
          <p:cNvSpPr>
            <a:spLocks noGrp="1"/>
          </p:cNvSpPr>
          <p:nvPr>
            <p:ph sz="half" idx="1"/>
          </p:nvPr>
        </p:nvSpPr>
        <p:spPr>
          <a:xfrm>
            <a:off x="685799" y="185195"/>
            <a:ext cx="7322128" cy="6033490"/>
          </a:xfrm>
        </p:spPr>
        <p:txBody>
          <a:bodyPr>
            <a:normAutofit fontScale="92500" lnSpcReduction="10000"/>
          </a:bodyPr>
          <a:lstStyle/>
          <a:p>
            <a:pPr algn="ctr"/>
            <a:r>
              <a:rPr lang="el-GR" b="1" dirty="0" smtClean="0"/>
              <a:t>Σε </a:t>
            </a:r>
            <a:r>
              <a:rPr lang="el-GR" b="1" dirty="0"/>
              <a:t>σχέση με τα προϊόντα και τα φαινόμενα της τέχνης, είμαστε άλλοτε αποδέκτες  και άλλοτε δημιουργοί.  </a:t>
            </a:r>
            <a:endParaRPr lang="el-GR" b="1" dirty="0" smtClean="0"/>
          </a:p>
          <a:p>
            <a:pPr algn="ctr"/>
            <a:r>
              <a:rPr lang="el-GR" dirty="0" smtClean="0"/>
              <a:t>Η </a:t>
            </a:r>
            <a:r>
              <a:rPr lang="el-GR" dirty="0"/>
              <a:t>φιλοσοφική σκέψη, από την αρχαιότητα μέχρι σήμερα, ασχολήθηκε με τη φύση της καλλιτεχνικής δραστηριότητας και την πολύπλευρη επίδραση που ασκεί η τέχνη στην προσωπικότητά μας και στις αντιλήψεις μας για τον κόσμο. </a:t>
            </a:r>
            <a:endParaRPr lang="el-GR" dirty="0" smtClean="0"/>
          </a:p>
          <a:p>
            <a:pPr algn="ctr"/>
            <a:r>
              <a:rPr lang="el-GR" dirty="0" smtClean="0"/>
              <a:t>Εάν </a:t>
            </a:r>
            <a:r>
              <a:rPr lang="el-GR" dirty="0"/>
              <a:t>η τέχνη είναι έκφραση της δημιουργικής φαντασίας του καλλιτέχνη, τι διαστάσεις ανοίγει για την κατανόηση της πραγματικότητας; Εάν η τέχνη είναι πηγή αισθητικής ηδονής, πώς σχετίζεται με το νόημα της ζωής; </a:t>
            </a:r>
            <a:endParaRPr lang="el-GR" dirty="0" smtClean="0"/>
          </a:p>
          <a:p>
            <a:pPr algn="ctr"/>
            <a:r>
              <a:rPr lang="el-GR" dirty="0" smtClean="0"/>
              <a:t>Από </a:t>
            </a:r>
            <a:r>
              <a:rPr lang="el-GR" dirty="0"/>
              <a:t>τις πολλαπλές φιλοσοφικές προσεγγίσεις, </a:t>
            </a:r>
            <a:r>
              <a:rPr lang="el-GR" dirty="0" smtClean="0"/>
              <a:t>ξεχωρίζουν οι </a:t>
            </a:r>
            <a:r>
              <a:rPr lang="el-GR" dirty="0"/>
              <a:t>θεωρίες του Αριστοτέλη και του Νίτσε για την αττική τραγωδία, καθώς και την κριτική του Πλάτωνα στον τρόπο που οι ποιητές απεικονίζουν την πραγματικότητα.</a:t>
            </a:r>
          </a:p>
          <a:p>
            <a:pPr algn="ctr"/>
            <a:r>
              <a:rPr lang="el-GR" dirty="0"/>
              <a:t>Ο Αριστοτέλης θα δει μέσα από τον τραγικό μύθο ένα πεδίο δυνητικών καταστάσεων που ελλοχεύουν στην πραγματικότητα και μπορούν να συμβούν, ενώ ο Νίτσε θα θεωρήσει την τέχνη ως την ύψιστη δραστηριότητα που δίνει καταφατική απάντηση στο μεγάλο ερώτημα της ύπαρξης και του νοήματος της ζωής. </a:t>
            </a:r>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36000" y="1688940"/>
            <a:ext cx="2870200" cy="3822700"/>
          </a:xfrm>
        </p:spPr>
      </p:pic>
      <p:sp>
        <p:nvSpPr>
          <p:cNvPr id="4" name="Θέση αριθμού διαφάνειας 3"/>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880019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142875"/>
            <a:ext cx="8610600" cy="1114425"/>
          </a:xfrm>
        </p:spPr>
        <p:txBody>
          <a:bodyPr/>
          <a:lstStyle/>
          <a:p>
            <a:pPr algn="ctr"/>
            <a:r>
              <a:rPr lang="el-GR" dirty="0" smtClean="0"/>
              <a:t>ΕΡΩΤΗΣΗ  1-2</a:t>
            </a:r>
            <a:endParaRPr lang="el-GR" dirty="0"/>
          </a:p>
        </p:txBody>
      </p:sp>
      <p:sp>
        <p:nvSpPr>
          <p:cNvPr id="3" name="Θέση περιεχομένου 2"/>
          <p:cNvSpPr>
            <a:spLocks noGrp="1"/>
          </p:cNvSpPr>
          <p:nvPr>
            <p:ph sz="half" idx="1"/>
          </p:nvPr>
        </p:nvSpPr>
        <p:spPr>
          <a:xfrm>
            <a:off x="685800" y="1257301"/>
            <a:ext cx="5334000" cy="4961384"/>
          </a:xfrm>
        </p:spPr>
        <p:txBody>
          <a:bodyPr>
            <a:normAutofit/>
          </a:bodyPr>
          <a:lstStyle/>
          <a:p>
            <a:pPr algn="just"/>
            <a:r>
              <a:rPr lang="el-GR" dirty="0"/>
              <a:t>1. Τι είναι μίμηση; Είναι η μίμηση κάτι υποτιμητικό για τον άνθρωπο ή μήπως είναι μια πολύ σημαντική ανθρώπινη δραστηριότητα; Να συζητηθεί η εκτίμηση του Αριστοτέλη για τη μίμηση, που εκφράζεται ως εξής (</a:t>
            </a:r>
            <a:r>
              <a:rPr lang="el-GR" i="1" dirty="0"/>
              <a:t>Περί Ποιητικής</a:t>
            </a:r>
            <a:r>
              <a:rPr lang="el-GR" dirty="0"/>
              <a:t>, 1448b5-6): “Η μίμηση είναι σύμφυτη στους ανθρώπους ήδη από την παιδική ηλικία, και κατά τούτο υπερέχουν των άλλων ζώων. Διότι ο άνθρωπος είναι </a:t>
            </a:r>
            <a:r>
              <a:rPr lang="el-GR" dirty="0" err="1"/>
              <a:t>μιμητικότατο</a:t>
            </a:r>
            <a:r>
              <a:rPr lang="el-GR" dirty="0"/>
              <a:t> ον και αποκτά τις πρώτες μαθήσεις μέσω μίμησης. Σύμφυτο είναι και το ότι όλοι χαιρόμαστε για τα </a:t>
            </a:r>
            <a:r>
              <a:rPr lang="el-GR" dirty="0" err="1"/>
              <a:t>μιμήματα</a:t>
            </a:r>
            <a:r>
              <a:rPr lang="el-GR" dirty="0"/>
              <a:t>”.</a:t>
            </a:r>
          </a:p>
          <a:p>
            <a:endParaRPr lang="el-GR" dirty="0"/>
          </a:p>
        </p:txBody>
      </p:sp>
      <p:sp>
        <p:nvSpPr>
          <p:cNvPr id="4" name="Θέση περιεχομένου 3"/>
          <p:cNvSpPr>
            <a:spLocks noGrp="1"/>
          </p:cNvSpPr>
          <p:nvPr>
            <p:ph sz="half" idx="2"/>
          </p:nvPr>
        </p:nvSpPr>
        <p:spPr>
          <a:xfrm>
            <a:off x="6172200" y="1257301"/>
            <a:ext cx="5334000" cy="4961384"/>
          </a:xfrm>
        </p:spPr>
        <p:txBody>
          <a:bodyPr>
            <a:normAutofit/>
          </a:bodyPr>
          <a:lstStyle/>
          <a:p>
            <a:pPr algn="just"/>
            <a:r>
              <a:rPr lang="el-GR" dirty="0"/>
              <a:t>2. Να συζητηθεί η άποψη του Πλάτωνα (</a:t>
            </a:r>
            <a:r>
              <a:rPr lang="el-GR" i="1" dirty="0"/>
              <a:t>Πολιτεία</a:t>
            </a:r>
            <a:r>
              <a:rPr lang="el-GR" dirty="0"/>
              <a:t>, 596d-e) ότι ο ποιητής δεν κάνει τίποτα σοβαρό παρά μονάχα περιφέρει παντού έναν καθρέφτη, μέσα στον οποίο αναπαρίστανται τα πάντα ταχύτατα: ο ήλιος, τα ουράνια σώματα, η γη, ο εαυτός του, τα άλλα ζώα, τα σκεύη και τα φυτά.</a:t>
            </a:r>
          </a:p>
          <a:p>
            <a:pPr algn="just"/>
            <a:endParaRPr lang="el-GR" dirty="0"/>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816776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2895600" y="381000"/>
            <a:ext cx="8610600" cy="519113"/>
          </a:xfrm>
        </p:spPr>
        <p:txBody>
          <a:bodyPr>
            <a:normAutofit fontScale="90000"/>
          </a:bodyPr>
          <a:lstStyle/>
          <a:p>
            <a:pPr algn="ctr"/>
            <a:r>
              <a:rPr lang="el-GR" dirty="0" smtClean="0"/>
              <a:t>ΕΡΩΤΗΣΗ 3</a:t>
            </a:r>
            <a:endParaRPr lang="el-GR" dirty="0"/>
          </a:p>
        </p:txBody>
      </p:sp>
      <p:sp>
        <p:nvSpPr>
          <p:cNvPr id="3" name="Θέση περιεχομένου 2"/>
          <p:cNvSpPr>
            <a:spLocks noGrp="1"/>
          </p:cNvSpPr>
          <p:nvPr>
            <p:ph idx="1"/>
          </p:nvPr>
        </p:nvSpPr>
        <p:spPr>
          <a:xfrm>
            <a:off x="685800" y="1085851"/>
            <a:ext cx="10820400" cy="5204272"/>
          </a:xfrm>
        </p:spPr>
        <p:txBody>
          <a:bodyPr>
            <a:normAutofit lnSpcReduction="10000"/>
          </a:bodyPr>
          <a:lstStyle/>
          <a:p>
            <a:pPr algn="ctr"/>
            <a:r>
              <a:rPr lang="el-GR" dirty="0" smtClean="0"/>
              <a:t>3. “Τρία είδη κρεβατιού υπάρχουν: το ένα είναι το ιδεατό κρεβάτι, αυτό που έκανε ο θεός, το άλλο είναι αυτό που κάνει ο ξυλουργός και το τρίτο αυτό που κάνει ο ζωγράφος. Οι επιστάτες αυτοί στα τρία είδη κρεβατιού μπορούν να χαρακτηριστούν ως εξής: ο θεός είναι ο επινοητής της ιδέας του κρεβατιού, ο ξυλουργός είναι ο δημιουργός του πραγματικού κρεβατιού και ο ζωγράφος ο μιμητής του” (Πλάτων, </a:t>
            </a:r>
            <a:r>
              <a:rPr lang="el-GR" i="1" dirty="0" smtClean="0"/>
              <a:t>Πολιτεία</a:t>
            </a:r>
            <a:r>
              <a:rPr lang="el-GR" dirty="0" smtClean="0"/>
              <a:t>, Ι, 597 </a:t>
            </a:r>
            <a:r>
              <a:rPr lang="el-GR" dirty="0" err="1" smtClean="0"/>
              <a:t>bκ.εξ</a:t>
            </a:r>
            <a:r>
              <a:rPr lang="el-GR" dirty="0" smtClean="0"/>
              <a:t>.).</a:t>
            </a:r>
            <a:br>
              <a:rPr lang="el-GR" dirty="0" smtClean="0"/>
            </a:br>
            <a:r>
              <a:rPr lang="el-GR" dirty="0" smtClean="0"/>
              <a:t>“Μόνον εφόσον είναι ειλικρινής (παραιτείται ρητώς από κάθε αξίωση για την πραγματικότητα) και μόνον εφόσον είναι αυτόνομη (στερείται από κάθε συνδρομή της πραγματικότητας) είναι η φαινομενικότητα αισθητική. Μόλις γίνει ψεύτικη και προφασισθεί την πραγματικότητα, και μόλις νοθευτεί και χρειαστεί την πραγματικότητα, για να γίνει αποτελεσματική, δεν είναι τίποτε άλλο από ένα ασήμαντο εργαλείο για υλικούς σκοπούς και δεν μπορεί να αποδείξει τίποτε για την ελευθερία του πνεύματος” (Φρίντριχ Σίλερ, </a:t>
            </a:r>
            <a:r>
              <a:rPr lang="el-GR" i="1" dirty="0" smtClean="0"/>
              <a:t>Περί της αισθητικής παιδείας του Ανθρώπου</a:t>
            </a:r>
            <a:r>
              <a:rPr lang="el-GR" dirty="0" smtClean="0"/>
              <a:t>, </a:t>
            </a:r>
            <a:r>
              <a:rPr lang="el-GR" dirty="0" err="1" smtClean="0"/>
              <a:t>μτφρ</a:t>
            </a:r>
            <a:r>
              <a:rPr lang="el-GR" dirty="0" smtClean="0"/>
              <a:t>. Κ. </a:t>
            </a:r>
            <a:r>
              <a:rPr lang="el-GR" dirty="0" err="1" smtClean="0"/>
              <a:t>Ανδρουλιδάκης</a:t>
            </a:r>
            <a:r>
              <a:rPr lang="el-GR" dirty="0" smtClean="0"/>
              <a:t>, </a:t>
            </a:r>
            <a:r>
              <a:rPr lang="el-GR" dirty="0" err="1" smtClean="0"/>
              <a:t>εκδ</a:t>
            </a:r>
            <a:r>
              <a:rPr lang="el-GR" dirty="0" smtClean="0"/>
              <a:t>. Ιδεόγραμμα, Αθήνα 2006, σ. 155-156)</a:t>
            </a:r>
            <a:br>
              <a:rPr lang="el-GR" dirty="0" smtClean="0"/>
            </a:br>
            <a:r>
              <a:rPr lang="el-GR" dirty="0" smtClean="0"/>
              <a:t>Γιατί επικρίνεται η τέχνη ως μίμηση, ως φαινομενική αναπαράσταση της πραγματικότητας; Με ποιο νόημα θα μπορούσε ένα έργο ζωγραφικής να αποδώσει το “αληθινό” κρεβάτι; Ως προς τι διαφέρουν ουσιαστικά οι σχετικές απόψεις του Πλάτωνα και του Σίλερ; </a:t>
            </a:r>
          </a:p>
          <a:p>
            <a:pPr algn="ctr"/>
            <a:endParaRPr lang="el-GR" dirty="0"/>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163208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124619"/>
            <a:ext cx="8610600" cy="1089820"/>
          </a:xfrm>
        </p:spPr>
        <p:txBody>
          <a:bodyPr/>
          <a:lstStyle/>
          <a:p>
            <a:pPr algn="ctr"/>
            <a:r>
              <a:rPr lang="el-GR" dirty="0" err="1" smtClean="0"/>
              <a:t>ΕρΩτηση</a:t>
            </a:r>
            <a:r>
              <a:rPr lang="el-GR" dirty="0" smtClean="0"/>
              <a:t> 4-5-6-7</a:t>
            </a:r>
            <a:endParaRPr lang="el-GR" dirty="0"/>
          </a:p>
        </p:txBody>
      </p:sp>
      <p:sp>
        <p:nvSpPr>
          <p:cNvPr id="3" name="Θέση περιεχομένου 2"/>
          <p:cNvSpPr>
            <a:spLocks noGrp="1"/>
          </p:cNvSpPr>
          <p:nvPr>
            <p:ph sz="half" idx="1"/>
          </p:nvPr>
        </p:nvSpPr>
        <p:spPr>
          <a:xfrm>
            <a:off x="685800" y="1114425"/>
            <a:ext cx="5334000" cy="5104259"/>
          </a:xfrm>
        </p:spPr>
        <p:txBody>
          <a:bodyPr>
            <a:normAutofit fontScale="92500" lnSpcReduction="20000"/>
          </a:bodyPr>
          <a:lstStyle/>
          <a:p>
            <a:pPr algn="ctr"/>
            <a:r>
              <a:rPr lang="el-GR" dirty="0"/>
              <a:t>4. Νομίζετε ότι ένα καλλιτεχνικό πορτρέτο παριστάνει ό,τι ακριβώς η φωτογραφία ενός ανθρώπου ή είναι κάτι εντελώς διαφορετικό; Προσπαθήστε να διαπιστώσετε ομοιότητες και διαφορές ανάμεσα στο πορτρέτο και στη φωτογραφία ενός ανθρώπου. Πόσο ελεύθερη και δημιουργική μπορεί να είναι και η ίδια η φωτογραφική αποτύπωση ενός ανθρώπινου προσώπου</a:t>
            </a:r>
            <a:r>
              <a:rPr lang="el-GR" dirty="0" smtClean="0"/>
              <a:t>;</a:t>
            </a:r>
            <a:r>
              <a:rPr lang="el-GR" dirty="0"/>
              <a:t> </a:t>
            </a:r>
            <a:endParaRPr lang="el-GR" dirty="0" smtClean="0"/>
          </a:p>
          <a:p>
            <a:pPr algn="ctr"/>
            <a:r>
              <a:rPr lang="el-GR" dirty="0" smtClean="0"/>
              <a:t>5</a:t>
            </a:r>
            <a:r>
              <a:rPr lang="el-GR" dirty="0"/>
              <a:t>. Να αναζητήσετε παραδείγματα της θεώρησης της τέχνης ως αποκάλυψης μιας μεταφυσικής διάστασης της πραγματικότητας από την ιστορία της ζωγραφικής και της μουσικής στον δυτικό πολιτισμό, αλλά και σε ανατολικούς πολιτισμούς.</a:t>
            </a:r>
          </a:p>
          <a:p>
            <a:endParaRPr lang="el-GR" dirty="0" smtClean="0"/>
          </a:p>
          <a:p>
            <a:endParaRPr lang="el-GR" dirty="0"/>
          </a:p>
          <a:p>
            <a:endParaRPr lang="el-GR" dirty="0"/>
          </a:p>
        </p:txBody>
      </p:sp>
      <p:sp>
        <p:nvSpPr>
          <p:cNvPr id="4" name="Θέση περιεχομένου 3"/>
          <p:cNvSpPr>
            <a:spLocks noGrp="1"/>
          </p:cNvSpPr>
          <p:nvPr>
            <p:ph sz="half" idx="2"/>
          </p:nvPr>
        </p:nvSpPr>
        <p:spPr>
          <a:xfrm>
            <a:off x="6172200" y="1214439"/>
            <a:ext cx="5334000" cy="5004245"/>
          </a:xfrm>
        </p:spPr>
        <p:txBody>
          <a:bodyPr>
            <a:normAutofit fontScale="92500" lnSpcReduction="20000"/>
          </a:bodyPr>
          <a:lstStyle/>
          <a:p>
            <a:pPr algn="ctr"/>
            <a:r>
              <a:rPr lang="el-GR" dirty="0"/>
              <a:t>6. </a:t>
            </a:r>
            <a:r>
              <a:rPr lang="el-GR" dirty="0" smtClean="0"/>
              <a:t>Να </a:t>
            </a:r>
            <a:r>
              <a:rPr lang="el-GR" dirty="0"/>
              <a:t>μελετήσετε το ποίημα του </a:t>
            </a:r>
            <a:r>
              <a:rPr lang="el-GR" dirty="0" err="1"/>
              <a:t>Λαμαρτίν</a:t>
            </a:r>
            <a:r>
              <a:rPr lang="el-GR" dirty="0"/>
              <a:t> (απόσπασμα 8) και να προσπαθήσετε να απαντήσετε στα παρακάτω ερωτήματα:</a:t>
            </a:r>
            <a:br>
              <a:rPr lang="el-GR" dirty="0"/>
            </a:br>
            <a:r>
              <a:rPr lang="el-GR" dirty="0"/>
              <a:t>α) Ποια στοιχεία συνθέτουν την τοπιογραφία του ποιήματος και ποια συναισθήματα υποβάλλουν στον αναγνώστη τα στοιχεία αυτά;</a:t>
            </a:r>
            <a:br>
              <a:rPr lang="el-GR" dirty="0"/>
            </a:br>
            <a:r>
              <a:rPr lang="el-GR" dirty="0"/>
              <a:t>β) Ποια σχέση με τη λίμνη αναπτύσσει </a:t>
            </a:r>
            <a:r>
              <a:rPr lang="el-GR" dirty="0" smtClean="0"/>
              <a:t>ο ήρωας </a:t>
            </a:r>
            <a:r>
              <a:rPr lang="el-GR" dirty="0"/>
              <a:t>του ποιήματος και πώς η σχέση αυτή τον βοηθά να εκφράσει την εσωτερική του διάθεση; Να λάβετε υπόψη σας την εποχή στην οποία αναφέρεται το ποίημα και τα ιδιαίτερα χαρακτηριστικά της στιγμής κατά την οποία αυτό γράφεται.</a:t>
            </a:r>
          </a:p>
          <a:p>
            <a:pPr algn="ctr"/>
            <a:r>
              <a:rPr lang="el-GR" dirty="0"/>
              <a:t>7. Έχει ειπωθεί ότι η σύγχρονη τέχνη είναι “η τέχνη του άσχημου”. Μήπως αυτό σημαίνει ότι έχουν καταργηθεί εντελώς κάποια κριτήρια για την αποτίμηση ενός καλλιτεχνήματος ως “καλού” (=ωραίου);</a:t>
            </a:r>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589002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ΠΗΓΕΣ</a:t>
            </a:r>
            <a:endParaRPr lang="el-GR" dirty="0"/>
          </a:p>
        </p:txBody>
      </p:sp>
      <p:sp>
        <p:nvSpPr>
          <p:cNvPr id="3" name="Θέση περιεχομένου 2"/>
          <p:cNvSpPr>
            <a:spLocks noGrp="1"/>
          </p:cNvSpPr>
          <p:nvPr>
            <p:ph sz="half" idx="1"/>
          </p:nvPr>
        </p:nvSpPr>
        <p:spPr/>
        <p:txBody>
          <a:bodyPr/>
          <a:lstStyle/>
          <a:p>
            <a:r>
              <a:rPr lang="el-GR" dirty="0" smtClean="0"/>
              <a:t>Αρχές Φιλοσοφίας, Β΄ Τάξη Γενικού Λυκείου, Θεωρητική Κατεύθυνση</a:t>
            </a:r>
            <a:endParaRPr lang="el-GR" dirty="0"/>
          </a:p>
        </p:txBody>
      </p:sp>
      <p:pic>
        <p:nvPicPr>
          <p:cNvPr id="6" name="Θέση περιεχομένου 5"/>
          <p:cNvPicPr>
            <a:picLocks noGrp="1" noChangeAspect="1"/>
          </p:cNvPicPr>
          <p:nvPr>
            <p:ph sz="half" idx="2"/>
          </p:nvPr>
        </p:nvPicPr>
        <p:blipFill>
          <a:blip r:embed="rId2"/>
          <a:stretch>
            <a:fillRect/>
          </a:stretch>
        </p:blipFill>
        <p:spPr>
          <a:xfrm>
            <a:off x="9117013" y="2459417"/>
            <a:ext cx="2389187" cy="3493328"/>
          </a:xfrm>
          <a:prstGeom prst="rect">
            <a:avLst/>
          </a:prstGeom>
        </p:spPr>
      </p:pic>
      <p:sp>
        <p:nvSpPr>
          <p:cNvPr id="5" name="Θέση αριθμού διαφάνειας 4"/>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642847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2895600" y="381001"/>
            <a:ext cx="8610600" cy="683870"/>
          </a:xfrm>
        </p:spPr>
        <p:txBody>
          <a:bodyPr>
            <a:normAutofit fontScale="90000"/>
          </a:bodyPr>
          <a:lstStyle/>
          <a:p>
            <a:pPr algn="ctr"/>
            <a:r>
              <a:rPr lang="el-GR" sz="2800" b="1" cap="none" dirty="0"/>
              <a:t>Τ</a:t>
            </a:r>
            <a:r>
              <a:rPr lang="el-GR" sz="2800" b="1" cap="none" dirty="0" smtClean="0"/>
              <a:t>ί είναι το ωραίο;</a:t>
            </a:r>
            <a:r>
              <a:rPr lang="el-GR" sz="2800" cap="none" dirty="0" smtClean="0"/>
              <a:t/>
            </a:r>
            <a:br>
              <a:rPr lang="el-GR" sz="2800" cap="none" dirty="0" smtClean="0"/>
            </a:br>
            <a:endParaRPr lang="el-GR" sz="2800" cap="none" dirty="0"/>
          </a:p>
        </p:txBody>
      </p:sp>
      <p:sp>
        <p:nvSpPr>
          <p:cNvPr id="7" name="Θέση περιεχομένου 6"/>
          <p:cNvSpPr>
            <a:spLocks noGrp="1"/>
          </p:cNvSpPr>
          <p:nvPr>
            <p:ph idx="1"/>
          </p:nvPr>
        </p:nvSpPr>
        <p:spPr>
          <a:xfrm>
            <a:off x="249381" y="623455"/>
            <a:ext cx="11665527" cy="5999017"/>
          </a:xfrm>
        </p:spPr>
        <p:txBody>
          <a:bodyPr>
            <a:normAutofit fontScale="85000" lnSpcReduction="20000"/>
          </a:bodyPr>
          <a:lstStyle/>
          <a:p>
            <a:pPr algn="just"/>
            <a:r>
              <a:rPr lang="el-GR" i="1" dirty="0" smtClean="0"/>
              <a:t>Ως </a:t>
            </a:r>
            <a:r>
              <a:rPr lang="el-GR" i="1" dirty="0"/>
              <a:t>τι</a:t>
            </a:r>
            <a:r>
              <a:rPr lang="el-GR" b="1" i="1" dirty="0"/>
              <a:t> </a:t>
            </a:r>
            <a:r>
              <a:rPr lang="el-GR" dirty="0"/>
              <a:t>υπάρχουν τα ωραία πράγματα; </a:t>
            </a:r>
            <a:endParaRPr lang="el-GR" dirty="0" smtClean="0"/>
          </a:p>
          <a:p>
            <a:pPr algn="just"/>
            <a:r>
              <a:rPr lang="el-GR" i="1" dirty="0" smtClean="0"/>
              <a:t>Ποια</a:t>
            </a:r>
            <a:r>
              <a:rPr lang="el-GR" i="1" dirty="0"/>
              <a:t> </a:t>
            </a:r>
            <a:r>
              <a:rPr lang="el-GR" dirty="0"/>
              <a:t>είναι αυτά</a:t>
            </a:r>
            <a:r>
              <a:rPr lang="el-GR" dirty="0" smtClean="0"/>
              <a:t>;</a:t>
            </a:r>
          </a:p>
          <a:p>
            <a:pPr algn="just"/>
            <a:r>
              <a:rPr lang="el-GR" dirty="0"/>
              <a:t> </a:t>
            </a:r>
            <a:r>
              <a:rPr lang="el-GR" i="1" dirty="0"/>
              <a:t>Ποια είναι η ‘οπτική’ μας</a:t>
            </a:r>
            <a:r>
              <a:rPr lang="el-GR" dirty="0"/>
              <a:t>, όταν αντιλαμβανόμαστε κάτι ως ωραίο; </a:t>
            </a:r>
            <a:endParaRPr lang="el-GR" dirty="0" smtClean="0"/>
          </a:p>
          <a:p>
            <a:pPr algn="just"/>
            <a:r>
              <a:rPr lang="el-GR" dirty="0" smtClean="0"/>
              <a:t>Πρέπει </a:t>
            </a:r>
            <a:r>
              <a:rPr lang="el-GR" dirty="0"/>
              <a:t>να σκεφθούμε την ομορφιά ως μια ιδιότητα των πραγμάτων ή ως μια ποιότητα καθοριστική για την ταυτότητά τους; </a:t>
            </a:r>
            <a:endParaRPr lang="el-GR" dirty="0" smtClean="0"/>
          </a:p>
          <a:p>
            <a:pPr algn="just"/>
            <a:r>
              <a:rPr lang="el-GR" dirty="0" smtClean="0"/>
              <a:t>Και </a:t>
            </a:r>
            <a:r>
              <a:rPr lang="el-GR" dirty="0"/>
              <a:t>αν είναι μια ιδιότητα, τί είδους ιδιότητα είναι; </a:t>
            </a:r>
            <a:endParaRPr lang="el-GR" dirty="0" smtClean="0"/>
          </a:p>
          <a:p>
            <a:pPr algn="just"/>
            <a:r>
              <a:rPr lang="el-GR" dirty="0" smtClean="0"/>
              <a:t>Μπορεί </a:t>
            </a:r>
            <a:r>
              <a:rPr lang="el-GR" dirty="0"/>
              <a:t>να είναι κάποιο εξωτερικό χαρακτηριστικό τους, όπως κάποιο χρώμα, κάποιο υλικό ή κάποιο χαρακτηριστικό του σχήματός τους; </a:t>
            </a:r>
            <a:endParaRPr lang="el-GR" dirty="0" smtClean="0"/>
          </a:p>
          <a:p>
            <a:pPr algn="just"/>
            <a:r>
              <a:rPr lang="el-GR" dirty="0" smtClean="0"/>
              <a:t>Από </a:t>
            </a:r>
            <a:r>
              <a:rPr lang="el-GR" dirty="0"/>
              <a:t>την άλλη, αν πρέπει να την σκεφθούμε ως μια ξεχωριστή ποιότητα, έτσι ώστε τα ωραία πράγματα να αναγνωρίζονται ως πράγματα κάποιου διακριτού είδους, πώς δομείται αυτή η ποιότητα και </a:t>
            </a:r>
            <a:r>
              <a:rPr lang="el-GR" dirty="0" err="1"/>
              <a:t>ποιές</a:t>
            </a:r>
            <a:r>
              <a:rPr lang="el-GR" dirty="0"/>
              <a:t> είναι οι συνιστώσες της; </a:t>
            </a:r>
            <a:endParaRPr lang="el-GR" dirty="0" smtClean="0"/>
          </a:p>
          <a:p>
            <a:pPr algn="just"/>
            <a:r>
              <a:rPr lang="el-GR" dirty="0" smtClean="0"/>
              <a:t>Τα </a:t>
            </a:r>
            <a:r>
              <a:rPr lang="el-GR" dirty="0"/>
              <a:t>καλλιτεχνήματα και τα ωραία φυσικά αντικείμενα τα θεωρούμε με την ίδια έννοια «ωραία»; </a:t>
            </a:r>
            <a:endParaRPr lang="el-GR" dirty="0" smtClean="0"/>
          </a:p>
          <a:p>
            <a:pPr algn="just"/>
            <a:r>
              <a:rPr lang="el-GR" dirty="0" smtClean="0"/>
              <a:t>Πώς </a:t>
            </a:r>
            <a:r>
              <a:rPr lang="el-GR" dirty="0"/>
              <a:t>αποκτώ συνείδηση της ομορφιάς; </a:t>
            </a:r>
            <a:endParaRPr lang="el-GR" dirty="0" smtClean="0"/>
          </a:p>
          <a:p>
            <a:pPr algn="just"/>
            <a:r>
              <a:rPr lang="el-GR" dirty="0" smtClean="0"/>
              <a:t>Τι </a:t>
            </a:r>
            <a:r>
              <a:rPr lang="el-GR" dirty="0"/>
              <a:t>αναγνωρίζω τότε: κάτι που ανήκει στο πράγμα που χαρακτηρίζω ως ωραίο ή μήπως κάτι που αφορά στον τρόπο που αυτό επενεργεί σε εμένα ή στον τρόπο που εγώ ασχολούμαι με αυτό; </a:t>
            </a:r>
            <a:endParaRPr lang="el-GR" dirty="0" smtClean="0"/>
          </a:p>
          <a:p>
            <a:pPr algn="just"/>
            <a:r>
              <a:rPr lang="el-GR" dirty="0" smtClean="0"/>
              <a:t>Τι </a:t>
            </a:r>
            <a:r>
              <a:rPr lang="el-GR" dirty="0"/>
              <a:t>είδους ευχαρίστηση είναι η αισθητική απόλαυση; </a:t>
            </a:r>
            <a:endParaRPr lang="el-GR" dirty="0" smtClean="0"/>
          </a:p>
          <a:p>
            <a:pPr algn="just"/>
            <a:r>
              <a:rPr lang="el-GR" dirty="0" smtClean="0"/>
              <a:t>Και </a:t>
            </a:r>
            <a:r>
              <a:rPr lang="el-GR" dirty="0"/>
              <a:t>μήπως αυτό είναι καθαρά ιδιωτικό και υποκειμενικό</a:t>
            </a:r>
            <a:r>
              <a:rPr lang="el-GR" dirty="0" smtClean="0"/>
              <a:t>;</a:t>
            </a:r>
          </a:p>
          <a:p>
            <a:pPr algn="just"/>
            <a:r>
              <a:rPr lang="el-GR" dirty="0" smtClean="0"/>
              <a:t> </a:t>
            </a:r>
            <a:r>
              <a:rPr lang="el-GR" dirty="0"/>
              <a:t>Ή μπορώ να μοιρασθώ την εμπειρία μου με τους άλλους; </a:t>
            </a:r>
            <a:endParaRPr lang="el-GR" dirty="0" smtClean="0"/>
          </a:p>
          <a:p>
            <a:pPr algn="just"/>
            <a:r>
              <a:rPr lang="el-GR" dirty="0" smtClean="0"/>
              <a:t>Υπάρχει </a:t>
            </a:r>
            <a:r>
              <a:rPr lang="el-GR" dirty="0"/>
              <a:t>κάτι σταθερό σ’ αυτή την εμπειρία ή είναι το αίσθημα μιας υποκειμενικής αντίδρασης σε κάποιο ερέθισμα και σε </a:t>
            </a:r>
            <a:r>
              <a:rPr lang="el-GR" dirty="0" err="1"/>
              <a:t>ποιό</a:t>
            </a:r>
            <a:r>
              <a:rPr lang="el-GR" dirty="0"/>
              <a:t>; </a:t>
            </a:r>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805313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1" y="381001"/>
            <a:ext cx="9613861" cy="533400"/>
          </a:xfrm>
        </p:spPr>
        <p:txBody>
          <a:bodyPr>
            <a:normAutofit fontScale="90000"/>
          </a:bodyPr>
          <a:lstStyle/>
          <a:p>
            <a:pPr algn="ctr"/>
            <a:r>
              <a:rPr lang="el-GR" dirty="0"/>
              <a:t>ΘΑΥΜΑΖΟΝΤΑΣ ΤΟ ΩΡΑΙΟ</a:t>
            </a:r>
          </a:p>
        </p:txBody>
      </p:sp>
      <p:sp>
        <p:nvSpPr>
          <p:cNvPr id="3" name="Θέση περιεχομένου 2"/>
          <p:cNvSpPr>
            <a:spLocks noGrp="1"/>
          </p:cNvSpPr>
          <p:nvPr>
            <p:ph sz="half" idx="1"/>
          </p:nvPr>
        </p:nvSpPr>
        <p:spPr>
          <a:xfrm>
            <a:off x="680319" y="914401"/>
            <a:ext cx="7978772" cy="5403273"/>
          </a:xfrm>
        </p:spPr>
        <p:txBody>
          <a:bodyPr>
            <a:normAutofit fontScale="92500" lnSpcReduction="10000"/>
          </a:bodyPr>
          <a:lstStyle/>
          <a:p>
            <a:pPr algn="ctr"/>
            <a:r>
              <a:rPr lang="el-GR" dirty="0"/>
              <a:t>Ποιος </a:t>
            </a:r>
            <a:r>
              <a:rPr lang="el-GR" dirty="0" smtClean="0"/>
              <a:t>από δεν </a:t>
            </a:r>
            <a:r>
              <a:rPr lang="el-GR" dirty="0"/>
              <a:t>έχει θαυμάσει ένα ηλιοβασίλεμα, μια ακρογιαλιά ή ένα καταπράσινο τοπίο; Ποιος δεν έχει συγκινηθεί από έναν ζωγραφικό πίνακα, ένα μουσικό κομμάτι, ένα θεατρικό ή κινηματογραφικό έργο, ένα καλογραμμένο ποίημα ή μυθιστόρημα; </a:t>
            </a:r>
            <a:endParaRPr lang="el-GR" dirty="0" smtClean="0"/>
          </a:p>
          <a:p>
            <a:pPr algn="ctr"/>
            <a:r>
              <a:rPr lang="el-GR" dirty="0" smtClean="0"/>
              <a:t>Σε αυτές </a:t>
            </a:r>
            <a:r>
              <a:rPr lang="el-GR" dirty="0"/>
              <a:t>τις περιπτώσεις, για να περιγράψουμε τις εντυπώσεις μας, χρησιμοποιούμε λέξεις όπως “ωραίο”, “όμορφο”, “εντυπωσιακό”, “χαριτωμένο”, “μελαγχολικό”, “γλαφυρό” κτλ. </a:t>
            </a:r>
            <a:endParaRPr lang="el-GR" dirty="0" smtClean="0"/>
          </a:p>
          <a:p>
            <a:pPr algn="ctr"/>
            <a:r>
              <a:rPr lang="el-GR" dirty="0" smtClean="0"/>
              <a:t>Λέμε </a:t>
            </a:r>
            <a:r>
              <a:rPr lang="el-GR" dirty="0"/>
              <a:t>πως τα συγκεκριμένα αντικείμενα ή καταστάσεις μάς προκαλούν κάποια αισθητική εμπειρία και πως έχουν αισθητική αξία. </a:t>
            </a:r>
            <a:endParaRPr lang="el-GR" dirty="0" smtClean="0"/>
          </a:p>
          <a:p>
            <a:pPr algn="ctr"/>
            <a:r>
              <a:rPr lang="el-GR" dirty="0" smtClean="0"/>
              <a:t>Τα </a:t>
            </a:r>
            <a:r>
              <a:rPr lang="el-GR" dirty="0"/>
              <a:t>εξετάζουμε από μια σκοπιά που διαφέρει σαφώς από εκείνες της αναζήτησης της γνώσης και της ηθικής αποτίμησης της </a:t>
            </a:r>
            <a:r>
              <a:rPr lang="el-GR" dirty="0" smtClean="0"/>
              <a:t>πράξης. Αυτό </a:t>
            </a:r>
            <a:r>
              <a:rPr lang="el-GR" dirty="0"/>
              <a:t>που ενδιαφέρει εδώ τον φιλόσοφο είναι τα ιδιαίτερα χαρακτηριστικά της αισθητικής εμπειρίας και η προέλευση της αισθητικής αξίας. </a:t>
            </a:r>
            <a:endParaRPr lang="el-GR" dirty="0" smtClean="0"/>
          </a:p>
          <a:p>
            <a:pPr algn="ctr"/>
            <a:r>
              <a:rPr lang="el-GR" dirty="0" smtClean="0"/>
              <a:t>Το </a:t>
            </a:r>
            <a:r>
              <a:rPr lang="el-GR" dirty="0"/>
              <a:t>ερώτημα που τον απασχολεί είναι πότε και γιατί θεωρούμε κάποιο πράγμα ωραίο ή, με άλλα λόγια, “τι είναι εκείνο που κάνει τα ωραία πράγματα ωραία”.</a:t>
            </a:r>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4</a:t>
            </a:fld>
            <a:endParaRPr lang="en-US" dirty="0"/>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95584" y="1585915"/>
            <a:ext cx="2710615" cy="2722850"/>
          </a:xfrm>
        </p:spPr>
      </p:pic>
    </p:spTree>
    <p:extLst>
      <p:ext uri="{BB962C8B-B14F-4D97-AF65-F5344CB8AC3E}">
        <p14:creationId xmlns:p14="http://schemas.microsoft.com/office/powerpoint/2010/main" val="57800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36073" y="764373"/>
            <a:ext cx="10370127" cy="912027"/>
          </a:xfrm>
        </p:spPr>
        <p:txBody>
          <a:bodyPr/>
          <a:lstStyle/>
          <a:p>
            <a:pPr algn="ctr"/>
            <a:r>
              <a:rPr lang="el-GR" cap="none" dirty="0" smtClean="0"/>
              <a:t>Αναζητώντας το ωραίο!</a:t>
            </a:r>
            <a:endParaRPr lang="el-GR" cap="none" dirty="0"/>
          </a:p>
        </p:txBody>
      </p:sp>
      <p:sp>
        <p:nvSpPr>
          <p:cNvPr id="3" name="Θέση περιεχομένου 2"/>
          <p:cNvSpPr>
            <a:spLocks noGrp="1"/>
          </p:cNvSpPr>
          <p:nvPr>
            <p:ph sz="half" idx="1"/>
          </p:nvPr>
        </p:nvSpPr>
        <p:spPr/>
        <p:txBody>
          <a:bodyPr>
            <a:normAutofit fontScale="92500"/>
          </a:bodyPr>
          <a:lstStyle/>
          <a:p>
            <a:pPr algn="ctr"/>
            <a:r>
              <a:rPr lang="el-GR" dirty="0"/>
              <a:t>Μερικοί υποστηρίζουν ότι το αντικείμενο της αισθητικής εμπειρίας -στο οποίο αποδίδουμε αισθητική αξία- χαρακτηρίζοντάς το συνήθως με τον γενικό όρο “ωραίο” ή “όμορφο”, μπορεί να βρεθεί κατ’ αρχήν στη </a:t>
            </a:r>
            <a:r>
              <a:rPr lang="el-GR" b="1" dirty="0"/>
              <a:t>φύση</a:t>
            </a:r>
            <a:r>
              <a:rPr lang="el-GR" dirty="0"/>
              <a:t>, </a:t>
            </a:r>
            <a:endParaRPr lang="el-GR" dirty="0" smtClean="0"/>
          </a:p>
          <a:p>
            <a:pPr algn="ctr"/>
            <a:r>
              <a:rPr lang="el-GR" dirty="0" smtClean="0"/>
              <a:t>ενώ </a:t>
            </a:r>
            <a:r>
              <a:rPr lang="el-GR" dirty="0"/>
              <a:t>άλλοι θεωρούν ότι τα αισθητικά μας πρότυπα δημιουργούνται από την </a:t>
            </a:r>
            <a:r>
              <a:rPr lang="el-GR" b="1" dirty="0"/>
              <a:t>τέχνη</a:t>
            </a:r>
            <a:r>
              <a:rPr lang="el-GR" dirty="0"/>
              <a:t>. </a:t>
            </a:r>
            <a:endParaRPr lang="el-GR" dirty="0" smtClean="0"/>
          </a:p>
          <a:p>
            <a:pPr algn="ctr"/>
            <a:r>
              <a:rPr lang="el-GR" dirty="0"/>
              <a:t>Η</a:t>
            </a:r>
            <a:r>
              <a:rPr lang="el-GR" dirty="0" smtClean="0"/>
              <a:t> </a:t>
            </a:r>
            <a:r>
              <a:rPr lang="el-GR" dirty="0"/>
              <a:t>τέχνη μάς επιτρέπει να συσχετίσουμε την αισθητική ποιότητα με τη δημιουργική δραστηριότητα του ανθρώπινου πνεύματος. </a:t>
            </a:r>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5</a:t>
            </a:fld>
            <a:endParaRPr lang="en-US" dirty="0"/>
          </a:p>
        </p:txBody>
      </p:sp>
      <p:pic>
        <p:nvPicPr>
          <p:cNvPr id="1026" name="Picture 2" descr="Αποτέλεσμα εικόνας για ΝΤΑΛΙ"/>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01050" y="2194559"/>
            <a:ext cx="3350967" cy="246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2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79273" y="381001"/>
            <a:ext cx="7626927" cy="1239982"/>
          </a:xfrm>
        </p:spPr>
        <p:txBody>
          <a:bodyPr>
            <a:normAutofit fontScale="90000"/>
          </a:bodyPr>
          <a:lstStyle/>
          <a:p>
            <a:pPr algn="ctr"/>
            <a:r>
              <a:rPr lang="el-GR" sz="2800" b="1" cap="none" dirty="0"/>
              <a:t>Α</a:t>
            </a:r>
            <a:r>
              <a:rPr lang="el-GR" sz="2800" b="1" cap="none" dirty="0" smtClean="0"/>
              <a:t>ν εστιάσουμε την προσοχή μας </a:t>
            </a:r>
            <a:br>
              <a:rPr lang="el-GR" sz="2800" b="1" cap="none" dirty="0" smtClean="0"/>
            </a:br>
            <a:r>
              <a:rPr lang="el-GR" sz="2800" b="1" cap="none" dirty="0" smtClean="0"/>
              <a:t>στον χώρο της τέχνης, τότε</a:t>
            </a:r>
            <a:r>
              <a:rPr lang="el-GR" sz="2800" b="1" dirty="0" smtClean="0"/>
              <a:t>…</a:t>
            </a:r>
            <a:r>
              <a:rPr lang="el-GR" sz="2800" dirty="0"/>
              <a:t/>
            </a:r>
            <a:br>
              <a:rPr lang="el-GR" sz="2800" dirty="0"/>
            </a:br>
            <a:endParaRPr lang="el-GR" sz="2800" dirty="0"/>
          </a:p>
        </p:txBody>
      </p:sp>
      <p:sp>
        <p:nvSpPr>
          <p:cNvPr id="3" name="Θέση περιεχομένου 2"/>
          <p:cNvSpPr>
            <a:spLocks noGrp="1"/>
          </p:cNvSpPr>
          <p:nvPr>
            <p:ph sz="half" idx="1"/>
          </p:nvPr>
        </p:nvSpPr>
        <p:spPr>
          <a:xfrm>
            <a:off x="685800" y="1330037"/>
            <a:ext cx="5908964" cy="4888648"/>
          </a:xfrm>
        </p:spPr>
        <p:txBody>
          <a:bodyPr>
            <a:normAutofit/>
          </a:bodyPr>
          <a:lstStyle/>
          <a:p>
            <a:pPr marL="0" indent="0" algn="ctr">
              <a:buNone/>
            </a:pPr>
            <a:r>
              <a:rPr lang="el-GR" dirty="0"/>
              <a:t>Τρεις διαφορετικοί παράγοντες μας βοηθούν να </a:t>
            </a:r>
            <a:r>
              <a:rPr lang="el-GR" dirty="0" smtClean="0"/>
              <a:t>προσδιορίσουμε </a:t>
            </a:r>
            <a:r>
              <a:rPr lang="el-GR" dirty="0"/>
              <a:t>την έννοια του καλλιτεχνικά </a:t>
            </a:r>
            <a:r>
              <a:rPr lang="el-GR" dirty="0" smtClean="0"/>
              <a:t>ωραίου. Αυτοί οι παράγοντες μπορεί </a:t>
            </a:r>
            <a:r>
              <a:rPr lang="el-GR" dirty="0"/>
              <a:t>να συνδέονται μεταξύ τους: </a:t>
            </a:r>
            <a:endParaRPr lang="el-GR" dirty="0" smtClean="0"/>
          </a:p>
          <a:p>
            <a:pPr marL="0" indent="0" algn="ctr">
              <a:buNone/>
            </a:pPr>
            <a:r>
              <a:rPr lang="el-GR" dirty="0" smtClean="0"/>
              <a:t>α</a:t>
            </a:r>
            <a:r>
              <a:rPr lang="el-GR" dirty="0"/>
              <a:t>) η διαδικασία της δημιουργίας, που συντελείται σε σημαντικό βαθμό στον νου του καλλιτέχνη (ο οποίος σε πολλές περιπτώσεις φαίνεται να εμπνέεται από τον φυσικό </a:t>
            </a:r>
            <a:r>
              <a:rPr lang="el-GR" dirty="0" smtClean="0"/>
              <a:t>κόσμο)</a:t>
            </a:r>
          </a:p>
          <a:p>
            <a:pPr marL="0" indent="0" algn="ctr">
              <a:buNone/>
            </a:pPr>
            <a:r>
              <a:rPr lang="el-GR" dirty="0" smtClean="0"/>
              <a:t>β</a:t>
            </a:r>
            <a:r>
              <a:rPr lang="el-GR" dirty="0"/>
              <a:t>) το ίδιο το έργο τέχνης και τα γνωρίσματά του </a:t>
            </a:r>
            <a:endParaRPr lang="el-GR" dirty="0" smtClean="0"/>
          </a:p>
          <a:p>
            <a:pPr marL="0" indent="0" algn="ctr">
              <a:buNone/>
            </a:pPr>
            <a:r>
              <a:rPr lang="el-GR" dirty="0" smtClean="0"/>
              <a:t>γ</a:t>
            </a:r>
            <a:r>
              <a:rPr lang="el-GR" dirty="0"/>
              <a:t>) οι αντιδράσεις του κοινού που προσεγγίζει τα έργα τέχνης.</a:t>
            </a:r>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5742" y="2194560"/>
            <a:ext cx="4059458" cy="3139440"/>
          </a:xfrm>
        </p:spPr>
      </p:pic>
      <p:sp>
        <p:nvSpPr>
          <p:cNvPr id="4" name="Θέση αριθμού διαφάνειας 3"/>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881150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sz="half" idx="1"/>
          </p:nvPr>
        </p:nvSpPr>
        <p:spPr>
          <a:xfrm>
            <a:off x="526474" y="2821774"/>
            <a:ext cx="4530436" cy="3396910"/>
          </a:xfrm>
        </p:spPr>
        <p:txBody>
          <a:bodyPr>
            <a:normAutofit fontScale="85000" lnSpcReduction="20000"/>
          </a:bodyPr>
          <a:lstStyle/>
          <a:p>
            <a:pPr algn="ctr"/>
            <a:r>
              <a:rPr lang="el-GR" dirty="0"/>
              <a:t>Κλοντ Μονέ, Εντύπωση, Ανατολή Ηλίου, 1872, Παρίσι, Μουσείο </a:t>
            </a:r>
            <a:r>
              <a:rPr lang="el-GR" dirty="0" err="1"/>
              <a:t>Μαρμοτάν</a:t>
            </a:r>
            <a:r>
              <a:rPr lang="el-GR" dirty="0"/>
              <a:t>. </a:t>
            </a:r>
            <a:endParaRPr lang="el-GR" dirty="0" smtClean="0"/>
          </a:p>
          <a:p>
            <a:pPr algn="ctr"/>
            <a:r>
              <a:rPr lang="el-GR" dirty="0" smtClean="0"/>
              <a:t>Ο </a:t>
            </a:r>
            <a:r>
              <a:rPr lang="el-GR" dirty="0"/>
              <a:t>όρος “ιμπρεσιονισμός” προέρχεται από ένα περιφρονητικό σχόλιο του κριτικού Λουί </a:t>
            </a:r>
            <a:r>
              <a:rPr lang="el-GR" dirty="0" err="1"/>
              <a:t>Λερουά</a:t>
            </a:r>
            <a:r>
              <a:rPr lang="el-GR" dirty="0"/>
              <a:t>, που έγραψε μια πολύ σκληρή κριτική για την έκθεση, στην οποία μετείχε και ο Μονέ και με αυτόν τον πίνακα. Σχετικά με αυτόν τον πίνακα, αναφέρει: “Εντύπωση, ήμουν βέβαιος. Μια ταπετσαρία σε εμβρυακό στάδιο είναι πιο ολοκληρωμένη από αυτή τη </a:t>
            </a:r>
            <a:r>
              <a:rPr lang="el-GR" dirty="0" smtClean="0"/>
              <a:t>θαλασσογραφία.</a:t>
            </a:r>
            <a:endParaRPr lang="el-GR" dirty="0"/>
          </a:p>
        </p:txBody>
      </p:sp>
      <p:sp>
        <p:nvSpPr>
          <p:cNvPr id="4" name="Θέση περιεχομένου 3"/>
          <p:cNvSpPr>
            <a:spLocks noGrp="1"/>
          </p:cNvSpPr>
          <p:nvPr>
            <p:ph sz="half" idx="2"/>
          </p:nvPr>
        </p:nvSpPr>
        <p:spPr>
          <a:xfrm>
            <a:off x="6400800" y="2057401"/>
            <a:ext cx="5105400" cy="4161283"/>
          </a:xfrm>
        </p:spPr>
        <p:txBody>
          <a:bodyPr>
            <a:noAutofit/>
          </a:bodyPr>
          <a:lstStyle/>
          <a:p>
            <a:pPr algn="ctr"/>
            <a:r>
              <a:rPr lang="el-GR" sz="2400" dirty="0"/>
              <a:t>Οι κρίσεις για το τι είναι ωραίο ή αισθητικά αξιόλογο διαφέρουν ριζικά από εποχή σε εποχή, από κοινωνία σε κοινωνία και τελικά από άνθρωπο σε άνθρωπο.</a:t>
            </a:r>
          </a:p>
          <a:p>
            <a:pPr algn="ctr"/>
            <a:r>
              <a:rPr lang="el-GR" sz="2400" dirty="0"/>
              <a:t> Ωστόσο, αρκετοί φιλόσοφοι και ιστορικοί της τέχνης έχουν προσπαθήσει να προσδιορίσουν κριτήρια της αισθητικής αξίας που έχουν οικουμενικό και διαχρονικό </a:t>
            </a:r>
            <a:r>
              <a:rPr lang="el-GR" sz="2400" dirty="0" smtClean="0"/>
              <a:t>χαρακτήρα.</a:t>
            </a:r>
            <a:endParaRPr lang="el-GR" sz="2400" dirty="0"/>
          </a:p>
        </p:txBody>
      </p:sp>
      <p:sp>
        <p:nvSpPr>
          <p:cNvPr id="5" name="Θέση αριθμού διαφάνειας 4"/>
          <p:cNvSpPr>
            <a:spLocks noGrp="1"/>
          </p:cNvSpPr>
          <p:nvPr>
            <p:ph type="sldNum" sz="quarter" idx="12"/>
          </p:nvPr>
        </p:nvSpPr>
        <p:spPr/>
        <p:txBody>
          <a:bodyPr/>
          <a:lstStyle/>
          <a:p>
            <a:fld id="{6D22F896-40B5-4ADD-8801-0D06FADFA095}" type="slidenum">
              <a:rPr lang="en-US" smtClean="0"/>
              <a:t>7</a:t>
            </a:fld>
            <a:endParaRPr lang="en-US" dirty="0"/>
          </a:p>
        </p:txBody>
      </p:sp>
      <p:pic>
        <p:nvPicPr>
          <p:cNvPr id="6" name="Θέση περιεχομένου 5" descr="pic83"/>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0"/>
            <a:ext cx="4819650" cy="2301991"/>
          </a:xfrm>
          <a:prstGeom prst="rect">
            <a:avLst/>
          </a:prstGeom>
          <a:noFill/>
          <a:ln>
            <a:noFill/>
          </a:ln>
        </p:spPr>
      </p:pic>
    </p:spTree>
    <p:extLst>
      <p:ext uri="{BB962C8B-B14F-4D97-AF65-F5344CB8AC3E}">
        <p14:creationId xmlns:p14="http://schemas.microsoft.com/office/powerpoint/2010/main" val="1559054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1463" y="381001"/>
            <a:ext cx="10715619" cy="830626"/>
          </a:xfrm>
        </p:spPr>
        <p:txBody>
          <a:bodyPr/>
          <a:lstStyle/>
          <a:p>
            <a:pPr algn="ctr"/>
            <a:r>
              <a:rPr lang="el-GR" b="1" cap="none" dirty="0" smtClean="0"/>
              <a:t>Τέχνη-Καλές </a:t>
            </a:r>
            <a:r>
              <a:rPr lang="el-GR" b="1" cap="none" dirty="0"/>
              <a:t>Τ</a:t>
            </a:r>
            <a:r>
              <a:rPr lang="el-GR" b="1" cap="none" dirty="0" smtClean="0"/>
              <a:t>έχνες</a:t>
            </a:r>
            <a:r>
              <a:rPr lang="el-GR" b="1" dirty="0" smtClean="0"/>
              <a:t> </a:t>
            </a:r>
            <a:endParaRPr lang="el-GR" b="1" dirty="0"/>
          </a:p>
        </p:txBody>
      </p:sp>
      <p:sp>
        <p:nvSpPr>
          <p:cNvPr id="3" name="Θέση περιεχομένου 2"/>
          <p:cNvSpPr>
            <a:spLocks noGrp="1"/>
          </p:cNvSpPr>
          <p:nvPr>
            <p:ph idx="1"/>
          </p:nvPr>
        </p:nvSpPr>
        <p:spPr>
          <a:xfrm>
            <a:off x="680321" y="1211627"/>
            <a:ext cx="9322661" cy="5092191"/>
          </a:xfrm>
        </p:spPr>
        <p:txBody>
          <a:bodyPr>
            <a:normAutofit fontScale="92500" lnSpcReduction="10000"/>
          </a:bodyPr>
          <a:lstStyle/>
          <a:p>
            <a:pPr algn="ctr"/>
            <a:r>
              <a:rPr lang="el-GR" dirty="0" smtClean="0"/>
              <a:t>Στην αρχαιότητα δεν γινόταν σαφής </a:t>
            </a:r>
            <a:r>
              <a:rPr lang="el-GR" dirty="0"/>
              <a:t>διάκριση ανάμεσα στη δραστηριότητα ενός τεχνίτη, που κατασκευάζει αντικείμενα χρήσιμα στην καθημερινή μας ζωή, και σ’ εκείνη ενός καλλιτέχνη, που ενδιαφέρεται κυρίως για </a:t>
            </a:r>
            <a:r>
              <a:rPr lang="el-GR" dirty="0" smtClean="0"/>
              <a:t>την </a:t>
            </a:r>
            <a:r>
              <a:rPr lang="el-GR" i="1" dirty="0" smtClean="0"/>
              <a:t>αισθητική </a:t>
            </a:r>
            <a:r>
              <a:rPr lang="el-GR" i="1" dirty="0"/>
              <a:t>ποιότητα</a:t>
            </a:r>
            <a:r>
              <a:rPr lang="el-GR" dirty="0"/>
              <a:t> των δημιουργημάτων του - παρ’ όλο που φυσικά υπήρχαν ποιητές, ζωγράφοι, μουσικοί, των οποίων ο στόχος ήταν να προκαλέσουν απόλαυση με το έργο τους</a:t>
            </a:r>
            <a:r>
              <a:rPr lang="el-GR" dirty="0" smtClean="0"/>
              <a:t>.</a:t>
            </a:r>
          </a:p>
          <a:p>
            <a:pPr algn="ctr"/>
            <a:endParaRPr lang="el-GR" dirty="0"/>
          </a:p>
          <a:p>
            <a:pPr algn="ctr"/>
            <a:r>
              <a:rPr lang="el-GR" dirty="0"/>
              <a:t>Η διάκριση αυτή αναδείχτηκε συνειδητά μόνο τα νεότερα χρόνια, οπότε και διαμορφώθηκε η έννοια των “καλών τεχνών”. Έτσι, οι καλλιτέχνες άρχισαν να επισημαίνουν τον αυτόνομο χαρακτήρα της δημιουργίας τους, που αποσυνδέθηκε από στόχους με άμεση πρακτική αξία. </a:t>
            </a:r>
            <a:endParaRPr lang="el-GR" dirty="0" smtClean="0"/>
          </a:p>
          <a:p>
            <a:pPr algn="ctr"/>
            <a:endParaRPr lang="el-GR" dirty="0"/>
          </a:p>
          <a:p>
            <a:pPr algn="ctr"/>
            <a:r>
              <a:rPr lang="el-GR" dirty="0"/>
              <a:t>Οι φιλόσοφοι, από την άλλη πλευρά μας παρότρυναν να διακρίνουμε την ιδιαιτερότητα της αισθητικής εμπειρίας, εστιάζοντας την προσοχή μας στη σχέση της με το ελεύθερο παιχνίδι του νου, της αίσθησης, της κρίσης και κυρίως της φαντασίας μας, ανεξάρτητα από οποιονδήποτε πρακτικό σκοπό.</a:t>
            </a:r>
          </a:p>
          <a:p>
            <a:pPr algn="ctr"/>
            <a:endParaRPr lang="el-GR" dirty="0"/>
          </a:p>
        </p:txBody>
      </p:sp>
      <p:sp>
        <p:nvSpPr>
          <p:cNvPr id="4" name="Θέση αριθμού διαφάνειας 3"/>
          <p:cNvSpPr>
            <a:spLocks noGrp="1"/>
          </p:cNvSpPr>
          <p:nvPr>
            <p:ph type="sldNum" sz="quarter" idx="12"/>
          </p:nvPr>
        </p:nvSpPr>
        <p:spPr/>
        <p:txBody>
          <a:bodyPr/>
          <a:lstStyle/>
          <a:p>
            <a:fld id="{6D22F896-40B5-4ADD-8801-0D06FADFA095}" type="slidenum">
              <a:rPr lang="en-US" smtClean="0"/>
              <a:t>8</a:t>
            </a:fld>
            <a:endParaRPr lang="en-US" dirty="0"/>
          </a:p>
        </p:txBody>
      </p:sp>
      <p:sp>
        <p:nvSpPr>
          <p:cNvPr id="5" name="AutoShape 2" descr="Αποτέλεσμα εικόνας για ΕΡΜΗς ΤΟΥ ΠΡΑΞΙΤΕΛΗ"/>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4" name="Picture 6" descr="Αποτέλεσμα εικόνας για ΕΡΜΗς ΤΟΥ ΠΡΑΞΙΤΕΛ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929045"/>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Αποτέλεσμα εικόνας για ΑΓΓΕΙ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5341938"/>
            <a:ext cx="6929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Αποτέλεσμα εικόνας για ΑΓΓΕΙ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5341938"/>
            <a:ext cx="92386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Αποτέλεσμα εικόνας για ΑΓΓΕΙ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9838" y="3937722"/>
            <a:ext cx="979324" cy="115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70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18364" y="180109"/>
            <a:ext cx="6587836" cy="997528"/>
          </a:xfrm>
        </p:spPr>
        <p:txBody>
          <a:bodyPr>
            <a:normAutofit fontScale="90000"/>
          </a:bodyPr>
          <a:lstStyle/>
          <a:p>
            <a:pPr algn="ctr"/>
            <a:r>
              <a:rPr lang="el-GR" sz="3200" dirty="0" smtClean="0"/>
              <a:t/>
            </a:r>
            <a:br>
              <a:rPr lang="el-GR" sz="3200" dirty="0" smtClean="0"/>
            </a:br>
            <a:r>
              <a:rPr lang="el-GR" sz="3200" b="1" cap="none" dirty="0" smtClean="0"/>
              <a:t>1</a:t>
            </a:r>
            <a:r>
              <a:rPr lang="el-GR" sz="2700" b="1" cap="none" dirty="0" smtClean="0"/>
              <a:t>. Η τέχνη ως μίμηση ή αναπαράσταση </a:t>
            </a:r>
            <a:br>
              <a:rPr lang="el-GR" sz="2700" b="1" cap="none" dirty="0" smtClean="0"/>
            </a:br>
            <a:r>
              <a:rPr lang="el-GR" sz="2700" b="1" cap="none" dirty="0" smtClean="0"/>
              <a:t>της φύσης και της ζωής</a:t>
            </a:r>
            <a:endParaRPr lang="el-GR" sz="2700" b="1" cap="none" dirty="0"/>
          </a:p>
        </p:txBody>
      </p:sp>
      <p:sp>
        <p:nvSpPr>
          <p:cNvPr id="3" name="Θέση περιεχομένου 2"/>
          <p:cNvSpPr>
            <a:spLocks noGrp="1"/>
          </p:cNvSpPr>
          <p:nvPr>
            <p:ph sz="half" idx="1"/>
          </p:nvPr>
        </p:nvSpPr>
        <p:spPr>
          <a:xfrm>
            <a:off x="886691" y="1177637"/>
            <a:ext cx="6956678" cy="5041047"/>
          </a:xfrm>
        </p:spPr>
        <p:txBody>
          <a:bodyPr>
            <a:normAutofit lnSpcReduction="10000"/>
          </a:bodyPr>
          <a:lstStyle/>
          <a:p>
            <a:pPr algn="ctr"/>
            <a:r>
              <a:rPr lang="el-GR" dirty="0" smtClean="0"/>
              <a:t>Από την </a:t>
            </a:r>
            <a:r>
              <a:rPr lang="el-GR" dirty="0"/>
              <a:t>εποχή του Πλάτωνα και του Αριστοτέλη, </a:t>
            </a:r>
            <a:r>
              <a:rPr lang="el-GR" dirty="0" smtClean="0"/>
              <a:t>επισημαίνεται </a:t>
            </a:r>
            <a:r>
              <a:rPr lang="el-GR" dirty="0"/>
              <a:t>ότι η τέχνη είναι αναπαράσταση ή “μίμηση” καταστάσεων του φυσικού κόσμου και της ανθρώπινης ζωής. </a:t>
            </a:r>
            <a:endParaRPr lang="el-GR" dirty="0" smtClean="0"/>
          </a:p>
          <a:p>
            <a:pPr algn="ctr"/>
            <a:r>
              <a:rPr lang="el-GR" dirty="0" smtClean="0"/>
              <a:t>Όσο </a:t>
            </a:r>
            <a:r>
              <a:rPr lang="el-GR" dirty="0"/>
              <a:t>πιο πιστή είναι η αναπαράσταση, τόσο πιο ωραίο είναι το έργο τέχνης· και είναι ωραίο, επειδή κατορθώνει να συλλάβει την αρμονία της μορφής του αντικειμένου που απεικονίζει, της πράξης ή της κατάστασης που περιγράφει</a:t>
            </a:r>
            <a:r>
              <a:rPr lang="el-GR" dirty="0" smtClean="0"/>
              <a:t>.</a:t>
            </a:r>
          </a:p>
          <a:p>
            <a:pPr algn="ctr"/>
            <a:endParaRPr lang="el-GR" dirty="0" smtClean="0"/>
          </a:p>
          <a:p>
            <a:pPr algn="ctr"/>
            <a:r>
              <a:rPr lang="el-GR" dirty="0" smtClean="0"/>
              <a:t>Η ικανότητα </a:t>
            </a:r>
            <a:r>
              <a:rPr lang="el-GR" dirty="0"/>
              <a:t>του καλλιτέχνη να “μιμείται” την πραγματικότητα προκαλεί ανησυχία σε κάποιους </a:t>
            </a:r>
            <a:r>
              <a:rPr lang="el-GR" dirty="0" smtClean="0"/>
              <a:t>φιλοσόφους που πιστεύουν </a:t>
            </a:r>
            <a:r>
              <a:rPr lang="el-GR" dirty="0"/>
              <a:t>ότι η μίμηση αυτή, με την έμφαση που δίνει στην επιφανειακή εικόνα των πραγμάτων, μπορεί να εξαπατήσει τους ανθρώπους ή να προβάλει ως αισθητικά πρότυπα ήρωες με πάθη και ηθικές </a:t>
            </a:r>
            <a:r>
              <a:rPr lang="el-GR" dirty="0" smtClean="0"/>
              <a:t>αδυναμίες.</a:t>
            </a:r>
          </a:p>
        </p:txBody>
      </p:sp>
      <p:sp>
        <p:nvSpPr>
          <p:cNvPr id="4" name="Θέση αριθμού διαφάνειας 3"/>
          <p:cNvSpPr>
            <a:spLocks noGrp="1"/>
          </p:cNvSpPr>
          <p:nvPr>
            <p:ph type="sldNum" sz="quarter" idx="12"/>
          </p:nvPr>
        </p:nvSpPr>
        <p:spPr/>
        <p:txBody>
          <a:bodyPr/>
          <a:lstStyle/>
          <a:p>
            <a:fld id="{6D22F896-40B5-4ADD-8801-0D06FADFA095}" type="slidenum">
              <a:rPr lang="en-US" smtClean="0"/>
              <a:t>9</a:t>
            </a:fld>
            <a:endParaRPr lang="en-US" dirty="0"/>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12282" y="2251834"/>
            <a:ext cx="3455011" cy="2892652"/>
          </a:xfrm>
        </p:spPr>
      </p:pic>
    </p:spTree>
    <p:extLst>
      <p:ext uri="{BB962C8B-B14F-4D97-AF65-F5344CB8AC3E}">
        <p14:creationId xmlns:p14="http://schemas.microsoft.com/office/powerpoint/2010/main" val="2965153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Ίχνος ατμού">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Ίχνος ατμού</Template>
  <TotalTime>1308</TotalTime>
  <Words>2907</Words>
  <Application>Microsoft Office PowerPoint</Application>
  <PresentationFormat>Ευρεία οθόνη</PresentationFormat>
  <Paragraphs>182</Paragraphs>
  <Slides>27</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Arial</vt:lpstr>
      <vt:lpstr>Calibri</vt:lpstr>
      <vt:lpstr>Century Gothic</vt:lpstr>
      <vt:lpstr>Times New Roman</vt:lpstr>
      <vt:lpstr>Wingdings</vt:lpstr>
      <vt:lpstr>Ίχνος ατμού</vt:lpstr>
      <vt:lpstr>6Η ΘΕΜΑΤΙΚΗ ΕΝΟΤΗΤΑ ΑΙΣΘΗΤΙΚΗ</vt:lpstr>
      <vt:lpstr>± 4 δ.ω. </vt:lpstr>
      <vt:lpstr>Τί είναι το ωραίο; </vt:lpstr>
      <vt:lpstr>ΘΑΥΜΑΖΟΝΤΑΣ ΤΟ ΩΡΑΙΟ</vt:lpstr>
      <vt:lpstr>Αναζητώντας το ωραίο!</vt:lpstr>
      <vt:lpstr>Αν εστιάσουμε την προσοχή μας  στον χώρο της τέχνης, τότε… </vt:lpstr>
      <vt:lpstr>Παρουσίαση του PowerPoint</vt:lpstr>
      <vt:lpstr>Τέχνη-Καλές Τέχνες </vt:lpstr>
      <vt:lpstr> 1. Η τέχνη ως μίμηση ή αναπαράσταση  της φύσης και της ζωής</vt:lpstr>
      <vt:lpstr>Παρουσίαση του PowerPoint</vt:lpstr>
      <vt:lpstr>2. Η τέχνη ως αποκάλυψη  μιας βαθύτερης πραγματικότητας</vt:lpstr>
      <vt:lpstr>Παρουσίαση του PowerPoint</vt:lpstr>
      <vt:lpstr>3. Η τέχνη ως έκφραση  των συναισθημάτων του δημιουργού</vt:lpstr>
      <vt:lpstr>       4. Η τέχνη ως ελεύθερο παιχνίδι της φαντασίας</vt:lpstr>
      <vt:lpstr>Παρουσίαση του PowerPoint</vt:lpstr>
      <vt:lpstr>    Η τέχνη για την τέχνη</vt:lpstr>
      <vt:lpstr>5. Η μοντέρνα τέχνη ως αναφορά της τέχνης στον ίδιο της τον εαυτό  </vt:lpstr>
      <vt:lpstr>Αυτο αναφορικότητα</vt:lpstr>
      <vt:lpstr>Παρουσίαση του PowerPoint</vt:lpstr>
      <vt:lpstr>Α. Η αισθητική εμπειρία </vt:lpstr>
      <vt:lpstr>Β. Το πρόβλημα των αισθητικών αξιών  </vt:lpstr>
      <vt:lpstr>Γ. Το κοινωνικό πεδίο της τέχνης </vt:lpstr>
      <vt:lpstr>Μας μαθαίνει κάτι η τέχνη για τον κόσμο και τη ζωή; </vt:lpstr>
      <vt:lpstr>ΕΡΩΤΗΣΗ  1-2</vt:lpstr>
      <vt:lpstr>ΕΡΩΤΗΣΗ 3</vt:lpstr>
      <vt:lpstr>ΕρΩτηση 4-5-6-7</vt:lpstr>
      <vt:lpstr>ΠΗΓΕΣ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Χριστίνα</dc:creator>
  <cp:lastModifiedBy>Χριστίνα</cp:lastModifiedBy>
  <cp:revision>60</cp:revision>
  <dcterms:created xsi:type="dcterms:W3CDTF">2017-03-15T10:20:29Z</dcterms:created>
  <dcterms:modified xsi:type="dcterms:W3CDTF">2017-03-27T17:58:56Z</dcterms:modified>
</cp:coreProperties>
</file>