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2"/>
  </p:notesMasterIdLst>
  <p:sldIdLst>
    <p:sldId id="257" r:id="rId3"/>
    <p:sldId id="258" r:id="rId4"/>
    <p:sldId id="280" r:id="rId5"/>
    <p:sldId id="278" r:id="rId6"/>
    <p:sldId id="277" r:id="rId7"/>
    <p:sldId id="276" r:id="rId8"/>
    <p:sldId id="275" r:id="rId9"/>
    <p:sldId id="279" r:id="rId10"/>
    <p:sldId id="274" r:id="rId11"/>
    <p:sldId id="273" r:id="rId12"/>
    <p:sldId id="292" r:id="rId13"/>
    <p:sldId id="309" r:id="rId14"/>
    <p:sldId id="308" r:id="rId15"/>
    <p:sldId id="307" r:id="rId16"/>
    <p:sldId id="306" r:id="rId17"/>
    <p:sldId id="305" r:id="rId18"/>
    <p:sldId id="304" r:id="rId19"/>
    <p:sldId id="272" r:id="rId20"/>
    <p:sldId id="270" r:id="rId21"/>
    <p:sldId id="269" r:id="rId22"/>
    <p:sldId id="287" r:id="rId23"/>
    <p:sldId id="317" r:id="rId24"/>
    <p:sldId id="298" r:id="rId25"/>
    <p:sldId id="310" r:id="rId26"/>
    <p:sldId id="293" r:id="rId27"/>
    <p:sldId id="284" r:id="rId28"/>
    <p:sldId id="295" r:id="rId29"/>
    <p:sldId id="299" r:id="rId30"/>
    <p:sldId id="300" r:id="rId31"/>
    <p:sldId id="290" r:id="rId32"/>
    <p:sldId id="291" r:id="rId33"/>
    <p:sldId id="264" r:id="rId34"/>
    <p:sldId id="266" r:id="rId35"/>
    <p:sldId id="265" r:id="rId36"/>
    <p:sldId id="268" r:id="rId37"/>
    <p:sldId id="267" r:id="rId38"/>
    <p:sldId id="271" r:id="rId39"/>
    <p:sldId id="263" r:id="rId40"/>
    <p:sldId id="259" r:id="rId41"/>
    <p:sldId id="286" r:id="rId42"/>
    <p:sldId id="262" r:id="rId43"/>
    <p:sldId id="261" r:id="rId44"/>
    <p:sldId id="285" r:id="rId45"/>
    <p:sldId id="301" r:id="rId46"/>
    <p:sldId id="282" r:id="rId47"/>
    <p:sldId id="281" r:id="rId48"/>
    <p:sldId id="296" r:id="rId49"/>
    <p:sldId id="260" r:id="rId50"/>
    <p:sldId id="294" r:id="rId5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00"/>
    <a:srgbClr val="FF0000"/>
    <a:srgbClr val="FFFF00"/>
    <a:srgbClr val="0066FF"/>
    <a:srgbClr val="FFCC66"/>
    <a:srgbClr val="FF3300"/>
    <a:srgbClr val="FF9933"/>
    <a:srgbClr val="CCFFFF"/>
    <a:srgbClr val="CCFFCC"/>
    <a:srgbClr val="3366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16" y="-77"/>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1EF980-C083-4427-B011-9F7825D0DC4B}" type="datetimeFigureOut">
              <a:rPr lang="el-GR" smtClean="0"/>
              <a:pPr/>
              <a:t>13/9/2017</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9BBF8E-F14B-4D64-A5A8-09D3BBCABD72}" type="slidenum">
              <a:rPr lang="el-GR" smtClean="0"/>
              <a:pPr/>
              <a:t>‹#›</a:t>
            </a:fld>
            <a:endParaRPr lang="el-GR"/>
          </a:p>
        </p:txBody>
      </p:sp>
    </p:spTree>
    <p:extLst>
      <p:ext uri="{BB962C8B-B14F-4D97-AF65-F5344CB8AC3E}">
        <p14:creationId xmlns="" xmlns:p14="http://schemas.microsoft.com/office/powerpoint/2010/main" val="4065278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2F4330ED-5719-4139-AEEB-A71001A68B89}" type="slidenum">
              <a:rPr lang="el-GR">
                <a:solidFill>
                  <a:prstClr val="black"/>
                </a:solidFill>
              </a:rPr>
              <a:pPr/>
              <a:t>1</a:t>
            </a:fld>
            <a:endParaRPr lang="el-GR">
              <a:solidFill>
                <a:prstClr val="black"/>
              </a:solidFill>
            </a:endParaRPr>
          </a:p>
        </p:txBody>
      </p:sp>
    </p:spTree>
    <p:extLst>
      <p:ext uri="{BB962C8B-B14F-4D97-AF65-F5344CB8AC3E}">
        <p14:creationId xmlns="" xmlns:p14="http://schemas.microsoft.com/office/powerpoint/2010/main" val="1644557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199BBF8E-F14B-4D64-A5A8-09D3BBCABD72}" type="slidenum">
              <a:rPr lang="el-GR" smtClean="0"/>
              <a:pPr/>
              <a:t>34</a:t>
            </a:fld>
            <a:endParaRPr lang="el-GR"/>
          </a:p>
        </p:txBody>
      </p:sp>
    </p:spTree>
    <p:extLst>
      <p:ext uri="{BB962C8B-B14F-4D97-AF65-F5344CB8AC3E}">
        <p14:creationId xmlns="" xmlns:p14="http://schemas.microsoft.com/office/powerpoint/2010/main" val="3306792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199BBF8E-F14B-4D64-A5A8-09D3BBCABD72}" type="slidenum">
              <a:rPr lang="el-GR" smtClean="0"/>
              <a:pPr/>
              <a:t>46</a:t>
            </a:fld>
            <a:endParaRPr lang="el-GR"/>
          </a:p>
        </p:txBody>
      </p:sp>
    </p:spTree>
    <p:extLst>
      <p:ext uri="{BB962C8B-B14F-4D97-AF65-F5344CB8AC3E}">
        <p14:creationId xmlns="" xmlns:p14="http://schemas.microsoft.com/office/powerpoint/2010/main" val="3823148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3807887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314271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1433380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1708601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752306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910453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3919330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2452636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2100224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3866725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3521470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9665835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427612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4004186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3294279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1532856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3270400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51663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58618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1694803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232481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r>
              <a:rPr lang="el-GR" smtClean="0">
                <a:solidFill>
                  <a:prstClr val="black">
                    <a:tint val="75000"/>
                  </a:prstClr>
                </a:solidFill>
              </a:rPr>
              <a:t>5/7/2014</a:t>
            </a:r>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971154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l-GR" smtClean="0">
                <a:solidFill>
                  <a:prstClr val="black">
                    <a:tint val="75000"/>
                  </a:prstClr>
                </a:solidFill>
              </a:rPr>
              <a:t>5/7/2014</a:t>
            </a:r>
            <a:endParaRPr lang="el-GR">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40659872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l-GR" smtClean="0">
                <a:solidFill>
                  <a:prstClr val="black">
                    <a:tint val="75000"/>
                  </a:prstClr>
                </a:solidFill>
              </a:rPr>
              <a:t>5/7/2014</a:t>
            </a:r>
            <a:endParaRPr lang="el-GR">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l-GR" smtClean="0">
                <a:solidFill>
                  <a:prstClr val="black">
                    <a:tint val="75000"/>
                  </a:prstClr>
                </a:solidFill>
              </a:rPr>
              <a:t>ΑΡΧΑΙΑ ΕΛΛΗΝΙΚΗ ΓΛΩΣΣΑ &amp; ΓΡΑΜΜΑΤΕΙΑ - ΣΟΦΟΚΛΕΟΥΣ "ΑΝΤΙΓΟΝΗ": ΕΙΣΑΓΩΓΗ</a:t>
            </a:r>
            <a:endParaRPr lang="el-GR">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6802CB-C065-4FC4-99BE-41F6571A1BB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 xmlns:p14="http://schemas.microsoft.com/office/powerpoint/2010/main" val="38172238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13.xml"/><Relationship Id="rId6" Type="http://schemas.openxmlformats.org/officeDocument/2006/relationships/image" Target="../media/image44.jpeg"/><Relationship Id="rId5" Type="http://schemas.openxmlformats.org/officeDocument/2006/relationships/image" Target="../media/image43.gif"/><Relationship Id="rId10" Type="http://schemas.openxmlformats.org/officeDocument/2006/relationships/image" Target="../media/image48.jpeg"/><Relationship Id="rId4" Type="http://schemas.openxmlformats.org/officeDocument/2006/relationships/image" Target="../media/image42.png"/><Relationship Id="rId9" Type="http://schemas.openxmlformats.org/officeDocument/2006/relationships/image" Target="../media/image47.jpeg"/></Relationships>
</file>

<file path=ppt/slides/_rels/slide4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gobicycletouring.com/wp-content/themes/bigbangwp/timthumb.php?src=http://www.gobicycletouring.com/wp-content/uploads/2014/02/ancient-messini.jpg&amp;h=450&amp;w=670&amp;zc=1&amp;q=100"/>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 xmlns:a14="http://schemas.microsoft.com/office/drawing/2010/main">
                  <a14:imgLayer r:embed="rId4">
                    <a14:imgEffect>
                      <a14:brightnessContrast contrast="40000"/>
                    </a14:imgEffect>
                  </a14:imgLayer>
                </a14:imgProps>
              </a:ext>
              <a:ext uri="{28A0092B-C50C-407E-A947-70E740481C1C}">
                <a14:useLocalDpi xmlns="" xmlns:a14="http://schemas.microsoft.com/office/drawing/2010/main" val="0"/>
              </a:ext>
            </a:extLst>
          </a:blip>
          <a:srcRect/>
          <a:stretch>
            <a:fillRect/>
          </a:stretch>
        </p:blipFill>
        <p:spPr bwMode="auto">
          <a:xfrm>
            <a:off x="-2272" y="-26278"/>
            <a:ext cx="9144000" cy="6884278"/>
          </a:xfrm>
          <a:prstGeom prst="rect">
            <a:avLst/>
          </a:prstGeom>
          <a:noFill/>
          <a:ln>
            <a:noFill/>
          </a:ln>
        </p:spPr>
      </p:pic>
      <p:sp>
        <p:nvSpPr>
          <p:cNvPr id="2" name="Τίτλος 1"/>
          <p:cNvSpPr>
            <a:spLocks noGrp="1"/>
          </p:cNvSpPr>
          <p:nvPr>
            <p:ph type="ctrTitle"/>
          </p:nvPr>
        </p:nvSpPr>
        <p:spPr>
          <a:xfrm>
            <a:off x="685800" y="548680"/>
            <a:ext cx="7772400" cy="3816424"/>
          </a:xfrm>
          <a:noFill/>
          <a:ln w="19050" cmpd="dbl">
            <a:noFill/>
            <a:prstDash val="sysDot"/>
          </a:ln>
        </p:spPr>
        <p:txBody>
          <a:bodyPr>
            <a:normAutofit/>
          </a:bodyPr>
          <a:lstStyle/>
          <a:p>
            <a:r>
              <a:rPr lang="el-GR" sz="3100" dirty="0" smtClean="0">
                <a:solidFill>
                  <a:srgbClr val="FF3300"/>
                </a:solidFill>
                <a:effectLst>
                  <a:outerShdw blurRad="38100" dist="38100" dir="2700000" algn="tl">
                    <a:srgbClr val="000000">
                      <a:alpha val="43137"/>
                    </a:srgbClr>
                  </a:outerShdw>
                </a:effectLst>
                <a:latin typeface="Cleanvertising" panose="020B0803030403020204" pitchFamily="34" charset="0"/>
                <a:ea typeface="Aroania" panose="020B0604030504040204" pitchFamily="34" charset="0"/>
              </a:rPr>
              <a:t>Αρχαία Ελληνική Γλώσσα &amp; Γραμματεία: </a:t>
            </a:r>
            <a:br>
              <a:rPr lang="el-GR" sz="3100" dirty="0" smtClean="0">
                <a:solidFill>
                  <a:srgbClr val="FF3300"/>
                </a:solidFill>
                <a:effectLst>
                  <a:outerShdw blurRad="38100" dist="38100" dir="2700000" algn="tl">
                    <a:srgbClr val="000000">
                      <a:alpha val="43137"/>
                    </a:srgbClr>
                  </a:outerShdw>
                </a:effectLst>
                <a:latin typeface="Cleanvertising" panose="020B0803030403020204" pitchFamily="34" charset="0"/>
                <a:ea typeface="Aroania" panose="020B0604030504040204" pitchFamily="34" charset="0"/>
              </a:rPr>
            </a:br>
            <a:r>
              <a:rPr lang="el-GR" sz="6000" dirty="0" smtClean="0">
                <a:solidFill>
                  <a:srgbClr val="FF3300"/>
                </a:solidFill>
                <a:effectLst>
                  <a:outerShdw blurRad="38100" dist="38100" dir="2700000" algn="tl">
                    <a:srgbClr val="000000">
                      <a:alpha val="43137"/>
                    </a:srgbClr>
                  </a:outerShdw>
                </a:effectLst>
                <a:latin typeface="Cleanvertising" panose="020B0803030403020204" pitchFamily="34" charset="0"/>
                <a:ea typeface="Aroania" panose="020B0604030504040204" pitchFamily="34" charset="0"/>
              </a:rPr>
              <a:t>Σοφοκλέους «</a:t>
            </a:r>
            <a:r>
              <a:rPr lang="el-GR" sz="6000" b="1" dirty="0" err="1" smtClean="0">
                <a:solidFill>
                  <a:srgbClr val="FF3300"/>
                </a:solidFill>
                <a:effectLst>
                  <a:outerShdw blurRad="38100" dist="38100" dir="2700000" algn="tl">
                    <a:srgbClr val="000000">
                      <a:alpha val="43137"/>
                    </a:srgbClr>
                  </a:outerShdw>
                </a:effectLst>
                <a:latin typeface="Old Standard" pitchFamily="18" charset="0"/>
                <a:ea typeface="Old Standard" pitchFamily="18" charset="0"/>
                <a:cs typeface="Old Standard" pitchFamily="18" charset="0"/>
              </a:rPr>
              <a:t>Ἀντιγόνη</a:t>
            </a:r>
            <a:r>
              <a:rPr lang="el-GR" sz="6000" dirty="0" smtClean="0">
                <a:solidFill>
                  <a:srgbClr val="FF3300"/>
                </a:solidFill>
                <a:effectLst>
                  <a:outerShdw blurRad="38100" dist="38100" dir="2700000" algn="tl">
                    <a:srgbClr val="000000">
                      <a:alpha val="43137"/>
                    </a:srgbClr>
                  </a:outerShdw>
                </a:effectLst>
                <a:latin typeface="Cleanvertising" panose="020B0803030403020204" pitchFamily="34" charset="0"/>
                <a:ea typeface="Aroania" panose="020B0604030504040204" pitchFamily="34" charset="0"/>
              </a:rPr>
              <a:t>» : </a:t>
            </a:r>
            <a:r>
              <a:rPr lang="el-GR" sz="6000" dirty="0" smtClean="0">
                <a:solidFill>
                  <a:srgbClr val="002060"/>
                </a:solidFill>
                <a:effectLst>
                  <a:outerShdw blurRad="38100" dist="38100" dir="2700000" algn="tl">
                    <a:srgbClr val="000000">
                      <a:alpha val="43137"/>
                    </a:srgbClr>
                  </a:outerShdw>
                </a:effectLst>
                <a:latin typeface="Cleanvertising" panose="020B0803030403020204" pitchFamily="34" charset="0"/>
                <a:ea typeface="Aroania" panose="020B0604030504040204" pitchFamily="34" charset="0"/>
              </a:rPr>
              <a:t>Εισαγωγή</a:t>
            </a:r>
            <a:endParaRPr lang="el-GR" sz="4800" dirty="0">
              <a:solidFill>
                <a:srgbClr val="002060"/>
              </a:solidFill>
              <a:effectLst>
                <a:outerShdw blurRad="38100" dist="38100" dir="2700000" algn="tl">
                  <a:srgbClr val="000000">
                    <a:alpha val="43137"/>
                  </a:srgbClr>
                </a:outerShdw>
              </a:effectLst>
              <a:latin typeface="Cleanvertising" panose="020B0803030403020204" pitchFamily="34" charset="0"/>
              <a:ea typeface="Aroania" panose="020B0604030504040204" pitchFamily="34" charset="0"/>
            </a:endParaRPr>
          </a:p>
        </p:txBody>
      </p:sp>
      <p:sp>
        <p:nvSpPr>
          <p:cNvPr id="3" name="Υπότιτλος 2"/>
          <p:cNvSpPr>
            <a:spLocks noGrp="1"/>
          </p:cNvSpPr>
          <p:nvPr>
            <p:ph type="subTitle" idx="1"/>
          </p:nvPr>
        </p:nvSpPr>
        <p:spPr>
          <a:xfrm>
            <a:off x="1371600" y="4797152"/>
            <a:ext cx="6400800" cy="1224136"/>
          </a:xfrm>
          <a:noFill/>
          <a:ln w="19050">
            <a:noFill/>
            <a:prstDash val="sysDot"/>
          </a:ln>
        </p:spPr>
        <p:txBody>
          <a:bodyPr/>
          <a:lstStyle/>
          <a:p>
            <a:endParaRPr lang="el-GR" dirty="0" smtClean="0">
              <a:solidFill>
                <a:srgbClr val="333300"/>
              </a:solidFill>
              <a:effectLst>
                <a:outerShdw blurRad="38100" dist="38100" dir="2700000" algn="tl">
                  <a:srgbClr val="000000">
                    <a:alpha val="43137"/>
                  </a:srgbClr>
                </a:outerShdw>
              </a:effectLst>
              <a:latin typeface="Cleanvertising" panose="020B0803030403020204" pitchFamily="34" charset="0"/>
            </a:endParaRPr>
          </a:p>
        </p:txBody>
      </p:sp>
      <p:sp>
        <p:nvSpPr>
          <p:cNvPr id="4" name="Θέση υποσέλιδου 3"/>
          <p:cNvSpPr>
            <a:spLocks noGrp="1"/>
          </p:cNvSpPr>
          <p:nvPr>
            <p:ph type="ftr" sz="quarter" idx="11"/>
          </p:nvPr>
        </p:nvSpPr>
        <p:spPr>
          <a:xfrm>
            <a:off x="755576" y="6356350"/>
            <a:ext cx="7704856" cy="365125"/>
          </a:xfrm>
        </p:spPr>
        <p:txBody>
          <a:bodyPr/>
          <a:lstStyle/>
          <a:p>
            <a:r>
              <a:rPr lang="el-GR" dirty="0" smtClean="0">
                <a:solidFill>
                  <a:srgbClr val="002060"/>
                </a:solidFill>
                <a:effectLst>
                  <a:outerShdw blurRad="38100" dist="38100" dir="2700000" algn="tl">
                    <a:srgbClr val="000000">
                      <a:alpha val="43137"/>
                    </a:srgbClr>
                  </a:outerShdw>
                </a:effectLst>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effectLst>
                <a:outerShdw blurRad="38100" dist="38100" dir="2700000" algn="tl">
                  <a:srgbClr val="000000">
                    <a:alpha val="43137"/>
                  </a:srgbClr>
                </a:outerShdw>
              </a:effectLst>
              <a:latin typeface="Cleanvertising" panose="020B0803030403020204" pitchFamily="34" charset="0"/>
            </a:endParaRPr>
          </a:p>
        </p:txBody>
      </p:sp>
    </p:spTree>
    <p:extLst>
      <p:ext uri="{BB962C8B-B14F-4D97-AF65-F5344CB8AC3E}">
        <p14:creationId xmlns="" xmlns:p14="http://schemas.microsoft.com/office/powerpoint/2010/main" val="4135100226"/>
      </p:ext>
    </p:extLst>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uark.edu/campus-resources/dlevine/Alcestis-Epinetron.jp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0" y="1"/>
            <a:ext cx="9144000" cy="686602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title"/>
          </p:nvPr>
        </p:nvSpPr>
        <p:spPr>
          <a:xfrm>
            <a:off x="457200" y="274638"/>
            <a:ext cx="8229600" cy="1354162"/>
          </a:xfrm>
        </p:spPr>
        <p:txBody>
          <a:bodyPr>
            <a:normAutofit fontScale="90000"/>
          </a:bodyPr>
          <a:lstStyle/>
          <a:p>
            <a:r>
              <a:rPr lang="el-GR" dirty="0">
                <a:solidFill>
                  <a:srgbClr val="FF0000"/>
                </a:solidFill>
                <a:effectLst>
                  <a:outerShdw blurRad="38100" dist="38100" dir="2700000" algn="tl">
                    <a:srgbClr val="000000">
                      <a:alpha val="43137"/>
                    </a:srgbClr>
                  </a:outerShdw>
                </a:effectLst>
                <a:latin typeface="Cleanvertising" panose="020B0803030403020204" pitchFamily="34" charset="0"/>
              </a:rPr>
              <a:t>Εξελικτική πορεία τραγωδίας : </a:t>
            </a:r>
            <a:br>
              <a:rPr lang="el-GR" dirty="0">
                <a:solidFill>
                  <a:srgbClr val="FF0000"/>
                </a:solidFill>
                <a:effectLst>
                  <a:outerShdw blurRad="38100" dist="38100" dir="2700000" algn="tl">
                    <a:srgbClr val="000000">
                      <a:alpha val="43137"/>
                    </a:srgbClr>
                  </a:outerShdw>
                </a:effectLst>
                <a:latin typeface="Cleanvertising" panose="020B0803030403020204" pitchFamily="34" charset="0"/>
              </a:rPr>
            </a:br>
            <a:r>
              <a:rPr lang="el-GR" dirty="0" smtClean="0">
                <a:solidFill>
                  <a:srgbClr val="FF0000"/>
                </a:solidFill>
                <a:effectLst>
                  <a:outerShdw blurRad="38100" dist="38100" dir="2700000" algn="tl">
                    <a:srgbClr val="000000">
                      <a:alpha val="43137"/>
                    </a:srgbClr>
                  </a:outerShdw>
                </a:effectLst>
                <a:latin typeface="Cleanvertising" panose="020B0803030403020204" pitchFamily="34" charset="0"/>
              </a:rPr>
              <a:t>2. Θέσπης </a:t>
            </a:r>
            <a:r>
              <a:rPr lang="el-GR" dirty="0">
                <a:solidFill>
                  <a:srgbClr val="FF0000"/>
                </a:solidFill>
                <a:effectLst>
                  <a:outerShdw blurRad="38100" dist="38100" dir="2700000" algn="tl">
                    <a:srgbClr val="000000">
                      <a:alpha val="43137"/>
                    </a:srgbClr>
                  </a:outerShdw>
                </a:effectLst>
                <a:latin typeface="Cleanvertising" panose="020B0803030403020204" pitchFamily="34" charset="0"/>
              </a:rPr>
              <a:t>από το Διόνυσο</a:t>
            </a: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683568" y="1844824"/>
            <a:ext cx="7920880" cy="2769989"/>
          </a:xfrm>
          <a:prstGeom prst="rect">
            <a:avLst/>
          </a:prstGeom>
          <a:noFill/>
        </p:spPr>
        <p:txBody>
          <a:bodyPr wrap="square" rtlCol="0">
            <a:spAutoFit/>
          </a:bodyPr>
          <a:lstStyle/>
          <a:p>
            <a:r>
              <a:rPr lang="el-GR" dirty="0">
                <a:solidFill>
                  <a:srgbClr val="002060"/>
                </a:solidFill>
                <a:latin typeface="Cleanvertising" panose="020B0803030403020204" pitchFamily="34" charset="0"/>
              </a:rPr>
              <a:t>στα μέσα του 6ου αιώνα </a:t>
            </a:r>
            <a:r>
              <a:rPr lang="el-GR" dirty="0" err="1">
                <a:solidFill>
                  <a:srgbClr val="002060"/>
                </a:solidFill>
                <a:latin typeface="Cleanvertising" panose="020B0803030403020204" pitchFamily="34" charset="0"/>
              </a:rPr>
              <a:t>π.Χ.</a:t>
            </a:r>
            <a:r>
              <a:rPr lang="el-GR" dirty="0">
                <a:solidFill>
                  <a:srgbClr val="002060"/>
                </a:solidFill>
                <a:latin typeface="Cleanvertising" panose="020B0803030403020204" pitchFamily="34" charset="0"/>
              </a:rPr>
              <a:t>, προβαίνει στις παρακάτω, σημαντικές για την εξέλιξη της τραγωδίας, καινοτομίες:</a:t>
            </a:r>
          </a:p>
          <a:p>
            <a:endParaRPr lang="el-GR" dirty="0" smtClean="0">
              <a:solidFill>
                <a:srgbClr val="002060"/>
              </a:solidFill>
              <a:latin typeface="Cleanvertising" panose="020B0803030403020204" pitchFamily="34" charset="0"/>
            </a:endParaRPr>
          </a:p>
          <a:p>
            <a:r>
              <a:rPr lang="el-GR" sz="2000" dirty="0" smtClean="0">
                <a:solidFill>
                  <a:srgbClr val="002060"/>
                </a:solidFill>
                <a:latin typeface="Cleanvertising" panose="020B0803030403020204" pitchFamily="34" charset="0"/>
              </a:rPr>
              <a:t>α</a:t>
            </a:r>
            <a:r>
              <a:rPr lang="el-GR" sz="2000" dirty="0">
                <a:solidFill>
                  <a:srgbClr val="002060"/>
                </a:solidFill>
                <a:latin typeface="Cleanvertising" panose="020B0803030403020204" pitchFamily="34" charset="0"/>
              </a:rPr>
              <a:t>) ξεχωρίζει τον αρχηγό του χορού (κορυφαίο / </a:t>
            </a:r>
            <a:r>
              <a:rPr lang="el-GR" sz="2000" dirty="0" err="1">
                <a:solidFill>
                  <a:srgbClr val="002060"/>
                </a:solidFill>
                <a:latin typeface="Cleanvertising" panose="020B0803030403020204" pitchFamily="34" charset="0"/>
              </a:rPr>
              <a:t>εξάρχοντα</a:t>
            </a:r>
            <a:r>
              <a:rPr lang="el-GR" sz="2000" dirty="0">
                <a:solidFill>
                  <a:srgbClr val="002060"/>
                </a:solidFill>
                <a:latin typeface="Cleanvertising" panose="020B0803030403020204" pitchFamily="34" charset="0"/>
              </a:rPr>
              <a:t> / γέροντα) από τον υπόλοιπο χορό.</a:t>
            </a:r>
          </a:p>
          <a:p>
            <a:r>
              <a:rPr lang="el-GR" sz="2000" dirty="0">
                <a:solidFill>
                  <a:srgbClr val="002060"/>
                </a:solidFill>
                <a:latin typeface="Cleanvertising" panose="020B0803030403020204" pitchFamily="34" charset="0"/>
              </a:rPr>
              <a:t>β) ο </a:t>
            </a:r>
            <a:r>
              <a:rPr lang="el-GR" sz="2000" dirty="0" err="1">
                <a:solidFill>
                  <a:srgbClr val="002060"/>
                </a:solidFill>
                <a:latin typeface="Cleanvertising" panose="020B0803030403020204" pitchFamily="34" charset="0"/>
              </a:rPr>
              <a:t>εξάρχοντας</a:t>
            </a:r>
            <a:r>
              <a:rPr lang="el-GR" sz="2000" dirty="0">
                <a:solidFill>
                  <a:srgbClr val="002060"/>
                </a:solidFill>
                <a:latin typeface="Cleanvertising" panose="020B0803030403020204" pitchFamily="34" charset="0"/>
              </a:rPr>
              <a:t> γίνεται υποκριτής.</a:t>
            </a:r>
          </a:p>
          <a:p>
            <a:r>
              <a:rPr lang="el-GR" sz="2000" dirty="0">
                <a:solidFill>
                  <a:srgbClr val="002060"/>
                </a:solidFill>
                <a:latin typeface="Cleanvertising" panose="020B0803030403020204" pitchFamily="34" charset="0"/>
              </a:rPr>
              <a:t>γ) ο </a:t>
            </a:r>
            <a:r>
              <a:rPr lang="el-GR" sz="2000" dirty="0" err="1">
                <a:solidFill>
                  <a:srgbClr val="002060"/>
                </a:solidFill>
                <a:latin typeface="Cleanvertising" panose="020B0803030403020204" pitchFamily="34" charset="0"/>
              </a:rPr>
              <a:t>εξάρχοντας</a:t>
            </a:r>
            <a:r>
              <a:rPr lang="el-GR" sz="2000" dirty="0">
                <a:solidFill>
                  <a:srgbClr val="002060"/>
                </a:solidFill>
                <a:latin typeface="Cleanvertising" panose="020B0803030403020204" pitchFamily="34" charset="0"/>
              </a:rPr>
              <a:t> απαγγέλλει σε στίχους διαφορετικής μορφής από αυτήν των στίχων που απαγγέλλει ο χορός.</a:t>
            </a:r>
          </a:p>
          <a:p>
            <a:r>
              <a:rPr lang="el-GR" sz="2000" dirty="0">
                <a:solidFill>
                  <a:srgbClr val="002060"/>
                </a:solidFill>
                <a:latin typeface="Cleanvertising" panose="020B0803030403020204" pitchFamily="34" charset="0"/>
              </a:rPr>
              <a:t>δ) έτσι εμφανίζεται η τραγωδία στη πρώτη της μορφή.</a:t>
            </a:r>
          </a:p>
        </p:txBody>
      </p:sp>
      <p:sp>
        <p:nvSpPr>
          <p:cNvPr id="5" name="TextBox 4"/>
          <p:cNvSpPr txBox="1"/>
          <p:nvPr/>
        </p:nvSpPr>
        <p:spPr>
          <a:xfrm>
            <a:off x="755576" y="5013176"/>
            <a:ext cx="7632848" cy="1231106"/>
          </a:xfrm>
          <a:prstGeom prst="rect">
            <a:avLst/>
          </a:prstGeom>
          <a:solidFill>
            <a:srgbClr val="0070C0"/>
          </a:solidFill>
        </p:spPr>
        <p:txBody>
          <a:bodyPr wrap="square" rtlCol="0">
            <a:spAutoFit/>
          </a:bodyPr>
          <a:lstStyle/>
          <a:p>
            <a:pPr algn="ctr"/>
            <a:r>
              <a:rPr lang="el-GR" sz="2000" dirty="0" smtClean="0">
                <a:solidFill>
                  <a:srgbClr val="FFFF00"/>
                </a:solidFill>
                <a:effectLst>
                  <a:outerShdw blurRad="38100" dist="38100" dir="2700000" algn="tl">
                    <a:srgbClr val="000000">
                      <a:alpha val="43137"/>
                    </a:srgbClr>
                  </a:outerShdw>
                </a:effectLst>
                <a:latin typeface="Cleanvertising" panose="020B0803030403020204" pitchFamily="34" charset="0"/>
              </a:rPr>
              <a:t>«άρμα Θέσπιδος» </a:t>
            </a:r>
          </a:p>
          <a:p>
            <a:pPr algn="ctr"/>
            <a:r>
              <a:rPr lang="el-GR" dirty="0" smtClean="0">
                <a:solidFill>
                  <a:schemeClr val="bg1"/>
                </a:solidFill>
                <a:latin typeface="Cleanvertising" panose="020B0803030403020204" pitchFamily="34" charset="0"/>
              </a:rPr>
              <a:t>άμαξα </a:t>
            </a:r>
            <a:r>
              <a:rPr lang="el-GR" dirty="0">
                <a:solidFill>
                  <a:schemeClr val="bg1"/>
                </a:solidFill>
                <a:latin typeface="Cleanvertising" panose="020B0803030403020204" pitchFamily="34" charset="0"/>
              </a:rPr>
              <a:t>με τα μέλη και τη σκευή του θιάσου του Θέσπη, η οποία περιφερόταν σε ολόκληρη την Αττική. Αποτελούσε τον πρώτο περιφερόμενο θίασο στην ιστορία της ανθρωπότητας. </a:t>
            </a:r>
          </a:p>
        </p:txBody>
      </p:sp>
    </p:spTree>
    <p:extLst>
      <p:ext uri="{BB962C8B-B14F-4D97-AF65-F5344CB8AC3E}">
        <p14:creationId xmlns="" xmlns:p14="http://schemas.microsoft.com/office/powerpoint/2010/main" val="2946788859"/>
      </p:ext>
    </p:extLst>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1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1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1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1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1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1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1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1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1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1000" fill="hold"/>
                                        <p:tgtEl>
                                          <p:spTgt spid="5"/>
                                        </p:tgtEl>
                                        <p:attrNameLst>
                                          <p:attrName>ppt_w</p:attrName>
                                        </p:attrNameLst>
                                      </p:cBhvr>
                                      <p:tavLst>
                                        <p:tav tm="0">
                                          <p:val>
                                            <p:fltVal val="0"/>
                                          </p:val>
                                        </p:tav>
                                        <p:tav tm="100000">
                                          <p:val>
                                            <p:strVal val="#ppt_w"/>
                                          </p:val>
                                        </p:tav>
                                      </p:tavLst>
                                    </p:anim>
                                    <p:anim calcmode="lin" valueType="num">
                                      <p:cBhvr>
                                        <p:cTn id="50" dur="1000" fill="hold"/>
                                        <p:tgtEl>
                                          <p:spTgt spid="5"/>
                                        </p:tgtEl>
                                        <p:attrNameLst>
                                          <p:attrName>ppt_h</p:attrName>
                                        </p:attrNameLst>
                                      </p:cBhvr>
                                      <p:tavLst>
                                        <p:tav tm="0">
                                          <p:val>
                                            <p:fltVal val="0"/>
                                          </p:val>
                                        </p:tav>
                                        <p:tav tm="100000">
                                          <p:val>
                                            <p:strVal val="#ppt_h"/>
                                          </p:val>
                                        </p:tav>
                                      </p:tavLst>
                                    </p:anim>
                                    <p:animEffect transition="in" filter="fade">
                                      <p:cBhvr>
                                        <p:cTn id="5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Τίτλος 1"/>
          <p:cNvSpPr>
            <a:spLocks noGrp="1"/>
          </p:cNvSpPr>
          <p:nvPr>
            <p:ph type="title"/>
          </p:nvPr>
        </p:nvSpPr>
        <p:spPr>
          <a:effectLst>
            <a:reflection blurRad="6350" stA="50000" endA="300" endPos="55500" dist="101600" dir="5400000" sy="-100000" algn="bl" rotWithShape="0"/>
          </a:effectLst>
        </p:spPr>
        <p:txBody>
          <a:bodyPr>
            <a:normAutofit fontScale="90000"/>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Ορισμός τραγωδίας από Αριστοτέλη (1)</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5" name="Πλαίσιο κειμένου 30"/>
          <p:cNvSpPr txBox="1">
            <a:spLocks noChangeArrowheads="1"/>
          </p:cNvSpPr>
          <p:nvPr/>
        </p:nvSpPr>
        <p:spPr bwMode="auto">
          <a:xfrm>
            <a:off x="535108" y="1592796"/>
            <a:ext cx="2956772" cy="1656184"/>
          </a:xfrm>
          <a:prstGeom prst="rect">
            <a:avLst/>
          </a:prstGeom>
          <a:solidFill>
            <a:srgbClr val="FFFFFF"/>
          </a:solidFill>
          <a:ln w="9525">
            <a:solidFill>
              <a:srgbClr val="002060"/>
            </a:solidFill>
            <a:miter lim="800000"/>
            <a:headEnd/>
            <a:tailEnd/>
          </a:ln>
          <a:effectLst>
            <a:reflection blurRad="6350" stA="50000" endA="300" endPos="55500" dist="101600" dir="5400000" sy="-100000" algn="bl" rotWithShape="0"/>
          </a:effectLst>
        </p:spPr>
        <p:txBody>
          <a:bodyPr rot="0" vert="horz" wrap="square" lIns="91440" tIns="45720" rIns="91440" bIns="45720" anchor="t" anchorCtr="0" upright="1">
            <a:noAutofit/>
          </a:bodyPr>
          <a:lstStyle/>
          <a:p>
            <a:pPr algn="ctr">
              <a:spcAft>
                <a:spcPts val="0"/>
              </a:spcAft>
            </a:pPr>
            <a:endParaRPr lang="el-GR" sz="400" b="1" dirty="0" smtClean="0">
              <a:effectLst/>
              <a:latin typeface="Old Standard"/>
              <a:ea typeface="Times New Roman"/>
              <a:cs typeface="Times New Roman"/>
            </a:endParaRPr>
          </a:p>
          <a:p>
            <a:pPr algn="ctr">
              <a:spcAft>
                <a:spcPts val="0"/>
              </a:spcAft>
            </a:pPr>
            <a:r>
              <a:rPr lang="el-GR" sz="2400" b="1" dirty="0" err="1" smtClean="0">
                <a:solidFill>
                  <a:srgbClr val="002060"/>
                </a:solidFill>
                <a:effectLst/>
                <a:latin typeface="Old Standard"/>
                <a:ea typeface="Times New Roman"/>
                <a:cs typeface="Times New Roman"/>
              </a:rPr>
              <a:t>Ἔστιν</a:t>
            </a:r>
            <a:r>
              <a:rPr lang="el-GR" sz="2400" b="1" dirty="0" smtClean="0">
                <a:solidFill>
                  <a:srgbClr val="002060"/>
                </a:solidFill>
                <a:effectLst/>
                <a:latin typeface="Old Standard"/>
                <a:ea typeface="Times New Roman"/>
                <a:cs typeface="Times New Roman"/>
              </a:rPr>
              <a:t> </a:t>
            </a:r>
            <a:r>
              <a:rPr lang="el-GR" sz="2400" b="1" dirty="0">
                <a:solidFill>
                  <a:srgbClr val="002060"/>
                </a:solidFill>
                <a:effectLst/>
                <a:latin typeface="Old Standard"/>
                <a:ea typeface="Times New Roman"/>
                <a:cs typeface="Times New Roman"/>
              </a:rPr>
              <a:t>οὖν τραγωδία </a:t>
            </a:r>
            <a:r>
              <a:rPr lang="el-GR" sz="2400" b="1" dirty="0" err="1">
                <a:solidFill>
                  <a:srgbClr val="002060"/>
                </a:solidFill>
                <a:effectLst/>
                <a:latin typeface="Old Standard"/>
                <a:ea typeface="Times New Roman"/>
                <a:cs typeface="Times New Roman"/>
              </a:rPr>
              <a:t>μίμησις</a:t>
            </a:r>
            <a:r>
              <a:rPr lang="el-GR" sz="2400" b="1" dirty="0">
                <a:solidFill>
                  <a:srgbClr val="002060"/>
                </a:solidFill>
                <a:effectLst/>
                <a:latin typeface="Old Standard"/>
                <a:ea typeface="Times New Roman"/>
                <a:cs typeface="Times New Roman"/>
              </a:rPr>
              <a:t> πράξεως </a:t>
            </a:r>
            <a:r>
              <a:rPr lang="el-GR" sz="2400" b="1" dirty="0" err="1">
                <a:solidFill>
                  <a:srgbClr val="002060"/>
                </a:solidFill>
                <a:effectLst/>
                <a:latin typeface="Old Standard"/>
                <a:ea typeface="Times New Roman"/>
                <a:cs typeface="Times New Roman"/>
              </a:rPr>
              <a:t>σπουδαίας</a:t>
            </a:r>
            <a:r>
              <a:rPr lang="el-GR" sz="2400" b="1" dirty="0">
                <a:solidFill>
                  <a:srgbClr val="002060"/>
                </a:solidFill>
                <a:effectLst/>
                <a:latin typeface="Old Standard"/>
                <a:ea typeface="Times New Roman"/>
                <a:cs typeface="Times New Roman"/>
              </a:rPr>
              <a:t> </a:t>
            </a:r>
            <a:r>
              <a:rPr lang="el-GR" sz="2400" b="1" dirty="0" err="1">
                <a:solidFill>
                  <a:srgbClr val="002060"/>
                </a:solidFill>
                <a:effectLst/>
                <a:latin typeface="Old Standard"/>
                <a:ea typeface="Times New Roman"/>
                <a:cs typeface="Times New Roman"/>
              </a:rPr>
              <a:t>καί</a:t>
            </a:r>
            <a:r>
              <a:rPr lang="el-GR" sz="2400" b="1" dirty="0">
                <a:solidFill>
                  <a:srgbClr val="002060"/>
                </a:solidFill>
                <a:effectLst/>
                <a:latin typeface="Old Standard"/>
                <a:ea typeface="Times New Roman"/>
                <a:cs typeface="Times New Roman"/>
              </a:rPr>
              <a:t> τελείας</a:t>
            </a:r>
            <a:endParaRPr lang="el-GR" sz="1600" b="1" dirty="0">
              <a:solidFill>
                <a:srgbClr val="002060"/>
              </a:solidFill>
              <a:effectLst/>
              <a:latin typeface="Georgia"/>
              <a:ea typeface="Times New Roman"/>
              <a:cs typeface="Times New Roman"/>
            </a:endParaRPr>
          </a:p>
        </p:txBody>
      </p:sp>
      <p:sp>
        <p:nvSpPr>
          <p:cNvPr id="6" name="Πλαίσιο κειμένου 29"/>
          <p:cNvSpPr txBox="1">
            <a:spLocks noChangeArrowheads="1"/>
          </p:cNvSpPr>
          <p:nvPr/>
        </p:nvSpPr>
        <p:spPr bwMode="auto">
          <a:xfrm>
            <a:off x="3707904" y="4077072"/>
            <a:ext cx="5112568" cy="1656184"/>
          </a:xfrm>
          <a:prstGeom prst="rect">
            <a:avLst/>
          </a:prstGeom>
          <a:solidFill>
            <a:srgbClr val="FFFFFF"/>
          </a:solidFill>
          <a:ln w="9525">
            <a:solidFill>
              <a:srgbClr val="002060"/>
            </a:solidFill>
            <a:miter lim="800000"/>
            <a:headEnd/>
            <a:tailEnd/>
          </a:ln>
          <a:effectLst>
            <a:reflection blurRad="6350" stA="50000" endA="300" endPos="55500" dist="101600" dir="5400000" sy="-100000" algn="bl" rotWithShape="0"/>
          </a:effectLst>
        </p:spPr>
        <p:txBody>
          <a:bodyPr rot="0" vert="horz" wrap="square" lIns="91440" tIns="45720" rIns="91440" bIns="45720" anchor="t" anchorCtr="0" upright="1">
            <a:noAutofit/>
          </a:bodyPr>
          <a:lstStyle/>
          <a:p>
            <a:pPr algn="just">
              <a:spcAft>
                <a:spcPts val="0"/>
              </a:spcAft>
            </a:pPr>
            <a:r>
              <a:rPr lang="el-GR" sz="2000" dirty="0">
                <a:solidFill>
                  <a:srgbClr val="002060"/>
                </a:solidFill>
                <a:effectLst/>
                <a:latin typeface="Ubuntu Mono" panose="020B0509030602030204" pitchFamily="49" charset="0"/>
                <a:ea typeface="Times New Roman"/>
              </a:rPr>
              <a:t>Με τη τραγωδία παρουσιάζεται μια πράξη σημαντική, έχουμε αναπαράσταση της πραγματικότητας. Πρόκειται για μια πράξη «</a:t>
            </a:r>
            <a:r>
              <a:rPr lang="el-GR" sz="2000" b="1" dirty="0">
                <a:solidFill>
                  <a:srgbClr val="002060"/>
                </a:solidFill>
                <a:effectLst/>
                <a:latin typeface="Old Standard"/>
                <a:ea typeface="Times New Roman"/>
                <a:cs typeface="Times New Roman"/>
              </a:rPr>
              <a:t>τελεία</a:t>
            </a:r>
            <a:r>
              <a:rPr lang="el-GR" sz="2000" dirty="0">
                <a:solidFill>
                  <a:srgbClr val="002060"/>
                </a:solidFill>
                <a:effectLst/>
                <a:latin typeface="Ubuntu Mono" panose="020B0509030602030204" pitchFamily="49" charset="0"/>
                <a:ea typeface="Times New Roman"/>
              </a:rPr>
              <a:t>» γιατί έχει ολοκληρωμένο νόημα, αρχή, μέση και τέλος.</a:t>
            </a:r>
            <a:endParaRPr lang="el-GR" sz="1600" dirty="0">
              <a:solidFill>
                <a:srgbClr val="002060"/>
              </a:solidFill>
              <a:effectLst/>
              <a:latin typeface="Ubuntu Mono" panose="020B0509030602030204" pitchFamily="49" charset="0"/>
              <a:ea typeface="Times New Roman"/>
            </a:endParaRPr>
          </a:p>
        </p:txBody>
      </p:sp>
      <p:cxnSp>
        <p:nvCxnSpPr>
          <p:cNvPr id="7" name="Ευθύγραμμο βέλος σύνδεσης 6"/>
          <p:cNvCxnSpPr>
            <a:stCxn id="5" idx="3"/>
            <a:endCxn id="6" idx="0"/>
          </p:cNvCxnSpPr>
          <p:nvPr/>
        </p:nvCxnSpPr>
        <p:spPr>
          <a:xfrm>
            <a:off x="3491880" y="2420888"/>
            <a:ext cx="2772308" cy="1656184"/>
          </a:xfrm>
          <a:prstGeom prst="straightConnector1">
            <a:avLst/>
          </a:prstGeom>
          <a:ln w="28575">
            <a:solidFill>
              <a:srgbClr val="002060"/>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337121394"/>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Τίτλος 1"/>
          <p:cNvSpPr>
            <a:spLocks noGrp="1"/>
          </p:cNvSpPr>
          <p:nvPr>
            <p:ph type="title"/>
          </p:nvPr>
        </p:nvSpPr>
        <p:spPr>
          <a:effectLst>
            <a:reflection blurRad="6350" stA="50000" endA="275" endPos="40000" dist="101600" dir="5400000" sy="-100000" algn="bl" rotWithShape="0"/>
          </a:effectLst>
        </p:spPr>
        <p:txBody>
          <a:bodyPr>
            <a:normAutofit fontScale="90000"/>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Ορισμός τραγωδίας από Αριστοτέλη (2) </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5" name="Πλαίσιο κειμένου 27"/>
          <p:cNvSpPr txBox="1">
            <a:spLocks noChangeArrowheads="1"/>
          </p:cNvSpPr>
          <p:nvPr/>
        </p:nvSpPr>
        <p:spPr bwMode="auto">
          <a:xfrm>
            <a:off x="539552" y="1916832"/>
            <a:ext cx="2171700" cy="1080120"/>
          </a:xfrm>
          <a:prstGeom prst="rect">
            <a:avLst/>
          </a:prstGeom>
          <a:solidFill>
            <a:srgbClr val="FFFFFF"/>
          </a:solidFill>
          <a:ln w="9525">
            <a:solidFill>
              <a:srgbClr val="000000"/>
            </a:solidFill>
            <a:miter lim="800000"/>
            <a:headEnd/>
            <a:tailEnd/>
          </a:ln>
          <a:effectLst>
            <a:reflection blurRad="6350" stA="50000" endA="275" endPos="40000" dist="101600" dir="5400000" sy="-100000" algn="bl" rotWithShape="0"/>
          </a:effectLst>
        </p:spPr>
        <p:txBody>
          <a:bodyPr rot="0" vert="horz" wrap="square" lIns="91440" tIns="45720" rIns="91440" bIns="45720" anchor="t" anchorCtr="0" upright="1">
            <a:noAutofit/>
          </a:bodyPr>
          <a:lstStyle/>
          <a:p>
            <a:pPr algn="ctr">
              <a:spcAft>
                <a:spcPts val="0"/>
              </a:spcAft>
            </a:pPr>
            <a:endParaRPr lang="el-GR" sz="700" dirty="0" smtClean="0">
              <a:effectLst/>
              <a:latin typeface="Old Standard"/>
              <a:ea typeface="Times New Roman"/>
              <a:cs typeface="Times New Roman"/>
            </a:endParaRPr>
          </a:p>
          <a:p>
            <a:pPr algn="ctr">
              <a:spcAft>
                <a:spcPts val="0"/>
              </a:spcAft>
            </a:pPr>
            <a:r>
              <a:rPr lang="el-GR" sz="2400" b="1" dirty="0" smtClean="0">
                <a:solidFill>
                  <a:srgbClr val="002060"/>
                </a:solidFill>
                <a:effectLst/>
                <a:latin typeface="Old Standard"/>
                <a:ea typeface="Times New Roman"/>
                <a:cs typeface="Times New Roman"/>
              </a:rPr>
              <a:t>μέγεθος </a:t>
            </a:r>
            <a:r>
              <a:rPr lang="el-GR" sz="2400" b="1" dirty="0" err="1">
                <a:solidFill>
                  <a:srgbClr val="002060"/>
                </a:solidFill>
                <a:effectLst/>
                <a:latin typeface="Old Standard"/>
                <a:ea typeface="Times New Roman"/>
                <a:cs typeface="Arial"/>
              </a:rPr>
              <a:t>ἐ</a:t>
            </a:r>
            <a:r>
              <a:rPr lang="el-GR" sz="2400" b="1" dirty="0" err="1">
                <a:solidFill>
                  <a:srgbClr val="002060"/>
                </a:solidFill>
                <a:effectLst/>
                <a:latin typeface="Old Standard"/>
                <a:ea typeface="Times New Roman"/>
                <a:cs typeface="Liberation Sans Narrow"/>
              </a:rPr>
              <a:t>χούσης</a:t>
            </a:r>
            <a:endParaRPr lang="el-GR" b="1" dirty="0">
              <a:solidFill>
                <a:srgbClr val="002060"/>
              </a:solidFill>
              <a:effectLst/>
              <a:latin typeface="Times New Roman"/>
              <a:ea typeface="Times New Roman"/>
            </a:endParaRPr>
          </a:p>
        </p:txBody>
      </p:sp>
      <p:sp>
        <p:nvSpPr>
          <p:cNvPr id="7" name="Πλαίσιο κειμένου 26"/>
          <p:cNvSpPr txBox="1">
            <a:spLocks noChangeArrowheads="1"/>
          </p:cNvSpPr>
          <p:nvPr/>
        </p:nvSpPr>
        <p:spPr bwMode="auto">
          <a:xfrm>
            <a:off x="3707904" y="3917047"/>
            <a:ext cx="4824536" cy="1384161"/>
          </a:xfrm>
          <a:prstGeom prst="rect">
            <a:avLst/>
          </a:prstGeom>
          <a:solidFill>
            <a:srgbClr val="FFFFFF"/>
          </a:solidFill>
          <a:ln w="9525">
            <a:solidFill>
              <a:srgbClr val="002060"/>
            </a:solidFill>
            <a:miter lim="800000"/>
            <a:headEnd/>
            <a:tailEnd/>
          </a:ln>
          <a:effectLst>
            <a:reflection blurRad="6350" stA="50000" endA="275" endPos="40000" dist="101600" dir="5400000" sy="-100000" algn="bl" rotWithShape="0"/>
          </a:effectLst>
        </p:spPr>
        <p:txBody>
          <a:bodyPr rot="0" vert="horz" wrap="square" lIns="91440" tIns="45720" rIns="91440" bIns="45720" anchor="t" anchorCtr="0" upright="1">
            <a:noAutofit/>
          </a:bodyPr>
          <a:lstStyle/>
          <a:p>
            <a:pPr algn="just">
              <a:spcAft>
                <a:spcPts val="0"/>
              </a:spcAft>
            </a:pPr>
            <a:r>
              <a:rPr lang="el-GR" sz="2000" dirty="0">
                <a:solidFill>
                  <a:srgbClr val="002060"/>
                </a:solidFill>
                <a:effectLst/>
                <a:latin typeface="Ubuntu Mono" panose="020B0509030602030204" pitchFamily="49" charset="0"/>
                <a:ea typeface="Times New Roman"/>
              </a:rPr>
              <a:t>Η τραγωδία έχει τέτοια συγκεκριμένη έκταση που να μπορεί να δώσει στον θεατή μια σαφή αντίληψη του τι γίνεται.</a:t>
            </a:r>
            <a:endParaRPr lang="el-GR" sz="1000" dirty="0">
              <a:solidFill>
                <a:srgbClr val="002060"/>
              </a:solidFill>
              <a:effectLst/>
              <a:latin typeface="Ubuntu Mono" panose="020B0509030602030204" pitchFamily="49" charset="0"/>
              <a:ea typeface="Times New Roman"/>
            </a:endParaRPr>
          </a:p>
        </p:txBody>
      </p:sp>
      <p:cxnSp>
        <p:nvCxnSpPr>
          <p:cNvPr id="8" name="Ευθύγραμμο βέλος σύνδεσης 7"/>
          <p:cNvCxnSpPr>
            <a:stCxn id="5" idx="3"/>
            <a:endCxn id="7" idx="0"/>
          </p:cNvCxnSpPr>
          <p:nvPr/>
        </p:nvCxnSpPr>
        <p:spPr>
          <a:xfrm>
            <a:off x="2711252" y="2456892"/>
            <a:ext cx="3408920" cy="1460155"/>
          </a:xfrm>
          <a:prstGeom prst="straightConnector1">
            <a:avLst/>
          </a:prstGeom>
          <a:ln w="28575">
            <a:solidFill>
              <a:srgbClr val="002060"/>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847951500"/>
      </p:ext>
    </p:extLst>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6896"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Τίτλος 1"/>
          <p:cNvSpPr>
            <a:spLocks noGrp="1"/>
          </p:cNvSpPr>
          <p:nvPr>
            <p:ph type="title"/>
          </p:nvPr>
        </p:nvSpPr>
        <p:spPr>
          <a:effectLst>
            <a:reflection blurRad="6350" stA="50000" endA="275" endPos="40000" dist="101600" dir="5400000" sy="-100000" algn="bl" rotWithShape="0"/>
          </a:effectLst>
        </p:spPr>
        <p:txBody>
          <a:bodyPr>
            <a:normAutofit fontScale="90000"/>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Ορισμός τραγωδίας από Αριστοτέλη (3) </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5" name="Πλαίσιο κειμένου 23"/>
          <p:cNvSpPr txBox="1">
            <a:spLocks noChangeArrowheads="1"/>
          </p:cNvSpPr>
          <p:nvPr/>
        </p:nvSpPr>
        <p:spPr bwMode="auto">
          <a:xfrm>
            <a:off x="323528" y="1700808"/>
            <a:ext cx="2171700" cy="1224136"/>
          </a:xfrm>
          <a:prstGeom prst="rect">
            <a:avLst/>
          </a:prstGeom>
          <a:solidFill>
            <a:srgbClr val="FFFFFF"/>
          </a:solidFill>
          <a:ln w="9525">
            <a:solidFill>
              <a:srgbClr val="002060"/>
            </a:solidFill>
            <a:miter lim="800000"/>
            <a:headEnd/>
            <a:tailEnd/>
          </a:ln>
          <a:effectLst>
            <a:reflection blurRad="6350" stA="50000" endA="275" endPos="40000" dist="101600" dir="5400000" sy="-100000" algn="bl" rotWithShape="0"/>
          </a:effectLst>
        </p:spPr>
        <p:txBody>
          <a:bodyPr rot="0" vert="horz" wrap="square" lIns="91440" tIns="45720" rIns="91440" bIns="45720" anchor="t" anchorCtr="0" upright="1">
            <a:noAutofit/>
          </a:bodyPr>
          <a:lstStyle/>
          <a:p>
            <a:pPr algn="ctr">
              <a:spcAft>
                <a:spcPts val="0"/>
              </a:spcAft>
            </a:pPr>
            <a:endParaRPr lang="el-GR" sz="600" b="1" dirty="0" smtClean="0">
              <a:solidFill>
                <a:srgbClr val="002060"/>
              </a:solidFill>
              <a:effectLst/>
              <a:latin typeface="Old Standard"/>
              <a:ea typeface="Times New Roman"/>
              <a:cs typeface="Times New Roman"/>
            </a:endParaRPr>
          </a:p>
          <a:p>
            <a:pPr algn="ctr">
              <a:spcAft>
                <a:spcPts val="0"/>
              </a:spcAft>
            </a:pPr>
            <a:r>
              <a:rPr lang="el-GR" sz="3200" b="1" dirty="0" err="1" smtClean="0">
                <a:solidFill>
                  <a:srgbClr val="002060"/>
                </a:solidFill>
                <a:effectLst/>
                <a:latin typeface="Old Standard"/>
                <a:ea typeface="Times New Roman"/>
                <a:cs typeface="Times New Roman"/>
              </a:rPr>
              <a:t>ἡδυσμένῳ</a:t>
            </a:r>
            <a:r>
              <a:rPr lang="el-GR" sz="3200" b="1" dirty="0" smtClean="0">
                <a:solidFill>
                  <a:srgbClr val="002060"/>
                </a:solidFill>
                <a:effectLst/>
                <a:latin typeface="Old Standard"/>
                <a:ea typeface="Times New Roman"/>
                <a:cs typeface="Times New Roman"/>
              </a:rPr>
              <a:t> </a:t>
            </a:r>
            <a:r>
              <a:rPr lang="el-GR" sz="3200" b="1" dirty="0" err="1">
                <a:solidFill>
                  <a:srgbClr val="002060"/>
                </a:solidFill>
                <a:effectLst/>
                <a:latin typeface="Old Standard"/>
                <a:ea typeface="Times New Roman"/>
                <a:cs typeface="Times New Roman"/>
              </a:rPr>
              <a:t>τῷ</a:t>
            </a:r>
            <a:r>
              <a:rPr lang="el-GR" sz="3200" b="1" dirty="0">
                <a:solidFill>
                  <a:srgbClr val="002060"/>
                </a:solidFill>
                <a:effectLst/>
                <a:latin typeface="Old Standard"/>
                <a:ea typeface="Times New Roman"/>
                <a:cs typeface="Times New Roman"/>
              </a:rPr>
              <a:t> </a:t>
            </a:r>
            <a:r>
              <a:rPr lang="el-GR" sz="3200" b="1" dirty="0" err="1">
                <a:solidFill>
                  <a:srgbClr val="002060"/>
                </a:solidFill>
                <a:effectLst/>
                <a:latin typeface="Old Standard"/>
                <a:ea typeface="Times New Roman"/>
                <a:cs typeface="Times New Roman"/>
              </a:rPr>
              <a:t>λόγῳ</a:t>
            </a:r>
            <a:endParaRPr lang="el-GR" sz="2400" b="1" dirty="0">
              <a:solidFill>
                <a:srgbClr val="002060"/>
              </a:solidFill>
              <a:effectLst/>
              <a:latin typeface="Times New Roman"/>
              <a:ea typeface="Times New Roman"/>
            </a:endParaRPr>
          </a:p>
        </p:txBody>
      </p:sp>
      <p:sp>
        <p:nvSpPr>
          <p:cNvPr id="6" name="Πλαίσιο κειμένου 24"/>
          <p:cNvSpPr txBox="1">
            <a:spLocks noChangeArrowheads="1"/>
          </p:cNvSpPr>
          <p:nvPr/>
        </p:nvSpPr>
        <p:spPr bwMode="auto">
          <a:xfrm>
            <a:off x="5076054" y="4077072"/>
            <a:ext cx="3629025" cy="864096"/>
          </a:xfrm>
          <a:prstGeom prst="rect">
            <a:avLst/>
          </a:prstGeom>
          <a:solidFill>
            <a:srgbClr val="FFFFFF"/>
          </a:solidFill>
          <a:ln w="9525">
            <a:solidFill>
              <a:srgbClr val="002060"/>
            </a:solidFill>
            <a:miter lim="800000"/>
            <a:headEnd/>
            <a:tailEnd/>
          </a:ln>
          <a:effectLst>
            <a:reflection blurRad="6350" stA="50000" endA="275" endPos="40000" dist="101600" dir="5400000" sy="-100000" algn="bl" rotWithShape="0"/>
          </a:effectLst>
        </p:spPr>
        <p:txBody>
          <a:bodyPr rot="0" vert="horz" wrap="square" lIns="91440" tIns="45720" rIns="91440" bIns="45720" anchor="t" anchorCtr="0" upright="1">
            <a:noAutofit/>
          </a:bodyPr>
          <a:lstStyle/>
          <a:p>
            <a:pPr algn="ctr">
              <a:spcAft>
                <a:spcPts val="0"/>
              </a:spcAft>
            </a:pPr>
            <a:r>
              <a:rPr lang="el-GR" sz="2400" dirty="0">
                <a:solidFill>
                  <a:srgbClr val="002060"/>
                </a:solidFill>
                <a:effectLst/>
                <a:latin typeface="Ubuntu Mono" panose="020B0509030602030204" pitchFamily="49" charset="0"/>
                <a:ea typeface="Times New Roman"/>
              </a:rPr>
              <a:t>Η τραγωδία έχει ρυθμό, αρμονία και μελωδία.</a:t>
            </a:r>
            <a:endParaRPr lang="el-GR" dirty="0">
              <a:solidFill>
                <a:srgbClr val="002060"/>
              </a:solidFill>
              <a:effectLst/>
              <a:latin typeface="Ubuntu Mono" panose="020B0509030602030204" pitchFamily="49" charset="0"/>
              <a:ea typeface="Times New Roman"/>
            </a:endParaRPr>
          </a:p>
        </p:txBody>
      </p:sp>
      <p:cxnSp>
        <p:nvCxnSpPr>
          <p:cNvPr id="7" name="Ευθύγραμμο βέλος σύνδεσης 6"/>
          <p:cNvCxnSpPr>
            <a:stCxn id="5" idx="3"/>
            <a:endCxn id="6" idx="0"/>
          </p:cNvCxnSpPr>
          <p:nvPr/>
        </p:nvCxnSpPr>
        <p:spPr>
          <a:xfrm>
            <a:off x="2495228" y="2312876"/>
            <a:ext cx="4395339" cy="1764196"/>
          </a:xfrm>
          <a:prstGeom prst="straightConnector1">
            <a:avLst/>
          </a:prstGeom>
          <a:ln w="28575">
            <a:solidFill>
              <a:srgbClr val="00206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847951500"/>
      </p:ext>
    </p:extLst>
  </p:cSld>
  <p:clrMapOvr>
    <a:masterClrMapping/>
  </p:clrMapOvr>
  <mc:AlternateContent xmlns:mc="http://schemas.openxmlformats.org/markup-compatibility/2006">
    <mc:Choice xmlns=""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Τίτλος 1"/>
          <p:cNvSpPr>
            <a:spLocks noGrp="1"/>
          </p:cNvSpPr>
          <p:nvPr>
            <p:ph type="title"/>
          </p:nvPr>
        </p:nvSpPr>
        <p:spPr>
          <a:effectLst>
            <a:reflection blurRad="6350" stA="50000" endA="300" endPos="55000" dir="5400000" sy="-100000" algn="bl" rotWithShape="0"/>
          </a:effectLst>
        </p:spPr>
        <p:txBody>
          <a:bodyPr>
            <a:normAutofit fontScale="90000"/>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Ορισμός τραγωδίας από Αριστοτέλη (4)</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6" name="Πλαίσιο κειμένου 20"/>
          <p:cNvSpPr txBox="1">
            <a:spLocks noChangeArrowheads="1"/>
          </p:cNvSpPr>
          <p:nvPr/>
        </p:nvSpPr>
        <p:spPr bwMode="auto">
          <a:xfrm>
            <a:off x="395536" y="1772816"/>
            <a:ext cx="2171700" cy="1080120"/>
          </a:xfrm>
          <a:prstGeom prst="rect">
            <a:avLst/>
          </a:prstGeom>
          <a:solidFill>
            <a:srgbClr val="FFFFFF"/>
          </a:solidFill>
          <a:ln w="9525">
            <a:solidFill>
              <a:srgbClr val="002060"/>
            </a:solidFill>
            <a:miter lim="800000"/>
            <a:headEnd/>
            <a:tailEnd/>
          </a:ln>
          <a:effectLst>
            <a:reflection blurRad="6350" stA="50000" endA="300" endPos="55500" dist="101600" dir="5400000" sy="-100000" algn="bl" rotWithShape="0"/>
          </a:effectLst>
        </p:spPr>
        <p:txBody>
          <a:bodyPr rot="0" vert="horz" wrap="square" lIns="91440" tIns="45720" rIns="91440" bIns="45720" anchor="t" anchorCtr="0" upright="1">
            <a:noAutofit/>
          </a:bodyPr>
          <a:lstStyle/>
          <a:p>
            <a:pPr algn="ctr">
              <a:spcAft>
                <a:spcPts val="0"/>
              </a:spcAft>
            </a:pPr>
            <a:r>
              <a:rPr lang="el-GR" sz="2000" b="1" dirty="0">
                <a:solidFill>
                  <a:srgbClr val="002060"/>
                </a:solidFill>
                <a:effectLst/>
                <a:latin typeface="Old Standard"/>
                <a:ea typeface="Times New Roman"/>
                <a:cs typeface="Times New Roman"/>
              </a:rPr>
              <a:t>χωρίς </a:t>
            </a:r>
            <a:r>
              <a:rPr lang="el-GR" sz="2000" b="1" dirty="0" err="1">
                <a:solidFill>
                  <a:srgbClr val="002060"/>
                </a:solidFill>
                <a:effectLst/>
                <a:latin typeface="Old Standard"/>
                <a:ea typeface="Times New Roman"/>
                <a:cs typeface="Arial"/>
              </a:rPr>
              <a:t>ἑ</a:t>
            </a:r>
            <a:r>
              <a:rPr lang="el-GR" sz="2000" b="1" dirty="0" err="1">
                <a:solidFill>
                  <a:srgbClr val="002060"/>
                </a:solidFill>
                <a:effectLst/>
                <a:latin typeface="Old Standard"/>
                <a:ea typeface="Times New Roman"/>
                <a:cs typeface="Liberation Sans Narrow"/>
              </a:rPr>
              <a:t>κάστ</a:t>
            </a:r>
            <a:r>
              <a:rPr lang="el-GR" sz="2000" b="1" dirty="0" err="1">
                <a:solidFill>
                  <a:srgbClr val="002060"/>
                </a:solidFill>
                <a:effectLst/>
                <a:latin typeface="Old Standard"/>
                <a:ea typeface="Times New Roman"/>
                <a:cs typeface="Arial"/>
              </a:rPr>
              <a:t>ῳ</a:t>
            </a:r>
            <a:r>
              <a:rPr lang="el-GR" sz="2000" b="1" dirty="0">
                <a:solidFill>
                  <a:srgbClr val="002060"/>
                </a:solidFill>
                <a:effectLst/>
                <a:latin typeface="Old Standard"/>
                <a:ea typeface="Times New Roman"/>
                <a:cs typeface="Times New Roman"/>
              </a:rPr>
              <a:t> τ</a:t>
            </a:r>
            <a:r>
              <a:rPr lang="el-GR" sz="2000" b="1" dirty="0">
                <a:solidFill>
                  <a:srgbClr val="002060"/>
                </a:solidFill>
                <a:effectLst/>
                <a:latin typeface="Old Standard"/>
                <a:ea typeface="Times New Roman"/>
                <a:cs typeface="Arial"/>
              </a:rPr>
              <a:t>ῶ</a:t>
            </a:r>
            <a:r>
              <a:rPr lang="el-GR" sz="2000" b="1" dirty="0">
                <a:solidFill>
                  <a:srgbClr val="002060"/>
                </a:solidFill>
                <a:effectLst/>
                <a:latin typeface="Old Standard"/>
                <a:ea typeface="Times New Roman"/>
                <a:cs typeface="Liberation Sans Narrow"/>
              </a:rPr>
              <a:t>ν</a:t>
            </a:r>
            <a:r>
              <a:rPr lang="el-GR" sz="2000" b="1" dirty="0">
                <a:solidFill>
                  <a:srgbClr val="002060"/>
                </a:solidFill>
                <a:effectLst/>
                <a:latin typeface="Old Standard"/>
                <a:ea typeface="Times New Roman"/>
                <a:cs typeface="Times New Roman"/>
              </a:rPr>
              <a:t> </a:t>
            </a:r>
            <a:r>
              <a:rPr lang="el-GR" sz="2000" b="1" dirty="0" err="1">
                <a:solidFill>
                  <a:srgbClr val="002060"/>
                </a:solidFill>
                <a:effectLst/>
                <a:latin typeface="Old Standard"/>
                <a:ea typeface="Times New Roman"/>
                <a:cs typeface="Times New Roman"/>
              </a:rPr>
              <a:t>ε</a:t>
            </a:r>
            <a:r>
              <a:rPr lang="el-GR" sz="2000" b="1" dirty="0" err="1">
                <a:solidFill>
                  <a:srgbClr val="002060"/>
                </a:solidFill>
                <a:effectLst/>
                <a:latin typeface="Old Standard"/>
                <a:ea typeface="Times New Roman"/>
                <a:cs typeface="Arial"/>
              </a:rPr>
              <a:t>ἰ</a:t>
            </a:r>
            <a:r>
              <a:rPr lang="el-GR" sz="2000" b="1" dirty="0" err="1">
                <a:solidFill>
                  <a:srgbClr val="002060"/>
                </a:solidFill>
                <a:effectLst/>
                <a:latin typeface="Old Standard"/>
                <a:ea typeface="Times New Roman"/>
                <a:cs typeface="Liberation Sans Narrow"/>
              </a:rPr>
              <a:t>δ</a:t>
            </a:r>
            <a:r>
              <a:rPr lang="el-GR" sz="2000" b="1" dirty="0" err="1">
                <a:solidFill>
                  <a:srgbClr val="002060"/>
                </a:solidFill>
                <a:effectLst/>
                <a:latin typeface="Old Standard"/>
                <a:ea typeface="Times New Roman"/>
                <a:cs typeface="Arial"/>
              </a:rPr>
              <a:t>ῶ</a:t>
            </a:r>
            <a:r>
              <a:rPr lang="el-GR" sz="2000" b="1" dirty="0" err="1">
                <a:solidFill>
                  <a:srgbClr val="002060"/>
                </a:solidFill>
                <a:effectLst/>
                <a:latin typeface="Old Standard"/>
                <a:ea typeface="Times New Roman"/>
                <a:cs typeface="Liberation Sans Narrow"/>
              </a:rPr>
              <a:t>ν</a:t>
            </a:r>
            <a:r>
              <a:rPr lang="el-GR" sz="2000" b="1" dirty="0">
                <a:solidFill>
                  <a:srgbClr val="002060"/>
                </a:solidFill>
                <a:effectLst/>
                <a:latin typeface="Old Standard"/>
                <a:ea typeface="Times New Roman"/>
                <a:cs typeface="Times New Roman"/>
              </a:rPr>
              <a:t> </a:t>
            </a:r>
            <a:r>
              <a:rPr lang="el-GR" sz="2000" b="1" dirty="0" err="1">
                <a:solidFill>
                  <a:srgbClr val="002060"/>
                </a:solidFill>
                <a:effectLst/>
                <a:latin typeface="Old Standard"/>
                <a:ea typeface="Times New Roman"/>
                <a:cs typeface="Arial"/>
              </a:rPr>
              <a:t>ἐ</a:t>
            </a:r>
            <a:r>
              <a:rPr lang="el-GR" sz="2000" b="1" dirty="0" err="1">
                <a:solidFill>
                  <a:srgbClr val="002060"/>
                </a:solidFill>
                <a:effectLst/>
                <a:latin typeface="Old Standard"/>
                <a:ea typeface="Times New Roman"/>
                <a:cs typeface="Liberation Sans Narrow"/>
              </a:rPr>
              <a:t>ν</a:t>
            </a:r>
            <a:r>
              <a:rPr lang="el-GR" sz="2000" b="1" dirty="0">
                <a:solidFill>
                  <a:srgbClr val="002060"/>
                </a:solidFill>
                <a:effectLst/>
                <a:latin typeface="Old Standard"/>
                <a:ea typeface="Times New Roman"/>
                <a:cs typeface="Times New Roman"/>
              </a:rPr>
              <a:t> </a:t>
            </a:r>
            <a:r>
              <a:rPr lang="el-GR" sz="2000" b="1" dirty="0" err="1">
                <a:solidFill>
                  <a:srgbClr val="002060"/>
                </a:solidFill>
                <a:effectLst/>
                <a:latin typeface="Old Standard"/>
                <a:ea typeface="Times New Roman"/>
                <a:cs typeface="Times New Roman"/>
              </a:rPr>
              <a:t>το</a:t>
            </a:r>
            <a:r>
              <a:rPr lang="el-GR" sz="2000" b="1" dirty="0" err="1">
                <a:solidFill>
                  <a:srgbClr val="002060"/>
                </a:solidFill>
                <a:effectLst/>
                <a:latin typeface="Old Standard"/>
                <a:ea typeface="Times New Roman"/>
                <a:cs typeface="Arial"/>
              </a:rPr>
              <a:t>ῖ</a:t>
            </a:r>
            <a:r>
              <a:rPr lang="el-GR" sz="2000" b="1" dirty="0" err="1">
                <a:solidFill>
                  <a:srgbClr val="002060"/>
                </a:solidFill>
                <a:effectLst/>
                <a:latin typeface="Old Standard"/>
                <a:ea typeface="Times New Roman"/>
                <a:cs typeface="Liberation Sans Narrow"/>
              </a:rPr>
              <a:t>ς</a:t>
            </a:r>
            <a:r>
              <a:rPr lang="el-GR" sz="2000" b="1" dirty="0">
                <a:solidFill>
                  <a:srgbClr val="002060"/>
                </a:solidFill>
                <a:effectLst/>
                <a:latin typeface="Old Standard"/>
                <a:ea typeface="Times New Roman"/>
                <a:cs typeface="Times New Roman"/>
              </a:rPr>
              <a:t> </a:t>
            </a:r>
            <a:r>
              <a:rPr lang="el-GR" sz="2000" b="1" dirty="0" err="1">
                <a:solidFill>
                  <a:srgbClr val="002060"/>
                </a:solidFill>
                <a:effectLst/>
                <a:latin typeface="Old Standard"/>
                <a:ea typeface="Times New Roman"/>
                <a:cs typeface="Times New Roman"/>
              </a:rPr>
              <a:t>μορ</a:t>
            </a:r>
            <a:r>
              <a:rPr lang="el-GR" sz="2000" b="1" dirty="0" err="1">
                <a:solidFill>
                  <a:srgbClr val="002060"/>
                </a:solidFill>
                <a:effectLst/>
                <a:latin typeface="Old Standard"/>
                <a:ea typeface="Times New Roman"/>
                <a:cs typeface="Arial"/>
              </a:rPr>
              <a:t>ῖ</a:t>
            </a:r>
            <a:r>
              <a:rPr lang="el-GR" sz="2000" b="1" dirty="0" err="1">
                <a:solidFill>
                  <a:srgbClr val="002060"/>
                </a:solidFill>
                <a:effectLst/>
                <a:latin typeface="Old Standard"/>
                <a:ea typeface="Times New Roman"/>
                <a:cs typeface="Liberation Sans Narrow"/>
              </a:rPr>
              <a:t>οις</a:t>
            </a:r>
            <a:endParaRPr lang="el-GR" sz="1400" b="1" dirty="0">
              <a:solidFill>
                <a:srgbClr val="002060"/>
              </a:solidFill>
              <a:effectLst/>
              <a:latin typeface="Georgia"/>
              <a:ea typeface="Times New Roman"/>
              <a:cs typeface="Times New Roman"/>
            </a:endParaRPr>
          </a:p>
        </p:txBody>
      </p:sp>
      <p:sp>
        <p:nvSpPr>
          <p:cNvPr id="7" name="Πλαίσιο κειμένου 21"/>
          <p:cNvSpPr txBox="1">
            <a:spLocks noChangeArrowheads="1"/>
          </p:cNvSpPr>
          <p:nvPr/>
        </p:nvSpPr>
        <p:spPr bwMode="auto">
          <a:xfrm>
            <a:off x="4572000" y="3717032"/>
            <a:ext cx="3989065" cy="1872208"/>
          </a:xfrm>
          <a:prstGeom prst="rect">
            <a:avLst/>
          </a:prstGeom>
          <a:solidFill>
            <a:srgbClr val="FFFFFF"/>
          </a:solidFill>
          <a:ln w="9525">
            <a:solidFill>
              <a:srgbClr val="002060"/>
            </a:solidFill>
            <a:miter lim="800000"/>
            <a:headEnd/>
            <a:tailEnd/>
          </a:ln>
          <a:effectLst>
            <a:reflection blurRad="6350" stA="50000" endA="300" endPos="55500" dist="101600" dir="5400000" sy="-100000" algn="bl" rotWithShape="0"/>
          </a:effectLst>
        </p:spPr>
        <p:txBody>
          <a:bodyPr rot="0" vert="horz" wrap="square" lIns="91440" tIns="45720" rIns="91440" bIns="45720" anchor="t" anchorCtr="0" upright="1">
            <a:noAutofit/>
          </a:bodyPr>
          <a:lstStyle/>
          <a:p>
            <a:pPr algn="ctr">
              <a:spcAft>
                <a:spcPts val="0"/>
              </a:spcAft>
            </a:pPr>
            <a:r>
              <a:rPr lang="el-GR" sz="2000" dirty="0">
                <a:solidFill>
                  <a:srgbClr val="002060"/>
                </a:solidFill>
                <a:effectLst/>
                <a:latin typeface="Ubuntu Mono" panose="020B0509030602030204" pitchFamily="49" charset="0"/>
                <a:ea typeface="Times New Roman"/>
              </a:rPr>
              <a:t>Τα πιο πάνω στοιχεία διασκορπίζονται στο έργο, όπου ταιριάζει το καθένα (δηλαδή ο ρυθμός, η αρμονία και η μελωδία δεν είναι παντού το ίδιο).</a:t>
            </a:r>
          </a:p>
          <a:p>
            <a:pPr>
              <a:spcAft>
                <a:spcPts val="0"/>
              </a:spcAft>
            </a:pPr>
            <a:r>
              <a:rPr lang="el-GR" sz="1000" dirty="0">
                <a:effectLst/>
                <a:latin typeface="Times New Roman"/>
                <a:ea typeface="Times New Roman"/>
              </a:rPr>
              <a:t> </a:t>
            </a:r>
          </a:p>
        </p:txBody>
      </p:sp>
      <p:cxnSp>
        <p:nvCxnSpPr>
          <p:cNvPr id="8" name="Ευθύγραμμο βέλος σύνδεσης 7"/>
          <p:cNvCxnSpPr>
            <a:stCxn id="6" idx="3"/>
            <a:endCxn id="7" idx="0"/>
          </p:cNvCxnSpPr>
          <p:nvPr/>
        </p:nvCxnSpPr>
        <p:spPr>
          <a:xfrm>
            <a:off x="2567236" y="2312876"/>
            <a:ext cx="3999297" cy="1404156"/>
          </a:xfrm>
          <a:prstGeom prst="straightConnector1">
            <a:avLst/>
          </a:prstGeom>
          <a:ln w="28575">
            <a:solidFill>
              <a:srgbClr val="00206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847951500"/>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317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Τίτλος 1"/>
          <p:cNvSpPr>
            <a:spLocks noGrp="1"/>
          </p:cNvSpPr>
          <p:nvPr>
            <p:ph type="title"/>
          </p:nvPr>
        </p:nvSpPr>
        <p:spPr>
          <a:effectLst>
            <a:reflection blurRad="6350" stA="50000" endA="275" endPos="40000" dist="101600" dir="5400000" sy="-100000" algn="bl" rotWithShape="0"/>
          </a:effectLst>
        </p:spPr>
        <p:txBody>
          <a:bodyPr>
            <a:normAutofit fontScale="90000"/>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Ορισμός τραγωδίας από Αριστοτέλη (5)</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5" name="Πλαίσιο κειμένου 17"/>
          <p:cNvSpPr txBox="1">
            <a:spLocks noChangeArrowheads="1"/>
          </p:cNvSpPr>
          <p:nvPr/>
        </p:nvSpPr>
        <p:spPr bwMode="auto">
          <a:xfrm>
            <a:off x="251520" y="1772815"/>
            <a:ext cx="2171700" cy="1656185"/>
          </a:xfrm>
          <a:prstGeom prst="rect">
            <a:avLst/>
          </a:prstGeom>
          <a:solidFill>
            <a:srgbClr val="FFFFFF"/>
          </a:solidFill>
          <a:ln w="9525">
            <a:solidFill>
              <a:srgbClr val="002060"/>
            </a:solidFill>
            <a:miter lim="800000"/>
            <a:headEnd/>
            <a:tailEnd/>
          </a:ln>
          <a:effectLst>
            <a:reflection blurRad="6350" stA="50000" endA="275" endPos="40000" dist="101600" dir="5400000" sy="-100000" algn="bl" rotWithShape="0"/>
          </a:effectLst>
        </p:spPr>
        <p:txBody>
          <a:bodyPr rot="0" vert="horz" wrap="square" lIns="91440" tIns="45720" rIns="91440" bIns="45720" anchor="t" anchorCtr="0" upright="1">
            <a:noAutofit/>
          </a:bodyPr>
          <a:lstStyle/>
          <a:p>
            <a:pPr algn="ctr">
              <a:spcAft>
                <a:spcPts val="0"/>
              </a:spcAft>
            </a:pPr>
            <a:endParaRPr lang="el-GR" sz="1000" b="1" dirty="0" smtClean="0">
              <a:solidFill>
                <a:srgbClr val="002060"/>
              </a:solidFill>
              <a:effectLst/>
              <a:latin typeface="Old Standard"/>
              <a:ea typeface="Times New Roman"/>
              <a:cs typeface="Times New Roman"/>
            </a:endParaRPr>
          </a:p>
          <a:p>
            <a:pPr algn="ctr">
              <a:spcAft>
                <a:spcPts val="0"/>
              </a:spcAft>
            </a:pPr>
            <a:r>
              <a:rPr lang="el-GR" sz="2800" b="1" dirty="0" err="1" smtClean="0">
                <a:solidFill>
                  <a:srgbClr val="002060"/>
                </a:solidFill>
                <a:effectLst/>
                <a:latin typeface="Old Standard"/>
                <a:ea typeface="Times New Roman"/>
                <a:cs typeface="Times New Roman"/>
              </a:rPr>
              <a:t>δρώντων</a:t>
            </a:r>
            <a:r>
              <a:rPr lang="el-GR" sz="2800" b="1" dirty="0" smtClean="0">
                <a:solidFill>
                  <a:srgbClr val="002060"/>
                </a:solidFill>
                <a:effectLst/>
                <a:latin typeface="Old Standard"/>
                <a:ea typeface="Times New Roman"/>
                <a:cs typeface="Times New Roman"/>
              </a:rPr>
              <a:t> </a:t>
            </a:r>
            <a:r>
              <a:rPr lang="el-GR" sz="2800" b="1" dirty="0" err="1">
                <a:solidFill>
                  <a:srgbClr val="002060"/>
                </a:solidFill>
                <a:effectLst/>
                <a:latin typeface="Old Standard"/>
                <a:ea typeface="Times New Roman"/>
                <a:cs typeface="Times New Roman"/>
              </a:rPr>
              <a:t>καί</a:t>
            </a:r>
            <a:r>
              <a:rPr lang="el-GR" sz="2800" b="1" dirty="0">
                <a:solidFill>
                  <a:srgbClr val="002060"/>
                </a:solidFill>
                <a:effectLst/>
                <a:latin typeface="Old Standard"/>
                <a:ea typeface="Times New Roman"/>
                <a:cs typeface="Times New Roman"/>
              </a:rPr>
              <a:t> οὐ </a:t>
            </a:r>
            <a:r>
              <a:rPr lang="el-GR" sz="2800" b="1" dirty="0" err="1">
                <a:solidFill>
                  <a:srgbClr val="002060"/>
                </a:solidFill>
                <a:effectLst/>
                <a:latin typeface="Old Standard"/>
                <a:ea typeface="Times New Roman"/>
                <a:cs typeface="Times New Roman"/>
              </a:rPr>
              <a:t>δι</a:t>
            </a:r>
            <a:r>
              <a:rPr lang="el-GR" sz="2800" b="1" dirty="0">
                <a:solidFill>
                  <a:srgbClr val="002060"/>
                </a:solidFill>
                <a:effectLst/>
                <a:latin typeface="Old Standard"/>
                <a:ea typeface="Times New Roman"/>
                <a:cs typeface="Times New Roman"/>
              </a:rPr>
              <a:t>’ </a:t>
            </a:r>
            <a:r>
              <a:rPr lang="el-GR" sz="2800" b="1" dirty="0" err="1">
                <a:solidFill>
                  <a:srgbClr val="002060"/>
                </a:solidFill>
                <a:effectLst/>
                <a:latin typeface="Old Standard"/>
                <a:ea typeface="Times New Roman"/>
                <a:cs typeface="Times New Roman"/>
              </a:rPr>
              <a:t>ἀπαγγελίας</a:t>
            </a:r>
            <a:endParaRPr lang="el-GR" sz="2000" b="1" dirty="0">
              <a:solidFill>
                <a:srgbClr val="002060"/>
              </a:solidFill>
              <a:effectLst/>
              <a:latin typeface="Times New Roman"/>
              <a:ea typeface="Times New Roman"/>
            </a:endParaRPr>
          </a:p>
        </p:txBody>
      </p:sp>
      <p:sp>
        <p:nvSpPr>
          <p:cNvPr id="6" name="Πλαίσιο κειμένου 18"/>
          <p:cNvSpPr txBox="1">
            <a:spLocks noChangeArrowheads="1"/>
          </p:cNvSpPr>
          <p:nvPr/>
        </p:nvSpPr>
        <p:spPr bwMode="auto">
          <a:xfrm>
            <a:off x="4716016" y="4149080"/>
            <a:ext cx="4205089" cy="1368152"/>
          </a:xfrm>
          <a:prstGeom prst="rect">
            <a:avLst/>
          </a:prstGeom>
          <a:solidFill>
            <a:srgbClr val="FFFFFF"/>
          </a:solidFill>
          <a:ln w="9525">
            <a:solidFill>
              <a:srgbClr val="002060"/>
            </a:solidFill>
            <a:miter lim="800000"/>
            <a:headEnd/>
            <a:tailEnd/>
          </a:ln>
          <a:effectLst>
            <a:reflection blurRad="6350" stA="50000" endA="275" endPos="40000" dist="101600" dir="5400000" sy="-100000" algn="bl" rotWithShape="0"/>
          </a:effectLst>
        </p:spPr>
        <p:txBody>
          <a:bodyPr rot="0" vert="horz" wrap="square" lIns="91440" tIns="45720" rIns="91440" bIns="45720" anchor="t" anchorCtr="0" upright="1">
            <a:noAutofit/>
          </a:bodyPr>
          <a:lstStyle/>
          <a:p>
            <a:pPr algn="ctr">
              <a:spcAft>
                <a:spcPts val="0"/>
              </a:spcAft>
            </a:pPr>
            <a:r>
              <a:rPr lang="el-GR" sz="2000" dirty="0">
                <a:solidFill>
                  <a:srgbClr val="002060"/>
                </a:solidFill>
                <a:effectLst/>
                <a:latin typeface="Ubuntu Mono" panose="020B0509030602030204" pitchFamily="49" charset="0"/>
                <a:ea typeface="Times New Roman"/>
                <a:cs typeface="Times New Roman"/>
              </a:rPr>
              <a:t>Οι υποκριτές δεν απαγγέλλουν, αλλά συμμετέχουν ενεργά, ανάλογα με το ρόλο που έχει δοθεί στον καθένα. </a:t>
            </a:r>
            <a:endParaRPr lang="el-GR" sz="1400" dirty="0">
              <a:solidFill>
                <a:srgbClr val="002060"/>
              </a:solidFill>
              <a:effectLst/>
              <a:latin typeface="Ubuntu Mono" panose="020B0509030602030204" pitchFamily="49" charset="0"/>
              <a:ea typeface="Times New Roman"/>
              <a:cs typeface="Times New Roman"/>
            </a:endParaRPr>
          </a:p>
        </p:txBody>
      </p:sp>
      <p:cxnSp>
        <p:nvCxnSpPr>
          <p:cNvPr id="7" name="Ευθύγραμμο βέλος σύνδεσης 6"/>
          <p:cNvCxnSpPr>
            <a:stCxn id="5" idx="3"/>
            <a:endCxn id="6" idx="0"/>
          </p:cNvCxnSpPr>
          <p:nvPr/>
        </p:nvCxnSpPr>
        <p:spPr>
          <a:xfrm>
            <a:off x="2423220" y="2600908"/>
            <a:ext cx="4395341" cy="1548172"/>
          </a:xfrm>
          <a:prstGeom prst="straightConnector1">
            <a:avLst/>
          </a:prstGeom>
          <a:ln w="28575">
            <a:solidFill>
              <a:srgbClr val="00206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847951500"/>
      </p:ext>
    </p:extLst>
  </p:cSld>
  <p:clrMapOvr>
    <a:masterClrMapping/>
  </p:clrMapOvr>
  <mc:AlternateContent xmlns:mc="http://schemas.openxmlformats.org/markup-compatibility/2006">
    <mc:Choice xmlns=""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Τίτλος 1"/>
          <p:cNvSpPr>
            <a:spLocks noGrp="1"/>
          </p:cNvSpPr>
          <p:nvPr>
            <p:ph type="title"/>
          </p:nvPr>
        </p:nvSpPr>
        <p:spPr>
          <a:effectLst>
            <a:reflection blurRad="6350" stA="50000" endA="275" endPos="40000" dist="101600" dir="5400000" sy="-100000" algn="bl" rotWithShape="0"/>
          </a:effectLst>
        </p:spPr>
        <p:txBody>
          <a:bodyPr>
            <a:normAutofit fontScale="90000"/>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Ορισμός τραγωδίας από Αριστοτέλη (6)</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5" name="Πλαίσιο κειμένου 14"/>
          <p:cNvSpPr txBox="1">
            <a:spLocks noChangeArrowheads="1"/>
          </p:cNvSpPr>
          <p:nvPr/>
        </p:nvSpPr>
        <p:spPr bwMode="auto">
          <a:xfrm>
            <a:off x="251520" y="2276872"/>
            <a:ext cx="2171700" cy="864096"/>
          </a:xfrm>
          <a:prstGeom prst="rect">
            <a:avLst/>
          </a:prstGeom>
          <a:solidFill>
            <a:srgbClr val="FFFFFF"/>
          </a:solidFill>
          <a:ln w="9525">
            <a:solidFill>
              <a:srgbClr val="002060"/>
            </a:solidFill>
            <a:miter lim="800000"/>
            <a:headEnd/>
            <a:tailEnd/>
          </a:ln>
          <a:effectLst>
            <a:reflection blurRad="6350" stA="50000" endA="275" endPos="40000" dist="101600" dir="5400000" sy="-100000" algn="bl" rotWithShape="0"/>
          </a:effectLst>
        </p:spPr>
        <p:txBody>
          <a:bodyPr rot="0" vert="horz" wrap="square" lIns="91440" tIns="45720" rIns="91440" bIns="45720" anchor="t" anchorCtr="0" upright="1">
            <a:noAutofit/>
          </a:bodyPr>
          <a:lstStyle/>
          <a:p>
            <a:pPr algn="ctr">
              <a:spcAft>
                <a:spcPts val="0"/>
              </a:spcAft>
            </a:pPr>
            <a:r>
              <a:rPr lang="el-GR" sz="2400" b="1" dirty="0" err="1">
                <a:solidFill>
                  <a:srgbClr val="002060"/>
                </a:solidFill>
                <a:effectLst/>
                <a:latin typeface="Old Standard"/>
                <a:ea typeface="Times New Roman"/>
                <a:cs typeface="Times New Roman"/>
              </a:rPr>
              <a:t>δι</a:t>
            </a:r>
            <a:r>
              <a:rPr lang="el-GR" sz="2400" b="1" dirty="0">
                <a:solidFill>
                  <a:srgbClr val="002060"/>
                </a:solidFill>
                <a:effectLst/>
                <a:latin typeface="Old Standard"/>
                <a:ea typeface="Times New Roman"/>
                <a:cs typeface="Times New Roman"/>
              </a:rPr>
              <a:t>’ </a:t>
            </a:r>
            <a:r>
              <a:rPr lang="el-GR" sz="2400" b="1" dirty="0" err="1">
                <a:solidFill>
                  <a:srgbClr val="002060"/>
                </a:solidFill>
                <a:effectLst/>
                <a:latin typeface="Old Standard"/>
                <a:ea typeface="Times New Roman"/>
                <a:cs typeface="Times New Roman"/>
              </a:rPr>
              <a:t>ἐλέου</a:t>
            </a:r>
            <a:r>
              <a:rPr lang="el-GR" sz="2400" b="1" dirty="0">
                <a:solidFill>
                  <a:srgbClr val="002060"/>
                </a:solidFill>
                <a:effectLst/>
                <a:latin typeface="Old Standard"/>
                <a:ea typeface="Times New Roman"/>
                <a:cs typeface="Times New Roman"/>
              </a:rPr>
              <a:t> </a:t>
            </a:r>
            <a:r>
              <a:rPr lang="el-GR" sz="2400" b="1" dirty="0" err="1">
                <a:solidFill>
                  <a:srgbClr val="002060"/>
                </a:solidFill>
                <a:effectLst/>
                <a:latin typeface="Old Standard"/>
                <a:ea typeface="Times New Roman"/>
                <a:cs typeface="Times New Roman"/>
              </a:rPr>
              <a:t>καί</a:t>
            </a:r>
            <a:r>
              <a:rPr lang="el-GR" sz="2400" b="1" dirty="0">
                <a:solidFill>
                  <a:srgbClr val="002060"/>
                </a:solidFill>
                <a:effectLst/>
                <a:latin typeface="Old Standard"/>
                <a:ea typeface="Times New Roman"/>
                <a:cs typeface="Times New Roman"/>
              </a:rPr>
              <a:t> φόβου</a:t>
            </a:r>
            <a:endParaRPr lang="el-GR" b="1" dirty="0">
              <a:solidFill>
                <a:srgbClr val="002060"/>
              </a:solidFill>
              <a:effectLst/>
              <a:latin typeface="Times New Roman"/>
              <a:ea typeface="Times New Roman"/>
            </a:endParaRPr>
          </a:p>
        </p:txBody>
      </p:sp>
      <p:sp>
        <p:nvSpPr>
          <p:cNvPr id="6" name="Πλαίσιο κειμένου 15"/>
          <p:cNvSpPr txBox="1">
            <a:spLocks noChangeArrowheads="1"/>
          </p:cNvSpPr>
          <p:nvPr/>
        </p:nvSpPr>
        <p:spPr bwMode="auto">
          <a:xfrm>
            <a:off x="4572000" y="3861048"/>
            <a:ext cx="4248472" cy="1656184"/>
          </a:xfrm>
          <a:prstGeom prst="rect">
            <a:avLst/>
          </a:prstGeom>
          <a:solidFill>
            <a:srgbClr val="FFFFFF"/>
          </a:solidFill>
          <a:ln w="9525">
            <a:solidFill>
              <a:srgbClr val="002060"/>
            </a:solidFill>
            <a:miter lim="800000"/>
            <a:headEnd/>
            <a:tailEnd/>
          </a:ln>
          <a:effectLst>
            <a:reflection blurRad="6350" stA="50000" endA="275" endPos="40000" dist="101600" dir="5400000" sy="-100000" algn="bl" rotWithShape="0"/>
          </a:effectLst>
        </p:spPr>
        <p:txBody>
          <a:bodyPr rot="0" vert="horz" wrap="square" lIns="91440" tIns="45720" rIns="91440" bIns="45720" anchor="t" anchorCtr="0" upright="1">
            <a:noAutofit/>
          </a:bodyPr>
          <a:lstStyle/>
          <a:p>
            <a:pPr algn="just">
              <a:spcAft>
                <a:spcPts val="0"/>
              </a:spcAft>
            </a:pPr>
            <a:r>
              <a:rPr lang="el-GR" sz="2000" dirty="0">
                <a:solidFill>
                  <a:srgbClr val="002060"/>
                </a:solidFill>
                <a:effectLst/>
                <a:latin typeface="Ubuntu Mono" panose="020B0509030602030204" pitchFamily="49" charset="0"/>
                <a:ea typeface="Times New Roman"/>
              </a:rPr>
              <a:t>«</a:t>
            </a:r>
            <a:r>
              <a:rPr lang="el-GR" sz="2000" b="1" dirty="0" err="1">
                <a:solidFill>
                  <a:srgbClr val="002060"/>
                </a:solidFill>
                <a:effectLst/>
                <a:latin typeface="Old Standard"/>
                <a:ea typeface="Times New Roman"/>
                <a:cs typeface="Arial"/>
              </a:rPr>
              <a:t>ἔ</a:t>
            </a:r>
            <a:r>
              <a:rPr lang="el-GR" sz="2000" b="1" dirty="0" err="1">
                <a:solidFill>
                  <a:srgbClr val="002060"/>
                </a:solidFill>
                <a:effectLst/>
                <a:latin typeface="Old Standard"/>
                <a:ea typeface="Times New Roman"/>
                <a:cs typeface="Liberation Sans Narrow"/>
              </a:rPr>
              <a:t>λεος</a:t>
            </a:r>
            <a:r>
              <a:rPr lang="el-GR" sz="2000" dirty="0">
                <a:solidFill>
                  <a:srgbClr val="002060"/>
                </a:solidFill>
                <a:effectLst/>
                <a:latin typeface="Ubuntu Mono" panose="020B0509030602030204" pitchFamily="49" charset="0"/>
                <a:ea typeface="Times New Roman"/>
              </a:rPr>
              <a:t>» = η συμπάθεια / δηλαδή ο θεατής ταυτίζεται με τα πάθη του τραγικού προσώπου και νιώθει «</a:t>
            </a:r>
            <a:r>
              <a:rPr lang="el-GR" sz="2000" b="1" dirty="0" err="1">
                <a:solidFill>
                  <a:srgbClr val="002060"/>
                </a:solidFill>
                <a:effectLst/>
                <a:latin typeface="Old Standard" pitchFamily="18" charset="0"/>
                <a:ea typeface="Old Standard" pitchFamily="18" charset="0"/>
                <a:cs typeface="Old Standard" pitchFamily="18" charset="0"/>
              </a:rPr>
              <a:t>φόβον</a:t>
            </a:r>
            <a:r>
              <a:rPr lang="el-GR" sz="2000" dirty="0">
                <a:solidFill>
                  <a:srgbClr val="002060"/>
                </a:solidFill>
                <a:effectLst/>
                <a:latin typeface="Ubuntu Mono" panose="020B0509030602030204" pitchFamily="49" charset="0"/>
                <a:ea typeface="Old Standard" pitchFamily="18" charset="0"/>
                <a:cs typeface="Old Standard" pitchFamily="18" charset="0"/>
              </a:rPr>
              <a:t>»,</a:t>
            </a:r>
            <a:r>
              <a:rPr lang="el-GR" sz="2000" dirty="0">
                <a:solidFill>
                  <a:srgbClr val="002060"/>
                </a:solidFill>
                <a:effectLst/>
                <a:latin typeface="Liberation Sans Narrow"/>
                <a:ea typeface="Times New Roman"/>
              </a:rPr>
              <a:t> </a:t>
            </a:r>
            <a:r>
              <a:rPr lang="el-GR" sz="2000" dirty="0">
                <a:solidFill>
                  <a:srgbClr val="002060"/>
                </a:solidFill>
                <a:effectLst/>
                <a:latin typeface="Ubuntu Mono" panose="020B0509030602030204" pitchFamily="49" charset="0"/>
                <a:ea typeface="Times New Roman"/>
              </a:rPr>
              <a:t>δηλαδή προβληματισμό για το μέλλον. </a:t>
            </a:r>
            <a:endParaRPr lang="el-GR" sz="1600" dirty="0">
              <a:solidFill>
                <a:srgbClr val="002060"/>
              </a:solidFill>
              <a:effectLst/>
              <a:latin typeface="Ubuntu Mono" panose="020B0509030602030204" pitchFamily="49" charset="0"/>
              <a:ea typeface="Times New Roman"/>
            </a:endParaRPr>
          </a:p>
        </p:txBody>
      </p:sp>
      <p:cxnSp>
        <p:nvCxnSpPr>
          <p:cNvPr id="7" name="Ευθύγραμμο βέλος σύνδεσης 6"/>
          <p:cNvCxnSpPr>
            <a:stCxn id="5" idx="3"/>
            <a:endCxn id="6" idx="0"/>
          </p:cNvCxnSpPr>
          <p:nvPr/>
        </p:nvCxnSpPr>
        <p:spPr>
          <a:xfrm>
            <a:off x="2423220" y="2708920"/>
            <a:ext cx="4273016" cy="1152128"/>
          </a:xfrm>
          <a:prstGeom prst="straightConnector1">
            <a:avLst/>
          </a:prstGeom>
          <a:ln w="28575">
            <a:solidFill>
              <a:srgbClr val="00206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847951500"/>
      </p:ext>
    </p:extLst>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Τίτλος 1"/>
          <p:cNvSpPr>
            <a:spLocks noGrp="1"/>
          </p:cNvSpPr>
          <p:nvPr>
            <p:ph type="title"/>
          </p:nvPr>
        </p:nvSpPr>
        <p:spPr>
          <a:effectLst>
            <a:reflection blurRad="6350" stA="50000" endA="275" endPos="40000" dist="101600" dir="5400000" sy="-100000" algn="bl" rotWithShape="0"/>
          </a:effectLst>
        </p:spPr>
        <p:txBody>
          <a:bodyPr>
            <a:normAutofit fontScale="90000"/>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Ορισμός τραγωδίας από Αριστοτέλη (7)</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5" name="Πλαίσιο κειμένου 11"/>
          <p:cNvSpPr txBox="1">
            <a:spLocks noChangeArrowheads="1"/>
          </p:cNvSpPr>
          <p:nvPr/>
        </p:nvSpPr>
        <p:spPr bwMode="auto">
          <a:xfrm>
            <a:off x="467544" y="1412776"/>
            <a:ext cx="2171700" cy="2304256"/>
          </a:xfrm>
          <a:prstGeom prst="rect">
            <a:avLst/>
          </a:prstGeom>
          <a:solidFill>
            <a:srgbClr val="FFFFFF"/>
          </a:solidFill>
          <a:ln w="9525">
            <a:solidFill>
              <a:srgbClr val="002060"/>
            </a:solidFill>
            <a:miter lim="800000"/>
            <a:headEnd/>
            <a:tailEnd/>
          </a:ln>
          <a:effectLst>
            <a:reflection blurRad="6350" stA="50000" endA="275" endPos="40000" dist="101600" dir="5400000" sy="-100000" algn="bl" rotWithShape="0"/>
          </a:effectLst>
        </p:spPr>
        <p:txBody>
          <a:bodyPr rot="0" vert="horz" wrap="square" lIns="91440" tIns="45720" rIns="91440" bIns="45720" anchor="t" anchorCtr="0" upright="1">
            <a:noAutofit/>
          </a:bodyPr>
          <a:lstStyle/>
          <a:p>
            <a:pPr algn="ctr">
              <a:spcAft>
                <a:spcPts val="0"/>
              </a:spcAft>
            </a:pPr>
            <a:endParaRPr lang="el-GR" sz="1050" b="1" dirty="0" smtClean="0">
              <a:solidFill>
                <a:srgbClr val="002060"/>
              </a:solidFill>
              <a:effectLst/>
              <a:latin typeface="Old Standard"/>
              <a:ea typeface="Times New Roman"/>
              <a:cs typeface="Times New Roman"/>
            </a:endParaRPr>
          </a:p>
          <a:p>
            <a:pPr algn="ctr">
              <a:spcAft>
                <a:spcPts val="0"/>
              </a:spcAft>
            </a:pPr>
            <a:r>
              <a:rPr lang="el-GR" sz="2400" b="1" dirty="0" err="1" smtClean="0">
                <a:solidFill>
                  <a:srgbClr val="002060"/>
                </a:solidFill>
                <a:effectLst/>
                <a:latin typeface="Old Standard"/>
                <a:ea typeface="Times New Roman"/>
                <a:cs typeface="Times New Roman"/>
              </a:rPr>
              <a:t>περα</a:t>
            </a:r>
            <a:r>
              <a:rPr lang="el-GR" sz="2400" b="1" dirty="0" err="1" smtClean="0">
                <a:solidFill>
                  <a:srgbClr val="002060"/>
                </a:solidFill>
                <a:effectLst/>
                <a:latin typeface="Old Standard"/>
                <a:ea typeface="Times New Roman"/>
                <a:cs typeface="Arial"/>
              </a:rPr>
              <a:t>ί</a:t>
            </a:r>
            <a:r>
              <a:rPr lang="el-GR" sz="2400" b="1" dirty="0" err="1" smtClean="0">
                <a:solidFill>
                  <a:srgbClr val="002060"/>
                </a:solidFill>
                <a:effectLst/>
                <a:latin typeface="Old Standard"/>
                <a:ea typeface="Times New Roman"/>
                <a:cs typeface="Liberation Sans Narrow"/>
              </a:rPr>
              <a:t>νουσα</a:t>
            </a:r>
            <a:r>
              <a:rPr lang="el-GR" sz="2400" b="1" dirty="0" smtClean="0">
                <a:solidFill>
                  <a:srgbClr val="002060"/>
                </a:solidFill>
                <a:effectLst/>
                <a:latin typeface="Old Standard"/>
                <a:ea typeface="Times New Roman"/>
                <a:cs typeface="Times New Roman"/>
              </a:rPr>
              <a:t> </a:t>
            </a:r>
            <a:r>
              <a:rPr lang="el-GR" sz="2400" b="1" dirty="0">
                <a:solidFill>
                  <a:srgbClr val="002060"/>
                </a:solidFill>
                <a:effectLst/>
                <a:latin typeface="Old Standard"/>
                <a:ea typeface="Times New Roman"/>
                <a:cs typeface="Times New Roman"/>
              </a:rPr>
              <a:t>τ</a:t>
            </a:r>
            <a:r>
              <a:rPr lang="el-GR" sz="2400" b="1" dirty="0">
                <a:solidFill>
                  <a:srgbClr val="002060"/>
                </a:solidFill>
                <a:effectLst/>
                <a:latin typeface="Old Standard"/>
                <a:ea typeface="Times New Roman"/>
                <a:cs typeface="Arial"/>
              </a:rPr>
              <a:t>ή</a:t>
            </a:r>
            <a:r>
              <a:rPr lang="el-GR" sz="2400" b="1" dirty="0">
                <a:solidFill>
                  <a:srgbClr val="002060"/>
                </a:solidFill>
                <a:effectLst/>
                <a:latin typeface="Old Standard"/>
                <a:ea typeface="Times New Roman"/>
                <a:cs typeface="Liberation Sans Narrow"/>
              </a:rPr>
              <a:t>ν</a:t>
            </a:r>
            <a:r>
              <a:rPr lang="el-GR" sz="2400" b="1" dirty="0">
                <a:solidFill>
                  <a:srgbClr val="002060"/>
                </a:solidFill>
                <a:effectLst/>
                <a:latin typeface="Old Standard"/>
                <a:ea typeface="Times New Roman"/>
                <a:cs typeface="Times New Roman"/>
              </a:rPr>
              <a:t> τ</a:t>
            </a:r>
            <a:r>
              <a:rPr lang="el-GR" sz="2400" b="1" dirty="0">
                <a:solidFill>
                  <a:srgbClr val="002060"/>
                </a:solidFill>
                <a:effectLst/>
                <a:latin typeface="Old Standard"/>
                <a:ea typeface="Times New Roman"/>
                <a:cs typeface="Arial"/>
              </a:rPr>
              <a:t>ῶ</a:t>
            </a:r>
            <a:r>
              <a:rPr lang="el-GR" sz="2400" b="1" dirty="0">
                <a:solidFill>
                  <a:srgbClr val="002060"/>
                </a:solidFill>
                <a:effectLst/>
                <a:latin typeface="Old Standard"/>
                <a:ea typeface="Times New Roman"/>
                <a:cs typeface="Liberation Sans Narrow"/>
              </a:rPr>
              <a:t>ν</a:t>
            </a:r>
            <a:r>
              <a:rPr lang="el-GR" sz="2400" b="1" dirty="0">
                <a:solidFill>
                  <a:srgbClr val="002060"/>
                </a:solidFill>
                <a:effectLst/>
                <a:latin typeface="Old Standard"/>
                <a:ea typeface="Times New Roman"/>
                <a:cs typeface="Times New Roman"/>
              </a:rPr>
              <a:t> </a:t>
            </a:r>
            <a:r>
              <a:rPr lang="el-GR" sz="2400" b="1" dirty="0" err="1">
                <a:solidFill>
                  <a:srgbClr val="002060"/>
                </a:solidFill>
                <a:effectLst/>
                <a:latin typeface="Old Standard"/>
                <a:ea typeface="Times New Roman"/>
                <a:cs typeface="Times New Roman"/>
              </a:rPr>
              <a:t>τοιο</a:t>
            </a:r>
            <a:r>
              <a:rPr lang="el-GR" sz="2400" b="1" dirty="0" err="1">
                <a:solidFill>
                  <a:srgbClr val="002060"/>
                </a:solidFill>
                <a:effectLst/>
                <a:latin typeface="Old Standard"/>
                <a:ea typeface="Times New Roman"/>
                <a:cs typeface="Arial"/>
              </a:rPr>
              <a:t>ύ</a:t>
            </a:r>
            <a:r>
              <a:rPr lang="el-GR" sz="2400" b="1" dirty="0" err="1">
                <a:solidFill>
                  <a:srgbClr val="002060"/>
                </a:solidFill>
                <a:effectLst/>
                <a:latin typeface="Old Standard"/>
                <a:ea typeface="Times New Roman"/>
                <a:cs typeface="Liberation Sans Narrow"/>
              </a:rPr>
              <a:t>των</a:t>
            </a:r>
            <a:r>
              <a:rPr lang="el-GR" sz="2400" b="1" dirty="0">
                <a:solidFill>
                  <a:srgbClr val="002060"/>
                </a:solidFill>
                <a:effectLst/>
                <a:latin typeface="Old Standard"/>
                <a:ea typeface="Times New Roman"/>
                <a:cs typeface="Times New Roman"/>
              </a:rPr>
              <a:t> </a:t>
            </a:r>
            <a:r>
              <a:rPr lang="el-GR" sz="2400" b="1" dirty="0">
                <a:solidFill>
                  <a:srgbClr val="002060"/>
                </a:solidFill>
                <a:effectLst/>
                <a:latin typeface="Old Standard"/>
                <a:ea typeface="Times New Roman"/>
                <a:cs typeface="Liberation Sans Narrow"/>
              </a:rPr>
              <a:t>π</a:t>
            </a:r>
            <a:r>
              <a:rPr lang="el-GR" sz="2400" b="1" dirty="0">
                <a:solidFill>
                  <a:srgbClr val="002060"/>
                </a:solidFill>
                <a:effectLst/>
                <a:latin typeface="Old Standard"/>
                <a:ea typeface="Times New Roman"/>
                <a:cs typeface="Times New Roman"/>
              </a:rPr>
              <a:t>αθημάτων </a:t>
            </a:r>
            <a:r>
              <a:rPr lang="el-GR" sz="2400" b="1" dirty="0" err="1">
                <a:solidFill>
                  <a:srgbClr val="002060"/>
                </a:solidFill>
                <a:effectLst/>
                <a:latin typeface="Old Standard"/>
                <a:ea typeface="Times New Roman"/>
                <a:cs typeface="Times New Roman"/>
              </a:rPr>
              <a:t>κάθαρσιν</a:t>
            </a:r>
            <a:r>
              <a:rPr lang="el-GR" sz="2400" b="1" dirty="0">
                <a:solidFill>
                  <a:srgbClr val="002060"/>
                </a:solidFill>
                <a:effectLst/>
                <a:latin typeface="Old Standard"/>
                <a:ea typeface="Times New Roman"/>
                <a:cs typeface="Times New Roman"/>
              </a:rPr>
              <a:t>.</a:t>
            </a:r>
            <a:endParaRPr lang="el-GR" b="1" dirty="0">
              <a:solidFill>
                <a:srgbClr val="002060"/>
              </a:solidFill>
              <a:effectLst/>
              <a:latin typeface="Times New Roman"/>
              <a:ea typeface="Times New Roman"/>
            </a:endParaRPr>
          </a:p>
        </p:txBody>
      </p:sp>
      <p:sp>
        <p:nvSpPr>
          <p:cNvPr id="6" name="Πλαίσιο κειμένου 12"/>
          <p:cNvSpPr txBox="1">
            <a:spLocks noChangeArrowheads="1"/>
          </p:cNvSpPr>
          <p:nvPr/>
        </p:nvSpPr>
        <p:spPr bwMode="auto">
          <a:xfrm>
            <a:off x="4355976" y="3933056"/>
            <a:ext cx="4248472" cy="1368152"/>
          </a:xfrm>
          <a:prstGeom prst="rect">
            <a:avLst/>
          </a:prstGeom>
          <a:solidFill>
            <a:srgbClr val="FFFFFF"/>
          </a:solidFill>
          <a:ln w="9525">
            <a:solidFill>
              <a:srgbClr val="002060"/>
            </a:solidFill>
            <a:miter lim="800000"/>
            <a:headEnd/>
            <a:tailEnd/>
          </a:ln>
          <a:effectLst>
            <a:reflection blurRad="6350" stA="50000" endA="275" endPos="40000" dist="101600" dir="5400000" sy="-100000" algn="bl" rotWithShape="0"/>
          </a:effectLst>
        </p:spPr>
        <p:txBody>
          <a:bodyPr rot="0" vert="horz" wrap="square" lIns="91440" tIns="45720" rIns="91440" bIns="45720" anchor="t" anchorCtr="0" upright="1">
            <a:noAutofit/>
          </a:bodyPr>
          <a:lstStyle/>
          <a:p>
            <a:pPr algn="ctr">
              <a:spcAft>
                <a:spcPts val="0"/>
              </a:spcAft>
            </a:pPr>
            <a:r>
              <a:rPr lang="el-GR" sz="2000" dirty="0">
                <a:solidFill>
                  <a:srgbClr val="002060"/>
                </a:solidFill>
                <a:effectLst/>
                <a:latin typeface="Ubuntu Mono" panose="020B0509030602030204" pitchFamily="49" charset="0"/>
                <a:ea typeface="Times New Roman"/>
              </a:rPr>
              <a:t>Όμως με το τραγικό τέλος έχουμε «</a:t>
            </a:r>
            <a:r>
              <a:rPr lang="el-GR" sz="2000" b="1" dirty="0">
                <a:solidFill>
                  <a:srgbClr val="002060"/>
                </a:solidFill>
                <a:effectLst/>
                <a:latin typeface="Old Standard"/>
                <a:ea typeface="Times New Roman"/>
                <a:cs typeface="Times New Roman"/>
              </a:rPr>
              <a:t>κάθαρση</a:t>
            </a:r>
            <a:r>
              <a:rPr lang="el-GR" sz="2000" dirty="0">
                <a:solidFill>
                  <a:srgbClr val="002060"/>
                </a:solidFill>
                <a:effectLst/>
                <a:latin typeface="Ubuntu Mono" panose="020B0509030602030204" pitchFamily="49" charset="0"/>
                <a:ea typeface="Times New Roman"/>
              </a:rPr>
              <a:t>», δηλαδή απαλλαγή του θεατή από τα έντονα συναισθήματα.</a:t>
            </a:r>
            <a:endParaRPr lang="el-GR" sz="1600" dirty="0">
              <a:solidFill>
                <a:srgbClr val="002060"/>
              </a:solidFill>
              <a:effectLst/>
              <a:latin typeface="Ubuntu Mono" panose="020B0509030602030204" pitchFamily="49" charset="0"/>
              <a:ea typeface="Times New Roman"/>
            </a:endParaRPr>
          </a:p>
        </p:txBody>
      </p:sp>
      <p:cxnSp>
        <p:nvCxnSpPr>
          <p:cNvPr id="7" name="Ευθύγραμμο βέλος σύνδεσης 6"/>
          <p:cNvCxnSpPr>
            <a:stCxn id="5" idx="3"/>
            <a:endCxn id="6" idx="0"/>
          </p:cNvCxnSpPr>
          <p:nvPr/>
        </p:nvCxnSpPr>
        <p:spPr>
          <a:xfrm>
            <a:off x="2639244" y="2564904"/>
            <a:ext cx="3840968" cy="1368152"/>
          </a:xfrm>
          <a:prstGeom prst="straightConnector1">
            <a:avLst/>
          </a:prstGeom>
          <a:ln w="28575">
            <a:solidFill>
              <a:srgbClr val="00206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847951500"/>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luc.edu/faculty/jlong1/AththeaDion.jp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5710" y="1246"/>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title"/>
          </p:nvPr>
        </p:nvSpPr>
        <p:spPr>
          <a:xfrm>
            <a:off x="2483768" y="404664"/>
            <a:ext cx="4320480" cy="1440160"/>
          </a:xfrm>
          <a:solidFill>
            <a:schemeClr val="bg1">
              <a:lumMod val="85000"/>
            </a:schemeClr>
          </a:solidFill>
          <a:ln w="19050">
            <a:solidFill>
              <a:srgbClr val="002060"/>
            </a:solidFill>
            <a:prstDash val="sysDot"/>
          </a:ln>
          <a:effectLst>
            <a:reflection blurRad="6350" stA="50000" endA="300" endPos="55500" dist="101600" dir="5400000" sy="-100000" algn="bl" rotWithShape="0"/>
          </a:effectLst>
        </p:spPr>
        <p:txBody>
          <a:bodyPr>
            <a:noAutofit/>
          </a:bodyPr>
          <a:lstStyle/>
          <a:p>
            <a:r>
              <a:rPr lang="el-GR" sz="4800" b="1" dirty="0" smtClean="0">
                <a:solidFill>
                  <a:srgbClr val="FF0000"/>
                </a:solidFill>
                <a:effectLst>
                  <a:outerShdw blurRad="38100" dist="38100" dir="2700000" algn="tl">
                    <a:srgbClr val="000000">
                      <a:alpha val="43137"/>
                    </a:srgbClr>
                  </a:outerShdw>
                </a:effectLst>
                <a:latin typeface="Ubuntu Mono" panose="020B0509030602030204" pitchFamily="49" charset="0"/>
              </a:rPr>
              <a:t>Μέρη τραγωδίας</a:t>
            </a:r>
            <a:br>
              <a:rPr lang="el-GR" sz="4800" b="1" dirty="0" smtClean="0">
                <a:solidFill>
                  <a:srgbClr val="FF0000"/>
                </a:solidFill>
                <a:effectLst>
                  <a:outerShdw blurRad="38100" dist="38100" dir="2700000" algn="tl">
                    <a:srgbClr val="000000">
                      <a:alpha val="43137"/>
                    </a:srgbClr>
                  </a:outerShdw>
                </a:effectLst>
                <a:latin typeface="Ubuntu Mono" panose="020B0509030602030204" pitchFamily="49" charset="0"/>
              </a:rPr>
            </a:br>
            <a:endParaRPr lang="el-GR" sz="1400"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971600" y="3212976"/>
            <a:ext cx="3312368" cy="584775"/>
          </a:xfrm>
          <a:prstGeom prst="rect">
            <a:avLst/>
          </a:prstGeom>
          <a:solidFill>
            <a:schemeClr val="accent5">
              <a:lumMod val="40000"/>
              <a:lumOff val="60000"/>
            </a:schemeClr>
          </a:solidFill>
          <a:ln>
            <a:solidFill>
              <a:srgbClr val="002060"/>
            </a:solidFill>
          </a:ln>
          <a:effectLst>
            <a:reflection blurRad="6350" stA="50000" endA="300" endPos="55500" dist="101600" dir="5400000" sy="-100000" algn="bl" rotWithShape="0"/>
          </a:effectLst>
        </p:spPr>
        <p:txBody>
          <a:bodyPr wrap="square" rtlCol="0">
            <a:spAutoFit/>
          </a:bodyPr>
          <a:lstStyle/>
          <a:p>
            <a:pPr algn="ctr"/>
            <a:r>
              <a:rPr lang="el-GR" sz="3200" b="1" dirty="0" smtClean="0">
                <a:solidFill>
                  <a:srgbClr val="002060"/>
                </a:solidFill>
                <a:latin typeface="Ubuntu Mono" panose="020B0509030602030204" pitchFamily="49" charset="0"/>
              </a:rPr>
              <a:t>Κατά ποιόν μέρη</a:t>
            </a:r>
            <a:endParaRPr lang="el-GR" sz="3200" b="1" dirty="0">
              <a:solidFill>
                <a:srgbClr val="002060"/>
              </a:solidFill>
              <a:latin typeface="Ubuntu Mono" panose="020B0509030602030204" pitchFamily="49" charset="0"/>
            </a:endParaRPr>
          </a:p>
        </p:txBody>
      </p:sp>
      <p:sp>
        <p:nvSpPr>
          <p:cNvPr id="6" name="TextBox 5"/>
          <p:cNvSpPr txBox="1"/>
          <p:nvPr/>
        </p:nvSpPr>
        <p:spPr>
          <a:xfrm>
            <a:off x="5076056" y="4149080"/>
            <a:ext cx="3312368" cy="584775"/>
          </a:xfrm>
          <a:prstGeom prst="rect">
            <a:avLst/>
          </a:prstGeom>
          <a:solidFill>
            <a:schemeClr val="accent6">
              <a:lumMod val="60000"/>
              <a:lumOff val="40000"/>
            </a:schemeClr>
          </a:solidFill>
          <a:ln>
            <a:solidFill>
              <a:srgbClr val="002060"/>
            </a:solidFill>
          </a:ln>
          <a:effectLst>
            <a:reflection blurRad="6350" stA="50000" endA="300" endPos="55500" dist="101600" dir="5400000" sy="-100000" algn="bl" rotWithShape="0"/>
          </a:effectLst>
        </p:spPr>
        <p:txBody>
          <a:bodyPr wrap="square" rtlCol="0">
            <a:spAutoFit/>
          </a:bodyPr>
          <a:lstStyle/>
          <a:p>
            <a:pPr algn="ctr"/>
            <a:r>
              <a:rPr lang="el-GR" sz="3200" b="1" dirty="0" smtClean="0">
                <a:solidFill>
                  <a:srgbClr val="002060"/>
                </a:solidFill>
                <a:latin typeface="Ubuntu Mono" panose="020B0509030602030204" pitchFamily="49" charset="0"/>
              </a:rPr>
              <a:t>Κατά ποσόν μέρη</a:t>
            </a:r>
            <a:endParaRPr lang="el-GR" sz="3200" b="1" dirty="0">
              <a:solidFill>
                <a:srgbClr val="002060"/>
              </a:solidFill>
              <a:latin typeface="Ubuntu Mono" panose="020B0509030602030204" pitchFamily="49" charset="0"/>
            </a:endParaRPr>
          </a:p>
        </p:txBody>
      </p:sp>
      <p:cxnSp>
        <p:nvCxnSpPr>
          <p:cNvPr id="16" name="Ευθύγραμμο βέλος σύνδεσης 15"/>
          <p:cNvCxnSpPr>
            <a:stCxn id="2" idx="2"/>
            <a:endCxn id="3" idx="0"/>
          </p:cNvCxnSpPr>
          <p:nvPr/>
        </p:nvCxnSpPr>
        <p:spPr>
          <a:xfrm flipH="1">
            <a:off x="2627784" y="1844824"/>
            <a:ext cx="2016224" cy="1368152"/>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1" name="Ευθύγραμμο βέλος σύνδεσης 20"/>
          <p:cNvCxnSpPr>
            <a:stCxn id="2" idx="2"/>
          </p:cNvCxnSpPr>
          <p:nvPr/>
        </p:nvCxnSpPr>
        <p:spPr>
          <a:xfrm>
            <a:off x="4644008" y="1844824"/>
            <a:ext cx="2304276" cy="2306658"/>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946788859"/>
      </p:ext>
    </p:extLst>
  </p:cSld>
  <p:clrMapOvr>
    <a:masterClrMapping/>
  </p:clrMapOvr>
  <mc:AlternateContent xmlns:mc="http://schemas.openxmlformats.org/markup-compatibility/2006">
    <mc:Choice xmlns=""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thecompletesophocles.com/images/translating_maenads_satyrs.jp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5362" y="955398"/>
            <a:ext cx="9144000" cy="504056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title"/>
          </p:nvPr>
        </p:nvSpPr>
        <p:spPr>
          <a:xfrm>
            <a:off x="2123728" y="118964"/>
            <a:ext cx="4824536" cy="717748"/>
          </a:xfrm>
          <a:ln>
            <a:solidFill>
              <a:srgbClr val="002060"/>
            </a:solidFill>
          </a:ln>
        </p:spPr>
        <p:txBody>
          <a:bodyPr>
            <a:normAutofit fontScale="90000"/>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Κατά ποσόν μέρη</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251520" y="1268760"/>
            <a:ext cx="3672408" cy="923330"/>
          </a:xfrm>
          <a:prstGeom prst="rect">
            <a:avLst/>
          </a:prstGeom>
          <a:solidFill>
            <a:srgbClr val="FF9933"/>
          </a:solidFill>
          <a:ln>
            <a:solidFill>
              <a:srgbClr val="002060"/>
            </a:solidFill>
          </a:ln>
        </p:spPr>
        <p:txBody>
          <a:bodyPr wrap="square" rtlCol="0">
            <a:spAutoFit/>
          </a:bodyPr>
          <a:lstStyle/>
          <a:p>
            <a:pPr algn="ctr"/>
            <a:r>
              <a:rPr lang="el-GR" b="1" dirty="0" smtClean="0">
                <a:ln>
                  <a:solidFill>
                    <a:srgbClr val="002060"/>
                  </a:solidFill>
                </a:ln>
                <a:solidFill>
                  <a:srgbClr val="002060"/>
                </a:solidFill>
                <a:latin typeface="Ubuntu Mono" panose="020B0509030602030204" pitchFamily="49" charset="0"/>
              </a:rPr>
              <a:t>ΠΡΟΛΟΓΟΣ </a:t>
            </a:r>
          </a:p>
          <a:p>
            <a:pPr algn="ctr"/>
            <a:r>
              <a:rPr lang="el-GR" dirty="0" smtClean="0">
                <a:ln>
                  <a:solidFill>
                    <a:srgbClr val="002060"/>
                  </a:solidFill>
                </a:ln>
                <a:solidFill>
                  <a:srgbClr val="002060"/>
                </a:solidFill>
                <a:latin typeface="Ubuntu Mono" panose="020B0509030602030204" pitchFamily="49" charset="0"/>
              </a:rPr>
              <a:t>εισαγωγή </a:t>
            </a:r>
            <a:r>
              <a:rPr lang="el-GR" dirty="0">
                <a:ln>
                  <a:solidFill>
                    <a:srgbClr val="002060"/>
                  </a:solidFill>
                </a:ln>
                <a:solidFill>
                  <a:srgbClr val="002060"/>
                </a:solidFill>
                <a:latin typeface="Ubuntu Mono" panose="020B0509030602030204" pitchFamily="49" charset="0"/>
              </a:rPr>
              <a:t>στο θέμα της τραγωδίας.</a:t>
            </a:r>
          </a:p>
        </p:txBody>
      </p:sp>
      <p:sp>
        <p:nvSpPr>
          <p:cNvPr id="5" name="TextBox 4"/>
          <p:cNvSpPr txBox="1"/>
          <p:nvPr/>
        </p:nvSpPr>
        <p:spPr>
          <a:xfrm>
            <a:off x="260521" y="2336215"/>
            <a:ext cx="3672408" cy="1200329"/>
          </a:xfrm>
          <a:prstGeom prst="rect">
            <a:avLst/>
          </a:prstGeom>
          <a:solidFill>
            <a:srgbClr val="FF9933"/>
          </a:solidFill>
          <a:ln>
            <a:solidFill>
              <a:srgbClr val="002060"/>
            </a:solidFill>
          </a:ln>
        </p:spPr>
        <p:txBody>
          <a:bodyPr wrap="square" rtlCol="0">
            <a:spAutoFit/>
          </a:bodyPr>
          <a:lstStyle/>
          <a:p>
            <a:pPr algn="ctr"/>
            <a:r>
              <a:rPr lang="el-GR" b="1" dirty="0" smtClean="0">
                <a:solidFill>
                  <a:srgbClr val="002060"/>
                </a:solidFill>
                <a:effectLst>
                  <a:outerShdw blurRad="38100" dist="38100" dir="2700000" algn="tl">
                    <a:srgbClr val="000000">
                      <a:alpha val="43137"/>
                    </a:srgbClr>
                  </a:outerShdw>
                </a:effectLst>
                <a:latin typeface="Ubuntu Mono" panose="020B0509030602030204" pitchFamily="49" charset="0"/>
              </a:rPr>
              <a:t>ΕΠΕΙΣΟΔΙΑ </a:t>
            </a:r>
          </a:p>
          <a:p>
            <a:pPr algn="ctr"/>
            <a:r>
              <a:rPr lang="el-GR" dirty="0" smtClean="0">
                <a:solidFill>
                  <a:srgbClr val="002060"/>
                </a:solidFill>
                <a:latin typeface="Ubuntu Mono" panose="020B0509030602030204" pitchFamily="49" charset="0"/>
              </a:rPr>
              <a:t>διαλογικά </a:t>
            </a:r>
            <a:r>
              <a:rPr lang="el-GR" dirty="0">
                <a:solidFill>
                  <a:srgbClr val="002060"/>
                </a:solidFill>
                <a:latin typeface="Ubuntu Mono" panose="020B0509030602030204" pitchFamily="49" charset="0"/>
              </a:rPr>
              <a:t>τμήματα που παρεμβάλλονται ανάμεσα στα χορικά.</a:t>
            </a:r>
          </a:p>
        </p:txBody>
      </p:sp>
      <p:sp>
        <p:nvSpPr>
          <p:cNvPr id="6" name="TextBox 5"/>
          <p:cNvSpPr txBox="1"/>
          <p:nvPr/>
        </p:nvSpPr>
        <p:spPr>
          <a:xfrm>
            <a:off x="2738014" y="3717032"/>
            <a:ext cx="3672408" cy="923330"/>
          </a:xfrm>
          <a:prstGeom prst="rect">
            <a:avLst/>
          </a:prstGeom>
          <a:solidFill>
            <a:srgbClr val="FF9933"/>
          </a:solidFill>
          <a:ln>
            <a:solidFill>
              <a:srgbClr val="002060"/>
            </a:solidFill>
          </a:ln>
        </p:spPr>
        <p:txBody>
          <a:bodyPr wrap="square" rtlCol="0">
            <a:spAutoFit/>
          </a:bodyPr>
          <a:lstStyle/>
          <a:p>
            <a:pPr algn="ctr"/>
            <a:r>
              <a:rPr lang="el-GR" b="1" dirty="0" smtClean="0">
                <a:solidFill>
                  <a:srgbClr val="002060"/>
                </a:solidFill>
                <a:effectLst>
                  <a:outerShdw blurRad="38100" dist="38100" dir="2700000" algn="tl">
                    <a:srgbClr val="000000">
                      <a:alpha val="43137"/>
                    </a:srgbClr>
                  </a:outerShdw>
                </a:effectLst>
                <a:latin typeface="Ubuntu Mono" panose="020B0509030602030204" pitchFamily="49" charset="0"/>
              </a:rPr>
              <a:t>ΕΞΟΔΟΣ </a:t>
            </a:r>
            <a:endParaRPr lang="el-GR" b="1" dirty="0">
              <a:solidFill>
                <a:srgbClr val="002060"/>
              </a:solidFill>
              <a:effectLst>
                <a:outerShdw blurRad="38100" dist="38100" dir="2700000" algn="tl">
                  <a:srgbClr val="000000">
                    <a:alpha val="43137"/>
                  </a:srgbClr>
                </a:outerShdw>
              </a:effectLst>
              <a:latin typeface="Ubuntu Mono" panose="020B0509030602030204" pitchFamily="49" charset="0"/>
            </a:endParaRPr>
          </a:p>
          <a:p>
            <a:pPr algn="ctr"/>
            <a:r>
              <a:rPr lang="el-GR" dirty="0" smtClean="0">
                <a:solidFill>
                  <a:srgbClr val="002060"/>
                </a:solidFill>
                <a:latin typeface="Ubuntu Mono" panose="020B0509030602030204" pitchFamily="49" charset="0"/>
              </a:rPr>
              <a:t>το </a:t>
            </a:r>
            <a:r>
              <a:rPr lang="el-GR" dirty="0">
                <a:solidFill>
                  <a:srgbClr val="002060"/>
                </a:solidFill>
                <a:latin typeface="Ubuntu Mono" panose="020B0509030602030204" pitchFamily="49" charset="0"/>
              </a:rPr>
              <a:t>τελευταίο μέρος της </a:t>
            </a:r>
            <a:r>
              <a:rPr lang="el-GR" dirty="0" smtClean="0">
                <a:solidFill>
                  <a:srgbClr val="002060"/>
                </a:solidFill>
                <a:latin typeface="Ubuntu Mono" panose="020B0509030602030204" pitchFamily="49" charset="0"/>
              </a:rPr>
              <a:t>τραγωδίας</a:t>
            </a:r>
            <a:r>
              <a:rPr lang="el-GR" dirty="0">
                <a:solidFill>
                  <a:srgbClr val="002060"/>
                </a:solidFill>
                <a:latin typeface="Ubuntu Mono" panose="020B0509030602030204" pitchFamily="49" charset="0"/>
              </a:rPr>
              <a:t>.</a:t>
            </a:r>
          </a:p>
        </p:txBody>
      </p:sp>
      <p:sp>
        <p:nvSpPr>
          <p:cNvPr id="7" name="TextBox 6"/>
          <p:cNvSpPr txBox="1"/>
          <p:nvPr/>
        </p:nvSpPr>
        <p:spPr>
          <a:xfrm>
            <a:off x="5214342" y="1300580"/>
            <a:ext cx="3672408" cy="923330"/>
          </a:xfrm>
          <a:prstGeom prst="rect">
            <a:avLst/>
          </a:prstGeom>
          <a:solidFill>
            <a:srgbClr val="FF9933"/>
          </a:solidFill>
          <a:ln>
            <a:solidFill>
              <a:srgbClr val="002060"/>
            </a:solidFill>
          </a:ln>
        </p:spPr>
        <p:txBody>
          <a:bodyPr wrap="square" rtlCol="0">
            <a:spAutoFit/>
          </a:bodyPr>
          <a:lstStyle/>
          <a:p>
            <a:pPr lvl="0" algn="ctr">
              <a:spcAft>
                <a:spcPts val="0"/>
              </a:spcAft>
              <a:tabLst>
                <a:tab pos="228600" algn="l"/>
              </a:tabLst>
            </a:pPr>
            <a:r>
              <a:rPr lang="el-GR" b="1" dirty="0">
                <a:solidFill>
                  <a:srgbClr val="002060"/>
                </a:solidFill>
                <a:effectLst>
                  <a:outerShdw blurRad="38100" dist="38100" dir="2700000" algn="tl">
                    <a:srgbClr val="000000">
                      <a:alpha val="43137"/>
                    </a:srgbClr>
                  </a:outerShdw>
                </a:effectLst>
                <a:latin typeface="Ubuntu Mono" panose="020B0509030602030204" pitchFamily="49" charset="0"/>
                <a:ea typeface="Times New Roman"/>
              </a:rPr>
              <a:t>ΠΑΡΟΔΟΣ </a:t>
            </a:r>
            <a:endParaRPr lang="el-GR" b="1" dirty="0" smtClean="0">
              <a:solidFill>
                <a:srgbClr val="002060"/>
              </a:solidFill>
              <a:effectLst>
                <a:outerShdw blurRad="38100" dist="38100" dir="2700000" algn="tl">
                  <a:srgbClr val="000000">
                    <a:alpha val="43137"/>
                  </a:srgbClr>
                </a:outerShdw>
              </a:effectLst>
              <a:latin typeface="Ubuntu Mono" panose="020B0509030602030204" pitchFamily="49" charset="0"/>
              <a:ea typeface="Times New Roman"/>
              <a:sym typeface="Wingdings"/>
            </a:endParaRPr>
          </a:p>
          <a:p>
            <a:pPr lvl="0" algn="ctr">
              <a:spcAft>
                <a:spcPts val="0"/>
              </a:spcAft>
              <a:tabLst>
                <a:tab pos="228600" algn="l"/>
              </a:tabLst>
            </a:pPr>
            <a:r>
              <a:rPr lang="el-GR" dirty="0" smtClean="0">
                <a:solidFill>
                  <a:srgbClr val="002060"/>
                </a:solidFill>
                <a:latin typeface="Ubuntu Mono" panose="020B0509030602030204" pitchFamily="49" charset="0"/>
                <a:ea typeface="Times New Roman"/>
              </a:rPr>
              <a:t>το </a:t>
            </a:r>
            <a:r>
              <a:rPr lang="el-GR" dirty="0">
                <a:solidFill>
                  <a:srgbClr val="002060"/>
                </a:solidFill>
                <a:latin typeface="Ubuntu Mono" panose="020B0509030602030204" pitchFamily="49" charset="0"/>
                <a:ea typeface="Times New Roman"/>
              </a:rPr>
              <a:t>άσμα που τραγουδάει ο χορός με την είσοδό του στη σκηνή.</a:t>
            </a:r>
            <a:endParaRPr lang="el-GR" sz="1400" dirty="0">
              <a:solidFill>
                <a:srgbClr val="002060"/>
              </a:solidFill>
              <a:effectLst/>
              <a:latin typeface="Ubuntu Mono" panose="020B0509030602030204" pitchFamily="49" charset="0"/>
              <a:ea typeface="Times New Roman"/>
            </a:endParaRPr>
          </a:p>
        </p:txBody>
      </p:sp>
      <p:sp>
        <p:nvSpPr>
          <p:cNvPr id="8" name="TextBox 7"/>
          <p:cNvSpPr txBox="1"/>
          <p:nvPr/>
        </p:nvSpPr>
        <p:spPr>
          <a:xfrm>
            <a:off x="5214342" y="2552348"/>
            <a:ext cx="3672408" cy="923330"/>
          </a:xfrm>
          <a:prstGeom prst="rect">
            <a:avLst/>
          </a:prstGeom>
          <a:solidFill>
            <a:srgbClr val="FF9933"/>
          </a:solidFill>
          <a:ln>
            <a:solidFill>
              <a:srgbClr val="002060"/>
            </a:solidFill>
          </a:ln>
        </p:spPr>
        <p:txBody>
          <a:bodyPr wrap="square" rtlCol="0">
            <a:spAutoFit/>
          </a:bodyPr>
          <a:lstStyle/>
          <a:p>
            <a:pPr lvl="0" algn="ctr">
              <a:spcAft>
                <a:spcPts val="0"/>
              </a:spcAft>
              <a:tabLst>
                <a:tab pos="228600" algn="l"/>
              </a:tabLst>
            </a:pPr>
            <a:r>
              <a:rPr lang="el-GR" b="1" dirty="0">
                <a:solidFill>
                  <a:srgbClr val="002060"/>
                </a:solidFill>
                <a:effectLst>
                  <a:outerShdw blurRad="38100" dist="38100" dir="2700000" algn="tl">
                    <a:srgbClr val="000000">
                      <a:alpha val="43137"/>
                    </a:srgbClr>
                  </a:outerShdw>
                </a:effectLst>
                <a:latin typeface="Ubuntu Mono" panose="020B0509030602030204" pitchFamily="49" charset="0"/>
                <a:ea typeface="Times New Roman"/>
              </a:rPr>
              <a:t>ΣΤΑΣΙΜΑ</a:t>
            </a:r>
            <a:r>
              <a:rPr lang="el-GR" dirty="0">
                <a:solidFill>
                  <a:srgbClr val="002060"/>
                </a:solidFill>
                <a:effectLst>
                  <a:outerShdw blurRad="38100" dist="38100" dir="2700000" algn="tl">
                    <a:srgbClr val="000000">
                      <a:alpha val="43137"/>
                    </a:srgbClr>
                  </a:outerShdw>
                </a:effectLst>
                <a:latin typeface="Ubuntu Mono" panose="020B0509030602030204" pitchFamily="49" charset="0"/>
                <a:ea typeface="Times New Roman"/>
              </a:rPr>
              <a:t> </a:t>
            </a:r>
            <a:endParaRPr lang="el-GR" dirty="0" smtClean="0">
              <a:solidFill>
                <a:srgbClr val="002060"/>
              </a:solidFill>
              <a:effectLst>
                <a:outerShdw blurRad="38100" dist="38100" dir="2700000" algn="tl">
                  <a:srgbClr val="000000">
                    <a:alpha val="43137"/>
                  </a:srgbClr>
                </a:outerShdw>
              </a:effectLst>
              <a:latin typeface="Ubuntu Mono" panose="020B0509030602030204" pitchFamily="49" charset="0"/>
              <a:ea typeface="Times New Roman"/>
              <a:sym typeface="Wingdings"/>
            </a:endParaRPr>
          </a:p>
          <a:p>
            <a:pPr lvl="0" algn="ctr">
              <a:spcAft>
                <a:spcPts val="0"/>
              </a:spcAft>
              <a:tabLst>
                <a:tab pos="228600" algn="l"/>
              </a:tabLst>
            </a:pPr>
            <a:r>
              <a:rPr lang="el-GR" dirty="0" smtClean="0">
                <a:solidFill>
                  <a:srgbClr val="002060"/>
                </a:solidFill>
                <a:latin typeface="Ubuntu Mono" panose="020B0509030602030204" pitchFamily="49" charset="0"/>
                <a:ea typeface="Times New Roman"/>
              </a:rPr>
              <a:t>τα </a:t>
            </a:r>
            <a:r>
              <a:rPr lang="el-GR" dirty="0">
                <a:solidFill>
                  <a:srgbClr val="002060"/>
                </a:solidFill>
                <a:latin typeface="Ubuntu Mono" panose="020B0509030602030204" pitchFamily="49" charset="0"/>
                <a:ea typeface="Times New Roman"/>
              </a:rPr>
              <a:t>άσματα που τραγουδάει ο χορός μετά τη πάροδο.</a:t>
            </a:r>
            <a:endParaRPr lang="el-GR" sz="1400" dirty="0">
              <a:solidFill>
                <a:srgbClr val="002060"/>
              </a:solidFill>
              <a:effectLst/>
              <a:latin typeface="Ubuntu Mono" panose="020B0509030602030204" pitchFamily="49" charset="0"/>
              <a:ea typeface="Times New Roman"/>
            </a:endParaRPr>
          </a:p>
        </p:txBody>
      </p:sp>
      <p:cxnSp>
        <p:nvCxnSpPr>
          <p:cNvPr id="10" name="Ευθύγραμμο βέλος σύνδεσης 9"/>
          <p:cNvCxnSpPr>
            <a:stCxn id="2" idx="2"/>
            <a:endCxn id="6" idx="0"/>
          </p:cNvCxnSpPr>
          <p:nvPr/>
        </p:nvCxnSpPr>
        <p:spPr>
          <a:xfrm>
            <a:off x="4535996" y="836712"/>
            <a:ext cx="38222" cy="288032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3" name="Ευθύγραμμο βέλος σύνδεσης 12"/>
          <p:cNvCxnSpPr>
            <a:stCxn id="2" idx="2"/>
            <a:endCxn id="3" idx="3"/>
          </p:cNvCxnSpPr>
          <p:nvPr/>
        </p:nvCxnSpPr>
        <p:spPr>
          <a:xfrm flipH="1">
            <a:off x="3923928" y="836712"/>
            <a:ext cx="612068" cy="893713"/>
          </a:xfrm>
          <a:prstGeom prst="straightConnector1">
            <a:avLst/>
          </a:prstGeom>
          <a:ln w="19050">
            <a:solidFill>
              <a:srgbClr val="002060"/>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Ευθύγραμμο βέλος σύνδεσης 14"/>
          <p:cNvCxnSpPr>
            <a:stCxn id="2" idx="2"/>
            <a:endCxn id="5" idx="3"/>
          </p:cNvCxnSpPr>
          <p:nvPr/>
        </p:nvCxnSpPr>
        <p:spPr>
          <a:xfrm flipH="1">
            <a:off x="3932929" y="836712"/>
            <a:ext cx="603067" cy="2099668"/>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7" name="Ευθύγραμμο βέλος σύνδεσης 16"/>
          <p:cNvCxnSpPr>
            <a:stCxn id="2" idx="2"/>
            <a:endCxn id="7" idx="1"/>
          </p:cNvCxnSpPr>
          <p:nvPr/>
        </p:nvCxnSpPr>
        <p:spPr>
          <a:xfrm>
            <a:off x="4535996" y="836712"/>
            <a:ext cx="678346" cy="925533"/>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9" name="Ευθύγραμμο βέλος σύνδεσης 18"/>
          <p:cNvCxnSpPr>
            <a:stCxn id="2" idx="2"/>
            <a:endCxn id="8" idx="1"/>
          </p:cNvCxnSpPr>
          <p:nvPr/>
        </p:nvCxnSpPr>
        <p:spPr>
          <a:xfrm>
            <a:off x="4535996" y="836712"/>
            <a:ext cx="678346" cy="2177301"/>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2296" name="TextBox 12295"/>
          <p:cNvSpPr txBox="1"/>
          <p:nvPr/>
        </p:nvSpPr>
        <p:spPr>
          <a:xfrm>
            <a:off x="323528" y="4869160"/>
            <a:ext cx="8563222" cy="1015663"/>
          </a:xfrm>
          <a:prstGeom prst="rect">
            <a:avLst/>
          </a:prstGeom>
          <a:noFill/>
        </p:spPr>
        <p:txBody>
          <a:bodyPr wrap="square" rtlCol="0">
            <a:spAutoFit/>
          </a:bodyPr>
          <a:lstStyle/>
          <a:p>
            <a:pPr algn="ctr">
              <a:spcAft>
                <a:spcPts val="0"/>
              </a:spcAft>
            </a:pPr>
            <a:r>
              <a:rPr lang="el-GR" sz="2000" dirty="0">
                <a:solidFill>
                  <a:srgbClr val="002060"/>
                </a:solidFill>
                <a:latin typeface="Ubuntu Mono" panose="020B0509030602030204" pitchFamily="49" charset="0"/>
                <a:ea typeface="Times New Roman"/>
              </a:rPr>
              <a:t>Ο πρόλογος, τα επεισόδια &amp; η έξοδος, ανήκουν στο </a:t>
            </a:r>
            <a:r>
              <a:rPr lang="el-GR" sz="2000" b="1" dirty="0">
                <a:solidFill>
                  <a:srgbClr val="002060"/>
                </a:solidFill>
                <a:latin typeface="Ubuntu Mono" panose="020B0509030602030204" pitchFamily="49" charset="0"/>
                <a:ea typeface="Times New Roman"/>
              </a:rPr>
              <a:t>επικό τμήμα</a:t>
            </a:r>
            <a:r>
              <a:rPr lang="el-GR" sz="2000" dirty="0">
                <a:solidFill>
                  <a:srgbClr val="002060"/>
                </a:solidFill>
                <a:latin typeface="Ubuntu Mono" panose="020B0509030602030204" pitchFamily="49" charset="0"/>
                <a:ea typeface="Times New Roman"/>
              </a:rPr>
              <a:t> της τραγωδίας. Αντίθετα η πάροδος και τα στάσιμα ανήκουν στο </a:t>
            </a:r>
            <a:r>
              <a:rPr lang="el-GR" sz="2000" b="1" dirty="0">
                <a:solidFill>
                  <a:srgbClr val="002060"/>
                </a:solidFill>
                <a:latin typeface="Ubuntu Mono" panose="020B0509030602030204" pitchFamily="49" charset="0"/>
                <a:ea typeface="Times New Roman"/>
              </a:rPr>
              <a:t>λυρικό τμήμα</a:t>
            </a:r>
            <a:r>
              <a:rPr lang="el-GR" sz="2000" dirty="0">
                <a:solidFill>
                  <a:srgbClr val="002060"/>
                </a:solidFill>
                <a:latin typeface="Ubuntu Mono" panose="020B0509030602030204" pitchFamily="49" charset="0"/>
                <a:ea typeface="Times New Roman"/>
              </a:rPr>
              <a:t> της τραγωδίας.  </a:t>
            </a:r>
            <a:endParaRPr lang="el-GR" sz="1600" dirty="0">
              <a:solidFill>
                <a:srgbClr val="002060"/>
              </a:solidFill>
              <a:effectLst/>
              <a:latin typeface="Ubuntu Mono" panose="020B0509030602030204" pitchFamily="49" charset="0"/>
              <a:ea typeface="Times New Roman"/>
            </a:endParaRPr>
          </a:p>
        </p:txBody>
      </p:sp>
    </p:spTree>
    <p:extLst>
      <p:ext uri="{BB962C8B-B14F-4D97-AF65-F5344CB8AC3E}">
        <p14:creationId xmlns="" xmlns:p14="http://schemas.microsoft.com/office/powerpoint/2010/main" val="2946788859"/>
      </p:ext>
    </p:extLst>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anim calcmode="lin" valueType="num">
                                      <p:cBhvr>
                                        <p:cTn id="64" dur="1000" fill="hold"/>
                                        <p:tgtEl>
                                          <p:spTgt spid="8"/>
                                        </p:tgtEl>
                                        <p:attrNameLst>
                                          <p:attrName>ppt_x</p:attrName>
                                        </p:attrNameLst>
                                      </p:cBhvr>
                                      <p:tavLst>
                                        <p:tav tm="0">
                                          <p:val>
                                            <p:strVal val="#ppt_x"/>
                                          </p:val>
                                        </p:tav>
                                        <p:tav tm="100000">
                                          <p:val>
                                            <p:strVal val="#ppt_x"/>
                                          </p:val>
                                        </p:tav>
                                      </p:tavLst>
                                    </p:anim>
                                    <p:anim calcmode="lin" valueType="num">
                                      <p:cBhvr>
                                        <p:cTn id="6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1000"/>
                                        <p:tgtEl>
                                          <p:spTgt spid="10"/>
                                        </p:tgtEl>
                                      </p:cBhvr>
                                    </p:animEffect>
                                    <p:anim calcmode="lin" valueType="num">
                                      <p:cBhvr>
                                        <p:cTn id="71" dur="1000" fill="hold"/>
                                        <p:tgtEl>
                                          <p:spTgt spid="10"/>
                                        </p:tgtEl>
                                        <p:attrNameLst>
                                          <p:attrName>ppt_x</p:attrName>
                                        </p:attrNameLst>
                                      </p:cBhvr>
                                      <p:tavLst>
                                        <p:tav tm="0">
                                          <p:val>
                                            <p:strVal val="#ppt_x"/>
                                          </p:val>
                                        </p:tav>
                                        <p:tav tm="100000">
                                          <p:val>
                                            <p:strVal val="#ppt_x"/>
                                          </p:val>
                                        </p:tav>
                                      </p:tavLst>
                                    </p:anim>
                                    <p:anim calcmode="lin" valueType="num">
                                      <p:cBhvr>
                                        <p:cTn id="7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fade">
                                      <p:cBhvr>
                                        <p:cTn id="77" dur="1000"/>
                                        <p:tgtEl>
                                          <p:spTgt spid="6"/>
                                        </p:tgtEl>
                                      </p:cBhvr>
                                    </p:animEffect>
                                    <p:anim calcmode="lin" valueType="num">
                                      <p:cBhvr>
                                        <p:cTn id="78" dur="1000" fill="hold"/>
                                        <p:tgtEl>
                                          <p:spTgt spid="6"/>
                                        </p:tgtEl>
                                        <p:attrNameLst>
                                          <p:attrName>ppt_x</p:attrName>
                                        </p:attrNameLst>
                                      </p:cBhvr>
                                      <p:tavLst>
                                        <p:tav tm="0">
                                          <p:val>
                                            <p:strVal val="#ppt_x"/>
                                          </p:val>
                                        </p:tav>
                                        <p:tav tm="100000">
                                          <p:val>
                                            <p:strVal val="#ppt_x"/>
                                          </p:val>
                                        </p:tav>
                                      </p:tavLst>
                                    </p:anim>
                                    <p:anim calcmode="lin" valueType="num">
                                      <p:cBhvr>
                                        <p:cTn id="7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2296"/>
                                        </p:tgtEl>
                                        <p:attrNameLst>
                                          <p:attrName>style.visibility</p:attrName>
                                        </p:attrNameLst>
                                      </p:cBhvr>
                                      <p:to>
                                        <p:strVal val="visible"/>
                                      </p:to>
                                    </p:set>
                                    <p:animEffect transition="in" filter="fade">
                                      <p:cBhvr>
                                        <p:cTn id="84" dur="1000"/>
                                        <p:tgtEl>
                                          <p:spTgt spid="12296"/>
                                        </p:tgtEl>
                                      </p:cBhvr>
                                    </p:animEffect>
                                    <p:anim calcmode="lin" valueType="num">
                                      <p:cBhvr>
                                        <p:cTn id="85" dur="1000" fill="hold"/>
                                        <p:tgtEl>
                                          <p:spTgt spid="12296"/>
                                        </p:tgtEl>
                                        <p:attrNameLst>
                                          <p:attrName>ppt_x</p:attrName>
                                        </p:attrNameLst>
                                      </p:cBhvr>
                                      <p:tavLst>
                                        <p:tav tm="0">
                                          <p:val>
                                            <p:strVal val="#ppt_x"/>
                                          </p:val>
                                        </p:tav>
                                        <p:tav tm="100000">
                                          <p:val>
                                            <p:strVal val="#ppt_x"/>
                                          </p:val>
                                        </p:tav>
                                      </p:tavLst>
                                    </p:anim>
                                    <p:anim calcmode="lin" valueType="num">
                                      <p:cBhvr>
                                        <p:cTn id="86" dur="1000" fill="hold"/>
                                        <p:tgtEl>
                                          <p:spTgt spid="122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animBg="1"/>
      <p:bldP spid="8" grpId="0" animBg="1"/>
      <p:bldP spid="1229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photos.wikimapia.org/p/00/00/65/54/35_big.jpg"/>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brightnessContrast bright="20000" contrast="-20000"/>
                    </a14:imgEffect>
                  </a14:imgLayer>
                </a14:imgProps>
              </a:ext>
              <a:ext uri="{28A0092B-C50C-407E-A947-70E740481C1C}">
                <a14:useLocalDpi xmlns="" xmlns:a14="http://schemas.microsoft.com/office/drawing/2010/main" val="0"/>
              </a:ext>
            </a:extLst>
          </a:blip>
          <a:srcRect/>
          <a:stretch>
            <a:fillRect/>
          </a:stretch>
        </p:blipFill>
        <p:spPr bwMode="auto">
          <a:xfrm>
            <a:off x="-27072" y="0"/>
            <a:ext cx="9171072" cy="6858000"/>
          </a:xfrm>
          <a:prstGeom prst="rect">
            <a:avLst/>
          </a:prstGeom>
          <a:noFill/>
          <a:effectLst/>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title"/>
          </p:nvPr>
        </p:nvSpPr>
        <p:spPr>
          <a:xfrm>
            <a:off x="476612" y="116632"/>
            <a:ext cx="8229600" cy="850106"/>
          </a:xfrm>
        </p:spPr>
        <p:txBody>
          <a:bodyPr/>
          <a:lstStyle/>
          <a:p>
            <a:r>
              <a:rPr lang="el-GR" dirty="0" smtClean="0">
                <a:solidFill>
                  <a:schemeClr val="bg1">
                    <a:lumMod val="95000"/>
                  </a:schemeClr>
                </a:solidFill>
                <a:effectLst>
                  <a:outerShdw blurRad="38100" dist="38100" dir="2700000" algn="tl">
                    <a:srgbClr val="000000">
                      <a:alpha val="43137"/>
                    </a:srgbClr>
                  </a:outerShdw>
                </a:effectLst>
                <a:latin typeface="Cleanvertising" panose="020B0803030403020204" pitchFamily="34" charset="0"/>
              </a:rPr>
              <a:t>Τα συστατικά του δράματος</a:t>
            </a:r>
            <a:endParaRPr lang="el-GR" dirty="0">
              <a:solidFill>
                <a:schemeClr val="bg1">
                  <a:lumMod val="95000"/>
                </a:schemeClr>
              </a:solidFill>
              <a:effectLst>
                <a:outerShdw blurRad="38100" dist="38100" dir="2700000" algn="tl">
                  <a:srgbClr val="000000">
                    <a:alpha val="43137"/>
                  </a:srgbClr>
                </a:outerShdw>
              </a:effectLst>
              <a:latin typeface="Cleanvertising" panose="020B0803030403020204" pitchFamily="34"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6" name="TextBox 5"/>
          <p:cNvSpPr txBox="1"/>
          <p:nvPr/>
        </p:nvSpPr>
        <p:spPr>
          <a:xfrm>
            <a:off x="809348" y="3068960"/>
            <a:ext cx="2160240" cy="584775"/>
          </a:xfrm>
          <a:prstGeom prst="rect">
            <a:avLst/>
          </a:prstGeom>
          <a:solidFill>
            <a:schemeClr val="accent6">
              <a:lumMod val="60000"/>
              <a:lumOff val="40000"/>
            </a:schemeClr>
          </a:solidFill>
          <a:ln w="12700">
            <a:solidFill>
              <a:srgbClr val="002060"/>
            </a:solidFill>
          </a:ln>
        </p:spPr>
        <p:txBody>
          <a:bodyPr wrap="square" rtlCol="0">
            <a:spAutoFit/>
          </a:bodyPr>
          <a:lstStyle/>
          <a:p>
            <a:pPr algn="ctr"/>
            <a:r>
              <a:rPr lang="el-GR" sz="3200" dirty="0" smtClean="0">
                <a:solidFill>
                  <a:srgbClr val="FF0000"/>
                </a:solidFill>
                <a:latin typeface="Cleanvertising" panose="020B0803030403020204" pitchFamily="34" charset="0"/>
              </a:rPr>
              <a:t>ΔΡΑΜΑ</a:t>
            </a:r>
            <a:endParaRPr lang="el-GR" sz="3200" dirty="0">
              <a:solidFill>
                <a:srgbClr val="FF0000"/>
              </a:solidFill>
              <a:latin typeface="Cleanvertising" panose="020B0803030403020204" pitchFamily="34" charset="0"/>
            </a:endParaRPr>
          </a:p>
        </p:txBody>
      </p:sp>
      <p:sp>
        <p:nvSpPr>
          <p:cNvPr id="8" name="TextBox 7"/>
          <p:cNvSpPr txBox="1"/>
          <p:nvPr/>
        </p:nvSpPr>
        <p:spPr>
          <a:xfrm>
            <a:off x="4735428" y="1340768"/>
            <a:ext cx="3456384" cy="861774"/>
          </a:xfrm>
          <a:prstGeom prst="rect">
            <a:avLst/>
          </a:prstGeom>
          <a:solidFill>
            <a:schemeClr val="accent5">
              <a:lumMod val="60000"/>
              <a:lumOff val="40000"/>
            </a:schemeClr>
          </a:solidFill>
          <a:ln w="12700">
            <a:solidFill>
              <a:srgbClr val="002060"/>
            </a:solidFill>
          </a:ln>
        </p:spPr>
        <p:txBody>
          <a:bodyPr wrap="square" rtlCol="0">
            <a:spAutoFit/>
          </a:bodyPr>
          <a:lstStyle/>
          <a:p>
            <a:pPr algn="ctr">
              <a:spcAft>
                <a:spcPts val="0"/>
              </a:spcAft>
            </a:pPr>
            <a:r>
              <a:rPr lang="el-GR" sz="1600" dirty="0" smtClean="0">
                <a:solidFill>
                  <a:srgbClr val="FF0000"/>
                </a:solidFill>
                <a:latin typeface="Cleanvertising" panose="020B0803030403020204" pitchFamily="34" charset="0"/>
              </a:rPr>
              <a:t>ΕΠΟΣ</a:t>
            </a:r>
          </a:p>
          <a:p>
            <a:pPr algn="ctr">
              <a:spcAft>
                <a:spcPts val="0"/>
              </a:spcAft>
            </a:pPr>
            <a:r>
              <a:rPr lang="el-GR" sz="1600" dirty="0" smtClean="0">
                <a:solidFill>
                  <a:srgbClr val="002060"/>
                </a:solidFill>
                <a:effectLst/>
                <a:latin typeface="Cleanvertising" panose="020B0803030403020204" pitchFamily="34" charset="0"/>
                <a:ea typeface="Times New Roman"/>
              </a:rPr>
              <a:t>ποίηση που απαγγέλλεται και διηγείται ηρωικά κατορθώματα. </a:t>
            </a:r>
            <a:r>
              <a:rPr lang="el-GR" dirty="0" smtClean="0">
                <a:solidFill>
                  <a:srgbClr val="002060"/>
                </a:solidFill>
              </a:rPr>
              <a:t> </a:t>
            </a:r>
            <a:endParaRPr lang="el-GR" dirty="0">
              <a:solidFill>
                <a:srgbClr val="002060"/>
              </a:solidFill>
            </a:endParaRPr>
          </a:p>
        </p:txBody>
      </p:sp>
      <p:cxnSp>
        <p:nvCxnSpPr>
          <p:cNvPr id="10" name="Ευθύγραμμο βέλος σύνδεσης 9"/>
          <p:cNvCxnSpPr>
            <a:stCxn id="6" idx="3"/>
            <a:endCxn id="8" idx="1"/>
          </p:cNvCxnSpPr>
          <p:nvPr/>
        </p:nvCxnSpPr>
        <p:spPr>
          <a:xfrm flipV="1">
            <a:off x="2969588" y="1771655"/>
            <a:ext cx="1765840" cy="1589693"/>
          </a:xfrm>
          <a:prstGeom prst="straightConnector1">
            <a:avLst/>
          </a:prstGeom>
          <a:ln w="127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591412" y="2453406"/>
            <a:ext cx="3600400" cy="1200329"/>
          </a:xfrm>
          <a:prstGeom prst="rect">
            <a:avLst/>
          </a:prstGeom>
          <a:solidFill>
            <a:schemeClr val="accent5">
              <a:lumMod val="60000"/>
              <a:lumOff val="40000"/>
            </a:schemeClr>
          </a:solidFill>
          <a:ln w="12700">
            <a:solidFill>
              <a:srgbClr val="002060"/>
            </a:solidFill>
          </a:ln>
        </p:spPr>
        <p:txBody>
          <a:bodyPr wrap="square" rtlCol="0">
            <a:spAutoFit/>
          </a:bodyPr>
          <a:lstStyle/>
          <a:p>
            <a:pPr algn="ctr"/>
            <a:r>
              <a:rPr lang="el-GR" dirty="0" smtClean="0">
                <a:solidFill>
                  <a:srgbClr val="FF0000"/>
                </a:solidFill>
                <a:latin typeface="Cleanvertising" panose="020B0803030403020204" pitchFamily="34" charset="0"/>
              </a:rPr>
              <a:t>ΛΥΡΙΚΗ ΠΟΙΗΣΗ</a:t>
            </a:r>
          </a:p>
          <a:p>
            <a:pPr algn="ctr">
              <a:spcAft>
                <a:spcPts val="0"/>
              </a:spcAft>
            </a:pPr>
            <a:r>
              <a:rPr lang="el-GR" dirty="0" smtClean="0">
                <a:solidFill>
                  <a:srgbClr val="002060"/>
                </a:solidFill>
                <a:effectLst/>
                <a:latin typeface="Cleanvertising" panose="020B0803030403020204" pitchFamily="34" charset="0"/>
                <a:ea typeface="Times New Roman"/>
              </a:rPr>
              <a:t>ποίηση που περιγράφει κοινωνικά &amp; πολιτικά προβλήματα με συνοδεία λύρας.</a:t>
            </a:r>
            <a:endParaRPr lang="el-GR" dirty="0" smtClean="0">
              <a:solidFill>
                <a:srgbClr val="002060"/>
              </a:solidFill>
              <a:latin typeface="Cleanvertising" panose="020B0803030403020204" pitchFamily="34" charset="0"/>
            </a:endParaRPr>
          </a:p>
        </p:txBody>
      </p:sp>
      <p:cxnSp>
        <p:nvCxnSpPr>
          <p:cNvPr id="13" name="Ευθύγραμμο βέλος σύνδεσης 12"/>
          <p:cNvCxnSpPr>
            <a:stCxn id="6" idx="3"/>
            <a:endCxn id="11" idx="1"/>
          </p:cNvCxnSpPr>
          <p:nvPr/>
        </p:nvCxnSpPr>
        <p:spPr>
          <a:xfrm flipV="1">
            <a:off x="2969588" y="3053571"/>
            <a:ext cx="1621824" cy="307777"/>
          </a:xfrm>
          <a:prstGeom prst="straightConnector1">
            <a:avLst/>
          </a:prstGeom>
          <a:ln w="127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239484" y="4005064"/>
            <a:ext cx="2952328" cy="646331"/>
          </a:xfrm>
          <a:prstGeom prst="rect">
            <a:avLst/>
          </a:prstGeom>
          <a:solidFill>
            <a:schemeClr val="accent5">
              <a:lumMod val="60000"/>
              <a:lumOff val="40000"/>
            </a:schemeClr>
          </a:solidFill>
          <a:ln w="12700">
            <a:solidFill>
              <a:srgbClr val="002060"/>
            </a:solidFill>
          </a:ln>
        </p:spPr>
        <p:txBody>
          <a:bodyPr wrap="square" rtlCol="0">
            <a:spAutoFit/>
          </a:bodyPr>
          <a:lstStyle/>
          <a:p>
            <a:pPr algn="ctr"/>
            <a:r>
              <a:rPr lang="el-GR" dirty="0" smtClean="0">
                <a:solidFill>
                  <a:srgbClr val="FF0000"/>
                </a:solidFill>
                <a:latin typeface="Cleanvertising" panose="020B0803030403020204" pitchFamily="34" charset="0"/>
              </a:rPr>
              <a:t>ΜΟΥΣΙΚΗ</a:t>
            </a:r>
          </a:p>
          <a:p>
            <a:pPr algn="ctr"/>
            <a:r>
              <a:rPr lang="el-GR" dirty="0">
                <a:solidFill>
                  <a:srgbClr val="002060"/>
                </a:solidFill>
                <a:latin typeface="Cleanvertising" panose="020B0803030403020204" pitchFamily="34" charset="0"/>
              </a:rPr>
              <a:t>κ</a:t>
            </a:r>
            <a:r>
              <a:rPr lang="el-GR" dirty="0" smtClean="0">
                <a:solidFill>
                  <a:srgbClr val="002060"/>
                </a:solidFill>
                <a:latin typeface="Cleanvertising" panose="020B0803030403020204" pitchFamily="34" charset="0"/>
              </a:rPr>
              <a:t>ιθάρα, λύρα, αυλός</a:t>
            </a:r>
            <a:endParaRPr lang="el-GR" dirty="0">
              <a:solidFill>
                <a:srgbClr val="002060"/>
              </a:solidFill>
              <a:latin typeface="Cleanvertising" panose="020B0803030403020204" pitchFamily="34" charset="0"/>
            </a:endParaRPr>
          </a:p>
        </p:txBody>
      </p:sp>
      <p:cxnSp>
        <p:nvCxnSpPr>
          <p:cNvPr id="26" name="Ευθύγραμμο βέλος σύνδεσης 25"/>
          <p:cNvCxnSpPr>
            <a:endCxn id="23" idx="1"/>
          </p:cNvCxnSpPr>
          <p:nvPr/>
        </p:nvCxnSpPr>
        <p:spPr>
          <a:xfrm>
            <a:off x="2969588" y="3361347"/>
            <a:ext cx="2269896" cy="966883"/>
          </a:xfrm>
          <a:prstGeom prst="straightConnector1">
            <a:avLst/>
          </a:prstGeom>
          <a:ln w="127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354880" y="5013176"/>
            <a:ext cx="2808312" cy="646331"/>
          </a:xfrm>
          <a:prstGeom prst="rect">
            <a:avLst/>
          </a:prstGeom>
          <a:solidFill>
            <a:schemeClr val="accent5">
              <a:lumMod val="60000"/>
              <a:lumOff val="40000"/>
            </a:schemeClr>
          </a:solidFill>
          <a:ln w="12700">
            <a:solidFill>
              <a:srgbClr val="002060"/>
            </a:solidFill>
          </a:ln>
        </p:spPr>
        <p:txBody>
          <a:bodyPr wrap="square" rtlCol="0">
            <a:spAutoFit/>
          </a:bodyPr>
          <a:lstStyle/>
          <a:p>
            <a:pPr algn="ctr"/>
            <a:r>
              <a:rPr lang="el-GR" dirty="0" smtClean="0">
                <a:solidFill>
                  <a:srgbClr val="FF0000"/>
                </a:solidFill>
                <a:latin typeface="Cleanvertising" panose="020B0803030403020204" pitchFamily="34" charset="0"/>
              </a:rPr>
              <a:t>ΟΡΧΗΣΗ </a:t>
            </a:r>
          </a:p>
          <a:p>
            <a:pPr algn="ctr"/>
            <a:r>
              <a:rPr lang="el-GR" dirty="0">
                <a:solidFill>
                  <a:srgbClr val="002060"/>
                </a:solidFill>
                <a:latin typeface="Cleanvertising" panose="020B0803030403020204" pitchFamily="34" charset="0"/>
              </a:rPr>
              <a:t>χ</a:t>
            </a:r>
            <a:r>
              <a:rPr lang="el-GR" dirty="0" smtClean="0">
                <a:solidFill>
                  <a:srgbClr val="002060"/>
                </a:solidFill>
                <a:latin typeface="Cleanvertising" panose="020B0803030403020204" pitchFamily="34" charset="0"/>
              </a:rPr>
              <a:t>ορευτικές κινήσεις</a:t>
            </a:r>
            <a:endParaRPr lang="el-GR" dirty="0">
              <a:solidFill>
                <a:srgbClr val="002060"/>
              </a:solidFill>
              <a:latin typeface="Cleanvertising" panose="020B0803030403020204" pitchFamily="34" charset="0"/>
            </a:endParaRPr>
          </a:p>
        </p:txBody>
      </p:sp>
      <p:cxnSp>
        <p:nvCxnSpPr>
          <p:cNvPr id="32" name="Ευθύγραμμο βέλος σύνδεσης 31"/>
          <p:cNvCxnSpPr>
            <a:stCxn id="6" idx="3"/>
            <a:endCxn id="30" idx="1"/>
          </p:cNvCxnSpPr>
          <p:nvPr/>
        </p:nvCxnSpPr>
        <p:spPr>
          <a:xfrm>
            <a:off x="2969588" y="3361348"/>
            <a:ext cx="2385292" cy="1974994"/>
          </a:xfrm>
          <a:prstGeom prst="straightConnector1">
            <a:avLst/>
          </a:prstGeom>
          <a:ln w="127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09348" y="5013176"/>
            <a:ext cx="3749116" cy="923330"/>
          </a:xfrm>
          <a:prstGeom prst="rect">
            <a:avLst/>
          </a:prstGeom>
          <a:solidFill>
            <a:schemeClr val="accent5">
              <a:lumMod val="60000"/>
              <a:lumOff val="40000"/>
            </a:schemeClr>
          </a:solidFill>
          <a:ln>
            <a:solidFill>
              <a:srgbClr val="002060"/>
            </a:solidFill>
          </a:ln>
        </p:spPr>
        <p:txBody>
          <a:bodyPr wrap="square" rtlCol="0">
            <a:spAutoFit/>
          </a:bodyPr>
          <a:lstStyle/>
          <a:p>
            <a:pPr algn="ctr"/>
            <a:r>
              <a:rPr lang="el-GR" dirty="0">
                <a:solidFill>
                  <a:srgbClr val="002060"/>
                </a:solidFill>
                <a:latin typeface="Cleanvertising" panose="020B0803030403020204" pitchFamily="34" charset="0"/>
              </a:rPr>
              <a:t>Άρα είναι μια σύνθετη ποιητική δημιουργία που ήκμασε τον 5ο και 4ο  αιώνα π. Χ.</a:t>
            </a:r>
          </a:p>
        </p:txBody>
      </p:sp>
    </p:spTree>
    <p:extLst>
      <p:ext uri="{BB962C8B-B14F-4D97-AF65-F5344CB8AC3E}">
        <p14:creationId xmlns="" xmlns:p14="http://schemas.microsoft.com/office/powerpoint/2010/main" val="3819010992"/>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1000"/>
                                        <p:tgtEl>
                                          <p:spTgt spid="32"/>
                                        </p:tgtEl>
                                      </p:cBhvr>
                                    </p:animEffect>
                                    <p:anim calcmode="lin" valueType="num">
                                      <p:cBhvr>
                                        <p:cTn id="57" dur="1000" fill="hold"/>
                                        <p:tgtEl>
                                          <p:spTgt spid="32"/>
                                        </p:tgtEl>
                                        <p:attrNameLst>
                                          <p:attrName>ppt_x</p:attrName>
                                        </p:attrNameLst>
                                      </p:cBhvr>
                                      <p:tavLst>
                                        <p:tav tm="0">
                                          <p:val>
                                            <p:strVal val="#ppt_x"/>
                                          </p:val>
                                        </p:tav>
                                        <p:tav tm="100000">
                                          <p:val>
                                            <p:strVal val="#ppt_x"/>
                                          </p:val>
                                        </p:tav>
                                      </p:tavLst>
                                    </p:anim>
                                    <p:anim calcmode="lin" valueType="num">
                                      <p:cBhvr>
                                        <p:cTn id="5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1000"/>
                                        <p:tgtEl>
                                          <p:spTgt spid="30"/>
                                        </p:tgtEl>
                                      </p:cBhvr>
                                    </p:animEffect>
                                    <p:anim calcmode="lin" valueType="num">
                                      <p:cBhvr>
                                        <p:cTn id="64" dur="1000" fill="hold"/>
                                        <p:tgtEl>
                                          <p:spTgt spid="30"/>
                                        </p:tgtEl>
                                        <p:attrNameLst>
                                          <p:attrName>ppt_x</p:attrName>
                                        </p:attrNameLst>
                                      </p:cBhvr>
                                      <p:tavLst>
                                        <p:tav tm="0">
                                          <p:val>
                                            <p:strVal val="#ppt_x"/>
                                          </p:val>
                                        </p:tav>
                                        <p:tav tm="100000">
                                          <p:val>
                                            <p:strVal val="#ppt_x"/>
                                          </p:val>
                                        </p:tav>
                                      </p:tavLst>
                                    </p:anim>
                                    <p:anim calcmode="lin" valueType="num">
                                      <p:cBhvr>
                                        <p:cTn id="6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fade">
                                      <p:cBhvr>
                                        <p:cTn id="70" dur="1000"/>
                                        <p:tgtEl>
                                          <p:spTgt spid="3"/>
                                        </p:tgtEl>
                                      </p:cBhvr>
                                    </p:animEffect>
                                    <p:anim calcmode="lin" valueType="num">
                                      <p:cBhvr>
                                        <p:cTn id="71" dur="1000" fill="hold"/>
                                        <p:tgtEl>
                                          <p:spTgt spid="3"/>
                                        </p:tgtEl>
                                        <p:attrNameLst>
                                          <p:attrName>ppt_x</p:attrName>
                                        </p:attrNameLst>
                                      </p:cBhvr>
                                      <p:tavLst>
                                        <p:tav tm="0">
                                          <p:val>
                                            <p:strVal val="#ppt_x"/>
                                          </p:val>
                                        </p:tav>
                                        <p:tav tm="100000">
                                          <p:val>
                                            <p:strVal val="#ppt_x"/>
                                          </p:val>
                                        </p:tav>
                                      </p:tavLst>
                                    </p:anim>
                                    <p:anim calcmode="lin" valueType="num">
                                      <p:cBhvr>
                                        <p:cTn id="7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P spid="23" grpId="0" animBg="1"/>
      <p:bldP spid="30"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3.bp.blogspot.com/-QvPi81ojFVo/T61rzgaTaQI/AAAAAAAABhE/aSjPmNF0n-k/s1600/lyre_28498_lg.gif"/>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1600778" y="9188"/>
            <a:ext cx="5976664"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title"/>
          </p:nvPr>
        </p:nvSpPr>
        <p:spPr>
          <a:xfrm>
            <a:off x="1835696" y="274638"/>
            <a:ext cx="5256584" cy="922114"/>
          </a:xfrm>
          <a:solidFill>
            <a:schemeClr val="accent4">
              <a:lumMod val="40000"/>
              <a:lumOff val="60000"/>
            </a:schemeClr>
          </a:solidFill>
          <a:ln>
            <a:solidFill>
              <a:srgbClr val="002060"/>
            </a:solidFill>
          </a:ln>
        </p:spPr>
        <p:txBody>
          <a:bodyPr/>
          <a:lstStyle/>
          <a:p>
            <a:r>
              <a:rPr lang="el-GR" b="1" dirty="0">
                <a:solidFill>
                  <a:srgbClr val="FF0000"/>
                </a:solidFill>
                <a:effectLst>
                  <a:outerShdw blurRad="38100" dist="38100" dir="2700000" algn="tl">
                    <a:srgbClr val="000000">
                      <a:alpha val="43137"/>
                    </a:srgbClr>
                  </a:outerShdw>
                </a:effectLst>
                <a:latin typeface="Ubuntu Mono" panose="020B0509030602030204" pitchFamily="49" charset="0"/>
              </a:rPr>
              <a:t>Κατά </a:t>
            </a:r>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ποιόν </a:t>
            </a:r>
            <a:r>
              <a:rPr lang="el-GR" b="1" dirty="0">
                <a:solidFill>
                  <a:srgbClr val="FF0000"/>
                </a:solidFill>
                <a:effectLst>
                  <a:outerShdw blurRad="38100" dist="38100" dir="2700000" algn="tl">
                    <a:srgbClr val="000000">
                      <a:alpha val="43137"/>
                    </a:srgbClr>
                  </a:outerShdw>
                </a:effectLst>
                <a:latin typeface="Ubuntu Mono" panose="020B0509030602030204" pitchFamily="49" charset="0"/>
              </a:rPr>
              <a:t>μέρη</a:t>
            </a:r>
            <a:endParaRPr lang="el-GR" dirty="0">
              <a:solidFill>
                <a:srgbClr val="FF0000"/>
              </a:solidFill>
              <a:effectLst>
                <a:outerShdw blurRad="38100" dist="38100" dir="2700000" algn="tl">
                  <a:srgbClr val="000000">
                    <a:alpha val="43137"/>
                  </a:srgbClr>
                </a:outerShdw>
              </a:effectLst>
              <a:latin typeface="Cleanvertising" panose="020B0803030403020204" pitchFamily="34"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161510" y="1700808"/>
            <a:ext cx="3312368" cy="2123658"/>
          </a:xfrm>
          <a:prstGeom prst="rect">
            <a:avLst/>
          </a:prstGeom>
          <a:solidFill>
            <a:schemeClr val="tx2">
              <a:lumMod val="20000"/>
              <a:lumOff val="80000"/>
            </a:schemeClr>
          </a:solidFill>
          <a:ln>
            <a:solidFill>
              <a:srgbClr val="002060"/>
            </a:solidFill>
          </a:ln>
        </p:spPr>
        <p:txBody>
          <a:bodyPr wrap="square" rtlCol="0">
            <a:spAutoFit/>
          </a:bodyPr>
          <a:lstStyle/>
          <a:p>
            <a:pPr lvl="0" algn="ctr">
              <a:spcAft>
                <a:spcPts val="0"/>
              </a:spcAft>
              <a:buSzPts val="1100"/>
              <a:tabLst>
                <a:tab pos="180340" algn="l"/>
              </a:tabLst>
            </a:pPr>
            <a:r>
              <a:rPr lang="el-GR" sz="2000" b="1" dirty="0">
                <a:solidFill>
                  <a:srgbClr val="002060"/>
                </a:solidFill>
                <a:effectLst>
                  <a:outerShdw blurRad="38100" dist="38100" dir="2700000" algn="tl">
                    <a:srgbClr val="000000">
                      <a:alpha val="43137"/>
                    </a:srgbClr>
                  </a:outerShdw>
                </a:effectLst>
                <a:latin typeface="Ubuntu Mono" panose="020B0509030602030204" pitchFamily="49" charset="0"/>
                <a:ea typeface="Times New Roman"/>
              </a:rPr>
              <a:t>ΜΥΘΟΣ </a:t>
            </a:r>
            <a:endParaRPr lang="el-GR" sz="2000" b="1" dirty="0" smtClean="0">
              <a:solidFill>
                <a:srgbClr val="002060"/>
              </a:solidFill>
              <a:effectLst>
                <a:outerShdw blurRad="38100" dist="38100" dir="2700000" algn="tl">
                  <a:srgbClr val="000000">
                    <a:alpha val="43137"/>
                  </a:srgbClr>
                </a:outerShdw>
              </a:effectLst>
              <a:latin typeface="Ubuntu Mono" panose="020B0509030602030204" pitchFamily="49" charset="0"/>
              <a:ea typeface="Times New Roman"/>
              <a:sym typeface="Wingdings"/>
            </a:endParaRPr>
          </a:p>
          <a:p>
            <a:pPr lvl="0" algn="ctr">
              <a:spcAft>
                <a:spcPts val="0"/>
              </a:spcAft>
              <a:buSzPts val="1100"/>
              <a:tabLst>
                <a:tab pos="180340" algn="l"/>
              </a:tabLst>
            </a:pPr>
            <a:r>
              <a:rPr lang="el-GR" sz="1600" dirty="0" smtClean="0">
                <a:solidFill>
                  <a:srgbClr val="002060"/>
                </a:solidFill>
                <a:latin typeface="Ubuntu Mono" panose="020B0509030602030204" pitchFamily="49" charset="0"/>
                <a:ea typeface="Times New Roman"/>
              </a:rPr>
              <a:t>είναι </a:t>
            </a:r>
            <a:r>
              <a:rPr lang="el-GR" sz="1600" dirty="0">
                <a:solidFill>
                  <a:srgbClr val="002060"/>
                </a:solidFill>
                <a:latin typeface="Ubuntu Mono" panose="020B0509030602030204" pitchFamily="49" charset="0"/>
                <a:ea typeface="Times New Roman"/>
              </a:rPr>
              <a:t>η υπόθεση του έργου που </a:t>
            </a:r>
            <a:r>
              <a:rPr lang="el-GR" sz="1600" b="1" dirty="0">
                <a:solidFill>
                  <a:srgbClr val="002060"/>
                </a:solidFill>
                <a:latin typeface="Ubuntu Mono" panose="020B0509030602030204" pitchFamily="49" charset="0"/>
                <a:ea typeface="Times New Roman"/>
              </a:rPr>
              <a:t>κατά κύριο λόγο </a:t>
            </a:r>
            <a:r>
              <a:rPr lang="el-GR" sz="1600" dirty="0">
                <a:solidFill>
                  <a:srgbClr val="002060"/>
                </a:solidFill>
                <a:latin typeface="Ubuntu Mono" panose="020B0509030602030204" pitchFamily="49" charset="0"/>
                <a:ea typeface="Times New Roman"/>
              </a:rPr>
              <a:t>αντλείται από τη μυθολογία και την ιστορία [τρεις μυθικοί κύκλοι : </a:t>
            </a:r>
            <a:endParaRPr lang="el-GR" sz="1600" dirty="0" smtClean="0">
              <a:solidFill>
                <a:srgbClr val="002060"/>
              </a:solidFill>
              <a:latin typeface="Ubuntu Mono" panose="020B0509030602030204" pitchFamily="49" charset="0"/>
              <a:ea typeface="Times New Roman"/>
            </a:endParaRPr>
          </a:p>
          <a:p>
            <a:pPr lvl="0" algn="ctr">
              <a:spcAft>
                <a:spcPts val="0"/>
              </a:spcAft>
              <a:buSzPts val="1100"/>
              <a:tabLst>
                <a:tab pos="180340" algn="l"/>
              </a:tabLst>
            </a:pPr>
            <a:r>
              <a:rPr lang="el-GR" sz="1600" b="1" dirty="0" smtClean="0">
                <a:solidFill>
                  <a:srgbClr val="FF0000"/>
                </a:solidFill>
                <a:latin typeface="Ubuntu Mono" panose="020B0509030602030204" pitchFamily="49" charset="0"/>
                <a:ea typeface="Times New Roman"/>
              </a:rPr>
              <a:t>α</a:t>
            </a:r>
            <a:r>
              <a:rPr lang="el-GR" sz="1600" b="1" dirty="0">
                <a:solidFill>
                  <a:srgbClr val="FF0000"/>
                </a:solidFill>
                <a:latin typeface="Ubuntu Mono" panose="020B0509030602030204" pitchFamily="49" charset="0"/>
                <a:ea typeface="Times New Roman"/>
              </a:rPr>
              <a:t>)</a:t>
            </a:r>
            <a:r>
              <a:rPr lang="el-GR" sz="1600" dirty="0">
                <a:solidFill>
                  <a:srgbClr val="002060"/>
                </a:solidFill>
                <a:latin typeface="Ubuntu Mono" panose="020B0509030602030204" pitchFamily="49" charset="0"/>
                <a:ea typeface="Times New Roman"/>
              </a:rPr>
              <a:t> αργοναυτικός, </a:t>
            </a:r>
            <a:endParaRPr lang="el-GR" sz="1600" dirty="0" smtClean="0">
              <a:solidFill>
                <a:srgbClr val="002060"/>
              </a:solidFill>
              <a:latin typeface="Ubuntu Mono" panose="020B0509030602030204" pitchFamily="49" charset="0"/>
              <a:ea typeface="Times New Roman"/>
            </a:endParaRPr>
          </a:p>
          <a:p>
            <a:pPr lvl="0" algn="ctr">
              <a:spcAft>
                <a:spcPts val="0"/>
              </a:spcAft>
              <a:buSzPts val="1100"/>
              <a:tabLst>
                <a:tab pos="180340" algn="l"/>
              </a:tabLst>
            </a:pPr>
            <a:r>
              <a:rPr lang="el-GR" sz="1600" b="1" dirty="0" smtClean="0">
                <a:solidFill>
                  <a:srgbClr val="FF0000"/>
                </a:solidFill>
                <a:latin typeface="Ubuntu Mono" panose="020B0509030602030204" pitchFamily="49" charset="0"/>
                <a:ea typeface="Times New Roman"/>
              </a:rPr>
              <a:t>β</a:t>
            </a:r>
            <a:r>
              <a:rPr lang="el-GR" sz="1600" b="1" dirty="0">
                <a:solidFill>
                  <a:srgbClr val="FF0000"/>
                </a:solidFill>
                <a:latin typeface="Ubuntu Mono" panose="020B0509030602030204" pitchFamily="49" charset="0"/>
                <a:ea typeface="Times New Roman"/>
              </a:rPr>
              <a:t>)</a:t>
            </a:r>
            <a:r>
              <a:rPr lang="el-GR" sz="1600" dirty="0">
                <a:solidFill>
                  <a:srgbClr val="002060"/>
                </a:solidFill>
                <a:latin typeface="Ubuntu Mono" panose="020B0509030602030204" pitchFamily="49" charset="0"/>
                <a:ea typeface="Times New Roman"/>
              </a:rPr>
              <a:t> θηβαϊκός, </a:t>
            </a:r>
            <a:endParaRPr lang="el-GR" sz="1600" dirty="0" smtClean="0">
              <a:solidFill>
                <a:srgbClr val="002060"/>
              </a:solidFill>
              <a:latin typeface="Ubuntu Mono" panose="020B0509030602030204" pitchFamily="49" charset="0"/>
              <a:ea typeface="Times New Roman"/>
            </a:endParaRPr>
          </a:p>
          <a:p>
            <a:pPr lvl="0" algn="ctr">
              <a:spcAft>
                <a:spcPts val="0"/>
              </a:spcAft>
              <a:buSzPts val="1100"/>
              <a:tabLst>
                <a:tab pos="180340" algn="l"/>
              </a:tabLst>
            </a:pPr>
            <a:r>
              <a:rPr lang="el-GR" sz="1600" b="1" dirty="0" smtClean="0">
                <a:solidFill>
                  <a:srgbClr val="FF0000"/>
                </a:solidFill>
                <a:latin typeface="Ubuntu Mono" panose="020B0509030602030204" pitchFamily="49" charset="0"/>
                <a:ea typeface="Times New Roman"/>
              </a:rPr>
              <a:t>γ</a:t>
            </a:r>
            <a:r>
              <a:rPr lang="el-GR" sz="1600" b="1" dirty="0">
                <a:solidFill>
                  <a:srgbClr val="FF0000"/>
                </a:solidFill>
                <a:latin typeface="Ubuntu Mono" panose="020B0509030602030204" pitchFamily="49" charset="0"/>
                <a:ea typeface="Times New Roman"/>
              </a:rPr>
              <a:t>)</a:t>
            </a:r>
            <a:r>
              <a:rPr lang="el-GR" sz="1600" dirty="0">
                <a:solidFill>
                  <a:srgbClr val="002060"/>
                </a:solidFill>
                <a:latin typeface="Ubuntu Mono" panose="020B0509030602030204" pitchFamily="49" charset="0"/>
                <a:ea typeface="Times New Roman"/>
              </a:rPr>
              <a:t> </a:t>
            </a:r>
            <a:r>
              <a:rPr lang="el-GR" sz="1600" dirty="0" err="1">
                <a:solidFill>
                  <a:srgbClr val="002060"/>
                </a:solidFill>
                <a:latin typeface="Ubuntu Mono" panose="020B0509030602030204" pitchFamily="49" charset="0"/>
                <a:ea typeface="Times New Roman"/>
              </a:rPr>
              <a:t>τρωϊκός</a:t>
            </a:r>
            <a:r>
              <a:rPr lang="el-GR" sz="1600" dirty="0">
                <a:solidFill>
                  <a:srgbClr val="002060"/>
                </a:solidFill>
                <a:latin typeface="Ubuntu Mono" panose="020B0509030602030204" pitchFamily="49" charset="0"/>
                <a:ea typeface="Times New Roman"/>
              </a:rPr>
              <a:t>].</a:t>
            </a:r>
            <a:endParaRPr lang="el-GR" sz="1400" dirty="0">
              <a:solidFill>
                <a:srgbClr val="002060"/>
              </a:solidFill>
              <a:effectLst/>
              <a:latin typeface="Ubuntu Mono" panose="020B0509030602030204" pitchFamily="49" charset="0"/>
              <a:ea typeface="Times New Roman"/>
            </a:endParaRPr>
          </a:p>
        </p:txBody>
      </p:sp>
      <p:cxnSp>
        <p:nvCxnSpPr>
          <p:cNvPr id="6" name="Ευθύγραμμο βέλος σύνδεσης 5"/>
          <p:cNvCxnSpPr>
            <a:stCxn id="2" idx="2"/>
            <a:endCxn id="3" idx="0"/>
          </p:cNvCxnSpPr>
          <p:nvPr/>
        </p:nvCxnSpPr>
        <p:spPr>
          <a:xfrm flipH="1">
            <a:off x="1817694" y="1196752"/>
            <a:ext cx="2646294" cy="504056"/>
          </a:xfrm>
          <a:prstGeom prst="straightConnector1">
            <a:avLst/>
          </a:prstGeom>
          <a:ln w="19050">
            <a:solidFill>
              <a:srgbClr val="00206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31720" y="5301208"/>
            <a:ext cx="2700300" cy="954107"/>
          </a:xfrm>
          <a:prstGeom prst="rect">
            <a:avLst/>
          </a:prstGeom>
          <a:solidFill>
            <a:schemeClr val="tx2">
              <a:lumMod val="20000"/>
              <a:lumOff val="80000"/>
            </a:schemeClr>
          </a:solidFill>
          <a:ln>
            <a:solidFill>
              <a:srgbClr val="002060"/>
            </a:solidFill>
          </a:ln>
        </p:spPr>
        <p:txBody>
          <a:bodyPr wrap="square" rtlCol="0">
            <a:spAutoFit/>
          </a:bodyPr>
          <a:lstStyle/>
          <a:p>
            <a:pPr lvl="0" algn="ctr">
              <a:spcAft>
                <a:spcPts val="0"/>
              </a:spcAft>
              <a:buSzPts val="1100"/>
              <a:tabLst>
                <a:tab pos="180340" algn="l"/>
              </a:tabLst>
            </a:pPr>
            <a:r>
              <a:rPr lang="el-GR" sz="2000" b="1" dirty="0">
                <a:solidFill>
                  <a:srgbClr val="002060"/>
                </a:solidFill>
                <a:effectLst>
                  <a:outerShdw blurRad="38100" dist="38100" dir="2700000" algn="tl">
                    <a:srgbClr val="000000">
                      <a:alpha val="43137"/>
                    </a:srgbClr>
                  </a:outerShdw>
                </a:effectLst>
                <a:latin typeface="Ubuntu Mono" panose="020B0509030602030204" pitchFamily="49" charset="0"/>
                <a:ea typeface="Times New Roman"/>
              </a:rPr>
              <a:t>ΗΘΟΣ</a:t>
            </a:r>
            <a:r>
              <a:rPr lang="el-GR" sz="2000" dirty="0">
                <a:solidFill>
                  <a:srgbClr val="002060"/>
                </a:solidFill>
                <a:effectLst>
                  <a:outerShdw blurRad="38100" dist="38100" dir="2700000" algn="tl">
                    <a:srgbClr val="000000">
                      <a:alpha val="43137"/>
                    </a:srgbClr>
                  </a:outerShdw>
                </a:effectLst>
                <a:latin typeface="Ubuntu Mono" panose="020B0509030602030204" pitchFamily="49" charset="0"/>
                <a:ea typeface="Times New Roman"/>
              </a:rPr>
              <a:t> </a:t>
            </a:r>
            <a:endParaRPr lang="el-GR" sz="2000" dirty="0" smtClean="0">
              <a:solidFill>
                <a:srgbClr val="002060"/>
              </a:solidFill>
              <a:effectLst>
                <a:outerShdw blurRad="38100" dist="38100" dir="2700000" algn="tl">
                  <a:srgbClr val="000000">
                    <a:alpha val="43137"/>
                  </a:srgbClr>
                </a:outerShdw>
              </a:effectLst>
              <a:latin typeface="Ubuntu Mono" panose="020B0509030602030204" pitchFamily="49" charset="0"/>
              <a:ea typeface="Times New Roman"/>
              <a:sym typeface="Wingdings"/>
            </a:endParaRPr>
          </a:p>
          <a:p>
            <a:pPr lvl="0" algn="ctr">
              <a:spcAft>
                <a:spcPts val="0"/>
              </a:spcAft>
              <a:buSzPts val="1100"/>
              <a:tabLst>
                <a:tab pos="180340" algn="l"/>
              </a:tabLst>
            </a:pPr>
            <a:r>
              <a:rPr lang="el-GR" dirty="0" smtClean="0">
                <a:solidFill>
                  <a:srgbClr val="002060"/>
                </a:solidFill>
                <a:latin typeface="Ubuntu Mono" panose="020B0509030602030204" pitchFamily="49" charset="0"/>
                <a:ea typeface="Times New Roman"/>
              </a:rPr>
              <a:t>ο </a:t>
            </a:r>
            <a:r>
              <a:rPr lang="el-GR" dirty="0">
                <a:solidFill>
                  <a:srgbClr val="002060"/>
                </a:solidFill>
                <a:latin typeface="Ubuntu Mono" panose="020B0509030602030204" pitchFamily="49" charset="0"/>
                <a:ea typeface="Times New Roman"/>
              </a:rPr>
              <a:t>χαρακτήρας και τα γνωρίσματα του ήρωα.</a:t>
            </a:r>
            <a:endParaRPr lang="el-GR" sz="1400" dirty="0">
              <a:solidFill>
                <a:srgbClr val="002060"/>
              </a:solidFill>
              <a:effectLst/>
              <a:latin typeface="Ubuntu Mono" panose="020B0509030602030204" pitchFamily="49" charset="0"/>
              <a:ea typeface="Times New Roman"/>
            </a:endParaRPr>
          </a:p>
        </p:txBody>
      </p:sp>
      <p:cxnSp>
        <p:nvCxnSpPr>
          <p:cNvPr id="11" name="Ευθύγραμμο βέλος σύνδεσης 10"/>
          <p:cNvCxnSpPr>
            <a:stCxn id="2" idx="2"/>
            <a:endCxn id="9" idx="0"/>
          </p:cNvCxnSpPr>
          <p:nvPr/>
        </p:nvCxnSpPr>
        <p:spPr>
          <a:xfrm flipH="1">
            <a:off x="3081870" y="1196752"/>
            <a:ext cx="1382118" cy="4104456"/>
          </a:xfrm>
          <a:prstGeom prst="straightConnector1">
            <a:avLst/>
          </a:prstGeom>
          <a:ln w="19050">
            <a:solidFill>
              <a:srgbClr val="002060"/>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491879" y="4293096"/>
            <a:ext cx="2376263" cy="677108"/>
          </a:xfrm>
          <a:prstGeom prst="rect">
            <a:avLst/>
          </a:prstGeom>
          <a:solidFill>
            <a:schemeClr val="tx2">
              <a:lumMod val="20000"/>
              <a:lumOff val="80000"/>
            </a:schemeClr>
          </a:solidFill>
          <a:ln>
            <a:solidFill>
              <a:srgbClr val="002060"/>
            </a:solidFill>
          </a:ln>
        </p:spPr>
        <p:txBody>
          <a:bodyPr wrap="square" rtlCol="0">
            <a:spAutoFit/>
          </a:bodyPr>
          <a:lstStyle/>
          <a:p>
            <a:pPr lvl="0" algn="ctr">
              <a:spcAft>
                <a:spcPts val="0"/>
              </a:spcAft>
              <a:buSzPts val="1100"/>
              <a:tabLst>
                <a:tab pos="180340" algn="l"/>
              </a:tabLst>
            </a:pPr>
            <a:r>
              <a:rPr lang="el-GR" sz="2000" b="1" dirty="0">
                <a:solidFill>
                  <a:srgbClr val="002060"/>
                </a:solidFill>
                <a:effectLst>
                  <a:outerShdw blurRad="38100" dist="38100" dir="2700000" algn="tl">
                    <a:srgbClr val="000000">
                      <a:alpha val="43137"/>
                    </a:srgbClr>
                  </a:outerShdw>
                </a:effectLst>
                <a:latin typeface="Ubuntu Mono" panose="020B0509030602030204" pitchFamily="49" charset="0"/>
                <a:ea typeface="Times New Roman"/>
              </a:rPr>
              <a:t>ΛΕΞΗ</a:t>
            </a:r>
            <a:r>
              <a:rPr lang="el-GR" b="1" dirty="0">
                <a:solidFill>
                  <a:srgbClr val="002060"/>
                </a:solidFill>
                <a:effectLst>
                  <a:outerShdw blurRad="38100" dist="38100" dir="2700000" algn="tl">
                    <a:srgbClr val="000000">
                      <a:alpha val="43137"/>
                    </a:srgbClr>
                  </a:outerShdw>
                </a:effectLst>
                <a:latin typeface="Ubuntu Mono" panose="020B0509030602030204" pitchFamily="49" charset="0"/>
                <a:ea typeface="Times New Roman"/>
              </a:rPr>
              <a:t> </a:t>
            </a:r>
            <a:endParaRPr lang="el-GR" b="1" dirty="0" smtClean="0">
              <a:solidFill>
                <a:srgbClr val="002060"/>
              </a:solidFill>
              <a:effectLst>
                <a:outerShdw blurRad="38100" dist="38100" dir="2700000" algn="tl">
                  <a:srgbClr val="000000">
                    <a:alpha val="43137"/>
                  </a:srgbClr>
                </a:outerShdw>
              </a:effectLst>
              <a:latin typeface="Ubuntu Mono" panose="020B0509030602030204" pitchFamily="49" charset="0"/>
              <a:ea typeface="Times New Roman"/>
              <a:sym typeface="Wingdings"/>
            </a:endParaRPr>
          </a:p>
          <a:p>
            <a:pPr lvl="0" algn="ctr">
              <a:spcAft>
                <a:spcPts val="0"/>
              </a:spcAft>
              <a:buSzPts val="1100"/>
              <a:tabLst>
                <a:tab pos="180340" algn="l"/>
              </a:tabLst>
            </a:pPr>
            <a:r>
              <a:rPr lang="el-GR" dirty="0" smtClean="0">
                <a:solidFill>
                  <a:srgbClr val="002060"/>
                </a:solidFill>
                <a:latin typeface="Ubuntu Mono" panose="020B0509030602030204" pitchFamily="49" charset="0"/>
                <a:ea typeface="Times New Roman"/>
              </a:rPr>
              <a:t>τα </a:t>
            </a:r>
            <a:r>
              <a:rPr lang="el-GR" dirty="0">
                <a:solidFill>
                  <a:srgbClr val="002060"/>
                </a:solidFill>
                <a:latin typeface="Ubuntu Mono" panose="020B0509030602030204" pitchFamily="49" charset="0"/>
                <a:ea typeface="Times New Roman"/>
              </a:rPr>
              <a:t>εκφραστικά μέσα.</a:t>
            </a:r>
            <a:endParaRPr lang="el-GR" sz="1400" dirty="0">
              <a:solidFill>
                <a:srgbClr val="002060"/>
              </a:solidFill>
              <a:effectLst/>
              <a:latin typeface="Ubuntu Mono" panose="020B0509030602030204" pitchFamily="49" charset="0"/>
              <a:ea typeface="Times New Roman"/>
            </a:endParaRPr>
          </a:p>
        </p:txBody>
      </p:sp>
      <p:cxnSp>
        <p:nvCxnSpPr>
          <p:cNvPr id="19" name="Ευθύγραμμο βέλος σύνδεσης 18"/>
          <p:cNvCxnSpPr>
            <a:stCxn id="2" idx="2"/>
            <a:endCxn id="17" idx="0"/>
          </p:cNvCxnSpPr>
          <p:nvPr/>
        </p:nvCxnSpPr>
        <p:spPr>
          <a:xfrm>
            <a:off x="4463988" y="1196752"/>
            <a:ext cx="216023" cy="3096344"/>
          </a:xfrm>
          <a:prstGeom prst="straightConnector1">
            <a:avLst/>
          </a:prstGeom>
          <a:ln w="19050">
            <a:solidFill>
              <a:srgbClr val="002060"/>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012160" y="4925685"/>
            <a:ext cx="2952328" cy="1231106"/>
          </a:xfrm>
          <a:prstGeom prst="rect">
            <a:avLst/>
          </a:prstGeom>
          <a:solidFill>
            <a:schemeClr val="tx2">
              <a:lumMod val="20000"/>
              <a:lumOff val="80000"/>
            </a:schemeClr>
          </a:solidFill>
          <a:ln>
            <a:solidFill>
              <a:srgbClr val="002060"/>
            </a:solidFill>
          </a:ln>
        </p:spPr>
        <p:txBody>
          <a:bodyPr wrap="square" rtlCol="0">
            <a:spAutoFit/>
          </a:bodyPr>
          <a:lstStyle/>
          <a:p>
            <a:pPr lvl="0" algn="ctr">
              <a:spcAft>
                <a:spcPts val="0"/>
              </a:spcAft>
              <a:buSzPts val="1100"/>
              <a:tabLst>
                <a:tab pos="180340" algn="l"/>
              </a:tabLst>
            </a:pPr>
            <a:r>
              <a:rPr lang="el-GR" sz="2000" b="1" dirty="0">
                <a:solidFill>
                  <a:srgbClr val="002060"/>
                </a:solidFill>
                <a:effectLst>
                  <a:outerShdw blurRad="38100" dist="38100" dir="2700000" algn="tl">
                    <a:srgbClr val="000000">
                      <a:alpha val="43137"/>
                    </a:srgbClr>
                  </a:outerShdw>
                </a:effectLst>
                <a:latin typeface="Ubuntu Mono" panose="020B0509030602030204" pitchFamily="49" charset="0"/>
                <a:ea typeface="Times New Roman"/>
              </a:rPr>
              <a:t>ΔΙΑΝΟΙΑ </a:t>
            </a:r>
            <a:endParaRPr lang="el-GR" sz="2000" b="1" dirty="0" smtClean="0">
              <a:solidFill>
                <a:srgbClr val="002060"/>
              </a:solidFill>
              <a:effectLst>
                <a:outerShdw blurRad="38100" dist="38100" dir="2700000" algn="tl">
                  <a:srgbClr val="000000">
                    <a:alpha val="43137"/>
                  </a:srgbClr>
                </a:outerShdw>
              </a:effectLst>
              <a:latin typeface="Ubuntu Mono" panose="020B0509030602030204" pitchFamily="49" charset="0"/>
              <a:ea typeface="Times New Roman"/>
              <a:sym typeface="Wingdings"/>
            </a:endParaRPr>
          </a:p>
          <a:p>
            <a:pPr lvl="0" algn="ctr">
              <a:spcAft>
                <a:spcPts val="0"/>
              </a:spcAft>
              <a:buSzPts val="1100"/>
              <a:tabLst>
                <a:tab pos="180340" algn="l"/>
              </a:tabLst>
            </a:pPr>
            <a:r>
              <a:rPr lang="el-GR" dirty="0" smtClean="0">
                <a:solidFill>
                  <a:srgbClr val="002060"/>
                </a:solidFill>
                <a:latin typeface="Ubuntu Mono" panose="020B0509030602030204" pitchFamily="49" charset="0"/>
                <a:ea typeface="Times New Roman"/>
              </a:rPr>
              <a:t>οι </a:t>
            </a:r>
            <a:r>
              <a:rPr lang="el-GR" dirty="0">
                <a:solidFill>
                  <a:srgbClr val="002060"/>
                </a:solidFill>
                <a:latin typeface="Ubuntu Mono" panose="020B0509030602030204" pitchFamily="49" charset="0"/>
                <a:ea typeface="Times New Roman"/>
              </a:rPr>
              <a:t>σκέψεις και απόψεις των υποκριτών του έργου / τα επιχειρήματά τους.</a:t>
            </a:r>
            <a:endParaRPr lang="el-GR" sz="1400" dirty="0">
              <a:solidFill>
                <a:srgbClr val="002060"/>
              </a:solidFill>
              <a:effectLst/>
              <a:latin typeface="Ubuntu Mono" panose="020B0509030602030204" pitchFamily="49" charset="0"/>
              <a:ea typeface="Times New Roman"/>
            </a:endParaRPr>
          </a:p>
        </p:txBody>
      </p:sp>
      <p:cxnSp>
        <p:nvCxnSpPr>
          <p:cNvPr id="26" name="Ευθύγραμμο βέλος σύνδεσης 25"/>
          <p:cNvCxnSpPr>
            <a:stCxn id="2" idx="2"/>
            <a:endCxn id="24" idx="0"/>
          </p:cNvCxnSpPr>
          <p:nvPr/>
        </p:nvCxnSpPr>
        <p:spPr>
          <a:xfrm>
            <a:off x="4463988" y="1196752"/>
            <a:ext cx="3024336" cy="3728933"/>
          </a:xfrm>
          <a:prstGeom prst="straightConnector1">
            <a:avLst/>
          </a:prstGeom>
          <a:ln w="19050">
            <a:solidFill>
              <a:srgbClr val="00206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555728" y="3404374"/>
            <a:ext cx="1408760" cy="677108"/>
          </a:xfrm>
          <a:prstGeom prst="rect">
            <a:avLst/>
          </a:prstGeom>
          <a:solidFill>
            <a:schemeClr val="tx2">
              <a:lumMod val="20000"/>
              <a:lumOff val="80000"/>
            </a:schemeClr>
          </a:solidFill>
          <a:ln>
            <a:solidFill>
              <a:srgbClr val="002060"/>
            </a:solidFill>
          </a:ln>
        </p:spPr>
        <p:txBody>
          <a:bodyPr wrap="square" rtlCol="0">
            <a:spAutoFit/>
          </a:bodyPr>
          <a:lstStyle/>
          <a:p>
            <a:pPr lvl="0" algn="ctr">
              <a:spcAft>
                <a:spcPts val="0"/>
              </a:spcAft>
              <a:buSzPts val="1100"/>
              <a:tabLst>
                <a:tab pos="180340" algn="l"/>
              </a:tabLst>
            </a:pPr>
            <a:r>
              <a:rPr lang="el-GR" sz="2000" b="1" dirty="0">
                <a:solidFill>
                  <a:srgbClr val="002060"/>
                </a:solidFill>
                <a:effectLst>
                  <a:outerShdw blurRad="38100" dist="38100" dir="2700000" algn="tl">
                    <a:srgbClr val="000000">
                      <a:alpha val="43137"/>
                    </a:srgbClr>
                  </a:outerShdw>
                </a:effectLst>
                <a:latin typeface="Ubuntu Mono" panose="020B0509030602030204" pitchFamily="49" charset="0"/>
                <a:ea typeface="Times New Roman"/>
              </a:rPr>
              <a:t>ΜΕΛΟΣ </a:t>
            </a:r>
            <a:endParaRPr lang="el-GR" sz="2000" b="1" dirty="0" smtClean="0">
              <a:solidFill>
                <a:srgbClr val="002060"/>
              </a:solidFill>
              <a:effectLst>
                <a:outerShdw blurRad="38100" dist="38100" dir="2700000" algn="tl">
                  <a:srgbClr val="000000">
                    <a:alpha val="43137"/>
                  </a:srgbClr>
                </a:outerShdw>
              </a:effectLst>
              <a:latin typeface="Ubuntu Mono" panose="020B0509030602030204" pitchFamily="49" charset="0"/>
              <a:ea typeface="Times New Roman"/>
              <a:sym typeface="Wingdings"/>
            </a:endParaRPr>
          </a:p>
          <a:p>
            <a:pPr lvl="0" algn="ctr">
              <a:spcAft>
                <a:spcPts val="0"/>
              </a:spcAft>
              <a:buSzPts val="1100"/>
              <a:tabLst>
                <a:tab pos="180340" algn="l"/>
              </a:tabLst>
            </a:pPr>
            <a:r>
              <a:rPr lang="el-GR" dirty="0" smtClean="0">
                <a:solidFill>
                  <a:srgbClr val="002060"/>
                </a:solidFill>
                <a:latin typeface="Ubuntu Mono" panose="020B0509030602030204" pitchFamily="49" charset="0"/>
                <a:ea typeface="Times New Roman"/>
              </a:rPr>
              <a:t>μουσική</a:t>
            </a:r>
            <a:endParaRPr lang="el-GR" sz="1400" dirty="0">
              <a:solidFill>
                <a:srgbClr val="002060"/>
              </a:solidFill>
              <a:effectLst/>
              <a:latin typeface="Ubuntu Mono" panose="020B0509030602030204" pitchFamily="49" charset="0"/>
              <a:ea typeface="Times New Roman"/>
            </a:endParaRPr>
          </a:p>
        </p:txBody>
      </p:sp>
      <p:cxnSp>
        <p:nvCxnSpPr>
          <p:cNvPr id="30" name="Ευθύγραμμο βέλος σύνδεσης 29"/>
          <p:cNvCxnSpPr>
            <a:stCxn id="2" idx="2"/>
            <a:endCxn id="28" idx="0"/>
          </p:cNvCxnSpPr>
          <p:nvPr/>
        </p:nvCxnSpPr>
        <p:spPr>
          <a:xfrm>
            <a:off x="4463988" y="1196752"/>
            <a:ext cx="3796120" cy="2207622"/>
          </a:xfrm>
          <a:prstGeom prst="straightConnector1">
            <a:avLst/>
          </a:prstGeom>
          <a:ln w="19050">
            <a:solidFill>
              <a:srgbClr val="00206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318" name="TextBox 13317"/>
          <p:cNvSpPr txBox="1"/>
          <p:nvPr/>
        </p:nvSpPr>
        <p:spPr>
          <a:xfrm>
            <a:off x="6948264" y="1628800"/>
            <a:ext cx="2016224" cy="954107"/>
          </a:xfrm>
          <a:prstGeom prst="rect">
            <a:avLst/>
          </a:prstGeom>
          <a:solidFill>
            <a:schemeClr val="tx2">
              <a:lumMod val="20000"/>
              <a:lumOff val="80000"/>
            </a:schemeClr>
          </a:solidFill>
          <a:ln>
            <a:solidFill>
              <a:srgbClr val="002060"/>
            </a:solidFill>
          </a:ln>
        </p:spPr>
        <p:txBody>
          <a:bodyPr wrap="square" rtlCol="0">
            <a:spAutoFit/>
          </a:bodyPr>
          <a:lstStyle/>
          <a:p>
            <a:pPr algn="ctr"/>
            <a:r>
              <a:rPr lang="el-GR" sz="2000" b="1" dirty="0" smtClean="0">
                <a:solidFill>
                  <a:srgbClr val="002060"/>
                </a:solidFill>
                <a:effectLst>
                  <a:outerShdw blurRad="38100" dist="38100" dir="2700000" algn="tl">
                    <a:srgbClr val="000000">
                      <a:alpha val="43137"/>
                    </a:srgbClr>
                  </a:outerShdw>
                </a:effectLst>
                <a:latin typeface="Ubuntu Mono" panose="020B0509030602030204" pitchFamily="49" charset="0"/>
                <a:ea typeface="Times New Roman"/>
                <a:cs typeface="Times New Roman"/>
              </a:rPr>
              <a:t>ΟΨΗ</a:t>
            </a:r>
          </a:p>
          <a:p>
            <a:pPr algn="ctr"/>
            <a:r>
              <a:rPr lang="el-GR" dirty="0" smtClean="0">
                <a:solidFill>
                  <a:srgbClr val="002060"/>
                </a:solidFill>
                <a:latin typeface="Ubuntu Mono" panose="020B0509030602030204" pitchFamily="49" charset="0"/>
                <a:ea typeface="Times New Roman"/>
                <a:cs typeface="Times New Roman"/>
              </a:rPr>
              <a:t>σκηνογραφία </a:t>
            </a:r>
            <a:r>
              <a:rPr lang="el-GR" dirty="0">
                <a:solidFill>
                  <a:srgbClr val="002060"/>
                </a:solidFill>
                <a:latin typeface="Ubuntu Mono" panose="020B0509030602030204" pitchFamily="49" charset="0"/>
                <a:ea typeface="Times New Roman"/>
                <a:cs typeface="Times New Roman"/>
              </a:rPr>
              <a:t>και ενδυματολογία</a:t>
            </a:r>
            <a:endParaRPr lang="el-GR" dirty="0">
              <a:solidFill>
                <a:srgbClr val="002060"/>
              </a:solidFill>
              <a:latin typeface="Ubuntu Mono" panose="020B0509030602030204" pitchFamily="49" charset="0"/>
            </a:endParaRPr>
          </a:p>
        </p:txBody>
      </p:sp>
      <p:cxnSp>
        <p:nvCxnSpPr>
          <p:cNvPr id="13320" name="Ευθύγραμμο βέλος σύνδεσης 13319"/>
          <p:cNvCxnSpPr>
            <a:stCxn id="2" idx="2"/>
            <a:endCxn id="13318" idx="1"/>
          </p:cNvCxnSpPr>
          <p:nvPr/>
        </p:nvCxnSpPr>
        <p:spPr>
          <a:xfrm>
            <a:off x="4463988" y="1196752"/>
            <a:ext cx="2484276" cy="909102"/>
          </a:xfrm>
          <a:prstGeom prst="straightConnector1">
            <a:avLst/>
          </a:prstGeom>
          <a:ln w="19050">
            <a:solidFill>
              <a:srgbClr val="00206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946788859"/>
      </p:ext>
    </p:extLst>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1000"/>
                                        <p:tgtEl>
                                          <p:spTgt spid="26"/>
                                        </p:tgtEl>
                                      </p:cBhvr>
                                    </p:animEffect>
                                    <p:anim calcmode="lin" valueType="num">
                                      <p:cBhvr>
                                        <p:cTn id="57" dur="1000" fill="hold"/>
                                        <p:tgtEl>
                                          <p:spTgt spid="26"/>
                                        </p:tgtEl>
                                        <p:attrNameLst>
                                          <p:attrName>ppt_x</p:attrName>
                                        </p:attrNameLst>
                                      </p:cBhvr>
                                      <p:tavLst>
                                        <p:tav tm="0">
                                          <p:val>
                                            <p:strVal val="#ppt_x"/>
                                          </p:val>
                                        </p:tav>
                                        <p:tav tm="100000">
                                          <p:val>
                                            <p:strVal val="#ppt_x"/>
                                          </p:val>
                                        </p:tav>
                                      </p:tavLst>
                                    </p:anim>
                                    <p:anim calcmode="lin" valueType="num">
                                      <p:cBhvr>
                                        <p:cTn id="5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1000"/>
                                        <p:tgtEl>
                                          <p:spTgt spid="24"/>
                                        </p:tgtEl>
                                      </p:cBhvr>
                                    </p:animEffect>
                                    <p:anim calcmode="lin" valueType="num">
                                      <p:cBhvr>
                                        <p:cTn id="64" dur="1000" fill="hold"/>
                                        <p:tgtEl>
                                          <p:spTgt spid="24"/>
                                        </p:tgtEl>
                                        <p:attrNameLst>
                                          <p:attrName>ppt_x</p:attrName>
                                        </p:attrNameLst>
                                      </p:cBhvr>
                                      <p:tavLst>
                                        <p:tav tm="0">
                                          <p:val>
                                            <p:strVal val="#ppt_x"/>
                                          </p:val>
                                        </p:tav>
                                        <p:tav tm="100000">
                                          <p:val>
                                            <p:strVal val="#ppt_x"/>
                                          </p:val>
                                        </p:tav>
                                      </p:tavLst>
                                    </p:anim>
                                    <p:anim calcmode="lin" valueType="num">
                                      <p:cBhvr>
                                        <p:cTn id="6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1000"/>
                                        <p:tgtEl>
                                          <p:spTgt spid="30"/>
                                        </p:tgtEl>
                                      </p:cBhvr>
                                    </p:animEffect>
                                    <p:anim calcmode="lin" valueType="num">
                                      <p:cBhvr>
                                        <p:cTn id="71" dur="1000" fill="hold"/>
                                        <p:tgtEl>
                                          <p:spTgt spid="30"/>
                                        </p:tgtEl>
                                        <p:attrNameLst>
                                          <p:attrName>ppt_x</p:attrName>
                                        </p:attrNameLst>
                                      </p:cBhvr>
                                      <p:tavLst>
                                        <p:tav tm="0">
                                          <p:val>
                                            <p:strVal val="#ppt_x"/>
                                          </p:val>
                                        </p:tav>
                                        <p:tav tm="100000">
                                          <p:val>
                                            <p:strVal val="#ppt_x"/>
                                          </p:val>
                                        </p:tav>
                                      </p:tavLst>
                                    </p:anim>
                                    <p:anim calcmode="lin" valueType="num">
                                      <p:cBhvr>
                                        <p:cTn id="7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1000"/>
                                        <p:tgtEl>
                                          <p:spTgt spid="28"/>
                                        </p:tgtEl>
                                      </p:cBhvr>
                                    </p:animEffect>
                                    <p:anim calcmode="lin" valueType="num">
                                      <p:cBhvr>
                                        <p:cTn id="78" dur="1000" fill="hold"/>
                                        <p:tgtEl>
                                          <p:spTgt spid="28"/>
                                        </p:tgtEl>
                                        <p:attrNameLst>
                                          <p:attrName>ppt_x</p:attrName>
                                        </p:attrNameLst>
                                      </p:cBhvr>
                                      <p:tavLst>
                                        <p:tav tm="0">
                                          <p:val>
                                            <p:strVal val="#ppt_x"/>
                                          </p:val>
                                        </p:tav>
                                        <p:tav tm="100000">
                                          <p:val>
                                            <p:strVal val="#ppt_x"/>
                                          </p:val>
                                        </p:tav>
                                      </p:tavLst>
                                    </p:anim>
                                    <p:anim calcmode="lin" valueType="num">
                                      <p:cBhvr>
                                        <p:cTn id="7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3320"/>
                                        </p:tgtEl>
                                        <p:attrNameLst>
                                          <p:attrName>style.visibility</p:attrName>
                                        </p:attrNameLst>
                                      </p:cBhvr>
                                      <p:to>
                                        <p:strVal val="visible"/>
                                      </p:to>
                                    </p:set>
                                    <p:animEffect transition="in" filter="fade">
                                      <p:cBhvr>
                                        <p:cTn id="84" dur="1000"/>
                                        <p:tgtEl>
                                          <p:spTgt spid="13320"/>
                                        </p:tgtEl>
                                      </p:cBhvr>
                                    </p:animEffect>
                                    <p:anim calcmode="lin" valueType="num">
                                      <p:cBhvr>
                                        <p:cTn id="85" dur="1000" fill="hold"/>
                                        <p:tgtEl>
                                          <p:spTgt spid="13320"/>
                                        </p:tgtEl>
                                        <p:attrNameLst>
                                          <p:attrName>ppt_x</p:attrName>
                                        </p:attrNameLst>
                                      </p:cBhvr>
                                      <p:tavLst>
                                        <p:tav tm="0">
                                          <p:val>
                                            <p:strVal val="#ppt_x"/>
                                          </p:val>
                                        </p:tav>
                                        <p:tav tm="100000">
                                          <p:val>
                                            <p:strVal val="#ppt_x"/>
                                          </p:val>
                                        </p:tav>
                                      </p:tavLst>
                                    </p:anim>
                                    <p:anim calcmode="lin" valueType="num">
                                      <p:cBhvr>
                                        <p:cTn id="86" dur="1000" fill="hold"/>
                                        <p:tgtEl>
                                          <p:spTgt spid="13320"/>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3318"/>
                                        </p:tgtEl>
                                        <p:attrNameLst>
                                          <p:attrName>style.visibility</p:attrName>
                                        </p:attrNameLst>
                                      </p:cBhvr>
                                      <p:to>
                                        <p:strVal val="visible"/>
                                      </p:to>
                                    </p:set>
                                    <p:animEffect transition="in" filter="fade">
                                      <p:cBhvr>
                                        <p:cTn id="91" dur="1000"/>
                                        <p:tgtEl>
                                          <p:spTgt spid="13318"/>
                                        </p:tgtEl>
                                      </p:cBhvr>
                                    </p:animEffect>
                                    <p:anim calcmode="lin" valueType="num">
                                      <p:cBhvr>
                                        <p:cTn id="92" dur="1000" fill="hold"/>
                                        <p:tgtEl>
                                          <p:spTgt spid="13318"/>
                                        </p:tgtEl>
                                        <p:attrNameLst>
                                          <p:attrName>ppt_x</p:attrName>
                                        </p:attrNameLst>
                                      </p:cBhvr>
                                      <p:tavLst>
                                        <p:tav tm="0">
                                          <p:val>
                                            <p:strVal val="#ppt_x"/>
                                          </p:val>
                                        </p:tav>
                                        <p:tav tm="100000">
                                          <p:val>
                                            <p:strVal val="#ppt_x"/>
                                          </p:val>
                                        </p:tav>
                                      </p:tavLst>
                                    </p:anim>
                                    <p:anim calcmode="lin" valueType="num">
                                      <p:cBhvr>
                                        <p:cTn id="93" dur="1000" fill="hold"/>
                                        <p:tgtEl>
                                          <p:spTgt spid="133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7" grpId="0" animBg="1"/>
      <p:bldP spid="24" grpId="0" animBg="1"/>
      <p:bldP spid="28" grpId="0" animBg="1"/>
      <p:bldP spid="133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2.bp.blogspot.com/_XRKPDbv8aRU/TSZ3a5GDXdI/AAAAAAAAAJE/nrxM29E4RPo/s1600/theatre.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title"/>
          </p:nvPr>
        </p:nvSpPr>
        <p:spPr>
          <a:xfrm>
            <a:off x="457200" y="0"/>
            <a:ext cx="8229600" cy="778098"/>
          </a:xfrm>
        </p:spPr>
        <p:txBody>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Η δομή του αρχαίου θεάτρου</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392138" y="2315041"/>
            <a:ext cx="2451670" cy="1569660"/>
          </a:xfrm>
          <a:prstGeom prst="rect">
            <a:avLst/>
          </a:prstGeom>
          <a:solidFill>
            <a:schemeClr val="bg1">
              <a:lumMod val="85000"/>
            </a:schemeClr>
          </a:solidFill>
          <a:ln>
            <a:solidFill>
              <a:srgbClr val="002060"/>
            </a:solidFill>
          </a:ln>
        </p:spPr>
        <p:txBody>
          <a:bodyPr wrap="square" rtlCol="0">
            <a:spAutoFit/>
          </a:bodyPr>
          <a:lstStyle/>
          <a:p>
            <a:pPr algn="ctr"/>
            <a:r>
              <a:rPr lang="el-GR" sz="3200" b="1" dirty="0" smtClean="0">
                <a:solidFill>
                  <a:srgbClr val="002060"/>
                </a:solidFill>
                <a:effectLst>
                  <a:outerShdw blurRad="38100" dist="38100" dir="2700000" algn="tl">
                    <a:srgbClr val="000000">
                      <a:alpha val="43137"/>
                    </a:srgbClr>
                  </a:outerShdw>
                </a:effectLst>
                <a:latin typeface="Old Standard" pitchFamily="18" charset="0"/>
                <a:ea typeface="Old Standard" pitchFamily="18" charset="0"/>
                <a:cs typeface="Old Standard" pitchFamily="18" charset="0"/>
              </a:rPr>
              <a:t>Κυρίως </a:t>
            </a:r>
            <a:r>
              <a:rPr lang="el-GR" sz="3200" b="1" dirty="0" err="1" smtClean="0">
                <a:solidFill>
                  <a:srgbClr val="002060"/>
                </a:solidFill>
                <a:effectLst>
                  <a:outerShdw blurRad="38100" dist="38100" dir="2700000" algn="tl">
                    <a:srgbClr val="000000">
                      <a:alpha val="43137"/>
                    </a:srgbClr>
                  </a:outerShdw>
                </a:effectLst>
                <a:latin typeface="Old Standard" pitchFamily="18" charset="0"/>
                <a:ea typeface="Old Standard" pitchFamily="18" charset="0"/>
                <a:cs typeface="Old Standard" pitchFamily="18" charset="0"/>
              </a:rPr>
              <a:t>θέατρον</a:t>
            </a:r>
            <a:r>
              <a:rPr lang="el-GR" sz="3200" b="1" dirty="0" smtClean="0">
                <a:solidFill>
                  <a:srgbClr val="002060"/>
                </a:solidFill>
                <a:effectLst>
                  <a:outerShdw blurRad="38100" dist="38100" dir="2700000" algn="tl">
                    <a:srgbClr val="000000">
                      <a:alpha val="43137"/>
                    </a:srgbClr>
                  </a:outerShdw>
                </a:effectLst>
                <a:latin typeface="Old Standard" pitchFamily="18" charset="0"/>
                <a:ea typeface="Old Standard" pitchFamily="18" charset="0"/>
                <a:cs typeface="Old Standard" pitchFamily="18" charset="0"/>
              </a:rPr>
              <a:t> </a:t>
            </a:r>
            <a:r>
              <a:rPr lang="el-GR" sz="3200" b="1" dirty="0" smtClean="0">
                <a:solidFill>
                  <a:srgbClr val="002060"/>
                </a:solidFill>
                <a:effectLst>
                  <a:outerShdw blurRad="38100" dist="38100" dir="2700000" algn="tl">
                    <a:srgbClr val="000000">
                      <a:alpha val="43137"/>
                    </a:srgbClr>
                  </a:outerShdw>
                </a:effectLst>
                <a:latin typeface="Ubuntu Mono" panose="020B0509030602030204" pitchFamily="49" charset="0"/>
              </a:rPr>
              <a:t>ή </a:t>
            </a:r>
            <a:r>
              <a:rPr lang="el-GR" sz="3200" b="1" dirty="0" err="1" smtClean="0">
                <a:solidFill>
                  <a:srgbClr val="002060"/>
                </a:solidFill>
                <a:effectLst>
                  <a:outerShdw blurRad="38100" dist="38100" dir="2700000" algn="tl">
                    <a:srgbClr val="000000">
                      <a:alpha val="43137"/>
                    </a:srgbClr>
                  </a:outerShdw>
                </a:effectLst>
                <a:latin typeface="Old Standard" pitchFamily="18" charset="0"/>
                <a:ea typeface="Old Standard" pitchFamily="18" charset="0"/>
                <a:cs typeface="Old Standard" pitchFamily="18" charset="0"/>
              </a:rPr>
              <a:t>κο</a:t>
            </a:r>
            <a:r>
              <a:rPr lang="el-GR" sz="3200" b="1" dirty="0" err="1" smtClean="0">
                <a:solidFill>
                  <a:srgbClr val="002060"/>
                </a:solidFill>
                <a:effectLst>
                  <a:outerShdw blurRad="38100" dist="38100" dir="2700000" algn="tl">
                    <a:srgbClr val="000000">
                      <a:alpha val="43137"/>
                    </a:srgbClr>
                  </a:outerShdw>
                </a:effectLst>
                <a:latin typeface="Old Standard"/>
                <a:ea typeface="Old Standard"/>
                <a:cs typeface="Old Standard"/>
              </a:rPr>
              <a:t>ῖ</a:t>
            </a:r>
            <a:r>
              <a:rPr lang="el-GR" sz="3200" b="1" dirty="0" err="1" smtClean="0">
                <a:solidFill>
                  <a:srgbClr val="002060"/>
                </a:solidFill>
                <a:effectLst>
                  <a:outerShdw blurRad="38100" dist="38100" dir="2700000" algn="tl">
                    <a:srgbClr val="000000">
                      <a:alpha val="43137"/>
                    </a:srgbClr>
                  </a:outerShdw>
                </a:effectLst>
                <a:latin typeface="Old Standard" pitchFamily="18" charset="0"/>
                <a:ea typeface="Old Standard" pitchFamily="18" charset="0"/>
                <a:cs typeface="Old Standard" pitchFamily="18" charset="0"/>
              </a:rPr>
              <a:t>λον</a:t>
            </a:r>
            <a:endParaRPr lang="el-GR" sz="3200" b="1" dirty="0">
              <a:solidFill>
                <a:srgbClr val="002060"/>
              </a:solidFill>
              <a:effectLst>
                <a:outerShdw blurRad="38100" dist="38100" dir="2700000" algn="tl">
                  <a:srgbClr val="000000">
                    <a:alpha val="43137"/>
                  </a:srgbClr>
                </a:outerShdw>
              </a:effectLst>
              <a:latin typeface="Old Standard" pitchFamily="18" charset="0"/>
              <a:ea typeface="Old Standard" pitchFamily="18" charset="0"/>
              <a:cs typeface="Old Standard" pitchFamily="18" charset="0"/>
            </a:endParaRPr>
          </a:p>
        </p:txBody>
      </p:sp>
      <p:sp>
        <p:nvSpPr>
          <p:cNvPr id="5" name="TextBox 4"/>
          <p:cNvSpPr txBox="1"/>
          <p:nvPr/>
        </p:nvSpPr>
        <p:spPr>
          <a:xfrm>
            <a:off x="3851920" y="4149080"/>
            <a:ext cx="2088232" cy="584775"/>
          </a:xfrm>
          <a:prstGeom prst="rect">
            <a:avLst/>
          </a:prstGeom>
          <a:solidFill>
            <a:schemeClr val="bg1">
              <a:lumMod val="85000"/>
            </a:schemeClr>
          </a:solidFill>
          <a:ln>
            <a:solidFill>
              <a:srgbClr val="002060"/>
            </a:solidFill>
          </a:ln>
        </p:spPr>
        <p:txBody>
          <a:bodyPr wrap="square" rtlCol="0">
            <a:spAutoFit/>
          </a:bodyPr>
          <a:lstStyle/>
          <a:p>
            <a:pPr algn="ctr"/>
            <a:r>
              <a:rPr lang="el-GR" sz="3200" b="1" dirty="0">
                <a:solidFill>
                  <a:srgbClr val="002060"/>
                </a:solidFill>
                <a:effectLst>
                  <a:outerShdw blurRad="38100" dist="38100" dir="2700000" algn="tl">
                    <a:srgbClr val="000000">
                      <a:alpha val="43137"/>
                    </a:srgbClr>
                  </a:outerShdw>
                </a:effectLst>
                <a:latin typeface="Old Standard" pitchFamily="18" charset="0"/>
                <a:ea typeface="Old Standard" pitchFamily="18" charset="0"/>
                <a:cs typeface="Old Standard" pitchFamily="18" charset="0"/>
              </a:rPr>
              <a:t>Ο</a:t>
            </a:r>
            <a:r>
              <a:rPr lang="el-GR" sz="3200" b="1" dirty="0" smtClean="0">
                <a:solidFill>
                  <a:srgbClr val="002060"/>
                </a:solidFill>
                <a:effectLst>
                  <a:outerShdw blurRad="38100" dist="38100" dir="2700000" algn="tl">
                    <a:srgbClr val="000000">
                      <a:alpha val="43137"/>
                    </a:srgbClr>
                  </a:outerShdw>
                </a:effectLst>
                <a:latin typeface="Old Standard" pitchFamily="18" charset="0"/>
                <a:ea typeface="Old Standard" pitchFamily="18" charset="0"/>
                <a:cs typeface="Old Standard" pitchFamily="18" charset="0"/>
              </a:rPr>
              <a:t>ρχήστρα</a:t>
            </a:r>
            <a:endParaRPr lang="el-GR" sz="3200" b="1" dirty="0">
              <a:solidFill>
                <a:srgbClr val="002060"/>
              </a:solidFill>
              <a:effectLst>
                <a:outerShdw blurRad="38100" dist="38100" dir="2700000" algn="tl">
                  <a:srgbClr val="000000">
                    <a:alpha val="43137"/>
                  </a:srgbClr>
                </a:outerShdw>
              </a:effectLst>
              <a:latin typeface="Old Standard" pitchFamily="18" charset="0"/>
              <a:ea typeface="Old Standard" pitchFamily="18" charset="0"/>
              <a:cs typeface="Old Standard" pitchFamily="18" charset="0"/>
            </a:endParaRPr>
          </a:p>
        </p:txBody>
      </p:sp>
      <p:sp>
        <p:nvSpPr>
          <p:cNvPr id="6" name="TextBox 5"/>
          <p:cNvSpPr txBox="1"/>
          <p:nvPr/>
        </p:nvSpPr>
        <p:spPr>
          <a:xfrm>
            <a:off x="5796136" y="1988840"/>
            <a:ext cx="1584176" cy="584775"/>
          </a:xfrm>
          <a:prstGeom prst="rect">
            <a:avLst/>
          </a:prstGeom>
          <a:solidFill>
            <a:schemeClr val="bg1">
              <a:lumMod val="95000"/>
            </a:schemeClr>
          </a:solidFill>
          <a:ln>
            <a:solidFill>
              <a:srgbClr val="002060"/>
            </a:solidFill>
          </a:ln>
        </p:spPr>
        <p:txBody>
          <a:bodyPr wrap="square" rtlCol="0">
            <a:spAutoFit/>
          </a:bodyPr>
          <a:lstStyle/>
          <a:p>
            <a:pPr algn="ctr"/>
            <a:r>
              <a:rPr lang="el-GR" sz="3200" b="1" dirty="0" smtClean="0">
                <a:solidFill>
                  <a:srgbClr val="002060"/>
                </a:solidFill>
                <a:effectLst>
                  <a:outerShdw blurRad="38100" dist="38100" dir="2700000" algn="tl">
                    <a:srgbClr val="000000">
                      <a:alpha val="43137"/>
                    </a:srgbClr>
                  </a:outerShdw>
                </a:effectLst>
                <a:latin typeface="Old Standard" pitchFamily="18" charset="0"/>
                <a:ea typeface="Old Standard" pitchFamily="18" charset="0"/>
                <a:cs typeface="Old Standard" pitchFamily="18" charset="0"/>
              </a:rPr>
              <a:t>σκηνή</a:t>
            </a:r>
            <a:endParaRPr lang="el-GR" sz="3200" b="1" dirty="0">
              <a:solidFill>
                <a:srgbClr val="002060"/>
              </a:solidFill>
              <a:effectLst>
                <a:outerShdw blurRad="38100" dist="38100" dir="2700000" algn="tl">
                  <a:srgbClr val="000000">
                    <a:alpha val="43137"/>
                  </a:srgbClr>
                </a:outerShdw>
              </a:effectLst>
              <a:latin typeface="Old Standard" pitchFamily="18" charset="0"/>
              <a:ea typeface="Old Standard" pitchFamily="18" charset="0"/>
              <a:cs typeface="Old Standard" pitchFamily="18" charset="0"/>
            </a:endParaRPr>
          </a:p>
        </p:txBody>
      </p:sp>
      <p:cxnSp>
        <p:nvCxnSpPr>
          <p:cNvPr id="8" name="Ευθύγραμμο βέλος σύνδεσης 7"/>
          <p:cNvCxnSpPr>
            <a:stCxn id="2" idx="2"/>
            <a:endCxn id="3" idx="0"/>
          </p:cNvCxnSpPr>
          <p:nvPr/>
        </p:nvCxnSpPr>
        <p:spPr>
          <a:xfrm flipH="1">
            <a:off x="1617973" y="778098"/>
            <a:ext cx="2954027" cy="1536943"/>
          </a:xfrm>
          <a:prstGeom prst="straightConnector1">
            <a:avLst/>
          </a:prstGeom>
          <a:ln w="28575">
            <a:solidFill>
              <a:srgbClr val="FFFF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Ευθύγραμμο βέλος σύνδεσης 10"/>
          <p:cNvCxnSpPr>
            <a:endCxn id="5" idx="0"/>
          </p:cNvCxnSpPr>
          <p:nvPr/>
        </p:nvCxnSpPr>
        <p:spPr>
          <a:xfrm>
            <a:off x="4572000" y="778098"/>
            <a:ext cx="324036" cy="3370982"/>
          </a:xfrm>
          <a:prstGeom prst="straightConnector1">
            <a:avLst/>
          </a:prstGeom>
          <a:ln w="28575">
            <a:solidFill>
              <a:srgbClr val="FFFF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Ευθύγραμμο βέλος σύνδεσης 12"/>
          <p:cNvCxnSpPr>
            <a:endCxn id="6" idx="0"/>
          </p:cNvCxnSpPr>
          <p:nvPr/>
        </p:nvCxnSpPr>
        <p:spPr>
          <a:xfrm>
            <a:off x="4572000" y="778098"/>
            <a:ext cx="2016224" cy="1210742"/>
          </a:xfrm>
          <a:prstGeom prst="straightConnector1">
            <a:avLst/>
          </a:prstGeom>
          <a:ln w="28575">
            <a:solidFill>
              <a:srgbClr val="FFFF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860477784"/>
      </p:ext>
    </p:extLst>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fltVal val="0"/>
                                          </p:val>
                                        </p:tav>
                                        <p:tav tm="100000">
                                          <p:val>
                                            <p:strVal val="#ppt_w"/>
                                          </p:val>
                                        </p:tav>
                                      </p:tavLst>
                                    </p:anim>
                                    <p:anim calcmode="lin" valueType="num">
                                      <p:cBhvr>
                                        <p:cTn id="15" dur="1500" fill="hold"/>
                                        <p:tgtEl>
                                          <p:spTgt spid="8"/>
                                        </p:tgtEl>
                                        <p:attrNameLst>
                                          <p:attrName>ppt_h</p:attrName>
                                        </p:attrNameLst>
                                      </p:cBhvr>
                                      <p:tavLst>
                                        <p:tav tm="0">
                                          <p:val>
                                            <p:fltVal val="0"/>
                                          </p:val>
                                        </p:tav>
                                        <p:tav tm="100000">
                                          <p:val>
                                            <p:strVal val="#ppt_h"/>
                                          </p:val>
                                        </p:tav>
                                      </p:tavLst>
                                    </p:anim>
                                    <p:animEffect transition="in" filter="fade">
                                      <p:cBhvr>
                                        <p:cTn id="16" dur="1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500" fill="hold"/>
                                        <p:tgtEl>
                                          <p:spTgt spid="3"/>
                                        </p:tgtEl>
                                        <p:attrNameLst>
                                          <p:attrName>ppt_w</p:attrName>
                                        </p:attrNameLst>
                                      </p:cBhvr>
                                      <p:tavLst>
                                        <p:tav tm="0">
                                          <p:val>
                                            <p:fltVal val="0"/>
                                          </p:val>
                                        </p:tav>
                                        <p:tav tm="100000">
                                          <p:val>
                                            <p:strVal val="#ppt_w"/>
                                          </p:val>
                                        </p:tav>
                                      </p:tavLst>
                                    </p:anim>
                                    <p:anim calcmode="lin" valueType="num">
                                      <p:cBhvr>
                                        <p:cTn id="22" dur="1500" fill="hold"/>
                                        <p:tgtEl>
                                          <p:spTgt spid="3"/>
                                        </p:tgtEl>
                                        <p:attrNameLst>
                                          <p:attrName>ppt_h</p:attrName>
                                        </p:attrNameLst>
                                      </p:cBhvr>
                                      <p:tavLst>
                                        <p:tav tm="0">
                                          <p:val>
                                            <p:fltVal val="0"/>
                                          </p:val>
                                        </p:tav>
                                        <p:tav tm="100000">
                                          <p:val>
                                            <p:strVal val="#ppt_h"/>
                                          </p:val>
                                        </p:tav>
                                      </p:tavLst>
                                    </p:anim>
                                    <p:animEffect transition="in" filter="fade">
                                      <p:cBhvr>
                                        <p:cTn id="23" dur="1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500" fill="hold"/>
                                        <p:tgtEl>
                                          <p:spTgt spid="11"/>
                                        </p:tgtEl>
                                        <p:attrNameLst>
                                          <p:attrName>ppt_w</p:attrName>
                                        </p:attrNameLst>
                                      </p:cBhvr>
                                      <p:tavLst>
                                        <p:tav tm="0">
                                          <p:val>
                                            <p:fltVal val="0"/>
                                          </p:val>
                                        </p:tav>
                                        <p:tav tm="100000">
                                          <p:val>
                                            <p:strVal val="#ppt_w"/>
                                          </p:val>
                                        </p:tav>
                                      </p:tavLst>
                                    </p:anim>
                                    <p:anim calcmode="lin" valueType="num">
                                      <p:cBhvr>
                                        <p:cTn id="29" dur="1500" fill="hold"/>
                                        <p:tgtEl>
                                          <p:spTgt spid="11"/>
                                        </p:tgtEl>
                                        <p:attrNameLst>
                                          <p:attrName>ppt_h</p:attrName>
                                        </p:attrNameLst>
                                      </p:cBhvr>
                                      <p:tavLst>
                                        <p:tav tm="0">
                                          <p:val>
                                            <p:fltVal val="0"/>
                                          </p:val>
                                        </p:tav>
                                        <p:tav tm="100000">
                                          <p:val>
                                            <p:strVal val="#ppt_h"/>
                                          </p:val>
                                        </p:tav>
                                      </p:tavLst>
                                    </p:anim>
                                    <p:animEffect transition="in" filter="fade">
                                      <p:cBhvr>
                                        <p:cTn id="30" dur="1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500" fill="hold"/>
                                        <p:tgtEl>
                                          <p:spTgt spid="5"/>
                                        </p:tgtEl>
                                        <p:attrNameLst>
                                          <p:attrName>ppt_w</p:attrName>
                                        </p:attrNameLst>
                                      </p:cBhvr>
                                      <p:tavLst>
                                        <p:tav tm="0">
                                          <p:val>
                                            <p:fltVal val="0"/>
                                          </p:val>
                                        </p:tav>
                                        <p:tav tm="100000">
                                          <p:val>
                                            <p:strVal val="#ppt_w"/>
                                          </p:val>
                                        </p:tav>
                                      </p:tavLst>
                                    </p:anim>
                                    <p:anim calcmode="lin" valueType="num">
                                      <p:cBhvr>
                                        <p:cTn id="36" dur="1500" fill="hold"/>
                                        <p:tgtEl>
                                          <p:spTgt spid="5"/>
                                        </p:tgtEl>
                                        <p:attrNameLst>
                                          <p:attrName>ppt_h</p:attrName>
                                        </p:attrNameLst>
                                      </p:cBhvr>
                                      <p:tavLst>
                                        <p:tav tm="0">
                                          <p:val>
                                            <p:fltVal val="0"/>
                                          </p:val>
                                        </p:tav>
                                        <p:tav tm="100000">
                                          <p:val>
                                            <p:strVal val="#ppt_h"/>
                                          </p:val>
                                        </p:tav>
                                      </p:tavLst>
                                    </p:anim>
                                    <p:animEffect transition="in" filter="fade">
                                      <p:cBhvr>
                                        <p:cTn id="37" dur="1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1500" fill="hold"/>
                                        <p:tgtEl>
                                          <p:spTgt spid="13"/>
                                        </p:tgtEl>
                                        <p:attrNameLst>
                                          <p:attrName>ppt_w</p:attrName>
                                        </p:attrNameLst>
                                      </p:cBhvr>
                                      <p:tavLst>
                                        <p:tav tm="0">
                                          <p:val>
                                            <p:fltVal val="0"/>
                                          </p:val>
                                        </p:tav>
                                        <p:tav tm="100000">
                                          <p:val>
                                            <p:strVal val="#ppt_w"/>
                                          </p:val>
                                        </p:tav>
                                      </p:tavLst>
                                    </p:anim>
                                    <p:anim calcmode="lin" valueType="num">
                                      <p:cBhvr>
                                        <p:cTn id="43" dur="1500" fill="hold"/>
                                        <p:tgtEl>
                                          <p:spTgt spid="13"/>
                                        </p:tgtEl>
                                        <p:attrNameLst>
                                          <p:attrName>ppt_h</p:attrName>
                                        </p:attrNameLst>
                                      </p:cBhvr>
                                      <p:tavLst>
                                        <p:tav tm="0">
                                          <p:val>
                                            <p:fltVal val="0"/>
                                          </p:val>
                                        </p:tav>
                                        <p:tav tm="100000">
                                          <p:val>
                                            <p:strVal val="#ppt_h"/>
                                          </p:val>
                                        </p:tav>
                                      </p:tavLst>
                                    </p:anim>
                                    <p:animEffect transition="in" filter="fade">
                                      <p:cBhvr>
                                        <p:cTn id="44" dur="1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1500" fill="hold"/>
                                        <p:tgtEl>
                                          <p:spTgt spid="6"/>
                                        </p:tgtEl>
                                        <p:attrNameLst>
                                          <p:attrName>ppt_w</p:attrName>
                                        </p:attrNameLst>
                                      </p:cBhvr>
                                      <p:tavLst>
                                        <p:tav tm="0">
                                          <p:val>
                                            <p:fltVal val="0"/>
                                          </p:val>
                                        </p:tav>
                                        <p:tav tm="100000">
                                          <p:val>
                                            <p:strVal val="#ppt_w"/>
                                          </p:val>
                                        </p:tav>
                                      </p:tavLst>
                                    </p:anim>
                                    <p:anim calcmode="lin" valueType="num">
                                      <p:cBhvr>
                                        <p:cTn id="50" dur="1500" fill="hold"/>
                                        <p:tgtEl>
                                          <p:spTgt spid="6"/>
                                        </p:tgtEl>
                                        <p:attrNameLst>
                                          <p:attrName>ppt_h</p:attrName>
                                        </p:attrNameLst>
                                      </p:cBhvr>
                                      <p:tavLst>
                                        <p:tav tm="0">
                                          <p:val>
                                            <p:fltVal val="0"/>
                                          </p:val>
                                        </p:tav>
                                        <p:tav tm="100000">
                                          <p:val>
                                            <p:strVal val="#ppt_h"/>
                                          </p:val>
                                        </p:tav>
                                      </p:tavLst>
                                    </p:anim>
                                    <p:animEffect transition="in" filter="fade">
                                      <p:cBhvr>
                                        <p:cTn id="51"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historyanswers.co.uk/wp-content/uploads/2013/06/Greek_Theatre.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title"/>
          </p:nvPr>
        </p:nvSpPr>
        <p:spPr>
          <a:xfrm>
            <a:off x="457200" y="1"/>
            <a:ext cx="8229600" cy="922114"/>
          </a:xfrm>
        </p:spPr>
        <p:txBody>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Η δομή του αρχαίου θεάτρου</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14" name="Πλαίσιο κειμένου 2"/>
          <p:cNvSpPr txBox="1">
            <a:spLocks noChangeArrowheads="1"/>
          </p:cNvSpPr>
          <p:nvPr/>
        </p:nvSpPr>
        <p:spPr bwMode="auto">
          <a:xfrm>
            <a:off x="143508" y="951826"/>
            <a:ext cx="4788532" cy="2117134"/>
          </a:xfrm>
          <a:prstGeom prst="rect">
            <a:avLst/>
          </a:prstGeom>
          <a:solidFill>
            <a:srgbClr val="FFFFFF"/>
          </a:solidFill>
          <a:ln w="9525">
            <a:solidFill>
              <a:srgbClr val="000000"/>
            </a:solidFill>
            <a:miter lim="800000"/>
            <a:headEnd/>
            <a:tailEnd/>
          </a:ln>
          <a:effectLst/>
        </p:spPr>
        <p:txBody>
          <a:bodyPr rot="0" vert="horz" wrap="square" lIns="91440" tIns="45720" rIns="91440" bIns="45720" anchor="t" anchorCtr="0" upright="1">
            <a:noAutofit/>
          </a:bodyPr>
          <a:lstStyle/>
          <a:p>
            <a:pPr algn="ctr">
              <a:spcAft>
                <a:spcPts val="0"/>
              </a:spcAft>
            </a:pPr>
            <a:r>
              <a:rPr lang="el-GR" sz="1600" b="1" dirty="0">
                <a:effectLst/>
                <a:latin typeface="Liberation Sans Narrow"/>
                <a:ea typeface="Times New Roman"/>
                <a:cs typeface="Times New Roman"/>
              </a:rPr>
              <a:t>ΚΥΡΙΩΣ ΘΕΑΤΡΟΝ ή ΚΟΙΛΟΝ</a:t>
            </a:r>
            <a:endParaRPr lang="el-GR" sz="1400" b="1" dirty="0">
              <a:effectLst/>
              <a:latin typeface="Georgia"/>
              <a:ea typeface="Times New Roman"/>
              <a:cs typeface="Times New Roman"/>
            </a:endParaRPr>
          </a:p>
          <a:p>
            <a:pPr algn="just">
              <a:spcAft>
                <a:spcPts val="0"/>
              </a:spcAft>
            </a:pPr>
            <a:r>
              <a:rPr lang="el-GR" sz="900" b="0" dirty="0">
                <a:effectLst/>
                <a:latin typeface="Liberation Sans Narrow"/>
                <a:ea typeface="Times New Roman"/>
                <a:cs typeface="Times New Roman"/>
              </a:rPr>
              <a:t> </a:t>
            </a:r>
            <a:endParaRPr lang="el-GR" sz="1400" b="1" dirty="0">
              <a:effectLst/>
              <a:latin typeface="Georgia"/>
              <a:ea typeface="Times New Roman"/>
              <a:cs typeface="Times New Roman"/>
            </a:endParaRPr>
          </a:p>
          <a:p>
            <a:pPr algn="ctr">
              <a:spcAft>
                <a:spcPts val="0"/>
              </a:spcAft>
            </a:pPr>
            <a:r>
              <a:rPr lang="el-GR" sz="1100" b="0" dirty="0">
                <a:effectLst/>
                <a:latin typeface="Liberation Sans Narrow"/>
                <a:ea typeface="Times New Roman"/>
                <a:cs typeface="Times New Roman"/>
              </a:rPr>
              <a:t>Αποτελείται από :</a:t>
            </a:r>
            <a:endParaRPr lang="el-GR" sz="1400" b="1" dirty="0">
              <a:effectLst/>
              <a:latin typeface="Georgia"/>
              <a:ea typeface="Times New Roman"/>
              <a:cs typeface="Times New Roman"/>
            </a:endParaRPr>
          </a:p>
          <a:p>
            <a:pPr algn="just">
              <a:spcAft>
                <a:spcPts val="0"/>
              </a:spcAft>
            </a:pPr>
            <a:r>
              <a:rPr lang="el-GR" sz="1400" b="1" dirty="0">
                <a:effectLst/>
                <a:latin typeface="Liberation Sans Narrow"/>
                <a:ea typeface="Times New Roman"/>
                <a:cs typeface="Times New Roman"/>
              </a:rPr>
              <a:t>α)</a:t>
            </a:r>
            <a:r>
              <a:rPr lang="el-GR" sz="1400" b="0" dirty="0">
                <a:effectLst/>
                <a:latin typeface="Liberation Sans Narrow"/>
                <a:ea typeface="Times New Roman"/>
                <a:cs typeface="Times New Roman"/>
              </a:rPr>
              <a:t> ένα ή δυο </a:t>
            </a:r>
            <a:r>
              <a:rPr lang="el-GR" sz="1400" b="1" dirty="0">
                <a:effectLst/>
                <a:latin typeface="Liberation Sans Narrow"/>
                <a:ea typeface="Times New Roman"/>
                <a:cs typeface="Times New Roman"/>
              </a:rPr>
              <a:t>διαζώματα </a:t>
            </a:r>
            <a:r>
              <a:rPr lang="el-GR" sz="1400" b="0" dirty="0">
                <a:effectLst/>
                <a:latin typeface="Liberation Sans Narrow"/>
                <a:ea typeface="Times New Roman"/>
                <a:cs typeface="Times New Roman"/>
              </a:rPr>
              <a:t>(οριζόντιους διαδρόμους που διευκολύνουν την μετάβαση των θεατών).</a:t>
            </a:r>
            <a:endParaRPr lang="el-GR" b="1" dirty="0">
              <a:effectLst/>
              <a:latin typeface="Georgia"/>
              <a:ea typeface="Times New Roman"/>
              <a:cs typeface="Times New Roman"/>
            </a:endParaRPr>
          </a:p>
          <a:p>
            <a:pPr algn="just">
              <a:spcAft>
                <a:spcPts val="0"/>
              </a:spcAft>
            </a:pPr>
            <a:r>
              <a:rPr lang="el-GR" sz="1400" b="1" dirty="0">
                <a:effectLst/>
                <a:latin typeface="Liberation Sans Narrow"/>
                <a:ea typeface="Times New Roman"/>
                <a:cs typeface="Times New Roman"/>
              </a:rPr>
              <a:t>β) </a:t>
            </a:r>
            <a:r>
              <a:rPr lang="el-GR" sz="1400" b="0" dirty="0">
                <a:effectLst/>
                <a:latin typeface="Liberation Sans Narrow"/>
                <a:ea typeface="Times New Roman"/>
                <a:cs typeface="Times New Roman"/>
              </a:rPr>
              <a:t>τις </a:t>
            </a:r>
            <a:r>
              <a:rPr lang="el-GR" sz="1400" b="1" dirty="0">
                <a:effectLst/>
                <a:latin typeface="Liberation Sans Narrow"/>
                <a:ea typeface="Times New Roman"/>
                <a:cs typeface="Times New Roman"/>
              </a:rPr>
              <a:t>κλίμακες</a:t>
            </a:r>
            <a:r>
              <a:rPr lang="el-GR" sz="1400" b="0" dirty="0">
                <a:effectLst/>
                <a:latin typeface="Liberation Sans Narrow"/>
                <a:ea typeface="Times New Roman"/>
                <a:cs typeface="Times New Roman"/>
              </a:rPr>
              <a:t> (= σκάλες που βοηθούσαν τους θεατές να ανέβουν πιο ψηλά). Οι κλίμακες δημιουργούσαν τις </a:t>
            </a:r>
            <a:r>
              <a:rPr lang="el-GR" sz="1400" b="1" dirty="0">
                <a:effectLst/>
                <a:latin typeface="Liberation Sans Narrow"/>
                <a:ea typeface="Times New Roman"/>
                <a:cs typeface="Times New Roman"/>
              </a:rPr>
              <a:t>κερκίδες</a:t>
            </a:r>
            <a:r>
              <a:rPr lang="el-GR" sz="1400" b="0" dirty="0">
                <a:effectLst/>
                <a:latin typeface="Liberation Sans Narrow"/>
                <a:ea typeface="Times New Roman"/>
                <a:cs typeface="Times New Roman"/>
              </a:rPr>
              <a:t>.  </a:t>
            </a:r>
            <a:endParaRPr lang="el-GR" b="1" dirty="0">
              <a:effectLst/>
              <a:latin typeface="Georgia"/>
              <a:ea typeface="Times New Roman"/>
              <a:cs typeface="Times New Roman"/>
            </a:endParaRPr>
          </a:p>
          <a:p>
            <a:pPr algn="just">
              <a:spcAft>
                <a:spcPts val="0"/>
              </a:spcAft>
            </a:pPr>
            <a:r>
              <a:rPr lang="el-GR" sz="1400" b="1" dirty="0">
                <a:effectLst/>
                <a:latin typeface="Liberation Sans Narrow"/>
                <a:ea typeface="Times New Roman"/>
                <a:cs typeface="Times New Roman"/>
              </a:rPr>
              <a:t>γ)</a:t>
            </a:r>
            <a:r>
              <a:rPr lang="el-GR" sz="1400" b="0" dirty="0">
                <a:effectLst/>
                <a:latin typeface="Liberation Sans Narrow"/>
                <a:ea typeface="Times New Roman"/>
                <a:cs typeface="Times New Roman"/>
              </a:rPr>
              <a:t> τα </a:t>
            </a:r>
            <a:r>
              <a:rPr lang="el-GR" sz="1400" b="1" dirty="0">
                <a:effectLst/>
                <a:latin typeface="Liberation Sans Narrow"/>
                <a:ea typeface="Times New Roman"/>
                <a:cs typeface="Times New Roman"/>
              </a:rPr>
              <a:t>εδώλια</a:t>
            </a:r>
            <a:r>
              <a:rPr lang="el-GR" sz="1400" b="0" dirty="0">
                <a:effectLst/>
                <a:latin typeface="Liberation Sans Narrow"/>
                <a:ea typeface="Times New Roman"/>
                <a:cs typeface="Times New Roman"/>
              </a:rPr>
              <a:t>, καθίσματα δηλαδή για τους θεατές, αρχικά κατασκευασμένα από ξύλο, με το πέρασμα όμως του χρόνου κατασκευασμένα από μάρμαρο.</a:t>
            </a:r>
            <a:endParaRPr lang="el-GR" sz="1400" b="1" dirty="0">
              <a:effectLst/>
              <a:latin typeface="Georgia"/>
              <a:ea typeface="Times New Roman"/>
              <a:cs typeface="Times New Roman"/>
            </a:endParaRPr>
          </a:p>
          <a:p>
            <a:pPr algn="just">
              <a:spcAft>
                <a:spcPts val="0"/>
              </a:spcAft>
            </a:pPr>
            <a:r>
              <a:rPr lang="el-GR" sz="1100" b="0" dirty="0">
                <a:effectLst/>
                <a:latin typeface="Liberation Sans Narrow"/>
                <a:ea typeface="Times New Roman"/>
                <a:cs typeface="Times New Roman"/>
              </a:rPr>
              <a:t> </a:t>
            </a:r>
            <a:endParaRPr lang="el-GR" sz="1400" b="1" dirty="0">
              <a:effectLst/>
              <a:latin typeface="Georgia"/>
              <a:ea typeface="Times New Roman"/>
              <a:cs typeface="Times New Roman"/>
            </a:endParaRPr>
          </a:p>
          <a:p>
            <a:pPr algn="just">
              <a:spcAft>
                <a:spcPts val="0"/>
              </a:spcAft>
            </a:pPr>
            <a:endParaRPr lang="el-GR" sz="1400" b="1" dirty="0">
              <a:effectLst/>
              <a:latin typeface="Georgia"/>
              <a:ea typeface="Times New Roman"/>
              <a:cs typeface="Times New Roman"/>
            </a:endParaRPr>
          </a:p>
          <a:p>
            <a:pPr algn="just">
              <a:spcAft>
                <a:spcPts val="0"/>
              </a:spcAft>
            </a:pPr>
            <a:r>
              <a:rPr lang="el-GR" sz="900" b="0" dirty="0">
                <a:effectLst/>
                <a:latin typeface="Liberation Sans Narrow"/>
                <a:ea typeface="Times New Roman"/>
                <a:cs typeface="Times New Roman"/>
              </a:rPr>
              <a:t> </a:t>
            </a:r>
            <a:endParaRPr lang="el-GR" sz="1400" b="1" dirty="0">
              <a:effectLst/>
              <a:latin typeface="Georgia"/>
              <a:ea typeface="Times New Roman"/>
              <a:cs typeface="Times New Roman"/>
            </a:endParaRPr>
          </a:p>
          <a:p>
            <a:pPr algn="just">
              <a:spcAft>
                <a:spcPts val="0"/>
              </a:spcAft>
            </a:pPr>
            <a:r>
              <a:rPr lang="el-GR" sz="900" b="0" dirty="0">
                <a:effectLst/>
                <a:latin typeface="Georgia"/>
                <a:ea typeface="Times New Roman"/>
                <a:cs typeface="Times New Roman"/>
              </a:rPr>
              <a:t> </a:t>
            </a:r>
            <a:endParaRPr lang="el-GR" sz="1400" b="1" dirty="0">
              <a:effectLst/>
              <a:latin typeface="Georgia"/>
              <a:ea typeface="Times New Roman"/>
              <a:cs typeface="Times New Roman"/>
            </a:endParaRPr>
          </a:p>
          <a:p>
            <a:pPr algn="just">
              <a:spcAft>
                <a:spcPts val="0"/>
              </a:spcAft>
            </a:pPr>
            <a:r>
              <a:rPr lang="el-GR" sz="900" b="0" dirty="0">
                <a:effectLst/>
                <a:latin typeface="Georgia"/>
                <a:ea typeface="Times New Roman"/>
                <a:cs typeface="Times New Roman"/>
              </a:rPr>
              <a:t> </a:t>
            </a:r>
            <a:endParaRPr lang="el-GR" sz="1400" b="1" dirty="0">
              <a:effectLst/>
              <a:latin typeface="Georgia"/>
              <a:ea typeface="Times New Roman"/>
              <a:cs typeface="Times New Roman"/>
            </a:endParaRPr>
          </a:p>
          <a:p>
            <a:pPr algn="just">
              <a:spcAft>
                <a:spcPts val="0"/>
              </a:spcAft>
            </a:pPr>
            <a:r>
              <a:rPr lang="el-GR" sz="900" b="0" dirty="0">
                <a:effectLst/>
                <a:latin typeface="Georgia"/>
                <a:ea typeface="Times New Roman"/>
                <a:cs typeface="Times New Roman"/>
              </a:rPr>
              <a:t> </a:t>
            </a:r>
            <a:endParaRPr lang="el-GR" sz="1400" b="1" dirty="0">
              <a:effectLst/>
              <a:latin typeface="Georgia"/>
              <a:ea typeface="Times New Roman"/>
              <a:cs typeface="Times New Roman"/>
            </a:endParaRPr>
          </a:p>
          <a:p>
            <a:pPr algn="just">
              <a:spcAft>
                <a:spcPts val="0"/>
              </a:spcAft>
            </a:pPr>
            <a:r>
              <a:rPr lang="el-GR" sz="900" b="0" dirty="0">
                <a:effectLst/>
                <a:latin typeface="Georgia"/>
                <a:ea typeface="Times New Roman"/>
                <a:cs typeface="Times New Roman"/>
              </a:rPr>
              <a:t>  </a:t>
            </a:r>
            <a:endParaRPr lang="el-GR" sz="1400" b="1" dirty="0">
              <a:effectLst/>
              <a:latin typeface="Georgia"/>
              <a:ea typeface="Times New Roman"/>
              <a:cs typeface="Times New Roman"/>
            </a:endParaRPr>
          </a:p>
          <a:p>
            <a:pPr algn="just">
              <a:spcAft>
                <a:spcPts val="0"/>
              </a:spcAft>
            </a:pPr>
            <a:r>
              <a:rPr lang="el-GR" sz="900" b="0" dirty="0">
                <a:effectLst/>
                <a:latin typeface="Georgia"/>
                <a:ea typeface="Times New Roman"/>
                <a:cs typeface="Times New Roman"/>
              </a:rPr>
              <a:t> </a:t>
            </a:r>
            <a:endParaRPr lang="el-GR" sz="1400" b="1" dirty="0">
              <a:effectLst/>
              <a:latin typeface="Georgia"/>
              <a:ea typeface="Times New Roman"/>
              <a:cs typeface="Times New Roman"/>
            </a:endParaRPr>
          </a:p>
        </p:txBody>
      </p:sp>
      <p:sp>
        <p:nvSpPr>
          <p:cNvPr id="5" name="TextBox 4"/>
          <p:cNvSpPr txBox="1"/>
          <p:nvPr/>
        </p:nvSpPr>
        <p:spPr>
          <a:xfrm>
            <a:off x="7164288" y="1916832"/>
            <a:ext cx="1224136" cy="369332"/>
          </a:xfrm>
          <a:prstGeom prst="rect">
            <a:avLst/>
          </a:prstGeom>
          <a:noFill/>
        </p:spPr>
        <p:txBody>
          <a:bodyPr wrap="square" rtlCol="0">
            <a:spAutoFit/>
          </a:bodyPr>
          <a:lstStyle/>
          <a:p>
            <a:pPr algn="ctr"/>
            <a:r>
              <a:rPr lang="el-GR" b="1" dirty="0" smtClean="0">
                <a:latin typeface="Ubuntu Mono" panose="020B0509030602030204" pitchFamily="49" charset="0"/>
              </a:rPr>
              <a:t>διάζωμα</a:t>
            </a:r>
            <a:endParaRPr lang="el-GR" b="1" dirty="0">
              <a:latin typeface="Ubuntu Mono" panose="020B0509030602030204" pitchFamily="49" charset="0"/>
            </a:endParaRPr>
          </a:p>
        </p:txBody>
      </p:sp>
      <p:cxnSp>
        <p:nvCxnSpPr>
          <p:cNvPr id="10" name="Ευθύγραμμο βέλος σύνδεσης 9"/>
          <p:cNvCxnSpPr>
            <a:stCxn id="5" idx="2"/>
          </p:cNvCxnSpPr>
          <p:nvPr/>
        </p:nvCxnSpPr>
        <p:spPr>
          <a:xfrm flipH="1">
            <a:off x="7020272" y="2286164"/>
            <a:ext cx="756084" cy="782796"/>
          </a:xfrm>
          <a:prstGeom prst="straightConnector1">
            <a:avLst/>
          </a:prstGeom>
          <a:ln w="190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27984" y="3454133"/>
            <a:ext cx="1152128" cy="369332"/>
          </a:xfrm>
          <a:prstGeom prst="rect">
            <a:avLst/>
          </a:prstGeom>
          <a:noFill/>
        </p:spPr>
        <p:txBody>
          <a:bodyPr wrap="square" rtlCol="0">
            <a:spAutoFit/>
          </a:bodyPr>
          <a:lstStyle/>
          <a:p>
            <a:r>
              <a:rPr lang="el-GR" b="1" dirty="0" smtClean="0">
                <a:latin typeface="Ubuntu Mono" panose="020B0509030602030204" pitchFamily="49" charset="0"/>
              </a:rPr>
              <a:t>κλίμακες</a:t>
            </a:r>
            <a:endParaRPr lang="el-GR" b="1" dirty="0">
              <a:latin typeface="Ubuntu Mono" panose="020B0509030602030204" pitchFamily="49" charset="0"/>
            </a:endParaRPr>
          </a:p>
        </p:txBody>
      </p:sp>
      <p:cxnSp>
        <p:nvCxnSpPr>
          <p:cNvPr id="13" name="Ευθύγραμμο βέλος σύνδεσης 12"/>
          <p:cNvCxnSpPr/>
          <p:nvPr/>
        </p:nvCxnSpPr>
        <p:spPr>
          <a:xfrm>
            <a:off x="5004048" y="3823465"/>
            <a:ext cx="216024" cy="757663"/>
          </a:xfrm>
          <a:prstGeom prst="straightConnector1">
            <a:avLst/>
          </a:prstGeom>
          <a:ln w="190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Ευθύγραμμο βέλος σύνδεσης 15"/>
          <p:cNvCxnSpPr/>
          <p:nvPr/>
        </p:nvCxnSpPr>
        <p:spPr>
          <a:xfrm>
            <a:off x="5004048" y="3823465"/>
            <a:ext cx="1224136" cy="54795"/>
          </a:xfrm>
          <a:prstGeom prst="straightConnector1">
            <a:avLst/>
          </a:prstGeom>
          <a:ln w="190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Ευθύγραμμο βέλος σύνδεσης 18"/>
          <p:cNvCxnSpPr/>
          <p:nvPr/>
        </p:nvCxnSpPr>
        <p:spPr>
          <a:xfrm flipH="1">
            <a:off x="3347864" y="3823465"/>
            <a:ext cx="1656184" cy="541639"/>
          </a:xfrm>
          <a:prstGeom prst="straightConnector1">
            <a:avLst/>
          </a:prstGeom>
          <a:ln w="190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403648" y="4094284"/>
            <a:ext cx="1008112" cy="369332"/>
          </a:xfrm>
          <a:prstGeom prst="rect">
            <a:avLst/>
          </a:prstGeom>
          <a:noFill/>
        </p:spPr>
        <p:txBody>
          <a:bodyPr wrap="square" rtlCol="0">
            <a:spAutoFit/>
          </a:bodyPr>
          <a:lstStyle/>
          <a:p>
            <a:pPr algn="ctr"/>
            <a:r>
              <a:rPr lang="el-GR" b="1" dirty="0" smtClean="0">
                <a:latin typeface="Ubuntu Mono" panose="020B0509030602030204" pitchFamily="49" charset="0"/>
              </a:rPr>
              <a:t>εδώλια</a:t>
            </a:r>
            <a:endParaRPr lang="el-GR" b="1" dirty="0">
              <a:latin typeface="Ubuntu Mono" panose="020B0509030602030204" pitchFamily="49" charset="0"/>
            </a:endParaRPr>
          </a:p>
        </p:txBody>
      </p:sp>
      <p:cxnSp>
        <p:nvCxnSpPr>
          <p:cNvPr id="22" name="Ευθύγραμμο βέλος σύνδεσης 21"/>
          <p:cNvCxnSpPr>
            <a:stCxn id="20" idx="2"/>
          </p:cNvCxnSpPr>
          <p:nvPr/>
        </p:nvCxnSpPr>
        <p:spPr>
          <a:xfrm>
            <a:off x="1907704" y="4463616"/>
            <a:ext cx="630070" cy="261528"/>
          </a:xfrm>
          <a:prstGeom prst="straightConnector1">
            <a:avLst/>
          </a:prstGeom>
          <a:ln w="190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345242136"/>
      </p:ext>
    </p:extLst>
  </p:cSld>
  <p:clrMapOvr>
    <a:masterClrMapping/>
  </p:clrMapOvr>
  <mc:AlternateContent xmlns:mc="http://schemas.openxmlformats.org/markup-compatibility/2006">
    <mc:Choice xmlns="" xmlns:p14="http://schemas.microsoft.com/office/powerpoint/2010/main" Requires="p14">
      <p:transition spd="slow" p14:dur="4000">
        <p14:vortex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1000"/>
                                        <p:tgtEl>
                                          <p:spTgt spid="14">
                                            <p:txEl>
                                              <p:pRg st="0" end="0"/>
                                            </p:txEl>
                                          </p:spTgt>
                                        </p:tgtEl>
                                      </p:cBhvr>
                                    </p:animEffect>
                                    <p:anim calcmode="lin" valueType="num">
                                      <p:cBhvr>
                                        <p:cTn id="1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fade">
                                      <p:cBhvr>
                                        <p:cTn id="19" dur="1000"/>
                                        <p:tgtEl>
                                          <p:spTgt spid="14">
                                            <p:txEl>
                                              <p:pRg st="1" end="1"/>
                                            </p:txEl>
                                          </p:spTgt>
                                        </p:tgtEl>
                                      </p:cBhvr>
                                    </p:animEffect>
                                    <p:anim calcmode="lin" valueType="num">
                                      <p:cBhvr>
                                        <p:cTn id="20"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4">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xEl>
                                              <p:pRg st="2" end="2"/>
                                            </p:txEl>
                                          </p:spTgt>
                                        </p:tgtEl>
                                        <p:attrNameLst>
                                          <p:attrName>style.visibility</p:attrName>
                                        </p:attrNameLst>
                                      </p:cBhvr>
                                      <p:to>
                                        <p:strVal val="visible"/>
                                      </p:to>
                                    </p:set>
                                    <p:animEffect transition="in" filter="fade">
                                      <p:cBhvr>
                                        <p:cTn id="24" dur="1000"/>
                                        <p:tgtEl>
                                          <p:spTgt spid="14">
                                            <p:txEl>
                                              <p:pRg st="2" end="2"/>
                                            </p:txEl>
                                          </p:spTgt>
                                        </p:tgtEl>
                                      </p:cBhvr>
                                    </p:animEffect>
                                    <p:anim calcmode="lin" valueType="num">
                                      <p:cBhvr>
                                        <p:cTn id="25"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xEl>
                                              <p:pRg st="3" end="3"/>
                                            </p:txEl>
                                          </p:spTgt>
                                        </p:tgtEl>
                                        <p:attrNameLst>
                                          <p:attrName>style.visibility</p:attrName>
                                        </p:attrNameLst>
                                      </p:cBhvr>
                                      <p:to>
                                        <p:strVal val="visible"/>
                                      </p:to>
                                    </p:set>
                                    <p:animEffect transition="in" filter="fade">
                                      <p:cBhvr>
                                        <p:cTn id="31" dur="1000"/>
                                        <p:tgtEl>
                                          <p:spTgt spid="14">
                                            <p:txEl>
                                              <p:pRg st="3" end="3"/>
                                            </p:txEl>
                                          </p:spTgt>
                                        </p:tgtEl>
                                      </p:cBhvr>
                                    </p:animEffect>
                                    <p:anim calcmode="lin" valueType="num">
                                      <p:cBhvr>
                                        <p:cTn id="32"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4">
                                            <p:txEl>
                                              <p:pRg st="4" end="4"/>
                                            </p:txEl>
                                          </p:spTgt>
                                        </p:tgtEl>
                                        <p:attrNameLst>
                                          <p:attrName>style.visibility</p:attrName>
                                        </p:attrNameLst>
                                      </p:cBhvr>
                                      <p:to>
                                        <p:strVal val="visible"/>
                                      </p:to>
                                    </p:set>
                                    <p:animEffect transition="in" filter="fade">
                                      <p:cBhvr>
                                        <p:cTn id="52" dur="1000"/>
                                        <p:tgtEl>
                                          <p:spTgt spid="14">
                                            <p:txEl>
                                              <p:pRg st="4" end="4"/>
                                            </p:txEl>
                                          </p:spTgt>
                                        </p:tgtEl>
                                      </p:cBhvr>
                                    </p:animEffect>
                                    <p:anim calcmode="lin" valueType="num">
                                      <p:cBhvr>
                                        <p:cTn id="53"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54"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1000"/>
                                        <p:tgtEl>
                                          <p:spTgt spid="11"/>
                                        </p:tgtEl>
                                      </p:cBhvr>
                                    </p:animEffect>
                                    <p:anim calcmode="lin" valueType="num">
                                      <p:cBhvr>
                                        <p:cTn id="60" dur="1000" fill="hold"/>
                                        <p:tgtEl>
                                          <p:spTgt spid="11"/>
                                        </p:tgtEl>
                                        <p:attrNameLst>
                                          <p:attrName>ppt_x</p:attrName>
                                        </p:attrNameLst>
                                      </p:cBhvr>
                                      <p:tavLst>
                                        <p:tav tm="0">
                                          <p:val>
                                            <p:strVal val="#ppt_x"/>
                                          </p:val>
                                        </p:tav>
                                        <p:tav tm="100000">
                                          <p:val>
                                            <p:strVal val="#ppt_x"/>
                                          </p:val>
                                        </p:tav>
                                      </p:tavLst>
                                    </p:anim>
                                    <p:anim calcmode="lin" valueType="num">
                                      <p:cBhvr>
                                        <p:cTn id="6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1000"/>
                                        <p:tgtEl>
                                          <p:spTgt spid="19"/>
                                        </p:tgtEl>
                                      </p:cBhvr>
                                    </p:animEffect>
                                    <p:anim calcmode="lin" valueType="num">
                                      <p:cBhvr>
                                        <p:cTn id="74" dur="1000" fill="hold"/>
                                        <p:tgtEl>
                                          <p:spTgt spid="19"/>
                                        </p:tgtEl>
                                        <p:attrNameLst>
                                          <p:attrName>ppt_x</p:attrName>
                                        </p:attrNameLst>
                                      </p:cBhvr>
                                      <p:tavLst>
                                        <p:tav tm="0">
                                          <p:val>
                                            <p:strVal val="#ppt_x"/>
                                          </p:val>
                                        </p:tav>
                                        <p:tav tm="100000">
                                          <p:val>
                                            <p:strVal val="#ppt_x"/>
                                          </p:val>
                                        </p:tav>
                                      </p:tavLst>
                                    </p:anim>
                                    <p:anim calcmode="lin" valueType="num">
                                      <p:cBhvr>
                                        <p:cTn id="7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1000"/>
                                        <p:tgtEl>
                                          <p:spTgt spid="13"/>
                                        </p:tgtEl>
                                      </p:cBhvr>
                                    </p:animEffect>
                                    <p:anim calcmode="lin" valueType="num">
                                      <p:cBhvr>
                                        <p:cTn id="81" dur="1000" fill="hold"/>
                                        <p:tgtEl>
                                          <p:spTgt spid="13"/>
                                        </p:tgtEl>
                                        <p:attrNameLst>
                                          <p:attrName>ppt_x</p:attrName>
                                        </p:attrNameLst>
                                      </p:cBhvr>
                                      <p:tavLst>
                                        <p:tav tm="0">
                                          <p:val>
                                            <p:strVal val="#ppt_x"/>
                                          </p:val>
                                        </p:tav>
                                        <p:tav tm="100000">
                                          <p:val>
                                            <p:strVal val="#ppt_x"/>
                                          </p:val>
                                        </p:tav>
                                      </p:tavLst>
                                    </p:anim>
                                    <p:anim calcmode="lin" valueType="num">
                                      <p:cBhvr>
                                        <p:cTn id="8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14">
                                            <p:txEl>
                                              <p:pRg st="5" end="5"/>
                                            </p:txEl>
                                          </p:spTgt>
                                        </p:tgtEl>
                                        <p:attrNameLst>
                                          <p:attrName>style.visibility</p:attrName>
                                        </p:attrNameLst>
                                      </p:cBhvr>
                                      <p:to>
                                        <p:strVal val="visible"/>
                                      </p:to>
                                    </p:set>
                                    <p:animEffect transition="in" filter="fade">
                                      <p:cBhvr>
                                        <p:cTn id="87" dur="1000"/>
                                        <p:tgtEl>
                                          <p:spTgt spid="14">
                                            <p:txEl>
                                              <p:pRg st="5" end="5"/>
                                            </p:txEl>
                                          </p:spTgt>
                                        </p:tgtEl>
                                      </p:cBhvr>
                                    </p:animEffect>
                                    <p:anim calcmode="lin" valueType="num">
                                      <p:cBhvr>
                                        <p:cTn id="88"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89" dur="1000" fill="hold"/>
                                        <p:tgtEl>
                                          <p:spTgt spid="1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fade">
                                      <p:cBhvr>
                                        <p:cTn id="94" dur="1000"/>
                                        <p:tgtEl>
                                          <p:spTgt spid="20"/>
                                        </p:tgtEl>
                                      </p:cBhvr>
                                    </p:animEffect>
                                    <p:anim calcmode="lin" valueType="num">
                                      <p:cBhvr>
                                        <p:cTn id="95" dur="1000" fill="hold"/>
                                        <p:tgtEl>
                                          <p:spTgt spid="20"/>
                                        </p:tgtEl>
                                        <p:attrNameLst>
                                          <p:attrName>ppt_x</p:attrName>
                                        </p:attrNameLst>
                                      </p:cBhvr>
                                      <p:tavLst>
                                        <p:tav tm="0">
                                          <p:val>
                                            <p:strVal val="#ppt_x"/>
                                          </p:val>
                                        </p:tav>
                                        <p:tav tm="100000">
                                          <p:val>
                                            <p:strVal val="#ppt_x"/>
                                          </p:val>
                                        </p:tav>
                                      </p:tavLst>
                                    </p:anim>
                                    <p:anim calcmode="lin" valueType="num">
                                      <p:cBhvr>
                                        <p:cTn id="9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nodeType="click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1000"/>
                                        <p:tgtEl>
                                          <p:spTgt spid="22"/>
                                        </p:tgtEl>
                                      </p:cBhvr>
                                    </p:animEffect>
                                    <p:anim calcmode="lin" valueType="num">
                                      <p:cBhvr>
                                        <p:cTn id="102" dur="1000" fill="hold"/>
                                        <p:tgtEl>
                                          <p:spTgt spid="22"/>
                                        </p:tgtEl>
                                        <p:attrNameLst>
                                          <p:attrName>ppt_x</p:attrName>
                                        </p:attrNameLst>
                                      </p:cBhvr>
                                      <p:tavLst>
                                        <p:tav tm="0">
                                          <p:val>
                                            <p:strVal val="#ppt_x"/>
                                          </p:val>
                                        </p:tav>
                                        <p:tav tm="100000">
                                          <p:val>
                                            <p:strVal val="#ppt_x"/>
                                          </p:val>
                                        </p:tav>
                                      </p:tavLst>
                                    </p:anim>
                                    <p:anim calcmode="lin" valueType="num">
                                      <p:cBhvr>
                                        <p:cTn id="10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1"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historyanswers.co.uk/wp-content/uploads/2013/06/Greek_Theatre.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title"/>
          </p:nvPr>
        </p:nvSpPr>
        <p:spPr>
          <a:xfrm>
            <a:off x="457200" y="1"/>
            <a:ext cx="8229600" cy="922114"/>
          </a:xfrm>
        </p:spPr>
        <p:txBody>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Η δομή του αρχαίου θεάτρου</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4067944" y="2708920"/>
            <a:ext cx="1008112" cy="369332"/>
          </a:xfrm>
          <a:prstGeom prst="rect">
            <a:avLst/>
          </a:prstGeom>
          <a:noFill/>
        </p:spPr>
        <p:txBody>
          <a:bodyPr wrap="square" rtlCol="0">
            <a:spAutoFit/>
          </a:bodyPr>
          <a:lstStyle/>
          <a:p>
            <a:pPr algn="ctr"/>
            <a:r>
              <a:rPr lang="el-GR" b="1" spc="-150" dirty="0" smtClean="0">
                <a:latin typeface="Ubuntu Mono" panose="020B0509030602030204" pitchFamily="49" charset="0"/>
              </a:rPr>
              <a:t>ορχήστρα</a:t>
            </a:r>
            <a:endParaRPr lang="el-GR" b="1" spc="-150" dirty="0">
              <a:latin typeface="Ubuntu Mono" panose="020B0509030602030204" pitchFamily="49" charset="0"/>
            </a:endParaRPr>
          </a:p>
        </p:txBody>
      </p:sp>
      <p:cxnSp>
        <p:nvCxnSpPr>
          <p:cNvPr id="6" name="Ευθύγραμμο βέλος σύνδεσης 5"/>
          <p:cNvCxnSpPr/>
          <p:nvPr/>
        </p:nvCxnSpPr>
        <p:spPr>
          <a:xfrm>
            <a:off x="4572000" y="3078252"/>
            <a:ext cx="324036" cy="494764"/>
          </a:xfrm>
          <a:prstGeom prst="straightConnector1">
            <a:avLst/>
          </a:prstGeom>
          <a:ln w="190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391980" y="1454786"/>
            <a:ext cx="1404156" cy="369332"/>
          </a:xfrm>
          <a:prstGeom prst="rect">
            <a:avLst/>
          </a:prstGeom>
          <a:noFill/>
        </p:spPr>
        <p:txBody>
          <a:bodyPr wrap="square" rtlCol="0">
            <a:spAutoFit/>
          </a:bodyPr>
          <a:lstStyle/>
          <a:p>
            <a:r>
              <a:rPr lang="el-GR" b="1" spc="-150" dirty="0"/>
              <a:t>δ</a:t>
            </a:r>
            <a:r>
              <a:rPr lang="el-GR" b="1" spc="-150" dirty="0" smtClean="0"/>
              <a:t>εξιά πάροδος</a:t>
            </a:r>
            <a:endParaRPr lang="el-GR" b="1" spc="-150" dirty="0"/>
          </a:p>
        </p:txBody>
      </p:sp>
      <p:cxnSp>
        <p:nvCxnSpPr>
          <p:cNvPr id="9" name="Ευθύγραμμο βέλος σύνδεσης 8"/>
          <p:cNvCxnSpPr>
            <a:stCxn id="7" idx="2"/>
          </p:cNvCxnSpPr>
          <p:nvPr/>
        </p:nvCxnSpPr>
        <p:spPr>
          <a:xfrm flipH="1">
            <a:off x="5076056" y="1824118"/>
            <a:ext cx="18002" cy="596770"/>
          </a:xfrm>
          <a:prstGeom prst="straightConnector1">
            <a:avLst/>
          </a:prstGeom>
          <a:ln w="190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Πλαίσιο κειμένου 1"/>
          <p:cNvSpPr txBox="1">
            <a:spLocks noChangeArrowheads="1"/>
          </p:cNvSpPr>
          <p:nvPr/>
        </p:nvSpPr>
        <p:spPr bwMode="auto">
          <a:xfrm>
            <a:off x="5868144" y="1124745"/>
            <a:ext cx="2952328" cy="4680519"/>
          </a:xfrm>
          <a:prstGeom prst="rect">
            <a:avLst/>
          </a:prstGeom>
          <a:solidFill>
            <a:srgbClr val="FFFFFF"/>
          </a:solidFill>
          <a:ln w="9525">
            <a:solidFill>
              <a:srgbClr val="000000"/>
            </a:solidFill>
            <a:miter lim="800000"/>
            <a:headEnd/>
            <a:tailEnd/>
          </a:ln>
          <a:effectLst>
            <a:outerShdw blurRad="152400" dist="317500" dir="5400000" sx="90000" sy="-19000" rotWithShape="0">
              <a:prstClr val="black">
                <a:alpha val="15000"/>
              </a:prstClr>
            </a:outerShdw>
          </a:effectLst>
        </p:spPr>
        <p:txBody>
          <a:bodyPr rot="0" vert="horz" wrap="square" lIns="91440" tIns="45720" rIns="91440" bIns="45720" anchor="t" anchorCtr="0" upright="1">
            <a:noAutofit/>
          </a:bodyPr>
          <a:lstStyle/>
          <a:p>
            <a:pPr algn="ctr">
              <a:spcAft>
                <a:spcPts val="0"/>
              </a:spcAft>
            </a:pPr>
            <a:r>
              <a:rPr lang="el-GR" sz="1600" b="1" u="none" strike="noStrike" dirty="0">
                <a:effectLst/>
                <a:latin typeface="Liberation Sans Narrow"/>
                <a:ea typeface="Times New Roman"/>
                <a:cs typeface="Times New Roman"/>
              </a:rPr>
              <a:t>Η ΟΡΧΗΣΤΡΑ</a:t>
            </a:r>
            <a:endParaRPr lang="el-GR" sz="1400" b="1" u="sng" dirty="0">
              <a:effectLst/>
              <a:latin typeface="Georgia"/>
              <a:ea typeface="Times New Roman"/>
              <a:cs typeface="Times New Roman"/>
            </a:endParaRPr>
          </a:p>
          <a:p>
            <a:pPr algn="just">
              <a:spcAft>
                <a:spcPts val="0"/>
              </a:spcAft>
            </a:pPr>
            <a:r>
              <a:rPr lang="el-GR" sz="900" dirty="0">
                <a:effectLst/>
                <a:latin typeface="Liberation Sans Narrow"/>
                <a:ea typeface="Times New Roman"/>
              </a:rPr>
              <a:t> </a:t>
            </a:r>
            <a:endParaRPr lang="el-GR" sz="1000" dirty="0">
              <a:effectLst/>
              <a:latin typeface="Times New Roman"/>
              <a:ea typeface="Times New Roman"/>
            </a:endParaRPr>
          </a:p>
          <a:p>
            <a:pPr algn="just">
              <a:spcAft>
                <a:spcPts val="0"/>
              </a:spcAft>
            </a:pPr>
            <a:r>
              <a:rPr lang="el-GR" sz="1400" dirty="0">
                <a:effectLst/>
                <a:latin typeface="Liberation Sans Narrow"/>
                <a:ea typeface="Times New Roman"/>
                <a:cs typeface="Times New Roman"/>
              </a:rPr>
              <a:t>Ήταν χώρος στον οποίο πραγματοποιούσε τις κινήσεις του ο χορός και βρισκόταν λίγο χαμηλότερα από τη σκηνή. </a:t>
            </a:r>
            <a:endParaRPr lang="el-GR" sz="1400" dirty="0">
              <a:effectLst/>
              <a:latin typeface="Georgia"/>
              <a:ea typeface="Times New Roman"/>
              <a:cs typeface="Times New Roman"/>
            </a:endParaRPr>
          </a:p>
          <a:p>
            <a:pPr algn="just">
              <a:spcAft>
                <a:spcPts val="0"/>
              </a:spcAft>
            </a:pPr>
            <a:r>
              <a:rPr lang="el-GR" sz="1400" dirty="0">
                <a:effectLst/>
                <a:latin typeface="Liberation Sans Narrow"/>
                <a:ea typeface="Times New Roman"/>
              </a:rPr>
              <a:t>Στην ορχήστρα άνηκαν και τα παρακάτω τμήματα του θεάτρου :</a:t>
            </a:r>
            <a:endParaRPr lang="el-GR" sz="1400" dirty="0">
              <a:effectLst/>
              <a:latin typeface="Times New Roman"/>
              <a:ea typeface="Times New Roman"/>
            </a:endParaRPr>
          </a:p>
          <a:p>
            <a:pPr algn="just">
              <a:spcAft>
                <a:spcPts val="0"/>
              </a:spcAft>
            </a:pPr>
            <a:r>
              <a:rPr lang="el-GR" sz="1400" dirty="0">
                <a:effectLst/>
                <a:latin typeface="Liberation Sans Narrow"/>
                <a:ea typeface="Times New Roman"/>
              </a:rPr>
              <a:t> </a:t>
            </a:r>
            <a:endParaRPr lang="el-GR" sz="1400" dirty="0">
              <a:effectLst/>
              <a:latin typeface="Times New Roman"/>
              <a:ea typeface="Times New Roman"/>
            </a:endParaRPr>
          </a:p>
          <a:p>
            <a:pPr algn="just">
              <a:spcAft>
                <a:spcPts val="0"/>
              </a:spcAft>
            </a:pPr>
            <a:r>
              <a:rPr lang="el-GR" sz="1400" b="1" dirty="0">
                <a:effectLst/>
                <a:latin typeface="Liberation Sans Narrow"/>
                <a:ea typeface="Times New Roman"/>
              </a:rPr>
              <a:t>α) πάροδοι : </a:t>
            </a:r>
            <a:r>
              <a:rPr lang="el-GR" sz="1400" dirty="0">
                <a:effectLst/>
                <a:latin typeface="Liberation Sans Narrow"/>
                <a:ea typeface="Times New Roman"/>
              </a:rPr>
              <a:t>ήταν οι δυο είσοδοι / έξοδοι, μια στην αριστερή και μια στην δεξιά πλευρά. Όταν οι υποκριτές εισέρχονταν στη σκηνή από την αριστερή (προς τους θεατές) πάροδο αυτό σήμαινε ότι προέρχονταν από τους αγρούς ή από ξένη χώρα. Αν εισέρχονταν από τη δεξιά, αυτό σήμαινε ότι προέρχονταν από την πόλη ή το λιμάνι.</a:t>
            </a:r>
            <a:endParaRPr lang="el-GR" sz="1400" dirty="0">
              <a:effectLst/>
              <a:latin typeface="Times New Roman"/>
              <a:ea typeface="Times New Roman"/>
            </a:endParaRPr>
          </a:p>
          <a:p>
            <a:pPr algn="just">
              <a:spcAft>
                <a:spcPts val="0"/>
              </a:spcAft>
            </a:pPr>
            <a:r>
              <a:rPr lang="el-GR" sz="1400" b="1" dirty="0">
                <a:effectLst/>
                <a:latin typeface="Liberation Sans Narrow"/>
                <a:ea typeface="Times New Roman"/>
              </a:rPr>
              <a:t>β) </a:t>
            </a:r>
            <a:r>
              <a:rPr lang="el-GR" sz="1400" b="1" dirty="0" smtClean="0">
                <a:effectLst/>
                <a:latin typeface="Liberation Sans Narrow"/>
                <a:ea typeface="Times New Roman"/>
              </a:rPr>
              <a:t>θυμέλη:</a:t>
            </a:r>
            <a:r>
              <a:rPr lang="el-GR" sz="1400" dirty="0" smtClean="0">
                <a:effectLst/>
                <a:latin typeface="Liberation Sans Narrow"/>
                <a:ea typeface="Times New Roman"/>
              </a:rPr>
              <a:t> </a:t>
            </a:r>
            <a:r>
              <a:rPr lang="el-GR" sz="1400" dirty="0">
                <a:effectLst/>
                <a:latin typeface="Liberation Sans Narrow"/>
                <a:ea typeface="Times New Roman"/>
              </a:rPr>
              <a:t>βωμός αφιερωμένος στον Διόνυσο. Πίσω από τη θυμέλη έπαιρναν θέση ο </a:t>
            </a:r>
            <a:r>
              <a:rPr lang="el-GR" sz="1400" i="1" dirty="0">
                <a:effectLst/>
                <a:latin typeface="Liberation Sans Narrow"/>
                <a:ea typeface="Times New Roman"/>
              </a:rPr>
              <a:t>αυλητής </a:t>
            </a:r>
            <a:r>
              <a:rPr lang="el-GR" sz="1400" dirty="0">
                <a:effectLst/>
                <a:latin typeface="Liberation Sans Narrow"/>
                <a:ea typeface="Times New Roman"/>
              </a:rPr>
              <a:t>και ο </a:t>
            </a:r>
            <a:r>
              <a:rPr lang="el-GR" sz="1400" i="1" dirty="0">
                <a:effectLst/>
                <a:latin typeface="Liberation Sans Narrow"/>
                <a:ea typeface="Times New Roman"/>
              </a:rPr>
              <a:t>υποβολέας</a:t>
            </a:r>
            <a:r>
              <a:rPr lang="el-GR" sz="1400" dirty="0">
                <a:effectLst/>
                <a:latin typeface="Liberation Sans Narrow"/>
                <a:ea typeface="Times New Roman"/>
              </a:rPr>
              <a:t>.  </a:t>
            </a:r>
            <a:endParaRPr lang="el-GR" sz="1300" dirty="0">
              <a:effectLst/>
              <a:latin typeface="Times New Roman"/>
              <a:ea typeface="Times New Roman"/>
            </a:endParaRPr>
          </a:p>
          <a:p>
            <a:pPr algn="just">
              <a:spcAft>
                <a:spcPts val="0"/>
              </a:spcAft>
            </a:pPr>
            <a:r>
              <a:rPr lang="el-GR" sz="11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p:txBody>
      </p:sp>
      <p:sp>
        <p:nvSpPr>
          <p:cNvPr id="30" name="TextBox 29"/>
          <p:cNvSpPr txBox="1"/>
          <p:nvPr/>
        </p:nvSpPr>
        <p:spPr>
          <a:xfrm>
            <a:off x="179512" y="1901984"/>
            <a:ext cx="1728192" cy="369332"/>
          </a:xfrm>
          <a:prstGeom prst="rect">
            <a:avLst/>
          </a:prstGeom>
          <a:noFill/>
        </p:spPr>
        <p:txBody>
          <a:bodyPr wrap="square" rtlCol="0">
            <a:spAutoFit/>
          </a:bodyPr>
          <a:lstStyle/>
          <a:p>
            <a:r>
              <a:rPr lang="el-GR" b="1" spc="-150" dirty="0" smtClean="0">
                <a:latin typeface="Ubuntu Mono" panose="020B0509030602030204" pitchFamily="49" charset="0"/>
              </a:rPr>
              <a:t>αριστερή πάροδος</a:t>
            </a:r>
            <a:endParaRPr lang="el-GR" b="1" spc="-150" dirty="0">
              <a:latin typeface="Ubuntu Mono" panose="020B0509030602030204" pitchFamily="49" charset="0"/>
            </a:endParaRPr>
          </a:p>
        </p:txBody>
      </p:sp>
      <p:cxnSp>
        <p:nvCxnSpPr>
          <p:cNvPr id="19456" name="Ευθύγραμμο βέλος σύνδεσης 19455"/>
          <p:cNvCxnSpPr/>
          <p:nvPr/>
        </p:nvCxnSpPr>
        <p:spPr>
          <a:xfrm>
            <a:off x="1043608" y="2271316"/>
            <a:ext cx="1944216" cy="1301700"/>
          </a:xfrm>
          <a:prstGeom prst="straightConnector1">
            <a:avLst/>
          </a:prstGeom>
          <a:ln w="190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457" name="TextBox 19456"/>
          <p:cNvSpPr txBox="1"/>
          <p:nvPr/>
        </p:nvSpPr>
        <p:spPr>
          <a:xfrm>
            <a:off x="3167844" y="3209052"/>
            <a:ext cx="792088" cy="369332"/>
          </a:xfrm>
          <a:prstGeom prst="rect">
            <a:avLst/>
          </a:prstGeom>
          <a:noFill/>
        </p:spPr>
        <p:txBody>
          <a:bodyPr wrap="square" rtlCol="0">
            <a:spAutoFit/>
          </a:bodyPr>
          <a:lstStyle/>
          <a:p>
            <a:pPr algn="ctr"/>
            <a:r>
              <a:rPr lang="el-GR" b="1" spc="-150" dirty="0" smtClean="0">
                <a:latin typeface="Ubuntu Mono" panose="020B0509030602030204" pitchFamily="49" charset="0"/>
              </a:rPr>
              <a:t>θυμέλη</a:t>
            </a:r>
            <a:endParaRPr lang="el-GR" b="1" spc="-150" dirty="0">
              <a:latin typeface="Ubuntu Mono" panose="020B0509030602030204" pitchFamily="49" charset="0"/>
            </a:endParaRPr>
          </a:p>
        </p:txBody>
      </p:sp>
      <p:cxnSp>
        <p:nvCxnSpPr>
          <p:cNvPr id="19460" name="Ευθύγραμμο βέλος σύνδεσης 19459"/>
          <p:cNvCxnSpPr/>
          <p:nvPr/>
        </p:nvCxnSpPr>
        <p:spPr>
          <a:xfrm>
            <a:off x="3959932" y="3393718"/>
            <a:ext cx="612068" cy="323314"/>
          </a:xfrm>
          <a:prstGeom prst="straightConnector1">
            <a:avLst/>
          </a:prstGeom>
          <a:ln w="190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926073783"/>
      </p:ext>
    </p:extLst>
  </p:cSld>
  <p:clrMapOvr>
    <a:masterClrMapping/>
  </p:clrMapOvr>
  <mc:AlternateContent xmlns:mc="http://schemas.openxmlformats.org/markup-compatibility/2006">
    <mc:Choice xmlns="" xmlns:p14="http://schemas.microsoft.com/office/powerpoint/2010/main" Requires="p14">
      <p:transition spd="slow" p14:dur="4000">
        <p14:vortex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xEl>
                                              <p:pRg st="0" end="0"/>
                                            </p:txEl>
                                          </p:spTgt>
                                        </p:tgtEl>
                                        <p:attrNameLst>
                                          <p:attrName>style.visibility</p:attrName>
                                        </p:attrNameLst>
                                      </p:cBhvr>
                                      <p:to>
                                        <p:strVal val="visible"/>
                                      </p:to>
                                    </p:set>
                                    <p:anim calcmode="lin" valueType="num">
                                      <p:cBhvr>
                                        <p:cTn id="14" dur="1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15" dur="1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16" dur="1500"/>
                                        <p:tgtEl>
                                          <p:spTgt spid="28">
                                            <p:txEl>
                                              <p:pRg st="0" end="0"/>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28">
                                            <p:txEl>
                                              <p:pRg st="1" end="1"/>
                                            </p:txEl>
                                          </p:spTgt>
                                        </p:tgtEl>
                                        <p:attrNameLst>
                                          <p:attrName>style.visibility</p:attrName>
                                        </p:attrNameLst>
                                      </p:cBhvr>
                                      <p:to>
                                        <p:strVal val="visible"/>
                                      </p:to>
                                    </p:set>
                                    <p:anim calcmode="lin" valueType="num">
                                      <p:cBhvr>
                                        <p:cTn id="19" dur="1500" fill="hold"/>
                                        <p:tgtEl>
                                          <p:spTgt spid="28">
                                            <p:txEl>
                                              <p:pRg st="1" end="1"/>
                                            </p:txEl>
                                          </p:spTgt>
                                        </p:tgtEl>
                                        <p:attrNameLst>
                                          <p:attrName>ppt_w</p:attrName>
                                        </p:attrNameLst>
                                      </p:cBhvr>
                                      <p:tavLst>
                                        <p:tav tm="0">
                                          <p:val>
                                            <p:fltVal val="0"/>
                                          </p:val>
                                        </p:tav>
                                        <p:tav tm="100000">
                                          <p:val>
                                            <p:strVal val="#ppt_w"/>
                                          </p:val>
                                        </p:tav>
                                      </p:tavLst>
                                    </p:anim>
                                    <p:anim calcmode="lin" valueType="num">
                                      <p:cBhvr>
                                        <p:cTn id="20" dur="1500" fill="hold"/>
                                        <p:tgtEl>
                                          <p:spTgt spid="28">
                                            <p:txEl>
                                              <p:pRg st="1" end="1"/>
                                            </p:txEl>
                                          </p:spTgt>
                                        </p:tgtEl>
                                        <p:attrNameLst>
                                          <p:attrName>ppt_h</p:attrName>
                                        </p:attrNameLst>
                                      </p:cBhvr>
                                      <p:tavLst>
                                        <p:tav tm="0">
                                          <p:val>
                                            <p:fltVal val="0"/>
                                          </p:val>
                                        </p:tav>
                                        <p:tav tm="100000">
                                          <p:val>
                                            <p:strVal val="#ppt_h"/>
                                          </p:val>
                                        </p:tav>
                                      </p:tavLst>
                                    </p:anim>
                                    <p:animEffect transition="in" filter="fade">
                                      <p:cBhvr>
                                        <p:cTn id="21" dur="1500"/>
                                        <p:tgtEl>
                                          <p:spTgt spid="28">
                                            <p:txEl>
                                              <p:pRg st="1" end="1"/>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28">
                                            <p:txEl>
                                              <p:pRg st="2" end="2"/>
                                            </p:txEl>
                                          </p:spTgt>
                                        </p:tgtEl>
                                        <p:attrNameLst>
                                          <p:attrName>style.visibility</p:attrName>
                                        </p:attrNameLst>
                                      </p:cBhvr>
                                      <p:to>
                                        <p:strVal val="visible"/>
                                      </p:to>
                                    </p:set>
                                    <p:anim calcmode="lin" valueType="num">
                                      <p:cBhvr>
                                        <p:cTn id="24" dur="1500" fill="hold"/>
                                        <p:tgtEl>
                                          <p:spTgt spid="28">
                                            <p:txEl>
                                              <p:pRg st="2" end="2"/>
                                            </p:txEl>
                                          </p:spTgt>
                                        </p:tgtEl>
                                        <p:attrNameLst>
                                          <p:attrName>ppt_w</p:attrName>
                                        </p:attrNameLst>
                                      </p:cBhvr>
                                      <p:tavLst>
                                        <p:tav tm="0">
                                          <p:val>
                                            <p:fltVal val="0"/>
                                          </p:val>
                                        </p:tav>
                                        <p:tav tm="100000">
                                          <p:val>
                                            <p:strVal val="#ppt_w"/>
                                          </p:val>
                                        </p:tav>
                                      </p:tavLst>
                                    </p:anim>
                                    <p:anim calcmode="lin" valueType="num">
                                      <p:cBhvr>
                                        <p:cTn id="25" dur="1500" fill="hold"/>
                                        <p:tgtEl>
                                          <p:spTgt spid="28">
                                            <p:txEl>
                                              <p:pRg st="2" end="2"/>
                                            </p:txEl>
                                          </p:spTgt>
                                        </p:tgtEl>
                                        <p:attrNameLst>
                                          <p:attrName>ppt_h</p:attrName>
                                        </p:attrNameLst>
                                      </p:cBhvr>
                                      <p:tavLst>
                                        <p:tav tm="0">
                                          <p:val>
                                            <p:fltVal val="0"/>
                                          </p:val>
                                        </p:tav>
                                        <p:tav tm="100000">
                                          <p:val>
                                            <p:strVal val="#ppt_h"/>
                                          </p:val>
                                        </p:tav>
                                      </p:tavLst>
                                    </p:anim>
                                    <p:animEffect transition="in" filter="fade">
                                      <p:cBhvr>
                                        <p:cTn id="26" dur="1500"/>
                                        <p:tgtEl>
                                          <p:spTgt spid="2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8">
                                            <p:txEl>
                                              <p:pRg st="3" end="3"/>
                                            </p:txEl>
                                          </p:spTgt>
                                        </p:tgtEl>
                                        <p:attrNameLst>
                                          <p:attrName>style.visibility</p:attrName>
                                        </p:attrNameLst>
                                      </p:cBhvr>
                                      <p:to>
                                        <p:strVal val="visible"/>
                                      </p:to>
                                    </p:set>
                                    <p:animEffect transition="in" filter="fade">
                                      <p:cBhvr>
                                        <p:cTn id="31" dur="1000"/>
                                        <p:tgtEl>
                                          <p:spTgt spid="28">
                                            <p:txEl>
                                              <p:pRg st="3" end="3"/>
                                            </p:txEl>
                                          </p:spTgt>
                                        </p:tgtEl>
                                      </p:cBhvr>
                                    </p:animEffect>
                                    <p:anim calcmode="lin" valueType="num">
                                      <p:cBhvr>
                                        <p:cTn id="32" dur="1000" fill="hold"/>
                                        <p:tgtEl>
                                          <p:spTgt spid="28">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2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8">
                                            <p:txEl>
                                              <p:pRg st="5" end="5"/>
                                            </p:txEl>
                                          </p:spTgt>
                                        </p:tgtEl>
                                        <p:attrNameLst>
                                          <p:attrName>style.visibility</p:attrName>
                                        </p:attrNameLst>
                                      </p:cBhvr>
                                      <p:to>
                                        <p:strVal val="visible"/>
                                      </p:to>
                                    </p:set>
                                    <p:animEffect transition="in" filter="fade">
                                      <p:cBhvr>
                                        <p:cTn id="52" dur="1000"/>
                                        <p:tgtEl>
                                          <p:spTgt spid="28">
                                            <p:txEl>
                                              <p:pRg st="5" end="5"/>
                                            </p:txEl>
                                          </p:spTgt>
                                        </p:tgtEl>
                                      </p:cBhvr>
                                    </p:animEffect>
                                    <p:anim calcmode="lin" valueType="num">
                                      <p:cBhvr>
                                        <p:cTn id="53" dur="1000" fill="hold"/>
                                        <p:tgtEl>
                                          <p:spTgt spid="28">
                                            <p:txEl>
                                              <p:pRg st="5" end="5"/>
                                            </p:txEl>
                                          </p:spTgt>
                                        </p:tgtEl>
                                        <p:attrNameLst>
                                          <p:attrName>ppt_x</p:attrName>
                                        </p:attrNameLst>
                                      </p:cBhvr>
                                      <p:tavLst>
                                        <p:tav tm="0">
                                          <p:val>
                                            <p:strVal val="#ppt_x"/>
                                          </p:val>
                                        </p:tav>
                                        <p:tav tm="100000">
                                          <p:val>
                                            <p:strVal val="#ppt_x"/>
                                          </p:val>
                                        </p:tav>
                                      </p:tavLst>
                                    </p:anim>
                                    <p:anim calcmode="lin" valueType="num">
                                      <p:cBhvr>
                                        <p:cTn id="54" dur="1000" fill="hold"/>
                                        <p:tgtEl>
                                          <p:spTgt spid="2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1000"/>
                                        <p:tgtEl>
                                          <p:spTgt spid="7"/>
                                        </p:tgtEl>
                                      </p:cBhvr>
                                    </p:animEffect>
                                    <p:anim calcmode="lin" valueType="num">
                                      <p:cBhvr>
                                        <p:cTn id="60" dur="1000" fill="hold"/>
                                        <p:tgtEl>
                                          <p:spTgt spid="7"/>
                                        </p:tgtEl>
                                        <p:attrNameLst>
                                          <p:attrName>ppt_x</p:attrName>
                                        </p:attrNameLst>
                                      </p:cBhvr>
                                      <p:tavLst>
                                        <p:tav tm="0">
                                          <p:val>
                                            <p:strVal val="#ppt_x"/>
                                          </p:val>
                                        </p:tav>
                                        <p:tav tm="100000">
                                          <p:val>
                                            <p:strVal val="#ppt_x"/>
                                          </p:val>
                                        </p:tav>
                                      </p:tavLst>
                                    </p:anim>
                                    <p:anim calcmode="lin" valueType="num">
                                      <p:cBhvr>
                                        <p:cTn id="6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1000"/>
                                        <p:tgtEl>
                                          <p:spTgt spid="9"/>
                                        </p:tgtEl>
                                      </p:cBhvr>
                                    </p:animEffect>
                                    <p:anim calcmode="lin" valueType="num">
                                      <p:cBhvr>
                                        <p:cTn id="67" dur="1000" fill="hold"/>
                                        <p:tgtEl>
                                          <p:spTgt spid="9"/>
                                        </p:tgtEl>
                                        <p:attrNameLst>
                                          <p:attrName>ppt_x</p:attrName>
                                        </p:attrNameLst>
                                      </p:cBhvr>
                                      <p:tavLst>
                                        <p:tav tm="0">
                                          <p:val>
                                            <p:strVal val="#ppt_x"/>
                                          </p:val>
                                        </p:tav>
                                        <p:tav tm="100000">
                                          <p:val>
                                            <p:strVal val="#ppt_x"/>
                                          </p:val>
                                        </p:tav>
                                      </p:tavLst>
                                    </p:anim>
                                    <p:anim calcmode="lin" valueType="num">
                                      <p:cBhvr>
                                        <p:cTn id="6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1000"/>
                                        <p:tgtEl>
                                          <p:spTgt spid="30"/>
                                        </p:tgtEl>
                                      </p:cBhvr>
                                    </p:animEffect>
                                    <p:anim calcmode="lin" valueType="num">
                                      <p:cBhvr>
                                        <p:cTn id="74" dur="1000" fill="hold"/>
                                        <p:tgtEl>
                                          <p:spTgt spid="30"/>
                                        </p:tgtEl>
                                        <p:attrNameLst>
                                          <p:attrName>ppt_x</p:attrName>
                                        </p:attrNameLst>
                                      </p:cBhvr>
                                      <p:tavLst>
                                        <p:tav tm="0">
                                          <p:val>
                                            <p:strVal val="#ppt_x"/>
                                          </p:val>
                                        </p:tav>
                                        <p:tav tm="100000">
                                          <p:val>
                                            <p:strVal val="#ppt_x"/>
                                          </p:val>
                                        </p:tav>
                                      </p:tavLst>
                                    </p:anim>
                                    <p:anim calcmode="lin" valueType="num">
                                      <p:cBhvr>
                                        <p:cTn id="7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19456"/>
                                        </p:tgtEl>
                                        <p:attrNameLst>
                                          <p:attrName>style.visibility</p:attrName>
                                        </p:attrNameLst>
                                      </p:cBhvr>
                                      <p:to>
                                        <p:strVal val="visible"/>
                                      </p:to>
                                    </p:set>
                                    <p:animEffect transition="in" filter="fade">
                                      <p:cBhvr>
                                        <p:cTn id="80" dur="1000"/>
                                        <p:tgtEl>
                                          <p:spTgt spid="19456"/>
                                        </p:tgtEl>
                                      </p:cBhvr>
                                    </p:animEffect>
                                    <p:anim calcmode="lin" valueType="num">
                                      <p:cBhvr>
                                        <p:cTn id="81" dur="1000" fill="hold"/>
                                        <p:tgtEl>
                                          <p:spTgt spid="19456"/>
                                        </p:tgtEl>
                                        <p:attrNameLst>
                                          <p:attrName>ppt_x</p:attrName>
                                        </p:attrNameLst>
                                      </p:cBhvr>
                                      <p:tavLst>
                                        <p:tav tm="0">
                                          <p:val>
                                            <p:strVal val="#ppt_x"/>
                                          </p:val>
                                        </p:tav>
                                        <p:tav tm="100000">
                                          <p:val>
                                            <p:strVal val="#ppt_x"/>
                                          </p:val>
                                        </p:tav>
                                      </p:tavLst>
                                    </p:anim>
                                    <p:anim calcmode="lin" valueType="num">
                                      <p:cBhvr>
                                        <p:cTn id="82" dur="1000" fill="hold"/>
                                        <p:tgtEl>
                                          <p:spTgt spid="19456"/>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28">
                                            <p:txEl>
                                              <p:pRg st="6" end="6"/>
                                            </p:txEl>
                                          </p:spTgt>
                                        </p:tgtEl>
                                        <p:attrNameLst>
                                          <p:attrName>style.visibility</p:attrName>
                                        </p:attrNameLst>
                                      </p:cBhvr>
                                      <p:to>
                                        <p:strVal val="visible"/>
                                      </p:to>
                                    </p:set>
                                    <p:animEffect transition="in" filter="fade">
                                      <p:cBhvr>
                                        <p:cTn id="87" dur="1000"/>
                                        <p:tgtEl>
                                          <p:spTgt spid="28">
                                            <p:txEl>
                                              <p:pRg st="6" end="6"/>
                                            </p:txEl>
                                          </p:spTgt>
                                        </p:tgtEl>
                                      </p:cBhvr>
                                    </p:animEffect>
                                    <p:anim calcmode="lin" valueType="num">
                                      <p:cBhvr>
                                        <p:cTn id="88" dur="1000" fill="hold"/>
                                        <p:tgtEl>
                                          <p:spTgt spid="28">
                                            <p:txEl>
                                              <p:pRg st="6" end="6"/>
                                            </p:txEl>
                                          </p:spTgt>
                                        </p:tgtEl>
                                        <p:attrNameLst>
                                          <p:attrName>ppt_x</p:attrName>
                                        </p:attrNameLst>
                                      </p:cBhvr>
                                      <p:tavLst>
                                        <p:tav tm="0">
                                          <p:val>
                                            <p:strVal val="#ppt_x"/>
                                          </p:val>
                                        </p:tav>
                                        <p:tav tm="100000">
                                          <p:val>
                                            <p:strVal val="#ppt_x"/>
                                          </p:val>
                                        </p:tav>
                                      </p:tavLst>
                                    </p:anim>
                                    <p:anim calcmode="lin" valueType="num">
                                      <p:cBhvr>
                                        <p:cTn id="89" dur="1000" fill="hold"/>
                                        <p:tgtEl>
                                          <p:spTgt spid="2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19457"/>
                                        </p:tgtEl>
                                        <p:attrNameLst>
                                          <p:attrName>style.visibility</p:attrName>
                                        </p:attrNameLst>
                                      </p:cBhvr>
                                      <p:to>
                                        <p:strVal val="visible"/>
                                      </p:to>
                                    </p:set>
                                    <p:animEffect transition="in" filter="fade">
                                      <p:cBhvr>
                                        <p:cTn id="94" dur="1000"/>
                                        <p:tgtEl>
                                          <p:spTgt spid="19457"/>
                                        </p:tgtEl>
                                      </p:cBhvr>
                                    </p:animEffect>
                                    <p:anim calcmode="lin" valueType="num">
                                      <p:cBhvr>
                                        <p:cTn id="95" dur="1000" fill="hold"/>
                                        <p:tgtEl>
                                          <p:spTgt spid="19457"/>
                                        </p:tgtEl>
                                        <p:attrNameLst>
                                          <p:attrName>ppt_x</p:attrName>
                                        </p:attrNameLst>
                                      </p:cBhvr>
                                      <p:tavLst>
                                        <p:tav tm="0">
                                          <p:val>
                                            <p:strVal val="#ppt_x"/>
                                          </p:val>
                                        </p:tav>
                                        <p:tav tm="100000">
                                          <p:val>
                                            <p:strVal val="#ppt_x"/>
                                          </p:val>
                                        </p:tav>
                                      </p:tavLst>
                                    </p:anim>
                                    <p:anim calcmode="lin" valueType="num">
                                      <p:cBhvr>
                                        <p:cTn id="96" dur="1000" fill="hold"/>
                                        <p:tgtEl>
                                          <p:spTgt spid="19457"/>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nodeType="clickEffect">
                                  <p:stCondLst>
                                    <p:cond delay="0"/>
                                  </p:stCondLst>
                                  <p:childTnLst>
                                    <p:set>
                                      <p:cBhvr>
                                        <p:cTn id="100" dur="1" fill="hold">
                                          <p:stCondLst>
                                            <p:cond delay="0"/>
                                          </p:stCondLst>
                                        </p:cTn>
                                        <p:tgtEl>
                                          <p:spTgt spid="19460"/>
                                        </p:tgtEl>
                                        <p:attrNameLst>
                                          <p:attrName>style.visibility</p:attrName>
                                        </p:attrNameLst>
                                      </p:cBhvr>
                                      <p:to>
                                        <p:strVal val="visible"/>
                                      </p:to>
                                    </p:set>
                                    <p:animEffect transition="in" filter="fade">
                                      <p:cBhvr>
                                        <p:cTn id="101" dur="1000"/>
                                        <p:tgtEl>
                                          <p:spTgt spid="19460"/>
                                        </p:tgtEl>
                                      </p:cBhvr>
                                    </p:animEffect>
                                    <p:anim calcmode="lin" valueType="num">
                                      <p:cBhvr>
                                        <p:cTn id="102" dur="1000" fill="hold"/>
                                        <p:tgtEl>
                                          <p:spTgt spid="19460"/>
                                        </p:tgtEl>
                                        <p:attrNameLst>
                                          <p:attrName>ppt_x</p:attrName>
                                        </p:attrNameLst>
                                      </p:cBhvr>
                                      <p:tavLst>
                                        <p:tav tm="0">
                                          <p:val>
                                            <p:strVal val="#ppt_x"/>
                                          </p:val>
                                        </p:tav>
                                        <p:tav tm="100000">
                                          <p:val>
                                            <p:strVal val="#ppt_x"/>
                                          </p:val>
                                        </p:tav>
                                      </p:tavLst>
                                    </p:anim>
                                    <p:anim calcmode="lin" valueType="num">
                                      <p:cBhvr>
                                        <p:cTn id="103" dur="1000" fill="hold"/>
                                        <p:tgtEl>
                                          <p:spTgt spid="194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30" grpId="0"/>
      <p:bldP spid="1945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historyanswers.co.uk/wp-content/uploads/2013/06/Greek_Theatre.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title"/>
          </p:nvPr>
        </p:nvSpPr>
        <p:spPr>
          <a:xfrm>
            <a:off x="457200" y="1"/>
            <a:ext cx="8229600" cy="922114"/>
          </a:xfrm>
        </p:spPr>
        <p:txBody>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Η δομή του αρχαίου θεάτρου</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21" name="TextBox 20"/>
          <p:cNvSpPr txBox="1"/>
          <p:nvPr/>
        </p:nvSpPr>
        <p:spPr>
          <a:xfrm>
            <a:off x="611560" y="1268760"/>
            <a:ext cx="900100" cy="369332"/>
          </a:xfrm>
          <a:prstGeom prst="rect">
            <a:avLst/>
          </a:prstGeom>
          <a:noFill/>
        </p:spPr>
        <p:txBody>
          <a:bodyPr wrap="square" rtlCol="0">
            <a:spAutoFit/>
          </a:bodyPr>
          <a:lstStyle/>
          <a:p>
            <a:pPr algn="ctr"/>
            <a:r>
              <a:rPr lang="el-GR" b="1" spc="-150" dirty="0" smtClean="0">
                <a:solidFill>
                  <a:prstClr val="black"/>
                </a:solidFill>
                <a:latin typeface="Ubuntu Mono" panose="020B0509030602030204" pitchFamily="49" charset="0"/>
              </a:rPr>
              <a:t>σκηνικά</a:t>
            </a:r>
            <a:endParaRPr lang="el-GR" b="1" spc="-150" dirty="0">
              <a:solidFill>
                <a:prstClr val="black"/>
              </a:solidFill>
              <a:latin typeface="Ubuntu Mono" panose="020B0509030602030204" pitchFamily="49" charset="0"/>
            </a:endParaRPr>
          </a:p>
        </p:txBody>
      </p:sp>
      <p:cxnSp>
        <p:nvCxnSpPr>
          <p:cNvPr id="23" name="Ευθύγραμμο βέλος σύνδεσης 22"/>
          <p:cNvCxnSpPr/>
          <p:nvPr/>
        </p:nvCxnSpPr>
        <p:spPr>
          <a:xfrm>
            <a:off x="1061610" y="1638092"/>
            <a:ext cx="1710190" cy="782796"/>
          </a:xfrm>
          <a:prstGeom prst="straightConnector1">
            <a:avLst/>
          </a:prstGeom>
          <a:ln w="190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Πλαίσιο κειμένου 3"/>
          <p:cNvSpPr txBox="1">
            <a:spLocks noChangeArrowheads="1"/>
          </p:cNvSpPr>
          <p:nvPr/>
        </p:nvSpPr>
        <p:spPr bwMode="auto">
          <a:xfrm>
            <a:off x="5868144" y="1268760"/>
            <a:ext cx="3023220" cy="396044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el-GR" sz="2400" b="1" dirty="0">
                <a:effectLst/>
                <a:latin typeface="Liberation Sans Narrow"/>
                <a:ea typeface="Times New Roman"/>
                <a:cs typeface="Times New Roman"/>
              </a:rPr>
              <a:t>Η ΣΚΗΝΗ</a:t>
            </a:r>
            <a:endParaRPr lang="el-GR" sz="2000" b="1" dirty="0">
              <a:effectLst/>
              <a:latin typeface="Georgia"/>
              <a:ea typeface="Times New Roman"/>
              <a:cs typeface="Times New Roman"/>
            </a:endParaRPr>
          </a:p>
          <a:p>
            <a:pPr>
              <a:spcAft>
                <a:spcPts val="0"/>
              </a:spcAft>
            </a:pPr>
            <a:r>
              <a:rPr lang="el-GR" sz="1100" dirty="0">
                <a:effectLst/>
                <a:latin typeface="Liberation Sans Narrow"/>
                <a:ea typeface="Times New Roman"/>
              </a:rPr>
              <a:t> </a:t>
            </a:r>
            <a:endParaRPr lang="el-GR" sz="1000" dirty="0">
              <a:effectLst/>
              <a:latin typeface="Times New Roman"/>
              <a:ea typeface="Times New Roman"/>
            </a:endParaRPr>
          </a:p>
          <a:p>
            <a:pPr algn="ctr">
              <a:spcAft>
                <a:spcPts val="0"/>
              </a:spcAft>
            </a:pPr>
            <a:r>
              <a:rPr lang="el-GR" sz="1400" dirty="0">
                <a:effectLst/>
                <a:latin typeface="Liberation Sans Narrow"/>
                <a:ea typeface="Times New Roman"/>
              </a:rPr>
              <a:t>Αποτελείται από :</a:t>
            </a:r>
            <a:endParaRPr lang="el-GR" sz="1100" dirty="0">
              <a:effectLst/>
              <a:latin typeface="Times New Roman"/>
              <a:ea typeface="Times New Roman"/>
            </a:endParaRPr>
          </a:p>
          <a:p>
            <a:pPr>
              <a:spcAft>
                <a:spcPts val="0"/>
              </a:spcAft>
            </a:pPr>
            <a:r>
              <a:rPr lang="el-GR" sz="1100" dirty="0">
                <a:effectLst/>
                <a:latin typeface="Liberation Sans Narrow"/>
                <a:ea typeface="Times New Roman"/>
              </a:rPr>
              <a:t> </a:t>
            </a:r>
            <a:endParaRPr lang="el-GR" sz="1000" dirty="0">
              <a:effectLst/>
              <a:latin typeface="Times New Roman"/>
              <a:ea typeface="Times New Roman"/>
            </a:endParaRPr>
          </a:p>
          <a:p>
            <a:pPr algn="just">
              <a:spcAft>
                <a:spcPts val="0"/>
              </a:spcAft>
            </a:pPr>
            <a:r>
              <a:rPr lang="el-GR" sz="1600" b="1" dirty="0">
                <a:effectLst/>
                <a:latin typeface="Liberation Sans Narrow"/>
                <a:ea typeface="Times New Roman"/>
              </a:rPr>
              <a:t>α) </a:t>
            </a:r>
            <a:r>
              <a:rPr lang="el-GR" sz="1600" b="1" dirty="0" err="1">
                <a:effectLst/>
                <a:latin typeface="Liberation Sans Narrow"/>
                <a:ea typeface="Times New Roman"/>
              </a:rPr>
              <a:t>λογείο</a:t>
            </a:r>
            <a:r>
              <a:rPr lang="el-GR" sz="1600" b="1" dirty="0">
                <a:effectLst/>
                <a:latin typeface="Liberation Sans Narrow"/>
                <a:ea typeface="Times New Roman"/>
              </a:rPr>
              <a:t> :</a:t>
            </a:r>
            <a:r>
              <a:rPr lang="el-GR" sz="1600" dirty="0">
                <a:effectLst/>
                <a:latin typeface="Liberation Sans Narrow"/>
                <a:ea typeface="Times New Roman"/>
              </a:rPr>
              <a:t> υπερυψωμένο δάπεδο της σκηνής για τους υποκριτές (δεν υπήρχε στους κλασικούς χρόνους).</a:t>
            </a:r>
            <a:endParaRPr lang="el-GR" sz="1600" dirty="0">
              <a:effectLst/>
              <a:latin typeface="Times New Roman"/>
              <a:ea typeface="Times New Roman"/>
            </a:endParaRPr>
          </a:p>
          <a:p>
            <a:pPr algn="just">
              <a:spcAft>
                <a:spcPts val="0"/>
              </a:spcAft>
            </a:pPr>
            <a:r>
              <a:rPr lang="el-GR" sz="1600" b="1" dirty="0">
                <a:effectLst/>
                <a:latin typeface="Liberation Sans Narrow"/>
                <a:ea typeface="Times New Roman"/>
                <a:cs typeface="Times New Roman"/>
              </a:rPr>
              <a:t>β) ξύλινο οικοδόμημα</a:t>
            </a:r>
            <a:r>
              <a:rPr lang="el-GR" sz="1600" dirty="0">
                <a:effectLst/>
                <a:latin typeface="Liberation Sans Narrow"/>
                <a:ea typeface="Times New Roman"/>
                <a:cs typeface="Times New Roman"/>
              </a:rPr>
              <a:t> στο οποίο τοποθετούνταν τα υλικά του έργου. Στον ίδιο χώρο οι υποκριτές άλλαζαν τα κοστούμια τους.</a:t>
            </a:r>
            <a:endParaRPr lang="el-GR" sz="1600" dirty="0">
              <a:effectLst/>
              <a:latin typeface="Georgia"/>
              <a:ea typeface="Times New Roman"/>
              <a:cs typeface="Times New Roman"/>
            </a:endParaRPr>
          </a:p>
          <a:p>
            <a:pPr algn="just">
              <a:spcAft>
                <a:spcPts val="0"/>
              </a:spcAft>
            </a:pPr>
            <a:r>
              <a:rPr lang="el-GR" sz="1600" b="1" dirty="0">
                <a:effectLst/>
                <a:latin typeface="Liberation Sans Narrow"/>
                <a:ea typeface="Times New Roman"/>
              </a:rPr>
              <a:t>γ) σκηνικά</a:t>
            </a:r>
            <a:r>
              <a:rPr lang="el-GR" sz="1600" dirty="0">
                <a:effectLst/>
                <a:latin typeface="Liberation Sans Narrow"/>
                <a:ea typeface="Times New Roman"/>
              </a:rPr>
              <a:t> που απεικονίζουν συνήθως το ανάκτορο. Στο κέντρο των σκηνικών υπήρχε και μια είσοδος που αποτελούσε την είσοδο των ανακτόρων.</a:t>
            </a:r>
            <a:endParaRPr lang="el-GR" sz="1600" dirty="0">
              <a:effectLst/>
              <a:latin typeface="Times New Roman"/>
              <a:ea typeface="Times New Roman"/>
            </a:endParaRPr>
          </a:p>
          <a:p>
            <a:pPr algn="just">
              <a:spcAft>
                <a:spcPts val="0"/>
              </a:spcAft>
            </a:pPr>
            <a:r>
              <a:rPr lang="el-GR" sz="1100" dirty="0">
                <a:effectLst/>
                <a:latin typeface="Liberation Sans Narrow"/>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a:p>
            <a:pPr algn="just">
              <a:spcAft>
                <a:spcPts val="0"/>
              </a:spcAft>
            </a:pPr>
            <a:r>
              <a:rPr lang="el-GR" sz="900" dirty="0">
                <a:effectLst/>
                <a:latin typeface="Georgia"/>
                <a:ea typeface="Times New Roman"/>
              </a:rPr>
              <a:t> </a:t>
            </a:r>
            <a:endParaRPr lang="el-GR" sz="1000" dirty="0">
              <a:effectLst/>
              <a:latin typeface="Times New Roman"/>
              <a:ea typeface="Times New Roman"/>
            </a:endParaRPr>
          </a:p>
        </p:txBody>
      </p:sp>
      <p:sp>
        <p:nvSpPr>
          <p:cNvPr id="5" name="TextBox 4"/>
          <p:cNvSpPr txBox="1"/>
          <p:nvPr/>
        </p:nvSpPr>
        <p:spPr>
          <a:xfrm>
            <a:off x="3995936" y="2132856"/>
            <a:ext cx="864096" cy="369332"/>
          </a:xfrm>
          <a:prstGeom prst="rect">
            <a:avLst/>
          </a:prstGeom>
          <a:noFill/>
        </p:spPr>
        <p:txBody>
          <a:bodyPr wrap="square" rtlCol="0">
            <a:spAutoFit/>
          </a:bodyPr>
          <a:lstStyle/>
          <a:p>
            <a:pPr algn="ctr"/>
            <a:r>
              <a:rPr lang="el-GR" b="1" spc="-150" dirty="0" err="1" smtClean="0">
                <a:latin typeface="Ubuntu Mono" panose="020B0509030602030204" pitchFamily="49" charset="0"/>
              </a:rPr>
              <a:t>λογείο</a:t>
            </a:r>
            <a:endParaRPr lang="el-GR" b="1" spc="-150" dirty="0">
              <a:latin typeface="Ubuntu Mono" panose="020B0509030602030204" pitchFamily="49" charset="0"/>
            </a:endParaRPr>
          </a:p>
        </p:txBody>
      </p:sp>
      <p:cxnSp>
        <p:nvCxnSpPr>
          <p:cNvPr id="11" name="Ευθύγραμμο βέλος σύνδεσης 10"/>
          <p:cNvCxnSpPr/>
          <p:nvPr/>
        </p:nvCxnSpPr>
        <p:spPr>
          <a:xfrm flipH="1">
            <a:off x="3707904" y="2502188"/>
            <a:ext cx="720080" cy="566772"/>
          </a:xfrm>
          <a:prstGeom prst="straightConnector1">
            <a:avLst/>
          </a:prstGeom>
          <a:ln w="190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067360" y="796062"/>
            <a:ext cx="2079231" cy="369332"/>
          </a:xfrm>
          <a:prstGeom prst="rect">
            <a:avLst/>
          </a:prstGeom>
          <a:noFill/>
        </p:spPr>
        <p:txBody>
          <a:bodyPr wrap="square" rtlCol="0">
            <a:spAutoFit/>
          </a:bodyPr>
          <a:lstStyle/>
          <a:p>
            <a:pPr algn="ctr"/>
            <a:r>
              <a:rPr lang="el-GR" b="1" spc="-150" dirty="0" smtClean="0">
                <a:latin typeface="Ubuntu Mono" panose="020B0509030602030204" pitchFamily="49" charset="0"/>
              </a:rPr>
              <a:t>Ξύλινο οικοδόμημα</a:t>
            </a:r>
            <a:endParaRPr lang="el-GR" b="1" spc="-150" dirty="0">
              <a:latin typeface="Ubuntu Mono" panose="020B0509030602030204" pitchFamily="49" charset="0"/>
            </a:endParaRPr>
          </a:p>
        </p:txBody>
      </p:sp>
      <p:cxnSp>
        <p:nvCxnSpPr>
          <p:cNvPr id="7" name="Ευθύγραμμο βέλος σύνδεσης 6"/>
          <p:cNvCxnSpPr>
            <a:stCxn id="3" idx="2"/>
          </p:cNvCxnSpPr>
          <p:nvPr/>
        </p:nvCxnSpPr>
        <p:spPr>
          <a:xfrm>
            <a:off x="2106976" y="1165394"/>
            <a:ext cx="664824" cy="288032"/>
          </a:xfrm>
          <a:prstGeom prst="straightConnector1">
            <a:avLst/>
          </a:prstGeom>
          <a:ln w="190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0852491"/>
      </p:ext>
    </p:extLst>
  </p:cSld>
  <p:clrMapOvr>
    <a:masterClrMapping/>
  </p:clrMapOvr>
  <mc:AlternateContent xmlns:mc="http://schemas.openxmlformats.org/markup-compatibility/2006">
    <mc:Choice xmlns=""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animEffect transition="in" filter="fade">
                                      <p:cBhvr>
                                        <p:cTn id="14" dur="1000"/>
                                        <p:tgtEl>
                                          <p:spTgt spid="19">
                                            <p:txEl>
                                              <p:pRg st="0" end="0"/>
                                            </p:txEl>
                                          </p:spTgt>
                                        </p:tgtEl>
                                      </p:cBhvr>
                                    </p:animEffect>
                                    <p:anim calcmode="lin" valueType="num">
                                      <p:cBhvr>
                                        <p:cTn id="15"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xEl>
                                              <p:pRg st="1" end="1"/>
                                            </p:txEl>
                                          </p:spTgt>
                                        </p:tgtEl>
                                        <p:attrNameLst>
                                          <p:attrName>style.visibility</p:attrName>
                                        </p:attrNameLst>
                                      </p:cBhvr>
                                      <p:to>
                                        <p:strVal val="visible"/>
                                      </p:to>
                                    </p:set>
                                    <p:animEffect transition="in" filter="fade">
                                      <p:cBhvr>
                                        <p:cTn id="19" dur="1000"/>
                                        <p:tgtEl>
                                          <p:spTgt spid="19">
                                            <p:txEl>
                                              <p:pRg st="1" end="1"/>
                                            </p:txEl>
                                          </p:spTgt>
                                        </p:tgtEl>
                                      </p:cBhvr>
                                    </p:animEffect>
                                    <p:anim calcmode="lin" valueType="num">
                                      <p:cBhvr>
                                        <p:cTn id="20"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9">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xEl>
                                              <p:pRg st="2" end="2"/>
                                            </p:txEl>
                                          </p:spTgt>
                                        </p:tgtEl>
                                        <p:attrNameLst>
                                          <p:attrName>style.visibility</p:attrName>
                                        </p:attrNameLst>
                                      </p:cBhvr>
                                      <p:to>
                                        <p:strVal val="visible"/>
                                      </p:to>
                                    </p:set>
                                    <p:animEffect transition="in" filter="fade">
                                      <p:cBhvr>
                                        <p:cTn id="24" dur="1000"/>
                                        <p:tgtEl>
                                          <p:spTgt spid="19">
                                            <p:txEl>
                                              <p:pRg st="2" end="2"/>
                                            </p:txEl>
                                          </p:spTgt>
                                        </p:tgtEl>
                                      </p:cBhvr>
                                    </p:animEffect>
                                    <p:anim calcmode="lin" valueType="num">
                                      <p:cBhvr>
                                        <p:cTn id="25"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9">
                                            <p:txEl>
                                              <p:pRg st="4" end="4"/>
                                            </p:txEl>
                                          </p:spTgt>
                                        </p:tgtEl>
                                        <p:attrNameLst>
                                          <p:attrName>style.visibility</p:attrName>
                                        </p:attrNameLst>
                                      </p:cBhvr>
                                      <p:to>
                                        <p:strVal val="visible"/>
                                      </p:to>
                                    </p:set>
                                    <p:animEffect transition="in" filter="fade">
                                      <p:cBhvr>
                                        <p:cTn id="31" dur="1000"/>
                                        <p:tgtEl>
                                          <p:spTgt spid="19">
                                            <p:txEl>
                                              <p:pRg st="4" end="4"/>
                                            </p:txEl>
                                          </p:spTgt>
                                        </p:tgtEl>
                                      </p:cBhvr>
                                    </p:animEffect>
                                    <p:anim calcmode="lin" valueType="num">
                                      <p:cBhvr>
                                        <p:cTn id="32" dur="1000" fill="hold"/>
                                        <p:tgtEl>
                                          <p:spTgt spid="19">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9">
                                            <p:txEl>
                                              <p:pRg st="5" end="5"/>
                                            </p:txEl>
                                          </p:spTgt>
                                        </p:tgtEl>
                                        <p:attrNameLst>
                                          <p:attrName>style.visibility</p:attrName>
                                        </p:attrNameLst>
                                      </p:cBhvr>
                                      <p:to>
                                        <p:strVal val="visible"/>
                                      </p:to>
                                    </p:set>
                                    <p:animEffect transition="in" filter="fade">
                                      <p:cBhvr>
                                        <p:cTn id="52" dur="1000"/>
                                        <p:tgtEl>
                                          <p:spTgt spid="19">
                                            <p:txEl>
                                              <p:pRg st="5" end="5"/>
                                            </p:txEl>
                                          </p:spTgt>
                                        </p:tgtEl>
                                      </p:cBhvr>
                                    </p:animEffect>
                                    <p:anim calcmode="lin" valueType="num">
                                      <p:cBhvr>
                                        <p:cTn id="53" dur="1000" fill="hold"/>
                                        <p:tgtEl>
                                          <p:spTgt spid="19">
                                            <p:txEl>
                                              <p:pRg st="5" end="5"/>
                                            </p:txEl>
                                          </p:spTgt>
                                        </p:tgtEl>
                                        <p:attrNameLst>
                                          <p:attrName>ppt_x</p:attrName>
                                        </p:attrNameLst>
                                      </p:cBhvr>
                                      <p:tavLst>
                                        <p:tav tm="0">
                                          <p:val>
                                            <p:strVal val="#ppt_x"/>
                                          </p:val>
                                        </p:tav>
                                        <p:tav tm="100000">
                                          <p:val>
                                            <p:strVal val="#ppt_x"/>
                                          </p:val>
                                        </p:tav>
                                      </p:tavLst>
                                    </p:anim>
                                    <p:anim calcmode="lin" valueType="num">
                                      <p:cBhvr>
                                        <p:cTn id="54" dur="1000" fill="hold"/>
                                        <p:tgtEl>
                                          <p:spTgt spid="1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1000"/>
                                        <p:tgtEl>
                                          <p:spTgt spid="3"/>
                                        </p:tgtEl>
                                      </p:cBhvr>
                                    </p:animEffect>
                                    <p:anim calcmode="lin" valueType="num">
                                      <p:cBhvr>
                                        <p:cTn id="60" dur="1000" fill="hold"/>
                                        <p:tgtEl>
                                          <p:spTgt spid="3"/>
                                        </p:tgtEl>
                                        <p:attrNameLst>
                                          <p:attrName>ppt_x</p:attrName>
                                        </p:attrNameLst>
                                      </p:cBhvr>
                                      <p:tavLst>
                                        <p:tav tm="0">
                                          <p:val>
                                            <p:strVal val="#ppt_x"/>
                                          </p:val>
                                        </p:tav>
                                        <p:tav tm="100000">
                                          <p:val>
                                            <p:strVal val="#ppt_x"/>
                                          </p:val>
                                        </p:tav>
                                      </p:tavLst>
                                    </p:anim>
                                    <p:anim calcmode="lin" valueType="num">
                                      <p:cBhvr>
                                        <p:cTn id="6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1000"/>
                                        <p:tgtEl>
                                          <p:spTgt spid="7"/>
                                        </p:tgtEl>
                                      </p:cBhvr>
                                    </p:animEffect>
                                    <p:anim calcmode="lin" valueType="num">
                                      <p:cBhvr>
                                        <p:cTn id="67" dur="1000" fill="hold"/>
                                        <p:tgtEl>
                                          <p:spTgt spid="7"/>
                                        </p:tgtEl>
                                        <p:attrNameLst>
                                          <p:attrName>ppt_x</p:attrName>
                                        </p:attrNameLst>
                                      </p:cBhvr>
                                      <p:tavLst>
                                        <p:tav tm="0">
                                          <p:val>
                                            <p:strVal val="#ppt_x"/>
                                          </p:val>
                                        </p:tav>
                                        <p:tav tm="100000">
                                          <p:val>
                                            <p:strVal val="#ppt_x"/>
                                          </p:val>
                                        </p:tav>
                                      </p:tavLst>
                                    </p:anim>
                                    <p:anim calcmode="lin" valueType="num">
                                      <p:cBhvr>
                                        <p:cTn id="6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19">
                                            <p:txEl>
                                              <p:pRg st="6" end="6"/>
                                            </p:txEl>
                                          </p:spTgt>
                                        </p:tgtEl>
                                        <p:attrNameLst>
                                          <p:attrName>style.visibility</p:attrName>
                                        </p:attrNameLst>
                                      </p:cBhvr>
                                      <p:to>
                                        <p:strVal val="visible"/>
                                      </p:to>
                                    </p:set>
                                    <p:animEffect transition="in" filter="fade">
                                      <p:cBhvr>
                                        <p:cTn id="73" dur="1000"/>
                                        <p:tgtEl>
                                          <p:spTgt spid="19">
                                            <p:txEl>
                                              <p:pRg st="6" end="6"/>
                                            </p:txEl>
                                          </p:spTgt>
                                        </p:tgtEl>
                                      </p:cBhvr>
                                    </p:animEffect>
                                    <p:anim calcmode="lin" valueType="num">
                                      <p:cBhvr>
                                        <p:cTn id="74" dur="1000" fill="hold"/>
                                        <p:tgtEl>
                                          <p:spTgt spid="19">
                                            <p:txEl>
                                              <p:pRg st="6" end="6"/>
                                            </p:txEl>
                                          </p:spTgt>
                                        </p:tgtEl>
                                        <p:attrNameLst>
                                          <p:attrName>ppt_x</p:attrName>
                                        </p:attrNameLst>
                                      </p:cBhvr>
                                      <p:tavLst>
                                        <p:tav tm="0">
                                          <p:val>
                                            <p:strVal val="#ppt_x"/>
                                          </p:val>
                                        </p:tav>
                                        <p:tav tm="100000">
                                          <p:val>
                                            <p:strVal val="#ppt_x"/>
                                          </p:val>
                                        </p:tav>
                                      </p:tavLst>
                                    </p:anim>
                                    <p:anim calcmode="lin" valueType="num">
                                      <p:cBhvr>
                                        <p:cTn id="75" dur="1000" fill="hold"/>
                                        <p:tgtEl>
                                          <p:spTgt spid="1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fade">
                                      <p:cBhvr>
                                        <p:cTn id="80" dur="1000"/>
                                        <p:tgtEl>
                                          <p:spTgt spid="21"/>
                                        </p:tgtEl>
                                      </p:cBhvr>
                                    </p:animEffect>
                                    <p:anim calcmode="lin" valueType="num">
                                      <p:cBhvr>
                                        <p:cTn id="81" dur="1000" fill="hold"/>
                                        <p:tgtEl>
                                          <p:spTgt spid="21"/>
                                        </p:tgtEl>
                                        <p:attrNameLst>
                                          <p:attrName>ppt_x</p:attrName>
                                        </p:attrNameLst>
                                      </p:cBhvr>
                                      <p:tavLst>
                                        <p:tav tm="0">
                                          <p:val>
                                            <p:strVal val="#ppt_x"/>
                                          </p:val>
                                        </p:tav>
                                        <p:tav tm="100000">
                                          <p:val>
                                            <p:strVal val="#ppt_x"/>
                                          </p:val>
                                        </p:tav>
                                      </p:tavLst>
                                    </p:anim>
                                    <p:anim calcmode="lin" valueType="num">
                                      <p:cBhvr>
                                        <p:cTn id="8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1000"/>
                                        <p:tgtEl>
                                          <p:spTgt spid="23"/>
                                        </p:tgtEl>
                                      </p:cBhvr>
                                    </p:animEffect>
                                    <p:anim calcmode="lin" valueType="num">
                                      <p:cBhvr>
                                        <p:cTn id="88" dur="1000" fill="hold"/>
                                        <p:tgtEl>
                                          <p:spTgt spid="23"/>
                                        </p:tgtEl>
                                        <p:attrNameLst>
                                          <p:attrName>ppt_x</p:attrName>
                                        </p:attrNameLst>
                                      </p:cBhvr>
                                      <p:tavLst>
                                        <p:tav tm="0">
                                          <p:val>
                                            <p:strVal val="#ppt_x"/>
                                          </p:val>
                                        </p:tav>
                                        <p:tav tm="100000">
                                          <p:val>
                                            <p:strVal val="#ppt_x"/>
                                          </p:val>
                                        </p:tav>
                                      </p:tavLst>
                                    </p:anim>
                                    <p:anim calcmode="lin" valueType="num">
                                      <p:cBhvr>
                                        <p:cTn id="8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P spid="5"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greektaxi.net/wp-content/uploads/2013/02/Theater-Sanctuary-of-Asklepios-Epidaurus.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6885"/>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title"/>
          </p:nvPr>
        </p:nvSpPr>
        <p:spPr>
          <a:xfrm>
            <a:off x="457200" y="13692"/>
            <a:ext cx="8229600" cy="1143000"/>
          </a:xfrm>
        </p:spPr>
        <p:txBody>
          <a:bodyPr>
            <a:normAutofit fontScale="90000"/>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Το αρχαίο θέατρο της Επιδαύρου</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Tree>
    <p:extLst>
      <p:ext uri="{BB962C8B-B14F-4D97-AF65-F5344CB8AC3E}">
        <p14:creationId xmlns="" xmlns:p14="http://schemas.microsoft.com/office/powerpoint/2010/main" val="3337121394"/>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brianholihan.com/wp-content/uploads/2012/11/img187.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964" y="0"/>
            <a:ext cx="9159964"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title"/>
          </p:nvPr>
        </p:nvSpPr>
        <p:spPr/>
        <p:txBody>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Το αρχαίο θέατρο των Δελφών</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Tree>
    <p:extLst>
      <p:ext uri="{BB962C8B-B14F-4D97-AF65-F5344CB8AC3E}">
        <p14:creationId xmlns="" xmlns:p14="http://schemas.microsoft.com/office/powerpoint/2010/main" val="2860477784"/>
      </p:ext>
    </p:extLst>
  </p:cSld>
  <p:clrMapOvr>
    <a:masterClrMapping/>
  </p:clrMapOvr>
  <mc:AlternateContent xmlns:mc="http://schemas.openxmlformats.org/markup-compatibility/2006">
    <mc:Choice xmlns=""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upload.wikimedia.org/wikipedia/commons/1/18/Ancient_Greek_theatre_in_Delos_0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14" y="0"/>
            <a:ext cx="9139386"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title"/>
          </p:nvPr>
        </p:nvSpPr>
        <p:spPr/>
        <p:txBody>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Το αρχαίο θέατρο της Δήλου</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Tree>
    <p:extLst>
      <p:ext uri="{BB962C8B-B14F-4D97-AF65-F5344CB8AC3E}">
        <p14:creationId xmlns="" xmlns:p14="http://schemas.microsoft.com/office/powerpoint/2010/main" val="3337121394"/>
      </p:ext>
    </p:extLst>
  </p:cSld>
  <p:clrMapOvr>
    <a:masterClrMapping/>
  </p:clrMapOvr>
  <mc:AlternateContent xmlns:mc="http://schemas.openxmlformats.org/markup-compatibility/2006">
    <mc:Choice xmlns=""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2.bp.blogspot.com/-6IGSJhUOvco/T5g2Wh7zfSI/AAAAAAAAAAo/SzqOjF69Hv8/s1600/%CE%A0%CE%B1%CF%84%CE%BF%CF%8D%CE%BD+%CF%84%CE%B1+%CE%BC%CE%BD%CE%B7%CE%BC%CE%B5%CE%AF%CE%B1+%CE%BC%CE%B1%CF%8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title"/>
          </p:nvPr>
        </p:nvSpPr>
        <p:spPr/>
        <p:txBody>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Θέατρο αρχαίας Δωδώνης </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Tree>
    <p:extLst>
      <p:ext uri="{BB962C8B-B14F-4D97-AF65-F5344CB8AC3E}">
        <p14:creationId xmlns="" xmlns:p14="http://schemas.microsoft.com/office/powerpoint/2010/main" val="1926073783"/>
      </p:ext>
    </p:extLst>
  </p:cSld>
  <p:clrMapOvr>
    <a:masterClrMapping/>
  </p:clrMapOvr>
  <mc:AlternateContent xmlns:mc="http://schemas.openxmlformats.org/markup-compatibility/2006">
    <mc:Choice xmlns=""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trisnews.com/sites/default/files/field/news/image/arxaiamessini.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8164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Το θέατρο της αρχαίας Μεσσήνης</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Tree>
    <p:extLst>
      <p:ext uri="{BB962C8B-B14F-4D97-AF65-F5344CB8AC3E}">
        <p14:creationId xmlns="" xmlns:p14="http://schemas.microsoft.com/office/powerpoint/2010/main" val="1926073783"/>
      </p:ext>
    </p:extLst>
  </p:cSld>
  <p:clrMapOvr>
    <a:masterClrMapping/>
  </p:clrMapOvr>
  <mc:AlternateContent xmlns:mc="http://schemas.openxmlformats.org/markup-compatibility/2006">
    <mc:Choice xmlns=""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95536" y="116632"/>
            <a:ext cx="8424936" cy="1124744"/>
          </a:xfrm>
        </p:spPr>
        <p:txBody>
          <a:bodyPr>
            <a:normAutofit/>
          </a:bodyPr>
          <a:lstStyle/>
          <a:p>
            <a:r>
              <a:rPr lang="el-GR" dirty="0" smtClean="0">
                <a:solidFill>
                  <a:srgbClr val="FF0000"/>
                </a:solidFill>
                <a:effectLst>
                  <a:outerShdw blurRad="38100" dist="38100" dir="2700000" algn="tl">
                    <a:srgbClr val="000000">
                      <a:alpha val="43137"/>
                    </a:srgbClr>
                  </a:outerShdw>
                </a:effectLst>
                <a:latin typeface="Cleanvertising" panose="020B0803030403020204" pitchFamily="34" charset="0"/>
              </a:rPr>
              <a:t>Από πού προήλθε το δράμα;</a:t>
            </a:r>
            <a:endParaRPr lang="el-GR" dirty="0">
              <a:solidFill>
                <a:srgbClr val="FF0000"/>
              </a:solidFill>
              <a:effectLst>
                <a:outerShdw blurRad="38100" dist="38100" dir="2700000" algn="tl">
                  <a:srgbClr val="000000">
                    <a:alpha val="43137"/>
                  </a:srgbClr>
                </a:outerShdw>
              </a:effectLst>
              <a:latin typeface="Cleanvertising" panose="020B0803030403020204" pitchFamily="34"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pic>
        <p:nvPicPr>
          <p:cNvPr id="2050" name="Picture 2"/>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 xmlns:a14="http://schemas.microsoft.com/office/drawing/2010/main">
                  <a14:imgLayer r:embed="rId3">
                    <a14:imgEffect>
                      <a14:sharpenSoften amount="50000"/>
                    </a14:imgEffect>
                  </a14:imgLayer>
                </a14:imgProps>
              </a:ext>
              <a:ext uri="{28A0092B-C50C-407E-A947-70E740481C1C}">
                <a14:useLocalDpi xmlns="" xmlns:a14="http://schemas.microsoft.com/office/drawing/2010/main" val="0"/>
              </a:ext>
            </a:extLst>
          </a:blip>
          <a:srcRect/>
          <a:stretch>
            <a:fillRect/>
          </a:stretch>
        </p:blipFill>
        <p:spPr bwMode="auto">
          <a:xfrm>
            <a:off x="2293" y="1531620"/>
            <a:ext cx="9143999" cy="4550246"/>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extBox 2"/>
          <p:cNvSpPr txBox="1"/>
          <p:nvPr/>
        </p:nvSpPr>
        <p:spPr>
          <a:xfrm>
            <a:off x="251520" y="2204864"/>
            <a:ext cx="8568952" cy="2062103"/>
          </a:xfrm>
          <a:prstGeom prst="rect">
            <a:avLst/>
          </a:prstGeom>
          <a:noFill/>
        </p:spPr>
        <p:txBody>
          <a:bodyPr wrap="square" rtlCol="0">
            <a:spAutoFit/>
          </a:bodyPr>
          <a:lstStyle/>
          <a:p>
            <a:pPr algn="just"/>
            <a:r>
              <a:rPr lang="el-GR" sz="3200" dirty="0">
                <a:solidFill>
                  <a:srgbClr val="002060"/>
                </a:solidFill>
                <a:latin typeface="Cleanvertising" panose="020B0803030403020204" pitchFamily="34" charset="0"/>
              </a:rPr>
              <a:t>Προήλθε από τα θρησκευτικά «</a:t>
            </a:r>
            <a:r>
              <a:rPr lang="el-GR" sz="3200" b="1" dirty="0">
                <a:solidFill>
                  <a:srgbClr val="002060"/>
                </a:solidFill>
                <a:latin typeface="Old Standard" pitchFamily="18" charset="0"/>
                <a:ea typeface="Old Standard" pitchFamily="18" charset="0"/>
                <a:cs typeface="Old Standard" pitchFamily="18" charset="0"/>
              </a:rPr>
              <a:t>δρώμενα</a:t>
            </a:r>
            <a:r>
              <a:rPr lang="el-GR" sz="3200" dirty="0">
                <a:solidFill>
                  <a:srgbClr val="002060"/>
                </a:solidFill>
                <a:latin typeface="Cleanvertising" panose="020B0803030403020204" pitchFamily="34" charset="0"/>
              </a:rPr>
              <a:t>»  (απ’ όπου και το όνομά του), δηλαδή τελετές προς τιμή του Διονύσου, και από Ελευσίνια μυστήρια.</a:t>
            </a:r>
          </a:p>
        </p:txBody>
      </p:sp>
    </p:spTree>
    <p:extLst>
      <p:ext uri="{BB962C8B-B14F-4D97-AF65-F5344CB8AC3E}">
        <p14:creationId xmlns="" xmlns:p14="http://schemas.microsoft.com/office/powerpoint/2010/main" val="2946788859"/>
      </p:ext>
    </p:extLst>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wondergreece.gr/public/images/2013/05/11/archaio_theatro/20130511172602archaio_theatro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title"/>
          </p:nvPr>
        </p:nvSpPr>
        <p:spPr/>
        <p:txBody>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Το αρχαίο θέατρο Θάσου</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Tree>
    <p:extLst>
      <p:ext uri="{BB962C8B-B14F-4D97-AF65-F5344CB8AC3E}">
        <p14:creationId xmlns="" xmlns:p14="http://schemas.microsoft.com/office/powerpoint/2010/main" val="3337121394"/>
      </p:ext>
    </p:extLst>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in Map"/>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title"/>
          </p:nvPr>
        </p:nvSpPr>
        <p:spPr>
          <a:xfrm>
            <a:off x="457200" y="35466"/>
            <a:ext cx="8229600" cy="706090"/>
          </a:xfrm>
        </p:spPr>
        <p:txBody>
          <a:bodyPr>
            <a:normAutofit/>
          </a:bodyPr>
          <a:lstStyle/>
          <a:p>
            <a:r>
              <a:rPr lang="el-GR" sz="4000" b="1" spc="-150" dirty="0" smtClean="0">
                <a:solidFill>
                  <a:srgbClr val="FF0000"/>
                </a:solidFill>
                <a:effectLst>
                  <a:outerShdw blurRad="38100" dist="38100" dir="2700000" algn="tl">
                    <a:srgbClr val="000000">
                      <a:alpha val="43137"/>
                    </a:srgbClr>
                  </a:outerShdw>
                </a:effectLst>
                <a:latin typeface="Ubuntu Mono" panose="020B0509030602030204" pitchFamily="49" charset="0"/>
              </a:rPr>
              <a:t>Ευρωπαϊκός χάρτης αρχαίων θεάτρων</a:t>
            </a:r>
            <a:endParaRPr lang="el-GR" sz="4000" b="1" spc="-150"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Tree>
    <p:extLst>
      <p:ext uri="{BB962C8B-B14F-4D97-AF65-F5344CB8AC3E}">
        <p14:creationId xmlns="" xmlns:p14="http://schemas.microsoft.com/office/powerpoint/2010/main" val="3337121394"/>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encrypted-tbn2.gstatic.com/images?q=tbn:ANd9GcTy6UmWVn4r6rj9FSMGn92xNdf1YhTLZgrP6Tgg43nQO5IWnXhX"/>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title"/>
          </p:nvPr>
        </p:nvSpPr>
        <p:spPr>
          <a:xfrm>
            <a:off x="457200" y="274638"/>
            <a:ext cx="8229600" cy="1138138"/>
          </a:xfrm>
        </p:spPr>
        <p:txBody>
          <a:bodyPr>
            <a:normAutofit fontScale="90000"/>
          </a:bodyPr>
          <a:lstStyle/>
          <a:p>
            <a:r>
              <a:rPr lang="el-GR" sz="3600" b="1" dirty="0" smtClean="0">
                <a:solidFill>
                  <a:srgbClr val="FF0000"/>
                </a:solidFill>
                <a:effectLst>
                  <a:outerShdw blurRad="38100" dist="38100" dir="2700000" algn="tl">
                    <a:srgbClr val="000000">
                      <a:alpha val="43137"/>
                    </a:srgbClr>
                  </a:outerShdw>
                </a:effectLst>
                <a:latin typeface="Ubuntu Mono" panose="020B0509030602030204" pitchFamily="49" charset="0"/>
              </a:rPr>
              <a:t>Γιατί η διδασκαλία νέων δραμάτων γινόταν πάντοτε την άνοιξη;</a:t>
            </a:r>
            <a:endParaRPr lang="el-GR" sz="3600"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179512" y="1484784"/>
            <a:ext cx="8795260" cy="4893647"/>
          </a:xfrm>
          <a:prstGeom prst="rect">
            <a:avLst/>
          </a:prstGeom>
          <a:noFill/>
        </p:spPr>
        <p:txBody>
          <a:bodyPr wrap="square" rtlCol="0">
            <a:spAutoFit/>
          </a:bodyPr>
          <a:lstStyle/>
          <a:p>
            <a:pPr marL="342900" lvl="0" indent="-342900" algn="just">
              <a:spcAft>
                <a:spcPts val="0"/>
              </a:spcAft>
              <a:buSzPct val="100000"/>
              <a:buFont typeface="+mj-lt"/>
              <a:buAutoNum type="arabicPeriod"/>
              <a:tabLst>
                <a:tab pos="-571500" algn="l"/>
              </a:tabLst>
            </a:pPr>
            <a:r>
              <a:rPr lang="el-GR" sz="2400" dirty="0">
                <a:solidFill>
                  <a:srgbClr val="002060"/>
                </a:solidFill>
                <a:latin typeface="Ubuntu Mono" panose="020B0509030602030204" pitchFamily="49" charset="0"/>
                <a:ea typeface="Times New Roman"/>
              </a:rPr>
              <a:t>Γιατί η εποχή αυτή ταυτιζόταν με τη γιορτή του Διονύσου, συνεπώς και με την αναγέννηση της φύσης.</a:t>
            </a:r>
          </a:p>
          <a:p>
            <a:pPr marL="342900" lvl="0" indent="-342900" algn="just">
              <a:spcAft>
                <a:spcPts val="0"/>
              </a:spcAft>
              <a:buSzPct val="100000"/>
              <a:buFont typeface="+mj-lt"/>
              <a:buAutoNum type="arabicPeriod"/>
              <a:tabLst>
                <a:tab pos="-571500" algn="l"/>
              </a:tabLst>
            </a:pPr>
            <a:r>
              <a:rPr lang="el-GR" sz="2400" dirty="0">
                <a:solidFill>
                  <a:srgbClr val="002060"/>
                </a:solidFill>
                <a:latin typeface="Ubuntu Mono" panose="020B0509030602030204" pitchFamily="49" charset="0"/>
                <a:ea typeface="Times New Roman"/>
              </a:rPr>
              <a:t>Γιατί ο αγροτικός πληθυσμός της Αττικής, που δεν διέμενε στη πόλη της Αθήνας, δεν είχε ιδιαίτερες εργασίες (όπως π.χ. το καλοκαίρι ή το φθινόπωρο), οπότε και μπορούσε να παρακολουθήσει τους δραματικούς αγώνες.</a:t>
            </a:r>
          </a:p>
          <a:p>
            <a:pPr marL="342900" lvl="0" indent="-342900" algn="just">
              <a:spcAft>
                <a:spcPts val="0"/>
              </a:spcAft>
              <a:buSzPct val="100000"/>
              <a:buFont typeface="+mj-lt"/>
              <a:buAutoNum type="arabicPeriod"/>
              <a:tabLst>
                <a:tab pos="-571500" algn="l"/>
              </a:tabLst>
            </a:pPr>
            <a:r>
              <a:rPr lang="el-GR" sz="2400" dirty="0">
                <a:solidFill>
                  <a:srgbClr val="002060"/>
                </a:solidFill>
                <a:latin typeface="Ubuntu Mono" panose="020B0509030602030204" pitchFamily="49" charset="0"/>
                <a:ea typeface="Times New Roman"/>
              </a:rPr>
              <a:t>Την εποχή εκείνη που βελτιώνονταν οι καιρικές συνθήκες και οι θάλασσες ήταν καλοτάξιδες, έρχονταν οι πρεσβευτές των συμμαχικών πόλεων για να καταβάλλουν στο αθηναϊκό ταμείο τους συμμαχικούς φόρους, οπότε ήταν και μια μεγάλη ευκαιρία για την Αθήνα να φανερώσει το μεγαλείο της.</a:t>
            </a:r>
            <a:endParaRPr lang="el-GR" sz="2400" dirty="0">
              <a:solidFill>
                <a:srgbClr val="002060"/>
              </a:solidFill>
              <a:effectLst/>
              <a:latin typeface="Ubuntu Mono" panose="020B0509030602030204" pitchFamily="49" charset="0"/>
              <a:ea typeface="Times New Roman"/>
            </a:endParaRPr>
          </a:p>
        </p:txBody>
      </p:sp>
    </p:spTree>
    <p:extLst>
      <p:ext uri="{BB962C8B-B14F-4D97-AF65-F5344CB8AC3E}">
        <p14:creationId xmlns="" xmlns:p14="http://schemas.microsoft.com/office/powerpoint/2010/main" val="2946788859"/>
      </p:ext>
    </p:extLst>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1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1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1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1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1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img.ehowcdn.com/article-new/ehow/images/a07/rc/1o/type-used-ancient-greek-theater-800x800.jp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23966" y="0"/>
            <a:ext cx="9167966"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title"/>
          </p:nvPr>
        </p:nvSpPr>
        <p:spPr>
          <a:xfrm>
            <a:off x="0" y="274638"/>
            <a:ext cx="9144000" cy="1143000"/>
          </a:xfrm>
        </p:spPr>
        <p:txBody>
          <a:bodyPr>
            <a:normAutofit/>
          </a:bodyPr>
          <a:lstStyle/>
          <a:p>
            <a:r>
              <a:rPr lang="el-GR" sz="4800" b="1" spc="-300" dirty="0" smtClean="0">
                <a:solidFill>
                  <a:srgbClr val="FF0000"/>
                </a:solidFill>
                <a:effectLst>
                  <a:outerShdw blurRad="38100" dist="38100" dir="2700000" algn="tl">
                    <a:srgbClr val="000000">
                      <a:alpha val="43137"/>
                    </a:srgbClr>
                  </a:outerShdw>
                </a:effectLst>
                <a:latin typeface="Ubuntu Mono" panose="020B0509030602030204" pitchFamily="49" charset="0"/>
              </a:rPr>
              <a:t>Ευθύνη αρχόντων για τις εορτές</a:t>
            </a:r>
            <a:endParaRPr lang="el-GR" sz="4800" b="1" spc="-300"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611560" y="2204864"/>
            <a:ext cx="3168352" cy="1200329"/>
          </a:xfrm>
          <a:prstGeom prst="rect">
            <a:avLst/>
          </a:prstGeom>
          <a:noFill/>
          <a:ln>
            <a:solidFill>
              <a:srgbClr val="002060"/>
            </a:solidFill>
          </a:ln>
        </p:spPr>
        <p:txBody>
          <a:bodyPr wrap="square" rtlCol="0">
            <a:spAutoFit/>
          </a:bodyPr>
          <a:lstStyle/>
          <a:p>
            <a:pPr algn="ctr">
              <a:spcAft>
                <a:spcPts val="0"/>
              </a:spcAft>
              <a:tabLst>
                <a:tab pos="-571500" algn="l"/>
              </a:tabLst>
            </a:pPr>
            <a:r>
              <a:rPr lang="el-GR" sz="2400" b="1" dirty="0" err="1">
                <a:solidFill>
                  <a:srgbClr val="002060"/>
                </a:solidFill>
                <a:latin typeface="Old Standard"/>
                <a:ea typeface="Times New Roman"/>
              </a:rPr>
              <a:t>Λήναια</a:t>
            </a:r>
            <a:r>
              <a:rPr lang="el-GR" sz="2400" dirty="0">
                <a:solidFill>
                  <a:srgbClr val="002060"/>
                </a:solidFill>
                <a:latin typeface="Liberation Sans Narrow"/>
                <a:ea typeface="Times New Roman"/>
              </a:rPr>
              <a:t> </a:t>
            </a:r>
            <a:endParaRPr lang="el-GR" sz="2400" dirty="0" smtClean="0">
              <a:solidFill>
                <a:srgbClr val="002060"/>
              </a:solidFill>
              <a:latin typeface="Liberation Sans Narrow"/>
              <a:ea typeface="Times New Roman"/>
              <a:sym typeface="Wingdings"/>
            </a:endParaRPr>
          </a:p>
          <a:p>
            <a:pPr algn="ctr">
              <a:spcAft>
                <a:spcPts val="0"/>
              </a:spcAft>
              <a:tabLst>
                <a:tab pos="-571500" algn="l"/>
              </a:tabLst>
            </a:pPr>
            <a:r>
              <a:rPr lang="el-GR" sz="2400" dirty="0" smtClean="0">
                <a:solidFill>
                  <a:srgbClr val="002060"/>
                </a:solidFill>
                <a:latin typeface="Liberation Sans Narrow"/>
                <a:ea typeface="Times New Roman"/>
              </a:rPr>
              <a:t>υπό </a:t>
            </a:r>
            <a:r>
              <a:rPr lang="el-GR" sz="2400" dirty="0">
                <a:solidFill>
                  <a:srgbClr val="002060"/>
                </a:solidFill>
                <a:latin typeface="Liberation Sans Narrow"/>
                <a:ea typeface="Times New Roman"/>
              </a:rPr>
              <a:t>την ευθύνη του </a:t>
            </a:r>
            <a:r>
              <a:rPr lang="el-GR" sz="2400" dirty="0" err="1">
                <a:solidFill>
                  <a:srgbClr val="002060"/>
                </a:solidFill>
                <a:latin typeface="Old Standard"/>
                <a:ea typeface="Times New Roman"/>
              </a:rPr>
              <a:t>ἄρχοντος</a:t>
            </a:r>
            <a:r>
              <a:rPr lang="el-GR" sz="2400" dirty="0">
                <a:solidFill>
                  <a:srgbClr val="002060"/>
                </a:solidFill>
                <a:latin typeface="Old Standard"/>
                <a:ea typeface="Times New Roman"/>
              </a:rPr>
              <a:t> – βασιλέως</a:t>
            </a:r>
            <a:r>
              <a:rPr lang="el-GR" sz="2400" dirty="0" smtClean="0">
                <a:solidFill>
                  <a:srgbClr val="002060"/>
                </a:solidFill>
                <a:latin typeface="Liberation Sans Narrow"/>
                <a:ea typeface="Times New Roman"/>
              </a:rPr>
              <a:t>.</a:t>
            </a:r>
            <a:r>
              <a:rPr lang="el-GR" sz="2400" dirty="0">
                <a:solidFill>
                  <a:srgbClr val="002060"/>
                </a:solidFill>
                <a:latin typeface="Liberation Sans Narrow"/>
                <a:ea typeface="Times New Roman"/>
              </a:rPr>
              <a:t> </a:t>
            </a:r>
            <a:endParaRPr lang="el-GR" sz="2400" dirty="0">
              <a:solidFill>
                <a:srgbClr val="002060"/>
              </a:solidFill>
              <a:latin typeface="Times New Roman"/>
              <a:ea typeface="Times New Roman"/>
            </a:endParaRPr>
          </a:p>
        </p:txBody>
      </p:sp>
      <p:sp>
        <p:nvSpPr>
          <p:cNvPr id="5" name="TextBox 4"/>
          <p:cNvSpPr txBox="1"/>
          <p:nvPr/>
        </p:nvSpPr>
        <p:spPr>
          <a:xfrm>
            <a:off x="4786878" y="2204864"/>
            <a:ext cx="3744416" cy="3046988"/>
          </a:xfrm>
          <a:prstGeom prst="rect">
            <a:avLst/>
          </a:prstGeom>
          <a:noFill/>
          <a:ln w="3175">
            <a:solidFill>
              <a:srgbClr val="002060"/>
            </a:solidFill>
          </a:ln>
        </p:spPr>
        <p:txBody>
          <a:bodyPr wrap="square" rtlCol="0">
            <a:spAutoFit/>
          </a:bodyPr>
          <a:lstStyle/>
          <a:p>
            <a:pPr lvl="0" algn="ctr">
              <a:tabLst>
                <a:tab pos="-571500" algn="l"/>
              </a:tabLst>
            </a:pPr>
            <a:r>
              <a:rPr lang="el-GR" sz="2400" b="1" dirty="0">
                <a:solidFill>
                  <a:srgbClr val="002060"/>
                </a:solidFill>
                <a:latin typeface="Old Standard"/>
                <a:ea typeface="Times New Roman"/>
              </a:rPr>
              <a:t>Μεγάλα Διονύσια</a:t>
            </a:r>
            <a:r>
              <a:rPr lang="el-GR" sz="2400" dirty="0">
                <a:solidFill>
                  <a:srgbClr val="002060"/>
                </a:solidFill>
                <a:latin typeface="Liberation Sans Narrow"/>
                <a:ea typeface="Times New Roman"/>
              </a:rPr>
              <a:t> </a:t>
            </a:r>
            <a:endParaRPr lang="el-GR" sz="2400" dirty="0" smtClean="0">
              <a:solidFill>
                <a:srgbClr val="002060"/>
              </a:solidFill>
              <a:latin typeface="Liberation Sans Narrow"/>
              <a:ea typeface="Times New Roman"/>
              <a:sym typeface="Wingdings"/>
            </a:endParaRPr>
          </a:p>
          <a:p>
            <a:pPr lvl="0" algn="ctr">
              <a:tabLst>
                <a:tab pos="-571500" algn="l"/>
              </a:tabLst>
            </a:pPr>
            <a:r>
              <a:rPr lang="el-GR" sz="2400" dirty="0" smtClean="0">
                <a:solidFill>
                  <a:srgbClr val="002060"/>
                </a:solidFill>
                <a:latin typeface="Liberation Sans Narrow"/>
                <a:ea typeface="Times New Roman"/>
              </a:rPr>
              <a:t>υπό </a:t>
            </a:r>
            <a:r>
              <a:rPr lang="el-GR" sz="2400" dirty="0">
                <a:solidFill>
                  <a:srgbClr val="002060"/>
                </a:solidFill>
                <a:latin typeface="Liberation Sans Narrow"/>
                <a:ea typeface="Times New Roman"/>
              </a:rPr>
              <a:t>την ευθύνη του </a:t>
            </a:r>
            <a:r>
              <a:rPr lang="el-GR" sz="2400" dirty="0" err="1">
                <a:solidFill>
                  <a:srgbClr val="002060"/>
                </a:solidFill>
                <a:latin typeface="Old Standard"/>
                <a:ea typeface="Times New Roman"/>
              </a:rPr>
              <a:t>ἐπώνυμου</a:t>
            </a:r>
            <a:r>
              <a:rPr lang="el-GR" sz="2400" dirty="0">
                <a:solidFill>
                  <a:srgbClr val="002060"/>
                </a:solidFill>
                <a:latin typeface="Old Standard"/>
                <a:ea typeface="Times New Roman"/>
              </a:rPr>
              <a:t> – </a:t>
            </a:r>
            <a:r>
              <a:rPr lang="el-GR" sz="2400" dirty="0" err="1">
                <a:solidFill>
                  <a:srgbClr val="002060"/>
                </a:solidFill>
                <a:latin typeface="Old Standard"/>
                <a:ea typeface="Times New Roman"/>
              </a:rPr>
              <a:t>ἄρχοντος</a:t>
            </a:r>
            <a:r>
              <a:rPr lang="el-GR" sz="2400" dirty="0">
                <a:solidFill>
                  <a:srgbClr val="002060"/>
                </a:solidFill>
                <a:latin typeface="Liberation Sans Narrow"/>
                <a:ea typeface="Times New Roman"/>
              </a:rPr>
              <a:t>, ο οποίος : </a:t>
            </a:r>
            <a:endParaRPr lang="el-GR" sz="2400" dirty="0" smtClean="0">
              <a:solidFill>
                <a:srgbClr val="002060"/>
              </a:solidFill>
              <a:latin typeface="Liberation Sans Narrow"/>
              <a:ea typeface="Times New Roman"/>
            </a:endParaRPr>
          </a:p>
          <a:p>
            <a:pPr lvl="0" algn="ctr">
              <a:tabLst>
                <a:tab pos="-571500" algn="l"/>
              </a:tabLst>
            </a:pPr>
            <a:r>
              <a:rPr lang="el-GR" sz="2400" b="1" dirty="0" smtClean="0">
                <a:solidFill>
                  <a:srgbClr val="002060"/>
                </a:solidFill>
                <a:latin typeface="Liberation Sans Narrow"/>
                <a:ea typeface="Times New Roman"/>
              </a:rPr>
              <a:t>α</a:t>
            </a:r>
            <a:r>
              <a:rPr lang="el-GR" sz="2400" b="1" dirty="0">
                <a:solidFill>
                  <a:srgbClr val="002060"/>
                </a:solidFill>
                <a:latin typeface="Liberation Sans Narrow"/>
                <a:ea typeface="Times New Roman"/>
              </a:rPr>
              <a:t>)</a:t>
            </a:r>
            <a:r>
              <a:rPr lang="el-GR" sz="2400" dirty="0">
                <a:solidFill>
                  <a:srgbClr val="002060"/>
                </a:solidFill>
                <a:latin typeface="Liberation Sans Narrow"/>
                <a:ea typeface="Times New Roman"/>
              </a:rPr>
              <a:t> επιλέγει τα έργα που θα διδαχθούν, </a:t>
            </a:r>
            <a:endParaRPr lang="el-GR" sz="2400" dirty="0" smtClean="0">
              <a:solidFill>
                <a:srgbClr val="002060"/>
              </a:solidFill>
              <a:latin typeface="Liberation Sans Narrow"/>
              <a:ea typeface="Times New Roman"/>
            </a:endParaRPr>
          </a:p>
          <a:p>
            <a:pPr lvl="0" algn="ctr">
              <a:tabLst>
                <a:tab pos="-571500" algn="l"/>
              </a:tabLst>
            </a:pPr>
            <a:r>
              <a:rPr lang="el-GR" sz="2400" b="1" dirty="0" smtClean="0">
                <a:solidFill>
                  <a:srgbClr val="002060"/>
                </a:solidFill>
                <a:latin typeface="Liberation Sans Narrow"/>
                <a:ea typeface="Times New Roman"/>
              </a:rPr>
              <a:t>β</a:t>
            </a:r>
            <a:r>
              <a:rPr lang="el-GR" sz="2400" b="1" dirty="0">
                <a:solidFill>
                  <a:srgbClr val="002060"/>
                </a:solidFill>
                <a:latin typeface="Liberation Sans Narrow"/>
                <a:ea typeface="Times New Roman"/>
              </a:rPr>
              <a:t>)</a:t>
            </a:r>
            <a:r>
              <a:rPr lang="el-GR" sz="2400" dirty="0">
                <a:solidFill>
                  <a:srgbClr val="002060"/>
                </a:solidFill>
                <a:latin typeface="Liberation Sans Narrow"/>
                <a:ea typeface="Times New Roman"/>
              </a:rPr>
              <a:t> επιλέγει τους υποκριτές &amp; </a:t>
            </a:r>
            <a:endParaRPr lang="el-GR" sz="2400" dirty="0" smtClean="0">
              <a:solidFill>
                <a:srgbClr val="002060"/>
              </a:solidFill>
              <a:latin typeface="Liberation Sans Narrow"/>
              <a:ea typeface="Times New Roman"/>
            </a:endParaRPr>
          </a:p>
          <a:p>
            <a:pPr lvl="0" algn="ctr">
              <a:tabLst>
                <a:tab pos="-571500" algn="l"/>
              </a:tabLst>
            </a:pPr>
            <a:r>
              <a:rPr lang="el-GR" sz="2400" b="1" dirty="0" smtClean="0">
                <a:solidFill>
                  <a:srgbClr val="002060"/>
                </a:solidFill>
                <a:latin typeface="Liberation Sans Narrow"/>
                <a:ea typeface="Times New Roman"/>
              </a:rPr>
              <a:t>γ</a:t>
            </a:r>
            <a:r>
              <a:rPr lang="el-GR" sz="2400" b="1" dirty="0">
                <a:solidFill>
                  <a:srgbClr val="002060"/>
                </a:solidFill>
                <a:latin typeface="Liberation Sans Narrow"/>
                <a:ea typeface="Times New Roman"/>
              </a:rPr>
              <a:t>)</a:t>
            </a:r>
            <a:r>
              <a:rPr lang="el-GR" sz="2400" dirty="0">
                <a:solidFill>
                  <a:srgbClr val="002060"/>
                </a:solidFill>
                <a:latin typeface="Liberation Sans Narrow"/>
                <a:ea typeface="Times New Roman"/>
              </a:rPr>
              <a:t> βρίσκει και ορίζει τους χορηγούς. </a:t>
            </a:r>
            <a:endParaRPr lang="el-GR" sz="2400" dirty="0">
              <a:solidFill>
                <a:srgbClr val="002060"/>
              </a:solidFill>
              <a:latin typeface="Times New Roman"/>
              <a:ea typeface="Times New Roman"/>
            </a:endParaRPr>
          </a:p>
        </p:txBody>
      </p:sp>
    </p:spTree>
    <p:extLst>
      <p:ext uri="{BB962C8B-B14F-4D97-AF65-F5344CB8AC3E}">
        <p14:creationId xmlns="" xmlns:p14="http://schemas.microsoft.com/office/powerpoint/2010/main" val="2946788859"/>
      </p:ext>
    </p:extLst>
  </p:cSld>
  <p:clrMapOvr>
    <a:masterClrMapping/>
  </p:clrMapOvr>
  <mc:AlternateContent xmlns:mc="http://schemas.openxmlformats.org/markup-compatibility/2006">
    <mc:Choice xmlns="" xmlns:p14="http://schemas.microsoft.com/office/powerpoint/2010/main" Requires="p14">
      <p:transition spd="slow" p14:dur="1500">
        <p14:ripple dir="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kompas.si/pic/PortalImg/pic/Grcija/_Izleti_in_Potovanja/epidavros.jp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0" y="16525"/>
            <a:ext cx="9144000" cy="6858000"/>
          </a:xfrm>
          <a:prstGeom prst="rect">
            <a:avLst/>
          </a:prstGeom>
          <a:noFill/>
          <a:ln>
            <a:solidFill>
              <a:srgbClr val="002060"/>
            </a:solidFill>
          </a:ln>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title"/>
          </p:nvPr>
        </p:nvSpPr>
        <p:spPr>
          <a:xfrm>
            <a:off x="3491880" y="27474"/>
            <a:ext cx="2520280" cy="1012974"/>
          </a:xfrm>
        </p:spPr>
        <p:txBody>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Χορηγία</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554948" y="1053912"/>
            <a:ext cx="8136904" cy="1569660"/>
          </a:xfrm>
          <a:prstGeom prst="rect">
            <a:avLst/>
          </a:prstGeom>
          <a:noFill/>
        </p:spPr>
        <p:txBody>
          <a:bodyPr wrap="square" rtlCol="0">
            <a:spAutoFit/>
          </a:bodyPr>
          <a:lstStyle/>
          <a:p>
            <a:pPr algn="just">
              <a:spcAft>
                <a:spcPts val="0"/>
              </a:spcAft>
              <a:tabLst>
                <a:tab pos="-571500" algn="l"/>
              </a:tabLst>
            </a:pPr>
            <a:r>
              <a:rPr lang="el-GR" sz="2400" dirty="0">
                <a:solidFill>
                  <a:schemeClr val="accent3">
                    <a:lumMod val="50000"/>
                  </a:schemeClr>
                </a:solidFill>
                <a:latin typeface="Ubuntu Mono" panose="020B0509030602030204" pitchFamily="49" charset="0"/>
                <a:ea typeface="Times New Roman"/>
              </a:rPr>
              <a:t>ή</a:t>
            </a:r>
            <a:r>
              <a:rPr lang="el-GR" sz="2400" dirty="0" smtClean="0">
                <a:solidFill>
                  <a:schemeClr val="accent3">
                    <a:lumMod val="50000"/>
                  </a:schemeClr>
                </a:solidFill>
                <a:latin typeface="Ubuntu Mono" panose="020B0509030602030204" pitchFamily="49" charset="0"/>
                <a:ea typeface="Times New Roman"/>
              </a:rPr>
              <a:t>ταν μια λειτουργία</a:t>
            </a:r>
            <a:r>
              <a:rPr lang="el-GR" sz="2400" dirty="0">
                <a:solidFill>
                  <a:schemeClr val="accent3">
                    <a:lumMod val="50000"/>
                  </a:schemeClr>
                </a:solidFill>
                <a:latin typeface="Ubuntu Mono" panose="020B0509030602030204" pitchFamily="49" charset="0"/>
                <a:ea typeface="Times New Roman"/>
              </a:rPr>
              <a:t>, δηλαδή τιμητική προσφορά μορφή έμμεσου φόρου. Ο χορηγός ήταν κάποιος εύπορος Αθηναίος πολίτης που αναλάμβανε τα έξοδα των θεατρικών αγώνων. Στα έξοδα αυτά </a:t>
            </a:r>
            <a:r>
              <a:rPr lang="el-GR" sz="2400" dirty="0" smtClean="0">
                <a:solidFill>
                  <a:schemeClr val="accent3">
                    <a:lumMod val="50000"/>
                  </a:schemeClr>
                </a:solidFill>
                <a:latin typeface="Ubuntu Mono" panose="020B0509030602030204" pitchFamily="49" charset="0"/>
                <a:ea typeface="Times New Roman"/>
              </a:rPr>
              <a:t>συμπεριλαμβανόταν: </a:t>
            </a:r>
          </a:p>
        </p:txBody>
      </p:sp>
      <p:sp>
        <p:nvSpPr>
          <p:cNvPr id="7" name="TextBox 6"/>
          <p:cNvSpPr txBox="1"/>
          <p:nvPr/>
        </p:nvSpPr>
        <p:spPr>
          <a:xfrm>
            <a:off x="629786" y="2763227"/>
            <a:ext cx="2718078" cy="646331"/>
          </a:xfrm>
          <a:prstGeom prst="rect">
            <a:avLst/>
          </a:prstGeom>
          <a:noFill/>
          <a:ln>
            <a:solidFill>
              <a:srgbClr val="002060"/>
            </a:solidFill>
          </a:ln>
        </p:spPr>
        <p:txBody>
          <a:bodyPr wrap="square" rtlCol="0">
            <a:spAutoFit/>
          </a:bodyPr>
          <a:lstStyle/>
          <a:p>
            <a:pPr algn="ctr">
              <a:spcAft>
                <a:spcPts val="0"/>
              </a:spcAft>
              <a:tabLst>
                <a:tab pos="-571500" algn="l"/>
              </a:tabLst>
            </a:pPr>
            <a:r>
              <a:rPr lang="el-GR" b="1" dirty="0" smtClean="0">
                <a:solidFill>
                  <a:srgbClr val="FF0000"/>
                </a:solidFill>
                <a:latin typeface="Ubuntu Mono" panose="020B0509030602030204" pitchFamily="49" charset="0"/>
                <a:ea typeface="Times New Roman"/>
              </a:rPr>
              <a:t>α</a:t>
            </a:r>
            <a:r>
              <a:rPr lang="el-GR" b="1" dirty="0">
                <a:solidFill>
                  <a:srgbClr val="FF0000"/>
                </a:solidFill>
                <a:latin typeface="Ubuntu Mono" panose="020B0509030602030204" pitchFamily="49" charset="0"/>
                <a:ea typeface="Times New Roman"/>
              </a:rPr>
              <a:t>)</a:t>
            </a:r>
            <a:r>
              <a:rPr lang="el-GR" dirty="0">
                <a:latin typeface="Ubuntu Mono" panose="020B0509030602030204" pitchFamily="49" charset="0"/>
                <a:ea typeface="Times New Roman"/>
              </a:rPr>
              <a:t> </a:t>
            </a:r>
            <a:r>
              <a:rPr lang="el-GR" dirty="0">
                <a:solidFill>
                  <a:srgbClr val="002060"/>
                </a:solidFill>
                <a:latin typeface="Ubuntu Mono" panose="020B0509030602030204" pitchFamily="49" charset="0"/>
                <a:ea typeface="Times New Roman"/>
              </a:rPr>
              <a:t>η διατροφή των ηθοποιών και του </a:t>
            </a:r>
            <a:r>
              <a:rPr lang="el-GR" dirty="0" smtClean="0">
                <a:solidFill>
                  <a:srgbClr val="002060"/>
                </a:solidFill>
                <a:latin typeface="Ubuntu Mono" panose="020B0509030602030204" pitchFamily="49" charset="0"/>
                <a:ea typeface="Times New Roman"/>
              </a:rPr>
              <a:t>χορού </a:t>
            </a:r>
            <a:endParaRPr lang="el-GR" sz="1400" dirty="0">
              <a:solidFill>
                <a:srgbClr val="002060"/>
              </a:solidFill>
              <a:effectLst/>
              <a:latin typeface="Ubuntu Mono" panose="020B0509030602030204" pitchFamily="49" charset="0"/>
              <a:ea typeface="Times New Roman"/>
            </a:endParaRPr>
          </a:p>
        </p:txBody>
      </p:sp>
      <p:sp>
        <p:nvSpPr>
          <p:cNvPr id="8" name="TextBox 7"/>
          <p:cNvSpPr txBox="1"/>
          <p:nvPr/>
        </p:nvSpPr>
        <p:spPr>
          <a:xfrm>
            <a:off x="1928959" y="4112634"/>
            <a:ext cx="1872208" cy="923330"/>
          </a:xfrm>
          <a:prstGeom prst="rect">
            <a:avLst/>
          </a:prstGeom>
          <a:noFill/>
          <a:ln>
            <a:solidFill>
              <a:srgbClr val="002060"/>
            </a:solidFill>
          </a:ln>
        </p:spPr>
        <p:txBody>
          <a:bodyPr wrap="square" rtlCol="0">
            <a:spAutoFit/>
          </a:bodyPr>
          <a:lstStyle/>
          <a:p>
            <a:pPr lvl="0" algn="ctr">
              <a:tabLst>
                <a:tab pos="-571500" algn="l"/>
              </a:tabLst>
            </a:pPr>
            <a:r>
              <a:rPr lang="el-GR" b="1" dirty="0">
                <a:solidFill>
                  <a:srgbClr val="FF0000"/>
                </a:solidFill>
                <a:latin typeface="Ubuntu Mono" panose="020B0509030602030204" pitchFamily="49" charset="0"/>
                <a:ea typeface="Times New Roman"/>
              </a:rPr>
              <a:t>β)</a:t>
            </a:r>
            <a:r>
              <a:rPr lang="el-GR" dirty="0">
                <a:solidFill>
                  <a:prstClr val="black"/>
                </a:solidFill>
                <a:latin typeface="Ubuntu Mono" panose="020B0509030602030204" pitchFamily="49" charset="0"/>
                <a:ea typeface="Times New Roman"/>
              </a:rPr>
              <a:t> </a:t>
            </a:r>
            <a:r>
              <a:rPr lang="el-GR" dirty="0">
                <a:solidFill>
                  <a:srgbClr val="002060"/>
                </a:solidFill>
                <a:latin typeface="Ubuntu Mono" panose="020B0509030602030204" pitchFamily="49" charset="0"/>
                <a:ea typeface="Times New Roman"/>
              </a:rPr>
              <a:t>η ενοικίαση χώρου για τις </a:t>
            </a:r>
            <a:r>
              <a:rPr lang="el-GR" dirty="0" smtClean="0">
                <a:solidFill>
                  <a:srgbClr val="002060"/>
                </a:solidFill>
                <a:latin typeface="Ubuntu Mono" panose="020B0509030602030204" pitchFamily="49" charset="0"/>
                <a:ea typeface="Times New Roman"/>
              </a:rPr>
              <a:t>πρόβες</a:t>
            </a:r>
            <a:endParaRPr lang="el-GR" sz="1400" dirty="0">
              <a:solidFill>
                <a:srgbClr val="002060"/>
              </a:solidFill>
              <a:latin typeface="Ubuntu Mono" panose="020B0509030602030204" pitchFamily="49" charset="0"/>
              <a:ea typeface="Times New Roman"/>
            </a:endParaRPr>
          </a:p>
        </p:txBody>
      </p:sp>
      <p:sp>
        <p:nvSpPr>
          <p:cNvPr id="9" name="TextBox 8"/>
          <p:cNvSpPr txBox="1"/>
          <p:nvPr/>
        </p:nvSpPr>
        <p:spPr>
          <a:xfrm>
            <a:off x="2978935" y="5517232"/>
            <a:ext cx="3018676" cy="646331"/>
          </a:xfrm>
          <a:prstGeom prst="rect">
            <a:avLst/>
          </a:prstGeom>
          <a:noFill/>
          <a:ln>
            <a:solidFill>
              <a:srgbClr val="002060"/>
            </a:solidFill>
          </a:ln>
        </p:spPr>
        <p:txBody>
          <a:bodyPr wrap="square" rtlCol="0">
            <a:spAutoFit/>
          </a:bodyPr>
          <a:lstStyle/>
          <a:p>
            <a:pPr lvl="0" algn="ctr">
              <a:tabLst>
                <a:tab pos="-571500" algn="l"/>
              </a:tabLst>
            </a:pPr>
            <a:r>
              <a:rPr lang="el-GR" b="1" dirty="0">
                <a:solidFill>
                  <a:srgbClr val="FF0000"/>
                </a:solidFill>
                <a:latin typeface="Ubuntu Mono" panose="020B0509030602030204" pitchFamily="49" charset="0"/>
                <a:ea typeface="Times New Roman"/>
              </a:rPr>
              <a:t>γ)</a:t>
            </a:r>
            <a:r>
              <a:rPr lang="el-GR" dirty="0">
                <a:solidFill>
                  <a:srgbClr val="002060"/>
                </a:solidFill>
                <a:latin typeface="Ubuntu Mono" panose="020B0509030602030204" pitchFamily="49" charset="0"/>
                <a:ea typeface="Times New Roman"/>
              </a:rPr>
              <a:t> τα κοστούμια των υποκριτών και του </a:t>
            </a:r>
            <a:r>
              <a:rPr lang="el-GR" dirty="0" smtClean="0">
                <a:solidFill>
                  <a:srgbClr val="002060"/>
                </a:solidFill>
                <a:latin typeface="Ubuntu Mono" panose="020B0509030602030204" pitchFamily="49" charset="0"/>
                <a:ea typeface="Times New Roman"/>
              </a:rPr>
              <a:t>χορού</a:t>
            </a:r>
            <a:endParaRPr lang="el-GR" sz="1400" dirty="0">
              <a:solidFill>
                <a:srgbClr val="002060"/>
              </a:solidFill>
              <a:latin typeface="Ubuntu Mono" panose="020B0509030602030204" pitchFamily="49" charset="0"/>
              <a:ea typeface="Times New Roman"/>
            </a:endParaRPr>
          </a:p>
        </p:txBody>
      </p:sp>
      <p:sp>
        <p:nvSpPr>
          <p:cNvPr id="10" name="TextBox 9"/>
          <p:cNvSpPr txBox="1"/>
          <p:nvPr/>
        </p:nvSpPr>
        <p:spPr>
          <a:xfrm>
            <a:off x="5580112" y="4574299"/>
            <a:ext cx="1728192" cy="369332"/>
          </a:xfrm>
          <a:prstGeom prst="rect">
            <a:avLst/>
          </a:prstGeom>
          <a:noFill/>
          <a:ln>
            <a:solidFill>
              <a:srgbClr val="002060"/>
            </a:solidFill>
          </a:ln>
        </p:spPr>
        <p:txBody>
          <a:bodyPr wrap="square" rtlCol="0">
            <a:spAutoFit/>
          </a:bodyPr>
          <a:lstStyle/>
          <a:p>
            <a:pPr lvl="0" algn="just">
              <a:tabLst>
                <a:tab pos="-571500" algn="l"/>
              </a:tabLst>
            </a:pPr>
            <a:r>
              <a:rPr lang="el-GR" b="1" dirty="0">
                <a:solidFill>
                  <a:srgbClr val="FF0000"/>
                </a:solidFill>
                <a:latin typeface="Ubuntu Mono" panose="020B0509030602030204" pitchFamily="49" charset="0"/>
                <a:ea typeface="Times New Roman"/>
              </a:rPr>
              <a:t>δ)</a:t>
            </a:r>
            <a:r>
              <a:rPr lang="el-GR" dirty="0">
                <a:solidFill>
                  <a:srgbClr val="002060"/>
                </a:solidFill>
                <a:latin typeface="Ubuntu Mono" panose="020B0509030602030204" pitchFamily="49" charset="0"/>
                <a:ea typeface="Times New Roman"/>
              </a:rPr>
              <a:t> τα </a:t>
            </a:r>
            <a:r>
              <a:rPr lang="el-GR" dirty="0" smtClean="0">
                <a:solidFill>
                  <a:srgbClr val="002060"/>
                </a:solidFill>
                <a:latin typeface="Ubuntu Mono" panose="020B0509030602030204" pitchFamily="49" charset="0"/>
                <a:ea typeface="Times New Roman"/>
              </a:rPr>
              <a:t>σκηνικά</a:t>
            </a:r>
            <a:endParaRPr lang="el-GR" sz="1400" dirty="0">
              <a:solidFill>
                <a:srgbClr val="002060"/>
              </a:solidFill>
              <a:latin typeface="Ubuntu Mono" panose="020B0509030602030204" pitchFamily="49" charset="0"/>
              <a:ea typeface="Times New Roman"/>
            </a:endParaRPr>
          </a:p>
        </p:txBody>
      </p:sp>
      <p:sp>
        <p:nvSpPr>
          <p:cNvPr id="11" name="TextBox 10"/>
          <p:cNvSpPr txBox="1"/>
          <p:nvPr/>
        </p:nvSpPr>
        <p:spPr>
          <a:xfrm>
            <a:off x="5997611" y="3130579"/>
            <a:ext cx="2367216" cy="646331"/>
          </a:xfrm>
          <a:prstGeom prst="rect">
            <a:avLst/>
          </a:prstGeom>
          <a:noFill/>
          <a:ln>
            <a:solidFill>
              <a:srgbClr val="002060"/>
            </a:solidFill>
          </a:ln>
        </p:spPr>
        <p:txBody>
          <a:bodyPr wrap="square" rtlCol="0">
            <a:spAutoFit/>
          </a:bodyPr>
          <a:lstStyle/>
          <a:p>
            <a:pPr algn="ctr"/>
            <a:r>
              <a:rPr lang="el-GR" b="1" dirty="0">
                <a:solidFill>
                  <a:srgbClr val="FF0000"/>
                </a:solidFill>
                <a:latin typeface="Ubuntu Mono" panose="020B0509030602030204" pitchFamily="49" charset="0"/>
                <a:ea typeface="Times New Roman"/>
              </a:rPr>
              <a:t>ε)</a:t>
            </a:r>
            <a:r>
              <a:rPr lang="el-GR" dirty="0">
                <a:solidFill>
                  <a:srgbClr val="002060"/>
                </a:solidFill>
                <a:latin typeface="Ubuntu Mono" panose="020B0509030602030204" pitchFamily="49" charset="0"/>
                <a:ea typeface="Times New Roman"/>
              </a:rPr>
              <a:t> τα εισιτήρια των φτωχών </a:t>
            </a:r>
            <a:r>
              <a:rPr lang="el-GR" dirty="0" smtClean="0">
                <a:solidFill>
                  <a:srgbClr val="002060"/>
                </a:solidFill>
                <a:latin typeface="Ubuntu Mono" panose="020B0509030602030204" pitchFamily="49" charset="0"/>
                <a:ea typeface="Times New Roman"/>
              </a:rPr>
              <a:t>πολιτών</a:t>
            </a:r>
            <a:endParaRPr lang="el-GR" dirty="0">
              <a:solidFill>
                <a:srgbClr val="002060"/>
              </a:solidFill>
              <a:latin typeface="Ubuntu Mono" panose="020B0509030602030204" pitchFamily="49" charset="0"/>
            </a:endParaRPr>
          </a:p>
        </p:txBody>
      </p:sp>
      <p:cxnSp>
        <p:nvCxnSpPr>
          <p:cNvPr id="13" name="Ευθύγραμμο βέλος σύνδεσης 12"/>
          <p:cNvCxnSpPr>
            <a:stCxn id="3" idx="2"/>
            <a:endCxn id="7" idx="3"/>
          </p:cNvCxnSpPr>
          <p:nvPr/>
        </p:nvCxnSpPr>
        <p:spPr>
          <a:xfrm flipH="1">
            <a:off x="3347864" y="2623572"/>
            <a:ext cx="1275536" cy="462821"/>
          </a:xfrm>
          <a:prstGeom prst="straightConnector1">
            <a:avLst/>
          </a:prstGeom>
          <a:ln w="19050">
            <a:solidFill>
              <a:srgbClr val="FF33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Ευθύγραμμο βέλος σύνδεσης 14"/>
          <p:cNvCxnSpPr>
            <a:stCxn id="3" idx="2"/>
            <a:endCxn id="8" idx="0"/>
          </p:cNvCxnSpPr>
          <p:nvPr/>
        </p:nvCxnSpPr>
        <p:spPr>
          <a:xfrm flipH="1">
            <a:off x="2865063" y="2623572"/>
            <a:ext cx="1758337" cy="1489062"/>
          </a:xfrm>
          <a:prstGeom prst="straightConnector1">
            <a:avLst/>
          </a:prstGeom>
          <a:ln w="19050">
            <a:solidFill>
              <a:srgbClr val="FF3300"/>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Ευθύγραμμο βέλος σύνδεσης 24"/>
          <p:cNvCxnSpPr>
            <a:stCxn id="3" idx="2"/>
            <a:endCxn id="9" idx="0"/>
          </p:cNvCxnSpPr>
          <p:nvPr/>
        </p:nvCxnSpPr>
        <p:spPr>
          <a:xfrm flipH="1">
            <a:off x="4488273" y="2623572"/>
            <a:ext cx="135127" cy="2893660"/>
          </a:xfrm>
          <a:prstGeom prst="straightConnector1">
            <a:avLst/>
          </a:prstGeom>
          <a:ln w="19050">
            <a:solidFill>
              <a:srgbClr val="FF33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Ευθύγραμμο βέλος σύνδεσης 27"/>
          <p:cNvCxnSpPr>
            <a:stCxn id="3" idx="2"/>
            <a:endCxn id="10" idx="0"/>
          </p:cNvCxnSpPr>
          <p:nvPr/>
        </p:nvCxnSpPr>
        <p:spPr>
          <a:xfrm>
            <a:off x="4623400" y="2623572"/>
            <a:ext cx="1820808" cy="1950727"/>
          </a:xfrm>
          <a:prstGeom prst="straightConnector1">
            <a:avLst/>
          </a:prstGeom>
          <a:ln w="19050">
            <a:solidFill>
              <a:srgbClr val="FF33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Ευθύγραμμο βέλος σύνδεσης 29"/>
          <p:cNvCxnSpPr>
            <a:stCxn id="3" idx="2"/>
            <a:endCxn id="11" idx="1"/>
          </p:cNvCxnSpPr>
          <p:nvPr/>
        </p:nvCxnSpPr>
        <p:spPr>
          <a:xfrm>
            <a:off x="4623400" y="2623572"/>
            <a:ext cx="1374211" cy="830173"/>
          </a:xfrm>
          <a:prstGeom prst="straightConnector1">
            <a:avLst/>
          </a:prstGeom>
          <a:ln w="19050">
            <a:solidFill>
              <a:srgbClr val="FF33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946788859"/>
      </p:ext>
    </p:extLst>
  </p:cSld>
  <p:clrMapOvr>
    <a:masterClrMapping/>
  </p:clrMapOvr>
  <mc:AlternateContent xmlns:mc="http://schemas.openxmlformats.org/markup-compatibility/2006">
    <mc:Choice xmlns="" xmlns:p14="http://schemas.microsoft.com/office/powerpoint/2010/main" Requires="p14">
      <p:transition spd="slow" p14:dur="4000">
        <p14:vortex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1000"/>
                                        <p:tgtEl>
                                          <p:spTgt spid="28"/>
                                        </p:tgtEl>
                                      </p:cBhvr>
                                    </p:animEffect>
                                    <p:anim calcmode="lin" valueType="num">
                                      <p:cBhvr>
                                        <p:cTn id="64" dur="1000" fill="hold"/>
                                        <p:tgtEl>
                                          <p:spTgt spid="28"/>
                                        </p:tgtEl>
                                        <p:attrNameLst>
                                          <p:attrName>ppt_x</p:attrName>
                                        </p:attrNameLst>
                                      </p:cBhvr>
                                      <p:tavLst>
                                        <p:tav tm="0">
                                          <p:val>
                                            <p:strVal val="#ppt_x"/>
                                          </p:val>
                                        </p:tav>
                                        <p:tav tm="100000">
                                          <p:val>
                                            <p:strVal val="#ppt_x"/>
                                          </p:val>
                                        </p:tav>
                                      </p:tavLst>
                                    </p:anim>
                                    <p:anim calcmode="lin" valueType="num">
                                      <p:cBhvr>
                                        <p:cTn id="6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1000"/>
                                        <p:tgtEl>
                                          <p:spTgt spid="10"/>
                                        </p:tgtEl>
                                      </p:cBhvr>
                                    </p:animEffect>
                                    <p:anim calcmode="lin" valueType="num">
                                      <p:cBhvr>
                                        <p:cTn id="71" dur="1000" fill="hold"/>
                                        <p:tgtEl>
                                          <p:spTgt spid="10"/>
                                        </p:tgtEl>
                                        <p:attrNameLst>
                                          <p:attrName>ppt_x</p:attrName>
                                        </p:attrNameLst>
                                      </p:cBhvr>
                                      <p:tavLst>
                                        <p:tav tm="0">
                                          <p:val>
                                            <p:strVal val="#ppt_x"/>
                                          </p:val>
                                        </p:tav>
                                        <p:tav tm="100000">
                                          <p:val>
                                            <p:strVal val="#ppt_x"/>
                                          </p:val>
                                        </p:tav>
                                      </p:tavLst>
                                    </p:anim>
                                    <p:anim calcmode="lin" valueType="num">
                                      <p:cBhvr>
                                        <p:cTn id="7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1000"/>
                                        <p:tgtEl>
                                          <p:spTgt spid="30"/>
                                        </p:tgtEl>
                                      </p:cBhvr>
                                    </p:animEffect>
                                    <p:anim calcmode="lin" valueType="num">
                                      <p:cBhvr>
                                        <p:cTn id="78" dur="1000" fill="hold"/>
                                        <p:tgtEl>
                                          <p:spTgt spid="30"/>
                                        </p:tgtEl>
                                        <p:attrNameLst>
                                          <p:attrName>ppt_x</p:attrName>
                                        </p:attrNameLst>
                                      </p:cBhvr>
                                      <p:tavLst>
                                        <p:tav tm="0">
                                          <p:val>
                                            <p:strVal val="#ppt_x"/>
                                          </p:val>
                                        </p:tav>
                                        <p:tav tm="100000">
                                          <p:val>
                                            <p:strVal val="#ppt_x"/>
                                          </p:val>
                                        </p:tav>
                                      </p:tavLst>
                                    </p:anim>
                                    <p:anim calcmode="lin" valueType="num">
                                      <p:cBhvr>
                                        <p:cTn id="7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1000"/>
                                        <p:tgtEl>
                                          <p:spTgt spid="11"/>
                                        </p:tgtEl>
                                      </p:cBhvr>
                                    </p:animEffect>
                                    <p:anim calcmode="lin" valueType="num">
                                      <p:cBhvr>
                                        <p:cTn id="85" dur="1000" fill="hold"/>
                                        <p:tgtEl>
                                          <p:spTgt spid="11"/>
                                        </p:tgtEl>
                                        <p:attrNameLst>
                                          <p:attrName>ppt_x</p:attrName>
                                        </p:attrNameLst>
                                      </p:cBhvr>
                                      <p:tavLst>
                                        <p:tav tm="0">
                                          <p:val>
                                            <p:strVal val="#ppt_x"/>
                                          </p:val>
                                        </p:tav>
                                        <p:tav tm="100000">
                                          <p:val>
                                            <p:strVal val="#ppt_x"/>
                                          </p:val>
                                        </p:tav>
                                      </p:tavLst>
                                    </p:anim>
                                    <p:anim calcmode="lin" valueType="num">
                                      <p:cBhvr>
                                        <p:cTn id="8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animBg="1"/>
      <p:bldP spid="8" grpId="0" animBg="1"/>
      <p:bldP spid="9"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karenswhimsy.com/public-domain-images/ancient-greek-costume/images/ancient-greek-costume-3.jp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title"/>
          </p:nvPr>
        </p:nvSpPr>
        <p:spPr>
          <a:xfrm>
            <a:off x="457200" y="274638"/>
            <a:ext cx="8229600" cy="922114"/>
          </a:xfrm>
        </p:spPr>
        <p:txBody>
          <a:bodyPr>
            <a:noAutofit/>
          </a:bodyPr>
          <a:lstStyle/>
          <a:p>
            <a:r>
              <a:rPr lang="el-GR" sz="4200" b="1" spc="-150" dirty="0" smtClean="0">
                <a:solidFill>
                  <a:srgbClr val="FF0000"/>
                </a:solidFill>
                <a:effectLst>
                  <a:outerShdw blurRad="38100" dist="38100" dir="2700000" algn="tl">
                    <a:srgbClr val="000000">
                      <a:alpha val="43137"/>
                    </a:srgbClr>
                  </a:outerShdw>
                </a:effectLst>
                <a:latin typeface="Ubuntu Mono" panose="020B0509030602030204" pitchFamily="49" charset="0"/>
              </a:rPr>
              <a:t>Ποιοι έκριναν τα δραματικά έργα </a:t>
            </a:r>
            <a:endParaRPr lang="el-GR" sz="4200" b="1" spc="-150"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755576" y="1628507"/>
            <a:ext cx="7704856" cy="4278094"/>
          </a:xfrm>
          <a:prstGeom prst="rect">
            <a:avLst/>
          </a:prstGeom>
          <a:noFill/>
        </p:spPr>
        <p:txBody>
          <a:bodyPr wrap="square" rtlCol="0">
            <a:spAutoFit/>
          </a:bodyPr>
          <a:lstStyle/>
          <a:p>
            <a:pPr algn="ctr">
              <a:spcAft>
                <a:spcPts val="0"/>
              </a:spcAft>
              <a:tabLst>
                <a:tab pos="-571500" algn="l"/>
              </a:tabLst>
            </a:pPr>
            <a:r>
              <a:rPr lang="el-GR" sz="4400" b="1" dirty="0">
                <a:solidFill>
                  <a:srgbClr val="FF0000"/>
                </a:solidFill>
                <a:effectLst>
                  <a:outerShdw blurRad="38100" dist="38100" dir="2700000" algn="tl">
                    <a:srgbClr val="000000">
                      <a:alpha val="43137"/>
                    </a:srgbClr>
                  </a:outerShdw>
                </a:effectLst>
                <a:latin typeface="Ubuntu Mono" panose="020B0509030602030204" pitchFamily="49" charset="0"/>
                <a:ea typeface="Times New Roman"/>
                <a:cs typeface="Old Standard"/>
              </a:rPr>
              <a:t>Κριτές</a:t>
            </a:r>
            <a:r>
              <a:rPr lang="el-GR" sz="3200" b="1" dirty="0">
                <a:solidFill>
                  <a:srgbClr val="FF0000"/>
                </a:solidFill>
                <a:latin typeface="Ubuntu Mono" panose="020B0509030602030204" pitchFamily="49" charset="0"/>
                <a:ea typeface="Times New Roman"/>
              </a:rPr>
              <a:t> </a:t>
            </a:r>
            <a:endParaRPr lang="el-GR" sz="3200" b="1" dirty="0" smtClean="0">
              <a:solidFill>
                <a:srgbClr val="FF0000"/>
              </a:solidFill>
              <a:latin typeface="Ubuntu Mono" panose="020B0509030602030204" pitchFamily="49" charset="0"/>
              <a:ea typeface="Times New Roman"/>
            </a:endParaRPr>
          </a:p>
          <a:p>
            <a:pPr algn="ctr">
              <a:spcAft>
                <a:spcPts val="0"/>
              </a:spcAft>
              <a:tabLst>
                <a:tab pos="-571500" algn="l"/>
              </a:tabLst>
            </a:pPr>
            <a:endParaRPr lang="el-GR" sz="3200" dirty="0" smtClean="0">
              <a:solidFill>
                <a:srgbClr val="FF0000"/>
              </a:solidFill>
              <a:latin typeface="Liberation Sans Narrow"/>
              <a:ea typeface="Times New Roman"/>
              <a:sym typeface="Wingdings"/>
            </a:endParaRPr>
          </a:p>
          <a:p>
            <a:pPr algn="just">
              <a:spcAft>
                <a:spcPts val="0"/>
              </a:spcAft>
              <a:tabLst>
                <a:tab pos="-571500" algn="l"/>
              </a:tabLst>
            </a:pPr>
            <a:r>
              <a:rPr lang="el-GR" sz="2800" dirty="0" smtClean="0">
                <a:latin typeface="Ubuntu Mono" panose="020B0509030602030204" pitchFamily="49" charset="0"/>
                <a:ea typeface="Times New Roman"/>
              </a:rPr>
              <a:t>Αθηναίοι </a:t>
            </a:r>
            <a:r>
              <a:rPr lang="el-GR" sz="2800" dirty="0">
                <a:latin typeface="Ubuntu Mono" panose="020B0509030602030204" pitchFamily="49" charset="0"/>
                <a:ea typeface="Times New Roman"/>
              </a:rPr>
              <a:t>πολίτες, δέκα στον αριθμό, που επιλέγονταν από ονομαστικό κατάλογο. Στο τέλος των δραματικών αγώνων έγραφε ο καθένας σε μια πινακίδα τη κρίση του για το καλύτερο έργο. Από την κάλπη στην οποία έριχναν τις πινακίδες, ανασύρονταν τυχαία οι πέντε από αυτές. </a:t>
            </a:r>
            <a:endParaRPr lang="el-GR" sz="2000" dirty="0">
              <a:effectLst/>
              <a:latin typeface="Ubuntu Mono" panose="020B0509030602030204" pitchFamily="49" charset="0"/>
              <a:ea typeface="Times New Roman"/>
            </a:endParaRPr>
          </a:p>
        </p:txBody>
      </p:sp>
    </p:spTree>
    <p:extLst>
      <p:ext uri="{BB962C8B-B14F-4D97-AF65-F5344CB8AC3E}">
        <p14:creationId xmlns="" xmlns:p14="http://schemas.microsoft.com/office/powerpoint/2010/main" val="2946788859"/>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7" dur="10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p:cTn id="32"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3"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4"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hellenicaworld.com/Greece/ImagesML/Music/Music004.jpg"/>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 xmlns:a14="http://schemas.microsoft.com/office/drawing/2010/main">
                  <a14:imgLayer r:embed="rId3">
                    <a14:imgEffect>
                      <a14:brightnessContrast bright="20000" contrast="40000"/>
                    </a14:imgEffect>
                  </a14:imgLayer>
                </a14:imgProps>
              </a:ext>
              <a:ext uri="{28A0092B-C50C-407E-A947-70E740481C1C}">
                <a14:useLocalDpi xmlns="" xmlns:a14="http://schemas.microsoft.com/office/drawing/2010/main" val="0"/>
              </a:ext>
            </a:extLst>
          </a:blip>
          <a:srcRect/>
          <a:stretch>
            <a:fillRect/>
          </a:stretch>
        </p:blipFill>
        <p:spPr bwMode="auto">
          <a:xfrm>
            <a:off x="971600" y="0"/>
            <a:ext cx="7128792"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Οφέλη όσων συμμετείχαν στον δραματικό αγώνα</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1907704" y="4456802"/>
            <a:ext cx="3319264" cy="1938992"/>
          </a:xfrm>
          <a:prstGeom prst="rect">
            <a:avLst/>
          </a:prstGeom>
          <a:noFill/>
        </p:spPr>
        <p:txBody>
          <a:bodyPr wrap="square" rtlCol="0">
            <a:spAutoFit/>
          </a:bodyPr>
          <a:lstStyle/>
          <a:p>
            <a:pPr algn="ctr">
              <a:spcAft>
                <a:spcPts val="0"/>
              </a:spcAft>
              <a:tabLst>
                <a:tab pos="-571500" algn="l"/>
              </a:tabLst>
            </a:pPr>
            <a:r>
              <a:rPr lang="el-GR" sz="2000" b="1" dirty="0" smtClean="0">
                <a:solidFill>
                  <a:srgbClr val="FF0000"/>
                </a:solidFill>
                <a:latin typeface="Liberation Sans Narrow"/>
                <a:ea typeface="Times New Roman"/>
              </a:rPr>
              <a:t>Γ</a:t>
            </a:r>
            <a:r>
              <a:rPr lang="el-GR" sz="2000" b="1" dirty="0">
                <a:solidFill>
                  <a:srgbClr val="FF0000"/>
                </a:solidFill>
                <a:latin typeface="Liberation Sans Narrow"/>
                <a:ea typeface="Times New Roman"/>
              </a:rPr>
              <a:t>) ΥΠΟΚΡΙΤΕΣ :</a:t>
            </a:r>
            <a:r>
              <a:rPr lang="el-GR" sz="2000" dirty="0">
                <a:solidFill>
                  <a:srgbClr val="FF0000"/>
                </a:solidFill>
                <a:latin typeface="Liberation Sans Narrow"/>
                <a:ea typeface="Times New Roman"/>
              </a:rPr>
              <a:t> </a:t>
            </a:r>
            <a:endParaRPr lang="en-US" sz="2000" dirty="0" smtClean="0">
              <a:solidFill>
                <a:srgbClr val="FF0000"/>
              </a:solidFill>
              <a:latin typeface="Liberation Sans Narrow"/>
              <a:ea typeface="Times New Roman"/>
            </a:endParaRPr>
          </a:p>
          <a:p>
            <a:pPr algn="just">
              <a:spcAft>
                <a:spcPts val="0"/>
              </a:spcAft>
              <a:tabLst>
                <a:tab pos="-571500" algn="l"/>
              </a:tabLst>
            </a:pPr>
            <a:r>
              <a:rPr lang="el-GR" sz="2000" dirty="0" smtClean="0">
                <a:latin typeface="Liberation Sans Narrow"/>
                <a:ea typeface="Times New Roman"/>
              </a:rPr>
              <a:t>μικρή </a:t>
            </a:r>
            <a:r>
              <a:rPr lang="el-GR" sz="2000" dirty="0">
                <a:latin typeface="Liberation Sans Narrow"/>
                <a:ea typeface="Times New Roman"/>
              </a:rPr>
              <a:t>χρηματική αποζημίωση και τροφή</a:t>
            </a:r>
            <a:r>
              <a:rPr lang="el-GR" sz="2000" dirty="0" smtClean="0">
                <a:latin typeface="Liberation Sans Narrow"/>
                <a:ea typeface="Times New Roman"/>
              </a:rPr>
              <a:t>. (</a:t>
            </a:r>
            <a:r>
              <a:rPr lang="el-GR" sz="2000" b="1" dirty="0">
                <a:latin typeface="Liberation Sans Narrow"/>
                <a:ea typeface="Times New Roman"/>
              </a:rPr>
              <a:t>«</a:t>
            </a:r>
            <a:r>
              <a:rPr lang="el-GR" sz="2000" b="1" dirty="0">
                <a:latin typeface="Old Standard"/>
                <a:ea typeface="Times New Roman"/>
              </a:rPr>
              <a:t>Οἱ περί </a:t>
            </a:r>
            <a:r>
              <a:rPr lang="el-GR" sz="2000" b="1" dirty="0" err="1">
                <a:latin typeface="Old Standard"/>
                <a:ea typeface="Times New Roman"/>
              </a:rPr>
              <a:t>τόν</a:t>
            </a:r>
            <a:r>
              <a:rPr lang="el-GR" sz="2000" b="1" dirty="0">
                <a:latin typeface="Old Standard"/>
                <a:ea typeface="Times New Roman"/>
              </a:rPr>
              <a:t> </a:t>
            </a:r>
            <a:r>
              <a:rPr lang="el-GR" sz="2000" b="1" dirty="0" err="1">
                <a:latin typeface="Old Standard"/>
                <a:ea typeface="Times New Roman"/>
              </a:rPr>
              <a:t>Διόνυσον</a:t>
            </a:r>
            <a:r>
              <a:rPr lang="el-GR" sz="2000" b="1" dirty="0">
                <a:latin typeface="Old Standard"/>
                <a:ea typeface="Times New Roman"/>
              </a:rPr>
              <a:t> </a:t>
            </a:r>
            <a:r>
              <a:rPr lang="el-GR" sz="2000" b="1" dirty="0" err="1">
                <a:latin typeface="Old Standard"/>
                <a:ea typeface="Times New Roman"/>
              </a:rPr>
              <a:t>τεχνῖται</a:t>
            </a:r>
            <a:r>
              <a:rPr lang="el-GR" sz="2000" b="1" dirty="0">
                <a:latin typeface="Liberation Sans Narrow"/>
                <a:ea typeface="Times New Roman"/>
              </a:rPr>
              <a:t>»</a:t>
            </a:r>
            <a:r>
              <a:rPr lang="el-GR" sz="2000" dirty="0">
                <a:latin typeface="Liberation Sans Narrow"/>
                <a:ea typeface="Times New Roman"/>
              </a:rPr>
              <a:t> </a:t>
            </a:r>
            <a:r>
              <a:rPr lang="el-GR" sz="2000" dirty="0">
                <a:latin typeface="Liberation Sans Narrow"/>
                <a:ea typeface="Times New Roman"/>
                <a:sym typeface="Wingdings"/>
              </a:rPr>
              <a:t></a:t>
            </a:r>
            <a:r>
              <a:rPr lang="el-GR" sz="2000" dirty="0">
                <a:latin typeface="Liberation Sans Narrow"/>
                <a:ea typeface="Times New Roman"/>
              </a:rPr>
              <a:t> συντεχνία ηθοποιών της αρχαίας </a:t>
            </a:r>
            <a:r>
              <a:rPr lang="el-GR" sz="2000" dirty="0" smtClean="0">
                <a:latin typeface="Liberation Sans Narrow"/>
                <a:ea typeface="Times New Roman"/>
              </a:rPr>
              <a:t>Αθήνας).</a:t>
            </a:r>
            <a:endParaRPr lang="el-GR" sz="1600" dirty="0">
              <a:effectLst/>
              <a:latin typeface="Times New Roman"/>
              <a:ea typeface="Times New Roman"/>
            </a:endParaRPr>
          </a:p>
        </p:txBody>
      </p:sp>
      <p:sp>
        <p:nvSpPr>
          <p:cNvPr id="5" name="TextBox 4"/>
          <p:cNvSpPr txBox="1"/>
          <p:nvPr/>
        </p:nvSpPr>
        <p:spPr>
          <a:xfrm>
            <a:off x="338386" y="1572776"/>
            <a:ext cx="2801416" cy="2862322"/>
          </a:xfrm>
          <a:prstGeom prst="rect">
            <a:avLst/>
          </a:prstGeom>
          <a:noFill/>
        </p:spPr>
        <p:txBody>
          <a:bodyPr wrap="square" rtlCol="0">
            <a:spAutoFit/>
          </a:bodyPr>
          <a:lstStyle/>
          <a:p>
            <a:pPr lvl="0" algn="ctr">
              <a:tabLst>
                <a:tab pos="-571500" algn="l"/>
              </a:tabLst>
            </a:pPr>
            <a:r>
              <a:rPr lang="el-GR" sz="2000" b="1" dirty="0">
                <a:solidFill>
                  <a:srgbClr val="FF0000"/>
                </a:solidFill>
                <a:latin typeface="Liberation Sans Narrow"/>
                <a:ea typeface="Times New Roman"/>
              </a:rPr>
              <a:t>Α) ΧΟΡΗΓΟΙ – ΠΟΙΗΤΕΣ </a:t>
            </a:r>
            <a:r>
              <a:rPr lang="el-GR" sz="2000" b="1" dirty="0" smtClean="0">
                <a:solidFill>
                  <a:srgbClr val="FF0000"/>
                </a:solidFill>
                <a:latin typeface="Liberation Sans Narrow"/>
                <a:ea typeface="Times New Roman"/>
              </a:rPr>
              <a:t>:</a:t>
            </a:r>
            <a:endParaRPr lang="en-US" sz="2000" b="1" dirty="0" smtClean="0">
              <a:solidFill>
                <a:srgbClr val="FF0000"/>
              </a:solidFill>
              <a:latin typeface="Liberation Sans Narrow"/>
              <a:ea typeface="Times New Roman"/>
            </a:endParaRPr>
          </a:p>
          <a:p>
            <a:pPr lvl="0" algn="just">
              <a:tabLst>
                <a:tab pos="-571500" algn="l"/>
              </a:tabLst>
            </a:pPr>
            <a:r>
              <a:rPr lang="el-GR" sz="2000" b="1" dirty="0" smtClean="0">
                <a:solidFill>
                  <a:prstClr val="black"/>
                </a:solidFill>
                <a:latin typeface="Liberation Sans Narrow"/>
                <a:ea typeface="Times New Roman"/>
              </a:rPr>
              <a:t>1) </a:t>
            </a:r>
            <a:r>
              <a:rPr lang="el-GR" sz="2000" dirty="0" smtClean="0">
                <a:solidFill>
                  <a:prstClr val="black"/>
                </a:solidFill>
                <a:latin typeface="Liberation Sans Narrow"/>
                <a:ea typeface="Times New Roman"/>
              </a:rPr>
              <a:t>στεφάνι </a:t>
            </a:r>
            <a:r>
              <a:rPr lang="el-GR" sz="2000" dirty="0">
                <a:solidFill>
                  <a:prstClr val="black"/>
                </a:solidFill>
                <a:latin typeface="Liberation Sans Narrow"/>
                <a:ea typeface="Times New Roman"/>
              </a:rPr>
              <a:t>κισσού (ο κισσός ήταν το αγαπημένο φυτό του Διονύσου) &amp;</a:t>
            </a:r>
            <a:r>
              <a:rPr lang="el-GR" sz="2000" b="1" dirty="0">
                <a:solidFill>
                  <a:prstClr val="black"/>
                </a:solidFill>
                <a:latin typeface="Liberation Sans Narrow"/>
                <a:ea typeface="Times New Roman"/>
              </a:rPr>
              <a:t> </a:t>
            </a:r>
            <a:endParaRPr lang="en-US" sz="2000" b="1" dirty="0" smtClean="0">
              <a:solidFill>
                <a:prstClr val="black"/>
              </a:solidFill>
              <a:latin typeface="Liberation Sans Narrow"/>
              <a:ea typeface="Times New Roman"/>
            </a:endParaRPr>
          </a:p>
          <a:p>
            <a:pPr lvl="0" algn="just">
              <a:tabLst>
                <a:tab pos="-571500" algn="l"/>
              </a:tabLst>
            </a:pPr>
            <a:r>
              <a:rPr lang="el-GR" sz="2000" b="1" dirty="0" smtClean="0">
                <a:solidFill>
                  <a:prstClr val="black"/>
                </a:solidFill>
                <a:latin typeface="Liberation Sans Narrow"/>
                <a:ea typeface="Times New Roman"/>
              </a:rPr>
              <a:t>2</a:t>
            </a:r>
            <a:r>
              <a:rPr lang="el-GR" sz="2000" b="1" dirty="0">
                <a:solidFill>
                  <a:prstClr val="black"/>
                </a:solidFill>
                <a:latin typeface="Liberation Sans Narrow"/>
                <a:ea typeface="Times New Roman"/>
              </a:rPr>
              <a:t>) </a:t>
            </a:r>
            <a:r>
              <a:rPr lang="el-GR" sz="2000" dirty="0">
                <a:solidFill>
                  <a:prstClr val="black"/>
                </a:solidFill>
                <a:latin typeface="Liberation Sans Narrow"/>
                <a:ea typeface="Times New Roman"/>
              </a:rPr>
              <a:t>δυνατότητα οικοδόμησης χορηγικού μνημείου στην οδό </a:t>
            </a:r>
            <a:r>
              <a:rPr lang="en-US" sz="2000" dirty="0" smtClean="0">
                <a:solidFill>
                  <a:prstClr val="black"/>
                </a:solidFill>
                <a:latin typeface="Liberation Sans Narrow"/>
                <a:ea typeface="Times New Roman"/>
              </a:rPr>
              <a:t>T</a:t>
            </a:r>
            <a:r>
              <a:rPr lang="el-GR" sz="2000" dirty="0" err="1" smtClean="0">
                <a:solidFill>
                  <a:prstClr val="black"/>
                </a:solidFill>
                <a:latin typeface="Liberation Sans Narrow"/>
                <a:ea typeface="Times New Roman"/>
              </a:rPr>
              <a:t>ριπόδων</a:t>
            </a:r>
            <a:r>
              <a:rPr lang="el-GR" sz="2000" dirty="0" smtClean="0">
                <a:solidFill>
                  <a:prstClr val="black"/>
                </a:solidFill>
                <a:latin typeface="Liberation Sans Narrow"/>
                <a:ea typeface="Times New Roman"/>
              </a:rPr>
              <a:t> </a:t>
            </a:r>
            <a:r>
              <a:rPr lang="el-GR" sz="2000" dirty="0">
                <a:solidFill>
                  <a:prstClr val="black"/>
                </a:solidFill>
                <a:latin typeface="Liberation Sans Narrow"/>
                <a:ea typeface="Times New Roman"/>
              </a:rPr>
              <a:t>(στη σημερινή περιοχή της Πλάκας). </a:t>
            </a:r>
            <a:endParaRPr lang="el-GR" sz="1600" dirty="0">
              <a:solidFill>
                <a:prstClr val="black"/>
              </a:solidFill>
              <a:latin typeface="Times New Roman"/>
              <a:ea typeface="Times New Roman"/>
            </a:endParaRPr>
          </a:p>
        </p:txBody>
      </p:sp>
      <p:sp>
        <p:nvSpPr>
          <p:cNvPr id="6" name="TextBox 5"/>
          <p:cNvSpPr txBox="1"/>
          <p:nvPr/>
        </p:nvSpPr>
        <p:spPr>
          <a:xfrm>
            <a:off x="4429728" y="2564904"/>
            <a:ext cx="4469648" cy="1323439"/>
          </a:xfrm>
          <a:prstGeom prst="rect">
            <a:avLst/>
          </a:prstGeom>
          <a:noFill/>
        </p:spPr>
        <p:txBody>
          <a:bodyPr wrap="square" rtlCol="0">
            <a:spAutoFit/>
          </a:bodyPr>
          <a:lstStyle/>
          <a:p>
            <a:pPr lvl="0" algn="ctr">
              <a:tabLst>
                <a:tab pos="-571500" algn="l"/>
              </a:tabLst>
            </a:pPr>
            <a:r>
              <a:rPr lang="el-GR" sz="2000" b="1" dirty="0">
                <a:solidFill>
                  <a:srgbClr val="FF0000"/>
                </a:solidFill>
                <a:latin typeface="Liberation Sans Narrow"/>
                <a:ea typeface="Times New Roman"/>
              </a:rPr>
              <a:t>Β) ΧΟΡΗΓΟΙ – ΠΟΙΗΤΕΣ – ΥΠΟΚΡΙΤΕΣ : </a:t>
            </a:r>
            <a:endParaRPr lang="en-US" sz="2000" b="1" dirty="0" smtClean="0">
              <a:solidFill>
                <a:srgbClr val="FF0000"/>
              </a:solidFill>
              <a:latin typeface="Liberation Sans Narrow"/>
              <a:ea typeface="Times New Roman"/>
            </a:endParaRPr>
          </a:p>
          <a:p>
            <a:pPr lvl="0" algn="just">
              <a:tabLst>
                <a:tab pos="-571500" algn="l"/>
              </a:tabLst>
            </a:pPr>
            <a:r>
              <a:rPr lang="el-GR" sz="2000" dirty="0" smtClean="0">
                <a:solidFill>
                  <a:prstClr val="black"/>
                </a:solidFill>
                <a:latin typeface="Liberation Sans Narrow"/>
                <a:ea typeface="Times New Roman"/>
              </a:rPr>
              <a:t>τα </a:t>
            </a:r>
            <a:r>
              <a:rPr lang="el-GR" sz="2000" dirty="0">
                <a:solidFill>
                  <a:prstClr val="black"/>
                </a:solidFill>
                <a:latin typeface="Liberation Sans Narrow"/>
                <a:ea typeface="Times New Roman"/>
              </a:rPr>
              <a:t>ονόματά τους αναγράφονταν σε πλάκες για το δημόσιο αρχείο. Οι πλάκες αυτές ονομάζονταν «</a:t>
            </a:r>
            <a:r>
              <a:rPr lang="el-GR" sz="2000" b="1" dirty="0" err="1">
                <a:solidFill>
                  <a:prstClr val="black"/>
                </a:solidFill>
                <a:latin typeface="Old Standard"/>
                <a:ea typeface="Times New Roman"/>
              </a:rPr>
              <a:t>διδασκαλίαι</a:t>
            </a:r>
            <a:r>
              <a:rPr lang="el-GR" sz="2000" dirty="0">
                <a:solidFill>
                  <a:prstClr val="black"/>
                </a:solidFill>
                <a:latin typeface="Liberation Sans Narrow"/>
                <a:ea typeface="Times New Roman"/>
              </a:rPr>
              <a:t>».</a:t>
            </a:r>
            <a:endParaRPr lang="el-GR" sz="1600" dirty="0">
              <a:solidFill>
                <a:prstClr val="black"/>
              </a:solidFill>
              <a:latin typeface="Times New Roman"/>
              <a:ea typeface="Times New Roman"/>
            </a:endParaRPr>
          </a:p>
        </p:txBody>
      </p:sp>
      <p:cxnSp>
        <p:nvCxnSpPr>
          <p:cNvPr id="8" name="Ευθύγραμμο βέλος σύνδεσης 7"/>
          <p:cNvCxnSpPr>
            <a:stCxn id="2" idx="2"/>
            <a:endCxn id="3" idx="0"/>
          </p:cNvCxnSpPr>
          <p:nvPr/>
        </p:nvCxnSpPr>
        <p:spPr>
          <a:xfrm flipH="1">
            <a:off x="3567336" y="1417638"/>
            <a:ext cx="1004664" cy="3039164"/>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0" name="Ευθύγραμμο βέλος σύνδεσης 9"/>
          <p:cNvCxnSpPr>
            <a:stCxn id="2" idx="2"/>
            <a:endCxn id="6" idx="0"/>
          </p:cNvCxnSpPr>
          <p:nvPr/>
        </p:nvCxnSpPr>
        <p:spPr>
          <a:xfrm>
            <a:off x="4572000" y="1417638"/>
            <a:ext cx="2092552" cy="1147266"/>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2" name="Ευθύγραμμο βέλος σύνδεσης 11"/>
          <p:cNvCxnSpPr>
            <a:stCxn id="2" idx="2"/>
            <a:endCxn id="5" idx="3"/>
          </p:cNvCxnSpPr>
          <p:nvPr/>
        </p:nvCxnSpPr>
        <p:spPr>
          <a:xfrm flipH="1">
            <a:off x="3139802" y="1417638"/>
            <a:ext cx="1432198" cy="1586299"/>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946788859"/>
      </p:ext>
    </p:extLst>
  </p:cSld>
  <p:clrMapOvr>
    <a:masterClrMapping/>
  </p:clrMapOvr>
  <mc:AlternateContent xmlns:mc="http://schemas.openxmlformats.org/markup-compatibility/2006">
    <mc:Choice xmlns=""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p:cTn id="21"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3" dur="10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anim calcmode="lin" valueType="num">
                                      <p:cBhvr>
                                        <p:cTn id="49"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6">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xEl>
                                              <p:pRg st="1" end="1"/>
                                            </p:txEl>
                                          </p:spTgt>
                                        </p:tgtEl>
                                        <p:attrNameLst>
                                          <p:attrName>style.visibility</p:attrName>
                                        </p:attrNameLst>
                                      </p:cBhvr>
                                      <p:to>
                                        <p:strVal val="visible"/>
                                      </p:to>
                                    </p:set>
                                    <p:animEffect transition="in" filter="fade">
                                      <p:cBhvr>
                                        <p:cTn id="56" dur="1000"/>
                                        <p:tgtEl>
                                          <p:spTgt spid="6">
                                            <p:txEl>
                                              <p:pRg st="1" end="1"/>
                                            </p:txEl>
                                          </p:spTgt>
                                        </p:tgtEl>
                                      </p:cBhvr>
                                    </p:animEffect>
                                    <p:anim calcmode="lin" valueType="num">
                                      <p:cBhvr>
                                        <p:cTn id="5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anim calcmode="lin" valueType="num">
                                      <p:cBhvr>
                                        <p:cTn id="64" dur="1000" fill="hold"/>
                                        <p:tgtEl>
                                          <p:spTgt spid="8"/>
                                        </p:tgtEl>
                                        <p:attrNameLst>
                                          <p:attrName>ppt_x</p:attrName>
                                        </p:attrNameLst>
                                      </p:cBhvr>
                                      <p:tavLst>
                                        <p:tav tm="0">
                                          <p:val>
                                            <p:strVal val="#ppt_x"/>
                                          </p:val>
                                        </p:tav>
                                        <p:tav tm="100000">
                                          <p:val>
                                            <p:strVal val="#ppt_x"/>
                                          </p:val>
                                        </p:tav>
                                      </p:tavLst>
                                    </p:anim>
                                    <p:anim calcmode="lin" valueType="num">
                                      <p:cBhvr>
                                        <p:cTn id="6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3">
                                            <p:txEl>
                                              <p:pRg st="0" end="0"/>
                                            </p:txEl>
                                          </p:spTgt>
                                        </p:tgtEl>
                                        <p:attrNameLst>
                                          <p:attrName>style.visibility</p:attrName>
                                        </p:attrNameLst>
                                      </p:cBhvr>
                                      <p:to>
                                        <p:strVal val="visible"/>
                                      </p:to>
                                    </p:set>
                                    <p:anim calcmode="lin" valueType="num">
                                      <p:cBhvr>
                                        <p:cTn id="70"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71"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72" dur="1000"/>
                                        <p:tgtEl>
                                          <p:spTgt spid="3">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
                                            <p:txEl>
                                              <p:pRg st="1" end="1"/>
                                            </p:txEl>
                                          </p:spTgt>
                                        </p:tgtEl>
                                        <p:attrNameLst>
                                          <p:attrName>style.visibility</p:attrName>
                                        </p:attrNameLst>
                                      </p:cBhvr>
                                      <p:to>
                                        <p:strVal val="visible"/>
                                      </p:to>
                                    </p:set>
                                    <p:animEffect transition="in" filter="fade">
                                      <p:cBhvr>
                                        <p:cTn id="77" dur="1000"/>
                                        <p:tgtEl>
                                          <p:spTgt spid="3">
                                            <p:txEl>
                                              <p:pRg st="1" end="1"/>
                                            </p:txEl>
                                          </p:spTgt>
                                        </p:tgtEl>
                                      </p:cBhvr>
                                    </p:animEffect>
                                    <p:anim calcmode="lin" valueType="num">
                                      <p:cBhvr>
                                        <p:cTn id="7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usu.edu/markdamen/clasdram/images/07/03mapsicily.jpg"/>
          <p:cNvPicPr>
            <a:picLocks noChangeAspect="1" noChangeArrowheads="1"/>
          </p:cNvPicPr>
          <p:nvPr/>
        </p:nvPicPr>
        <p:blipFill rotWithShape="1">
          <a:blip r:embed="rId2" cstate="print">
            <a:duotone>
              <a:schemeClr val="bg2">
                <a:shade val="45000"/>
                <a:satMod val="135000"/>
              </a:schemeClr>
              <a:prstClr val="white"/>
            </a:duotone>
            <a:extLst>
              <a:ext uri="{28A0092B-C50C-407E-A947-70E740481C1C}">
                <a14:useLocalDpi xmlns="" xmlns:a14="http://schemas.microsoft.com/office/drawing/2010/main" val="0"/>
              </a:ext>
            </a:extLst>
          </a:blip>
          <a:srcRect l="1500" t="1692" r="1306" b="1707"/>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title"/>
          </p:nvPr>
        </p:nvSpPr>
        <p:spPr>
          <a:xfrm>
            <a:off x="457200" y="0"/>
            <a:ext cx="8229600" cy="778098"/>
          </a:xfrm>
        </p:spPr>
        <p:txBody>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Χορηγικό μνημείο Λυσικράτη</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pic>
        <p:nvPicPr>
          <p:cNvPr id="1026" name="Picture 2" descr="http://upload.wikimedia.org/wikipedia/commons/thumb/6/62/Choragic_Monument_of_Lysicrates.jpg/640px-Choragic_Monument_of_Lysicrates.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615238" y="1194470"/>
            <a:ext cx="3888432" cy="505589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946788859"/>
      </p:ext>
    </p:extLst>
  </p:cSld>
  <p:clrMapOvr>
    <a:masterClrMapping/>
  </p:clrMapOvr>
  <mc:AlternateContent xmlns:mc="http://schemas.openxmlformats.org/markup-compatibility/2006">
    <mc:Choice xmlns=""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1500" fill="hold"/>
                                        <p:tgtEl>
                                          <p:spTgt spid="1026"/>
                                        </p:tgtEl>
                                        <p:attrNameLst>
                                          <p:attrName>ppt_x</p:attrName>
                                        </p:attrNameLst>
                                      </p:cBhvr>
                                      <p:tavLst>
                                        <p:tav tm="0">
                                          <p:val>
                                            <p:strVal val="#ppt_x"/>
                                          </p:val>
                                        </p:tav>
                                        <p:tav tm="100000">
                                          <p:val>
                                            <p:strVal val="#ppt_x"/>
                                          </p:val>
                                        </p:tav>
                                      </p:tavLst>
                                    </p:anim>
                                    <p:anim calcmode="lin" valueType="num">
                                      <p:cBhvr additive="base">
                                        <p:cTn id="26" dur="1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heknifeandme.files.wordpress.com/2012/03/ancient-greece-map.jpg"/>
          <p:cNvPicPr>
            <a:picLocks noChangeAspect="1" noChangeArrowheads="1"/>
          </p:cNvPicPr>
          <p:nvPr/>
        </p:nvPicPr>
        <p:blipFill rotWithShape="1">
          <a:blip r:embed="rId2" cstate="print">
            <a:duotone>
              <a:schemeClr val="bg2">
                <a:shade val="45000"/>
                <a:satMod val="135000"/>
              </a:schemeClr>
              <a:prstClr val="white"/>
            </a:duotone>
            <a:extLst>
              <a:ext uri="{28A0092B-C50C-407E-A947-70E740481C1C}">
                <a14:useLocalDpi xmlns="" xmlns:a14="http://schemas.microsoft.com/office/drawing/2010/main" val="0"/>
              </a:ext>
            </a:extLst>
          </a:blip>
          <a:srcRect l="1928" t="1992" r="2437" b="2101"/>
          <a:stretch/>
        </p:blipFill>
        <p:spPr bwMode="auto">
          <a:xfrm>
            <a:off x="-1" y="0"/>
            <a:ext cx="9144001"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title"/>
          </p:nvPr>
        </p:nvSpPr>
        <p:spPr>
          <a:xfrm>
            <a:off x="457199" y="0"/>
            <a:ext cx="8229600" cy="1143000"/>
          </a:xfrm>
        </p:spPr>
        <p:txBody>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Χορηγικό μνημείο </a:t>
            </a:r>
            <a:r>
              <a:rPr lang="el-GR" b="1" dirty="0" err="1" smtClean="0">
                <a:solidFill>
                  <a:srgbClr val="FF0000"/>
                </a:solidFill>
                <a:effectLst>
                  <a:outerShdw blurRad="38100" dist="38100" dir="2700000" algn="tl">
                    <a:srgbClr val="000000">
                      <a:alpha val="43137"/>
                    </a:srgbClr>
                  </a:outerShdw>
                </a:effectLst>
                <a:latin typeface="Ubuntu Mono" panose="020B0509030602030204" pitchFamily="49" charset="0"/>
              </a:rPr>
              <a:t>Θρασύλου</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pic>
        <p:nvPicPr>
          <p:cNvPr id="2050" name="Picture 2" descr="Κλείσιμο Παραθύρου"/>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19672" y="1340768"/>
            <a:ext cx="5976663" cy="462052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946788859"/>
      </p:ext>
    </p:extLst>
  </p:cSld>
  <p:clrMapOvr>
    <a:masterClrMapping/>
  </p:clrMapOvr>
  <mc:AlternateContent xmlns:mc="http://schemas.openxmlformats.org/markup-compatibility/2006">
    <mc:Choice xmlns=""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additive="base">
                                        <p:cTn id="14" dur="500" fill="hold"/>
                                        <p:tgtEl>
                                          <p:spTgt spid="2050"/>
                                        </p:tgtEl>
                                        <p:attrNameLst>
                                          <p:attrName>ppt_x</p:attrName>
                                        </p:attrNameLst>
                                      </p:cBhvr>
                                      <p:tavLst>
                                        <p:tav tm="0">
                                          <p:val>
                                            <p:strVal val="#ppt_x"/>
                                          </p:val>
                                        </p:tav>
                                        <p:tav tm="100000">
                                          <p:val>
                                            <p:strVal val="#ppt_x"/>
                                          </p:val>
                                        </p:tav>
                                      </p:tavLst>
                                    </p:anim>
                                    <p:anim calcmode="lin" valueType="num">
                                      <p:cBhvr additive="base">
                                        <p:cTn id="15"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undermainblog.files.wordpress.com/2013/03/theatron.jpg"/>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 xmlns:a14="http://schemas.microsoft.com/office/drawing/2010/main">
                  <a14:imgLayer r:embed="rId3">
                    <a14:imgEffect>
                      <a14:brightnessContrast contrast="-40000"/>
                    </a14:imgEffect>
                  </a14:imgLayer>
                </a14:imgProps>
              </a:ext>
              <a:ext uri="{28A0092B-C50C-407E-A947-70E740481C1C}">
                <a14:useLocalDpi xmlns="" xmlns:a14="http://schemas.microsoft.com/office/drawing/2010/main" val="0"/>
              </a:ext>
            </a:extLst>
          </a:blip>
          <a:srcRect/>
          <a:stretch>
            <a:fillRect/>
          </a:stretch>
        </p:blipFill>
        <p:spPr bwMode="auto">
          <a:xfrm>
            <a:off x="331480" y="0"/>
            <a:ext cx="8496944"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Οι συντελεστές της παράστασης</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971600" y="2492896"/>
            <a:ext cx="1584176" cy="461665"/>
          </a:xfrm>
          <a:prstGeom prst="rect">
            <a:avLst/>
          </a:prstGeom>
          <a:noFill/>
        </p:spPr>
        <p:txBody>
          <a:bodyPr wrap="square" rtlCol="0">
            <a:spAutoFit/>
          </a:bodyPr>
          <a:lstStyle/>
          <a:p>
            <a:pPr algn="ctr"/>
            <a:r>
              <a:rPr lang="el-GR" sz="2400" b="1" dirty="0" smtClean="0">
                <a:latin typeface="Ubuntu Mono" panose="020B0509030602030204" pitchFamily="49" charset="0"/>
              </a:rPr>
              <a:t>Ο ποιητής</a:t>
            </a:r>
            <a:endParaRPr lang="el-GR" sz="2400" b="1" dirty="0">
              <a:latin typeface="Ubuntu Mono" panose="020B0509030602030204" pitchFamily="49" charset="0"/>
            </a:endParaRPr>
          </a:p>
        </p:txBody>
      </p:sp>
      <p:sp>
        <p:nvSpPr>
          <p:cNvPr id="5" name="TextBox 4"/>
          <p:cNvSpPr txBox="1"/>
          <p:nvPr/>
        </p:nvSpPr>
        <p:spPr>
          <a:xfrm>
            <a:off x="3485806" y="3445549"/>
            <a:ext cx="2188292" cy="461665"/>
          </a:xfrm>
          <a:prstGeom prst="rect">
            <a:avLst/>
          </a:prstGeom>
          <a:noFill/>
        </p:spPr>
        <p:txBody>
          <a:bodyPr wrap="square" rtlCol="0">
            <a:spAutoFit/>
          </a:bodyPr>
          <a:lstStyle/>
          <a:p>
            <a:pPr algn="ctr"/>
            <a:r>
              <a:rPr lang="el-GR" sz="2400" b="1" dirty="0" smtClean="0">
                <a:latin typeface="Ubuntu Mono" panose="020B0509030602030204" pitchFamily="49" charset="0"/>
              </a:rPr>
              <a:t>Οι υποκριτές</a:t>
            </a:r>
            <a:endParaRPr lang="el-GR" sz="2400" b="1" dirty="0">
              <a:latin typeface="Ubuntu Mono" panose="020B0509030602030204" pitchFamily="49" charset="0"/>
            </a:endParaRPr>
          </a:p>
        </p:txBody>
      </p:sp>
      <p:sp>
        <p:nvSpPr>
          <p:cNvPr id="6" name="TextBox 5"/>
          <p:cNvSpPr txBox="1"/>
          <p:nvPr/>
        </p:nvSpPr>
        <p:spPr>
          <a:xfrm>
            <a:off x="6948264" y="4427820"/>
            <a:ext cx="1512168" cy="461665"/>
          </a:xfrm>
          <a:prstGeom prst="rect">
            <a:avLst/>
          </a:prstGeom>
          <a:noFill/>
        </p:spPr>
        <p:txBody>
          <a:bodyPr wrap="square" rtlCol="0">
            <a:spAutoFit/>
          </a:bodyPr>
          <a:lstStyle/>
          <a:p>
            <a:pPr algn="ctr"/>
            <a:r>
              <a:rPr lang="el-GR" sz="2400" b="1" dirty="0" smtClean="0">
                <a:latin typeface="Ubuntu Mono" panose="020B0509030602030204" pitchFamily="49" charset="0"/>
              </a:rPr>
              <a:t>Ο χορός</a:t>
            </a:r>
            <a:endParaRPr lang="el-GR" sz="2400" b="1" dirty="0">
              <a:latin typeface="Ubuntu Mono" panose="020B0509030602030204" pitchFamily="49" charset="0"/>
            </a:endParaRPr>
          </a:p>
        </p:txBody>
      </p:sp>
      <p:cxnSp>
        <p:nvCxnSpPr>
          <p:cNvPr id="8" name="Ευθύγραμμο βέλος σύνδεσης 7"/>
          <p:cNvCxnSpPr>
            <a:stCxn id="2" idx="2"/>
            <a:endCxn id="3" idx="0"/>
          </p:cNvCxnSpPr>
          <p:nvPr/>
        </p:nvCxnSpPr>
        <p:spPr>
          <a:xfrm flipH="1">
            <a:off x="1763688" y="1417638"/>
            <a:ext cx="2808312" cy="10752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Ευθύγραμμο βέλος σύνδεσης 9"/>
          <p:cNvCxnSpPr>
            <a:stCxn id="2" idx="2"/>
            <a:endCxn id="5" idx="0"/>
          </p:cNvCxnSpPr>
          <p:nvPr/>
        </p:nvCxnSpPr>
        <p:spPr>
          <a:xfrm>
            <a:off x="4572000" y="1417638"/>
            <a:ext cx="7952" cy="202791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Ευθύγραμμο βέλος σύνδεσης 11"/>
          <p:cNvCxnSpPr/>
          <p:nvPr/>
        </p:nvCxnSpPr>
        <p:spPr>
          <a:xfrm>
            <a:off x="4579952" y="1417638"/>
            <a:ext cx="3124396" cy="301018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946788859"/>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goethezeitportal.de/fileadmin/Images/wd/projekte-pool/italien/reisestationen/taormina/taormina_stadt/Bartels_Theater_Kupfer__895x534_.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120" y="448132"/>
            <a:ext cx="9144000" cy="5949280"/>
          </a:xfrm>
          <a:prstGeom prst="rect">
            <a:avLst/>
          </a:prstGeom>
          <a:solidFill>
            <a:schemeClr val="accent5">
              <a:lumMod val="40000"/>
              <a:lumOff val="60000"/>
            </a:schemeClr>
          </a:solidFill>
          <a:extLst/>
        </p:spPr>
      </p:pic>
      <p:sp>
        <p:nvSpPr>
          <p:cNvPr id="2" name="Τίτλος 1"/>
          <p:cNvSpPr>
            <a:spLocks noGrp="1"/>
          </p:cNvSpPr>
          <p:nvPr>
            <p:ph type="title"/>
          </p:nvPr>
        </p:nvSpPr>
        <p:spPr>
          <a:xfrm>
            <a:off x="2483768" y="332656"/>
            <a:ext cx="3960440" cy="1070992"/>
          </a:xfrm>
        </p:spPr>
        <p:txBody>
          <a:bodyPr>
            <a:normAutofit/>
          </a:bodyPr>
          <a:lstStyle/>
          <a:p>
            <a:r>
              <a:rPr lang="el-GR" sz="6000" dirty="0" smtClean="0">
                <a:solidFill>
                  <a:srgbClr val="FF0000"/>
                </a:solidFill>
                <a:effectLst>
                  <a:outerShdw blurRad="38100" dist="38100" dir="2700000" algn="tl">
                    <a:srgbClr val="000000">
                      <a:alpha val="43137"/>
                    </a:srgbClr>
                  </a:outerShdw>
                </a:effectLst>
                <a:latin typeface="Cleanvertising" panose="020B0803030403020204" pitchFamily="34" charset="0"/>
              </a:rPr>
              <a:t>Διόνυσος</a:t>
            </a:r>
            <a:endParaRPr lang="el-GR" sz="6000" dirty="0">
              <a:solidFill>
                <a:srgbClr val="FF0000"/>
              </a:solidFill>
              <a:effectLst>
                <a:outerShdw blurRad="38100" dist="38100" dir="2700000" algn="tl">
                  <a:srgbClr val="000000">
                    <a:alpha val="43137"/>
                  </a:srgbClr>
                </a:outerShdw>
              </a:effectLst>
              <a:latin typeface="Cleanvertising" panose="020B0803030403020204" pitchFamily="34"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359532" y="1700808"/>
            <a:ext cx="3924436" cy="1200329"/>
          </a:xfrm>
          <a:prstGeom prst="rect">
            <a:avLst/>
          </a:prstGeom>
          <a:solidFill>
            <a:schemeClr val="accent5">
              <a:lumMod val="40000"/>
              <a:lumOff val="60000"/>
            </a:schemeClr>
          </a:solidFill>
          <a:ln>
            <a:solidFill>
              <a:srgbClr val="002060"/>
            </a:solidFill>
          </a:ln>
        </p:spPr>
        <p:txBody>
          <a:bodyPr wrap="square" rtlCol="0">
            <a:spAutoFit/>
          </a:bodyPr>
          <a:lstStyle/>
          <a:p>
            <a:pPr algn="ctr"/>
            <a:r>
              <a:rPr lang="el-GR" dirty="0">
                <a:solidFill>
                  <a:srgbClr val="002060"/>
                </a:solidFill>
                <a:latin typeface="Cleanvertising" panose="020B0803030403020204" pitchFamily="34" charset="0"/>
              </a:rPr>
              <a:t>Θεός του αμπελιού, της άνοιξης, του ξεφαντώματος. Στο πρόσωπό του αναπαριστώνται οι εποχές του έτους.</a:t>
            </a:r>
          </a:p>
        </p:txBody>
      </p:sp>
      <p:sp>
        <p:nvSpPr>
          <p:cNvPr id="5" name="TextBox 4"/>
          <p:cNvSpPr txBox="1"/>
          <p:nvPr/>
        </p:nvSpPr>
        <p:spPr>
          <a:xfrm>
            <a:off x="4568572" y="1675686"/>
            <a:ext cx="4191312" cy="3231654"/>
          </a:xfrm>
          <a:prstGeom prst="rect">
            <a:avLst/>
          </a:prstGeom>
          <a:solidFill>
            <a:schemeClr val="accent5">
              <a:lumMod val="40000"/>
              <a:lumOff val="60000"/>
            </a:schemeClr>
          </a:solidFill>
          <a:ln>
            <a:solidFill>
              <a:srgbClr val="002060"/>
            </a:solidFill>
          </a:ln>
        </p:spPr>
        <p:txBody>
          <a:bodyPr wrap="square" rtlCol="0">
            <a:spAutoFit/>
          </a:bodyPr>
          <a:lstStyle/>
          <a:p>
            <a:pPr algn="ctr"/>
            <a:r>
              <a:rPr lang="el-GR" sz="2400" dirty="0">
                <a:solidFill>
                  <a:srgbClr val="FF0000"/>
                </a:solidFill>
                <a:latin typeface="Cleanvertising" panose="020B0803030403020204" pitchFamily="34" charset="0"/>
              </a:rPr>
              <a:t>Σάτυροι </a:t>
            </a:r>
            <a:endParaRPr lang="el-GR" sz="2400" dirty="0" smtClean="0">
              <a:solidFill>
                <a:srgbClr val="FF0000"/>
              </a:solidFill>
              <a:latin typeface="Cleanvertising" panose="020B0803030403020204" pitchFamily="34" charset="0"/>
            </a:endParaRPr>
          </a:p>
          <a:p>
            <a:pPr algn="ctr"/>
            <a:r>
              <a:rPr lang="el-GR" dirty="0" smtClean="0">
                <a:solidFill>
                  <a:srgbClr val="002060"/>
                </a:solidFill>
                <a:latin typeface="Cleanvertising" panose="020B0803030403020204" pitchFamily="34" charset="0"/>
              </a:rPr>
              <a:t>Ακόλουθοι </a:t>
            </a:r>
            <a:r>
              <a:rPr lang="el-GR" dirty="0">
                <a:solidFill>
                  <a:srgbClr val="002060"/>
                </a:solidFill>
                <a:latin typeface="Cleanvertising" panose="020B0803030403020204" pitchFamily="34" charset="0"/>
              </a:rPr>
              <a:t>του Διονύσου, με πόδια και πρόσωπο τράγου, οι οποίοι παρότρυναν όλους τους ανθρώπους να ξεχάσουν τα προβλήματά τους και να γιορτάσουν. Τους σατύρους τους μιμούνταν κατά τις γιορτές οι άνθρωποι φορώντας μάσκες, φύλλα και τρυγία, για να φτάσουν σε κατάσταση έκστασης και να ταυτιστούν με αυτούς. </a:t>
            </a:r>
          </a:p>
        </p:txBody>
      </p:sp>
      <p:sp>
        <p:nvSpPr>
          <p:cNvPr id="6" name="TextBox 5"/>
          <p:cNvSpPr txBox="1"/>
          <p:nvPr/>
        </p:nvSpPr>
        <p:spPr>
          <a:xfrm>
            <a:off x="359532" y="3140968"/>
            <a:ext cx="3924436" cy="2739211"/>
          </a:xfrm>
          <a:prstGeom prst="rect">
            <a:avLst/>
          </a:prstGeom>
          <a:solidFill>
            <a:schemeClr val="accent5">
              <a:lumMod val="40000"/>
              <a:lumOff val="60000"/>
            </a:schemeClr>
          </a:solidFill>
          <a:ln>
            <a:solidFill>
              <a:srgbClr val="002060"/>
            </a:solidFill>
          </a:ln>
        </p:spPr>
        <p:txBody>
          <a:bodyPr wrap="square" rtlCol="0">
            <a:spAutoFit/>
          </a:bodyPr>
          <a:lstStyle/>
          <a:p>
            <a:pPr algn="ctr"/>
            <a:r>
              <a:rPr lang="el-GR" sz="2800" dirty="0">
                <a:solidFill>
                  <a:srgbClr val="FF0000"/>
                </a:solidFill>
                <a:latin typeface="Cleanvertising" panose="020B0803030403020204" pitchFamily="34" charset="0"/>
              </a:rPr>
              <a:t>Έκσταση </a:t>
            </a:r>
            <a:endParaRPr lang="el-GR" sz="2800" dirty="0" smtClean="0">
              <a:solidFill>
                <a:srgbClr val="FF0000"/>
              </a:solidFill>
              <a:latin typeface="Cleanvertising" panose="020B0803030403020204" pitchFamily="34" charset="0"/>
            </a:endParaRPr>
          </a:p>
          <a:p>
            <a:pPr algn="ctr"/>
            <a:r>
              <a:rPr lang="el-GR" dirty="0" smtClean="0">
                <a:solidFill>
                  <a:srgbClr val="002060"/>
                </a:solidFill>
                <a:latin typeface="Cleanvertising" panose="020B0803030403020204" pitchFamily="34" charset="0"/>
              </a:rPr>
              <a:t>συναισθηματική </a:t>
            </a:r>
            <a:r>
              <a:rPr lang="el-GR" dirty="0">
                <a:solidFill>
                  <a:srgbClr val="002060"/>
                </a:solidFill>
                <a:latin typeface="Cleanvertising" panose="020B0803030403020204" pitchFamily="34" charset="0"/>
              </a:rPr>
              <a:t>μέθη, ψυχική ένταση που οφείλεται στη χρήση κρασιού και στην πανηγυρική ατμόσφαιρα. Μέσω αυτής οι άνθρωποι ταυτίζονταν με τους  σατύρους, φορώντας στεφάνια από κισσό που ήταν το αγαπημένο φυτό του Διονύσου.</a:t>
            </a:r>
          </a:p>
        </p:txBody>
      </p:sp>
    </p:spTree>
    <p:extLst>
      <p:ext uri="{BB962C8B-B14F-4D97-AF65-F5344CB8AC3E}">
        <p14:creationId xmlns="" xmlns:p14="http://schemas.microsoft.com/office/powerpoint/2010/main" val="2946788859"/>
      </p:ext>
    </p:extLst>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Effect transition="in" filter="fade">
                                      <p:cBhvr>
                                        <p:cTn id="3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encrypted-tbn3.gstatic.com/images?q=tbn:ANd9GcSI5oqSnWacOkXpEga0XLifYOWsaSYoQc8G9J2KxNM1YLDqR1Y9RA"/>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 xmlns:a14="http://schemas.microsoft.com/office/drawing/2010/main">
                  <a14:imgLayer r:embed="rId3">
                    <a14:imgEffect>
                      <a14:artisticMosiaicBubbles/>
                    </a14:imgEffect>
                  </a14:imgLayer>
                </a14:imgProps>
              </a:ex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sz="4000" b="1" dirty="0">
                <a:solidFill>
                  <a:srgbClr val="FF0000"/>
                </a:solidFill>
                <a:effectLst>
                  <a:outerShdw blurRad="38100" dist="38100" dir="2700000" algn="tl">
                    <a:srgbClr val="000000">
                      <a:alpha val="43137"/>
                    </a:srgbClr>
                  </a:outerShdw>
                </a:effectLst>
                <a:latin typeface="Ubuntu Mono" panose="020B0509030602030204" pitchFamily="49" charset="0"/>
              </a:rPr>
              <a:t>Οι συντελεστές της </a:t>
            </a:r>
            <a:r>
              <a:rPr lang="el-GR" sz="4000" b="1" dirty="0" smtClean="0">
                <a:solidFill>
                  <a:srgbClr val="FF0000"/>
                </a:solidFill>
                <a:effectLst>
                  <a:outerShdw blurRad="38100" dist="38100" dir="2700000" algn="tl">
                    <a:srgbClr val="000000">
                      <a:alpha val="43137"/>
                    </a:srgbClr>
                  </a:outerShdw>
                </a:effectLst>
                <a:latin typeface="Ubuntu Mono" panose="020B0509030602030204" pitchFamily="49" charset="0"/>
              </a:rPr>
              <a:t>παράστασης: </a:t>
            </a:r>
            <a:br>
              <a:rPr lang="el-GR" sz="4000" b="1" dirty="0" smtClean="0">
                <a:solidFill>
                  <a:srgbClr val="FF0000"/>
                </a:solidFill>
                <a:effectLst>
                  <a:outerShdw blurRad="38100" dist="38100" dir="2700000" algn="tl">
                    <a:srgbClr val="000000">
                      <a:alpha val="43137"/>
                    </a:srgbClr>
                  </a:outerShdw>
                </a:effectLst>
                <a:latin typeface="Ubuntu Mono" panose="020B0509030602030204" pitchFamily="49" charset="0"/>
              </a:rPr>
            </a:br>
            <a:r>
              <a:rPr lang="el-GR" sz="4000" b="1" dirty="0" smtClean="0">
                <a:solidFill>
                  <a:srgbClr val="FF0000"/>
                </a:solidFill>
                <a:effectLst>
                  <a:outerShdw blurRad="38100" dist="38100" dir="2700000" algn="tl">
                    <a:srgbClr val="000000">
                      <a:alpha val="43137"/>
                    </a:srgbClr>
                  </a:outerShdw>
                </a:effectLst>
                <a:latin typeface="Ubuntu Mono" panose="020B0509030602030204" pitchFamily="49" charset="0"/>
              </a:rPr>
              <a:t>(α) ο ποιητής</a:t>
            </a:r>
            <a:endParaRPr lang="el-GR" dirty="0">
              <a:solidFill>
                <a:srgbClr val="FF0000"/>
              </a:solidFill>
              <a:effectLst>
                <a:outerShdw blurRad="38100" dist="38100" dir="2700000" algn="tl">
                  <a:srgbClr val="000000">
                    <a:alpha val="43137"/>
                  </a:srgbClr>
                </a:outerShdw>
              </a:effectLst>
              <a:latin typeface="Cleanvertising" panose="020B0803030403020204" pitchFamily="34"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1691680" y="2708920"/>
            <a:ext cx="5616624" cy="1200329"/>
          </a:xfrm>
          <a:prstGeom prst="rect">
            <a:avLst/>
          </a:prstGeom>
          <a:noFill/>
        </p:spPr>
        <p:txBody>
          <a:bodyPr wrap="square" rtlCol="0">
            <a:spAutoFit/>
          </a:bodyPr>
          <a:lstStyle/>
          <a:p>
            <a:pPr algn="ctr">
              <a:spcAft>
                <a:spcPts val="0"/>
              </a:spcAft>
              <a:tabLst>
                <a:tab pos="-571500" algn="l"/>
              </a:tabLst>
            </a:pPr>
            <a:r>
              <a:rPr lang="el-GR" sz="2400" dirty="0">
                <a:solidFill>
                  <a:srgbClr val="002060"/>
                </a:solidFill>
                <a:latin typeface="Ubuntu Mono" panose="020B0509030602030204" pitchFamily="49" charset="0"/>
                <a:ea typeface="Times New Roman"/>
              </a:rPr>
              <a:t>είναι ταυτόχρονα συγγραφέας, σκηνοθέτης, χορογράφος, μουσικοσυνθέτης και σκηνογράφος.</a:t>
            </a:r>
            <a:endParaRPr lang="el-GR" dirty="0">
              <a:solidFill>
                <a:srgbClr val="002060"/>
              </a:solidFill>
              <a:effectLst/>
              <a:latin typeface="Ubuntu Mono" panose="020B0509030602030204" pitchFamily="49" charset="0"/>
              <a:ea typeface="Times New Roman"/>
            </a:endParaRPr>
          </a:p>
        </p:txBody>
      </p:sp>
    </p:spTree>
    <p:extLst>
      <p:ext uri="{BB962C8B-B14F-4D97-AF65-F5344CB8AC3E}">
        <p14:creationId xmlns="" xmlns:p14="http://schemas.microsoft.com/office/powerpoint/2010/main" val="2860477784"/>
      </p:ext>
    </p:extLst>
  </p:cSld>
  <p:clrMapOvr>
    <a:masterClrMapping/>
  </p:clrMapOvr>
  <mc:AlternateContent xmlns:mc="http://schemas.openxmlformats.org/markup-compatibility/2006">
    <mc:Choice xmlns="" xmlns:p14="http://schemas.microsoft.com/office/powerpoint/2010/main" Requires="p14">
      <p:transition spd="slow" p14:dur="1500">
        <p14:ripple dir="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henrybox.oxon.sch.uk/_files/images/news/agamemnon.JPG"/>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 xmlns:a14="http://schemas.microsoft.com/office/drawing/2010/main">
                  <a14:imgLayer r:embed="rId3">
                    <a14:imgEffect>
                      <a14:sharpenSoften amount="50000"/>
                    </a14:imgEffect>
                    <a14:imgEffect>
                      <a14:saturation sat="0"/>
                    </a14:imgEffect>
                    <a14:imgEffect>
                      <a14:brightnessContrast bright="40000" contrast="40000"/>
                    </a14:imgEffect>
                  </a14:imgLayer>
                </a14:imgProps>
              </a:ex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Οι συντελεστές της παράστασης: (β) οι ηθοποιοί</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383020" y="1697400"/>
            <a:ext cx="8352928" cy="3170099"/>
          </a:xfrm>
          <a:prstGeom prst="rect">
            <a:avLst/>
          </a:prstGeom>
          <a:noFill/>
        </p:spPr>
        <p:txBody>
          <a:bodyPr wrap="square" rtlCol="0">
            <a:spAutoFit/>
          </a:bodyPr>
          <a:lstStyle/>
          <a:p>
            <a:pPr marL="342900" indent="-342900" algn="just">
              <a:spcAft>
                <a:spcPts val="0"/>
              </a:spcAft>
              <a:buFont typeface="Arial" panose="020B0604020202020204" pitchFamily="34" charset="0"/>
              <a:buChar char="•"/>
              <a:tabLst>
                <a:tab pos="-571500" algn="l"/>
              </a:tabLst>
            </a:pPr>
            <a:r>
              <a:rPr lang="el-GR" sz="2000" dirty="0" smtClean="0">
                <a:latin typeface="Liberation Sans Narrow"/>
                <a:ea typeface="Times New Roman"/>
              </a:rPr>
              <a:t>εντυπωσιακή </a:t>
            </a:r>
            <a:r>
              <a:rPr lang="el-GR" sz="2000" dirty="0">
                <a:latin typeface="Liberation Sans Narrow"/>
                <a:ea typeface="Times New Roman"/>
              </a:rPr>
              <a:t>ενδυμασία (οι βασιλείς με ζωηρά χρώματα για χαρά, με φαιά χρώματα για λύπη, οι θεοί χρησιμοποιούν διάφορα σύμβολα, οι μάντεις φορούσαν πάνω από το χιτώνα ένα μάλλινο ένδυμα το «</a:t>
            </a:r>
            <a:r>
              <a:rPr lang="el-GR" sz="2000" dirty="0" err="1">
                <a:latin typeface="Old Standard"/>
                <a:ea typeface="Times New Roman"/>
              </a:rPr>
              <a:t>ἀγρηνόν</a:t>
            </a:r>
            <a:r>
              <a:rPr lang="el-GR" sz="2000" dirty="0" smtClean="0">
                <a:latin typeface="Liberation Sans Narrow"/>
                <a:ea typeface="Times New Roman"/>
              </a:rPr>
              <a:t>»). </a:t>
            </a:r>
            <a:r>
              <a:rPr lang="el-GR" sz="2000" dirty="0">
                <a:latin typeface="Liberation Sans Narrow"/>
                <a:ea typeface="Times New Roman"/>
              </a:rPr>
              <a:t>Σε γενικές γραμμές ψηλά </a:t>
            </a:r>
            <a:r>
              <a:rPr lang="el-GR" sz="2000" dirty="0" smtClean="0">
                <a:latin typeface="Liberation Sans Narrow"/>
                <a:ea typeface="Times New Roman"/>
              </a:rPr>
              <a:t>υποδήματα &amp; </a:t>
            </a:r>
            <a:r>
              <a:rPr lang="el-GR" sz="2000" dirty="0">
                <a:latin typeface="Liberation Sans Narrow"/>
                <a:ea typeface="Times New Roman"/>
              </a:rPr>
              <a:t>βάτες κάτω από τα ενδύματα για να γίνεται η εμφάνιση των υποκριτών ακόμη πιο εντυπωσιακή. </a:t>
            </a:r>
            <a:endParaRPr lang="el-GR" sz="2000" dirty="0" smtClean="0">
              <a:latin typeface="Liberation Sans Narrow"/>
              <a:ea typeface="Times New Roman"/>
            </a:endParaRPr>
          </a:p>
          <a:p>
            <a:pPr marL="342900" indent="-342900" algn="just">
              <a:spcAft>
                <a:spcPts val="0"/>
              </a:spcAft>
              <a:buFont typeface="Arial" panose="020B0604020202020204" pitchFamily="34" charset="0"/>
              <a:buChar char="•"/>
              <a:tabLst>
                <a:tab pos="-571500" algn="l"/>
              </a:tabLst>
            </a:pPr>
            <a:r>
              <a:rPr lang="el-GR" sz="2000" dirty="0" smtClean="0">
                <a:latin typeface="Liberation Sans Narrow"/>
                <a:ea typeface="Times New Roman"/>
              </a:rPr>
              <a:t>Οι </a:t>
            </a:r>
            <a:r>
              <a:rPr lang="el-GR" sz="2000" dirty="0">
                <a:latin typeface="Liberation Sans Narrow"/>
                <a:ea typeface="Times New Roman"/>
              </a:rPr>
              <a:t>υποκριτές χρησιμοποιούν μάσκα αφενός μεν για να εναλλάσσουν τους ρόλους (κάθε υποκριτής αναλάμβανε περισσότερους από έναν ρόλο), αφετέρου δε για να τονίζεται η σημασία των κινήσεων και των χειρονομιών του υποκριτή. Επιπλέον οι θεατές με τη μάσκα απομακρύνονται από την πραγματικότητα και μπαίνουν στο κόσμο του έργου.</a:t>
            </a:r>
            <a:endParaRPr lang="el-GR" sz="1600" dirty="0">
              <a:effectLst/>
              <a:latin typeface="Times New Roman"/>
              <a:ea typeface="Times New Roman"/>
            </a:endParaRPr>
          </a:p>
        </p:txBody>
      </p:sp>
      <p:sp>
        <p:nvSpPr>
          <p:cNvPr id="5" name="TextBox 4"/>
          <p:cNvSpPr txBox="1"/>
          <p:nvPr/>
        </p:nvSpPr>
        <p:spPr>
          <a:xfrm>
            <a:off x="455028" y="5157192"/>
            <a:ext cx="8280920" cy="1015663"/>
          </a:xfrm>
          <a:prstGeom prst="rect">
            <a:avLst/>
          </a:prstGeom>
          <a:noFill/>
        </p:spPr>
        <p:txBody>
          <a:bodyPr wrap="square" rtlCol="0">
            <a:spAutoFit/>
          </a:bodyPr>
          <a:lstStyle/>
          <a:p>
            <a:pPr algn="just">
              <a:spcAft>
                <a:spcPts val="0"/>
              </a:spcAft>
              <a:tabLst>
                <a:tab pos="-571500" algn="l"/>
              </a:tabLst>
            </a:pPr>
            <a:r>
              <a:rPr lang="el-GR" sz="2000" dirty="0">
                <a:latin typeface="Ubuntu Mono" panose="020B0509030602030204" pitchFamily="49" charset="0"/>
                <a:ea typeface="Times New Roman"/>
              </a:rPr>
              <a:t>ΓΥΝΑΙΚΕΣ ΗΘΟΠΟΙΟΙ ΔΕΝ ΥΠΑΡΧΟΥΝ ΤΗΝ ΕΠΟΧΗ ΕΚΕΙΝΗ, ΑΛΛΑ ΤΟΥΣ ΓΥΝΑΙΚΕΙΟΥΣ ΡΟΛΟΥΣ ΥΠΟΔΥΟΝΤΑΙ ΑΝΔΡΕΣ ΜΕ ΧΡΗΣΗ ΓΥΝΑΙΚΕΙΑΣ ΜΑΣΚΑΣ. </a:t>
            </a:r>
            <a:endParaRPr lang="el-GR" sz="1400" dirty="0">
              <a:effectLst/>
              <a:latin typeface="Ubuntu Mono" panose="020B0509030602030204" pitchFamily="49" charset="0"/>
              <a:ea typeface="Times New Roman"/>
            </a:endParaRPr>
          </a:p>
        </p:txBody>
      </p:sp>
    </p:spTree>
    <p:extLst>
      <p:ext uri="{BB962C8B-B14F-4D97-AF65-F5344CB8AC3E}">
        <p14:creationId xmlns="" xmlns:p14="http://schemas.microsoft.com/office/powerpoint/2010/main" val="2946788859"/>
      </p:ext>
    </p:extLst>
  </p:cSld>
  <p:clrMapOvr>
    <a:masterClrMapping/>
  </p:clrMapOvr>
  <mc:AlternateContent xmlns:mc="http://schemas.openxmlformats.org/markup-compatibility/2006">
    <mc:Choice xmlns=""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fade">
                                      <p:cBhvr>
                                        <p:cTn id="28" dur="1000"/>
                                        <p:tgtEl>
                                          <p:spTgt spid="5">
                                            <p:txEl>
                                              <p:pRg st="0" end="0"/>
                                            </p:txEl>
                                          </p:spTgt>
                                        </p:tgtEl>
                                      </p:cBhvr>
                                    </p:animEffect>
                                    <p:anim calcmode="lin" valueType="num">
                                      <p:cBhvr>
                                        <p:cTn id="2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thecompletesophocles.com/images/translating_actors.jpg"/>
          <p:cNvPicPr>
            <a:picLocks noChangeAspect="1" noChangeArrowheads="1"/>
          </p:cNvPicPr>
          <p:nvPr/>
        </p:nvPicPr>
        <p:blipFill rotWithShape="1">
          <a:blip r:embed="rId2" cstate="print">
            <a:duotone>
              <a:schemeClr val="bg2">
                <a:shade val="45000"/>
                <a:satMod val="135000"/>
              </a:schemeClr>
              <a:prstClr val="white"/>
            </a:duotone>
            <a:extLst>
              <a:ext uri="{BEBA8EAE-BF5A-486C-A8C5-ECC9F3942E4B}">
                <a14:imgProps xmlns="" xmlns:a14="http://schemas.microsoft.com/office/drawing/2010/main">
                  <a14:imgLayer r:embed="rId3">
                    <a14:imgEffect>
                      <a14:brightnessContrast bright="20000" contrast="-20000"/>
                    </a14:imgEffect>
                  </a14:imgLayer>
                </a14:imgProps>
              </a:ext>
              <a:ext uri="{28A0092B-C50C-407E-A947-70E740481C1C}">
                <a14:useLocalDpi xmlns="" xmlns:a14="http://schemas.microsoft.com/office/drawing/2010/main" val="0"/>
              </a:ext>
            </a:extLst>
          </a:blip>
          <a:srcRect l="2648" t="4529" r="2972" b="4360"/>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Οι συντελεστές της παράστασης: (γ) ο χορός</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467544" y="2204864"/>
            <a:ext cx="8208912" cy="1938992"/>
          </a:xfrm>
          <a:prstGeom prst="rect">
            <a:avLst/>
          </a:prstGeom>
          <a:noFill/>
        </p:spPr>
        <p:txBody>
          <a:bodyPr wrap="square" rtlCol="0">
            <a:spAutoFit/>
          </a:bodyPr>
          <a:lstStyle/>
          <a:p>
            <a:pPr algn="just">
              <a:spcAft>
                <a:spcPts val="0"/>
              </a:spcAft>
              <a:tabLst>
                <a:tab pos="-571500" algn="l"/>
              </a:tabLst>
            </a:pPr>
            <a:r>
              <a:rPr lang="el-GR" sz="2400" dirty="0">
                <a:latin typeface="Liberation Sans Narrow"/>
                <a:ea typeface="Times New Roman"/>
              </a:rPr>
              <a:t>αντιπροσωπεύει τη κοινή γνώμη και κινείται συνήθως με τους ρυθμούς του έργου. Εισέρχεται από τη δεξιά (για τους θεατές) πάροδο, δηλαδή από την πόλη ψέλνοντας το </a:t>
            </a:r>
            <a:r>
              <a:rPr lang="el-GR" sz="2400" dirty="0" err="1">
                <a:latin typeface="Old Standard"/>
                <a:ea typeface="Times New Roman"/>
              </a:rPr>
              <a:t>ὑπόρχημα</a:t>
            </a:r>
            <a:r>
              <a:rPr lang="el-GR" sz="2400" dirty="0">
                <a:latin typeface="Liberation Sans Narrow"/>
                <a:ea typeface="Times New Roman"/>
              </a:rPr>
              <a:t> που είναι ένα χαρούμενο τραγούδι. Η είσοδος του χορού γίνεται είτε «</a:t>
            </a:r>
            <a:r>
              <a:rPr lang="el-GR" sz="2400" b="1" i="1" dirty="0">
                <a:latin typeface="Liberation Sans Narrow"/>
                <a:ea typeface="Times New Roman"/>
              </a:rPr>
              <a:t>κατά</a:t>
            </a:r>
            <a:r>
              <a:rPr lang="el-GR" sz="2400" i="1" dirty="0">
                <a:latin typeface="Liberation Sans Narrow"/>
                <a:ea typeface="Times New Roman"/>
              </a:rPr>
              <a:t> </a:t>
            </a:r>
            <a:r>
              <a:rPr lang="el-GR" sz="2400" b="1" i="1" dirty="0">
                <a:latin typeface="Liberation Sans Narrow"/>
                <a:ea typeface="Times New Roman"/>
              </a:rPr>
              <a:t>ζυγά</a:t>
            </a:r>
            <a:r>
              <a:rPr lang="el-GR" sz="2400" dirty="0">
                <a:latin typeface="Liberation Sans Narrow"/>
                <a:ea typeface="Times New Roman"/>
              </a:rPr>
              <a:t>» (5 Χ 3) είτε «</a:t>
            </a:r>
            <a:r>
              <a:rPr lang="el-GR" sz="2400" b="1" i="1" dirty="0">
                <a:latin typeface="Liberation Sans Narrow"/>
                <a:ea typeface="Times New Roman"/>
              </a:rPr>
              <a:t>κατά</a:t>
            </a:r>
            <a:r>
              <a:rPr lang="el-GR" sz="2400" i="1" dirty="0">
                <a:latin typeface="Liberation Sans Narrow"/>
                <a:ea typeface="Times New Roman"/>
              </a:rPr>
              <a:t> </a:t>
            </a:r>
            <a:r>
              <a:rPr lang="el-GR" sz="2400" b="1" i="1" dirty="0">
                <a:latin typeface="Liberation Sans Narrow"/>
                <a:ea typeface="Times New Roman"/>
              </a:rPr>
              <a:t>στοίχους</a:t>
            </a:r>
            <a:r>
              <a:rPr lang="el-GR" sz="2400" dirty="0">
                <a:latin typeface="Liberation Sans Narrow"/>
                <a:ea typeface="Times New Roman"/>
              </a:rPr>
              <a:t>» (3 Χ 5).</a:t>
            </a:r>
            <a:endParaRPr lang="el-GR" dirty="0">
              <a:effectLst/>
              <a:latin typeface="Times New Roman"/>
              <a:ea typeface="Times New Roman"/>
            </a:endParaRPr>
          </a:p>
        </p:txBody>
      </p:sp>
    </p:spTree>
    <p:extLst>
      <p:ext uri="{BB962C8B-B14F-4D97-AF65-F5344CB8AC3E}">
        <p14:creationId xmlns="" xmlns:p14="http://schemas.microsoft.com/office/powerpoint/2010/main" val="2946788859"/>
      </p:ext>
    </p:extLst>
  </p:cSld>
  <p:clrMapOvr>
    <a:masterClrMapping/>
  </p:clrMapOvr>
  <mc:AlternateContent xmlns:mc="http://schemas.openxmlformats.org/markup-compatibility/2006">
    <mc:Choice xmlns=""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diazoma.gr/200-Stuff-06-Theatres/0042-05.jp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0" y="11440"/>
            <a:ext cx="916682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title"/>
          </p:nvPr>
        </p:nvSpPr>
        <p:spPr/>
        <p:txBody>
          <a:bodyPr>
            <a:noAutofit/>
          </a:bodyPr>
          <a:lstStyle/>
          <a:p>
            <a:r>
              <a:rPr lang="el-GR" sz="4000" b="1" dirty="0">
                <a:solidFill>
                  <a:srgbClr val="FF0000"/>
                </a:solidFill>
                <a:effectLst>
                  <a:outerShdw blurRad="38100" dist="38100" dir="2700000" algn="tl">
                    <a:srgbClr val="000000">
                      <a:alpha val="43137"/>
                    </a:srgbClr>
                  </a:outerShdw>
                </a:effectLst>
                <a:latin typeface="Ubuntu Mono" panose="020B0509030602030204" pitchFamily="49" charset="0"/>
              </a:rPr>
              <a:t>Οι συντελεστές της παράστασης: </a:t>
            </a:r>
            <a:r>
              <a:rPr lang="el-GR" sz="4000" b="1" dirty="0" smtClean="0">
                <a:solidFill>
                  <a:srgbClr val="FF0000"/>
                </a:solidFill>
                <a:effectLst>
                  <a:outerShdw blurRad="38100" dist="38100" dir="2700000" algn="tl">
                    <a:srgbClr val="000000">
                      <a:alpha val="43137"/>
                    </a:srgbClr>
                  </a:outerShdw>
                </a:effectLst>
                <a:latin typeface="Ubuntu Mono" panose="020B0509030602030204" pitchFamily="49" charset="0"/>
              </a:rPr>
              <a:t>(δ) το κοινό</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683568" y="1844824"/>
            <a:ext cx="7776864" cy="3785652"/>
          </a:xfrm>
          <a:prstGeom prst="rect">
            <a:avLst/>
          </a:prstGeom>
          <a:noFill/>
        </p:spPr>
        <p:txBody>
          <a:bodyPr wrap="square" rtlCol="0">
            <a:spAutoFit/>
          </a:bodyPr>
          <a:lstStyle/>
          <a:p>
            <a:pPr algn="just">
              <a:spcAft>
                <a:spcPts val="0"/>
              </a:spcAft>
              <a:tabLst>
                <a:tab pos="-571500" algn="l"/>
              </a:tabLst>
            </a:pPr>
            <a:r>
              <a:rPr lang="el-GR" sz="2000" dirty="0">
                <a:latin typeface="Liberation Sans Narrow"/>
                <a:ea typeface="Times New Roman"/>
              </a:rPr>
              <a:t>με το κοινό που παρακολουθούσε τη διεξαγωγή δραματικών αγώνων σχετίζονταν οι παρακάτω όροι :</a:t>
            </a:r>
            <a:endParaRPr lang="el-GR" sz="2000" dirty="0">
              <a:latin typeface="Times New Roman"/>
              <a:ea typeface="Times New Roman"/>
            </a:endParaRPr>
          </a:p>
          <a:p>
            <a:pPr marL="342900" lvl="0" indent="-342900" algn="just">
              <a:spcAft>
                <a:spcPts val="0"/>
              </a:spcAft>
              <a:buFont typeface="+mj-lt"/>
              <a:buAutoNum type="arabicParenR"/>
              <a:tabLst>
                <a:tab pos="-571500" algn="l"/>
                <a:tab pos="-342900" algn="l"/>
              </a:tabLst>
            </a:pPr>
            <a:r>
              <a:rPr lang="el-GR" sz="2000" b="1" dirty="0">
                <a:latin typeface="Liberation Sans Narrow"/>
                <a:ea typeface="Times New Roman"/>
              </a:rPr>
              <a:t>ΘΕΩΡΙΚΑ </a:t>
            </a:r>
            <a:r>
              <a:rPr lang="el-GR" sz="2000" dirty="0">
                <a:latin typeface="Liberation Sans Narrow"/>
                <a:ea typeface="Times New Roman"/>
                <a:sym typeface="Wingdings"/>
              </a:rPr>
              <a:t></a:t>
            </a:r>
            <a:r>
              <a:rPr lang="el-GR" sz="2000" dirty="0">
                <a:latin typeface="Liberation Sans Narrow"/>
                <a:ea typeface="Times New Roman"/>
              </a:rPr>
              <a:t> χρήματα που χορηγούνται από το κράτος προς τους άπορους πολίτες προκειμένου να παρακολουθήσουν τους δραματικούς αγώνες.</a:t>
            </a:r>
            <a:endParaRPr lang="el-GR" sz="2000" dirty="0">
              <a:latin typeface="Times New Roman"/>
              <a:ea typeface="Times New Roman"/>
            </a:endParaRPr>
          </a:p>
          <a:p>
            <a:pPr marL="342900" lvl="0" indent="-342900" algn="just">
              <a:spcAft>
                <a:spcPts val="0"/>
              </a:spcAft>
              <a:buFont typeface="+mj-lt"/>
              <a:buAutoNum type="arabicParenR"/>
              <a:tabLst>
                <a:tab pos="-571500" algn="l"/>
                <a:tab pos="-342900" algn="l"/>
              </a:tabLst>
            </a:pPr>
            <a:r>
              <a:rPr lang="el-GR" sz="2000" b="1" dirty="0">
                <a:latin typeface="Liberation Sans Narrow"/>
                <a:ea typeface="Times New Roman"/>
              </a:rPr>
              <a:t>ΡΑΒΔΟΥΧΟΙ</a:t>
            </a:r>
            <a:r>
              <a:rPr lang="el-GR" sz="2000" dirty="0">
                <a:latin typeface="Liberation Sans Narrow"/>
                <a:ea typeface="Times New Roman"/>
              </a:rPr>
              <a:t> </a:t>
            </a:r>
            <a:r>
              <a:rPr lang="el-GR" sz="2000" dirty="0">
                <a:latin typeface="Liberation Sans Narrow"/>
                <a:ea typeface="Times New Roman"/>
                <a:sym typeface="Wingdings"/>
              </a:rPr>
              <a:t></a:t>
            </a:r>
            <a:r>
              <a:rPr lang="el-GR" sz="2000" dirty="0">
                <a:latin typeface="Liberation Sans Narrow"/>
                <a:ea typeface="Times New Roman"/>
              </a:rPr>
              <a:t> κρατικοί υπάλληλοι με ραβδιά και με ρόλο ταξιθέτη – αστυνόμου. Διατηρούσαν τη τάξη στα θέατρα.</a:t>
            </a:r>
            <a:endParaRPr lang="el-GR" sz="2000" dirty="0">
              <a:latin typeface="Times New Roman"/>
              <a:ea typeface="Times New Roman"/>
            </a:endParaRPr>
          </a:p>
          <a:p>
            <a:pPr marL="342900" lvl="0" indent="-342900" algn="just">
              <a:spcAft>
                <a:spcPts val="0"/>
              </a:spcAft>
              <a:buFont typeface="+mj-lt"/>
              <a:buAutoNum type="arabicParenR"/>
              <a:tabLst>
                <a:tab pos="-571500" algn="l"/>
                <a:tab pos="-342900" algn="l"/>
              </a:tabLst>
            </a:pPr>
            <a:r>
              <a:rPr lang="el-GR" sz="2000" b="1" dirty="0">
                <a:latin typeface="Liberation Sans Narrow"/>
                <a:ea typeface="Times New Roman"/>
              </a:rPr>
              <a:t>ΠΡΟΕΔΡΙΕΣ</a:t>
            </a:r>
            <a:r>
              <a:rPr lang="el-GR" sz="2000" dirty="0">
                <a:latin typeface="Liberation Sans Narrow"/>
                <a:ea typeface="Times New Roman"/>
              </a:rPr>
              <a:t> </a:t>
            </a:r>
            <a:r>
              <a:rPr lang="el-GR" sz="2000" dirty="0">
                <a:latin typeface="Liberation Sans Narrow"/>
                <a:ea typeface="Times New Roman"/>
                <a:sym typeface="Wingdings"/>
              </a:rPr>
              <a:t></a:t>
            </a:r>
            <a:r>
              <a:rPr lang="el-GR" sz="2000" dirty="0">
                <a:latin typeface="Liberation Sans Narrow"/>
                <a:ea typeface="Times New Roman"/>
              </a:rPr>
              <a:t> πρώτες θέσεις για τα επίσημα πρόσωπα. Η πιο επίσημη έδρα προοριζόταν για τον ιερέα του Διονύσου.</a:t>
            </a:r>
            <a:endParaRPr lang="el-GR" sz="2000" dirty="0">
              <a:latin typeface="Times New Roman"/>
              <a:ea typeface="Times New Roman"/>
            </a:endParaRPr>
          </a:p>
          <a:p>
            <a:pPr marL="342900" lvl="0" indent="-342900" algn="just">
              <a:spcAft>
                <a:spcPts val="0"/>
              </a:spcAft>
              <a:buFont typeface="+mj-lt"/>
              <a:buAutoNum type="arabicParenR"/>
              <a:tabLst>
                <a:tab pos="-571500" algn="l"/>
                <a:tab pos="-342900" algn="l"/>
              </a:tabLst>
            </a:pPr>
            <a:r>
              <a:rPr lang="el-GR" sz="2000" b="1" dirty="0">
                <a:latin typeface="Liberation Sans Narrow"/>
                <a:ea typeface="Times New Roman"/>
              </a:rPr>
              <a:t>ΠΡΟΑΓΩΝΑΣ</a:t>
            </a:r>
            <a:r>
              <a:rPr lang="el-GR" sz="2000" dirty="0">
                <a:latin typeface="Liberation Sans Narrow"/>
                <a:ea typeface="Times New Roman"/>
              </a:rPr>
              <a:t> </a:t>
            </a:r>
            <a:r>
              <a:rPr lang="el-GR" sz="2000" dirty="0">
                <a:latin typeface="Liberation Sans Narrow"/>
                <a:ea typeface="Times New Roman"/>
                <a:sym typeface="Wingdings"/>
              </a:rPr>
              <a:t></a:t>
            </a:r>
            <a:r>
              <a:rPr lang="el-GR" sz="2000" dirty="0">
                <a:latin typeface="Liberation Sans Narrow"/>
                <a:ea typeface="Times New Roman"/>
              </a:rPr>
              <a:t> διαδικασία που γινόταν λίγες μέρες πριν την έναρξη του δραματικού αγώνα στο ωδείο. Κατά τη διάρκειά του ενημερωνόταν το θεατρόφιλο κοινό από τους ποιητές για την υπόθεση των έργων, τα ονόματα των υποκριτών κ.α. </a:t>
            </a:r>
            <a:endParaRPr lang="el-GR" sz="2000" dirty="0">
              <a:effectLst/>
              <a:latin typeface="Times New Roman"/>
              <a:ea typeface="Times New Roman"/>
            </a:endParaRPr>
          </a:p>
        </p:txBody>
      </p:sp>
    </p:spTree>
    <p:extLst>
      <p:ext uri="{BB962C8B-B14F-4D97-AF65-F5344CB8AC3E}">
        <p14:creationId xmlns="" xmlns:p14="http://schemas.microsoft.com/office/powerpoint/2010/main" val="2860477784"/>
      </p:ext>
    </p:extLst>
  </p:cSld>
  <p:clrMapOvr>
    <a:masterClrMapping/>
  </p:clrMapOvr>
  <mc:AlternateContent xmlns:mc="http://schemas.openxmlformats.org/markup-compatibility/2006">
    <mc:Choice xmlns=""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2.bp.blogspot.com/-R1kJ_BMkHr8/UNW4FGqsHSI/AAAAAAAAOOY/IMCwLYbXx8g/s1600/01+%CE%A9%CE%B4%CE%B5%CE%AF%CE%BF+%CE%A0%CE%B5%CF%81%CE%B9%CE%BA%CE%BB%CE%AD%CE%BF%CF%85%CF%8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title"/>
          </p:nvPr>
        </p:nvSpPr>
        <p:spPr/>
        <p:txBody>
          <a:bodyPr/>
          <a:lstStyle/>
          <a:p>
            <a:r>
              <a:rPr lang="el-GR" b="1" dirty="0">
                <a:solidFill>
                  <a:srgbClr val="FF0000"/>
                </a:solidFill>
                <a:effectLst>
                  <a:outerShdw blurRad="38100" dist="38100" dir="2700000" algn="tl">
                    <a:srgbClr val="000000">
                      <a:alpha val="43137"/>
                    </a:srgbClr>
                  </a:outerShdw>
                </a:effectLst>
                <a:latin typeface="Ubuntu Mono" panose="020B0509030602030204" pitchFamily="49" charset="0"/>
              </a:rPr>
              <a:t>τ</a:t>
            </a:r>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ο «</a:t>
            </a:r>
            <a:r>
              <a:rPr lang="el-GR" b="1" dirty="0" err="1" smtClean="0">
                <a:solidFill>
                  <a:srgbClr val="FF0000"/>
                </a:solidFill>
                <a:effectLst>
                  <a:outerShdw blurRad="38100" dist="38100" dir="2700000" algn="tl">
                    <a:srgbClr val="000000">
                      <a:alpha val="43137"/>
                    </a:srgbClr>
                  </a:outerShdw>
                </a:effectLst>
                <a:latin typeface="Old Standard" pitchFamily="18" charset="0"/>
                <a:ea typeface="Old Standard" pitchFamily="18" charset="0"/>
                <a:cs typeface="Old Standard" pitchFamily="18" charset="0"/>
              </a:rPr>
              <a:t>ᾨδεῖον</a:t>
            </a:r>
            <a:r>
              <a:rPr lang="el-GR" b="1" dirty="0" smtClean="0">
                <a:solidFill>
                  <a:srgbClr val="FF0000"/>
                </a:solidFill>
                <a:effectLst>
                  <a:outerShdw blurRad="38100" dist="38100" dir="2700000" algn="tl">
                    <a:srgbClr val="000000">
                      <a:alpha val="43137"/>
                    </a:srgbClr>
                  </a:outerShdw>
                </a:effectLst>
                <a:latin typeface="Ubuntu Mono" panose="020B0509030602030204" pitchFamily="49" charset="0"/>
              </a:rPr>
              <a:t>» του Περικλή</a:t>
            </a:r>
            <a:endParaRPr lang="el-GR"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pic>
        <p:nvPicPr>
          <p:cNvPr id="4098" name="Picture 2" descr="Τρισδιάστατη απεικόνιση του Ωδείου του Περικλέους"/>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3469" t="3165" r="2080" b="2607"/>
          <a:stretch/>
        </p:blipFill>
        <p:spPr bwMode="auto">
          <a:xfrm>
            <a:off x="0" y="3966210"/>
            <a:ext cx="4046220" cy="289179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Tree>
    <p:extLst>
      <p:ext uri="{BB962C8B-B14F-4D97-AF65-F5344CB8AC3E}">
        <p14:creationId xmlns="" xmlns:p14="http://schemas.microsoft.com/office/powerpoint/2010/main" val="1926073783"/>
      </p:ext>
    </p:extLst>
  </p:cSld>
  <p:clrMapOvr>
    <a:masterClrMapping/>
  </p:clrMapOvr>
  <mc:AlternateContent xmlns:mc="http://schemas.openxmlformats.org/markup-compatibility/2006">
    <mc:Choice xmlns=""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img2.imagesbn.com/p/9781107404793_p0_v1_s260x420.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667500" y="3845674"/>
            <a:ext cx="2476500" cy="3012326"/>
          </a:xfrm>
          <a:prstGeom prst="rect">
            <a:avLst/>
          </a:prstGeom>
          <a:noFill/>
          <a:extLst>
            <a:ext uri="{909E8E84-426E-40DD-AFC4-6F175D3DCCD1}">
              <a14:hiddenFill xmlns="" xmlns:a14="http://schemas.microsoft.com/office/drawing/2010/main">
                <a:solidFill>
                  <a:srgbClr val="FFFFFF"/>
                </a:solidFill>
              </a14:hiddenFill>
            </a:ext>
          </a:extLst>
        </p:spPr>
      </p:pic>
      <p:pic>
        <p:nvPicPr>
          <p:cNvPr id="11268" name="Picture 4" descr="http://tmm.chicagodistributioncenter.com/IsbnImages/9780226477619.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97048" y="3845674"/>
            <a:ext cx="2183468" cy="3012326"/>
          </a:xfrm>
          <a:prstGeom prst="rect">
            <a:avLst/>
          </a:prstGeom>
          <a:noFill/>
          <a:extLst>
            <a:ext uri="{909E8E84-426E-40DD-AFC4-6F175D3DCCD1}">
              <a14:hiddenFill xmlns="" xmlns:a14="http://schemas.microsoft.com/office/drawing/2010/main">
                <a:solidFill>
                  <a:srgbClr val="FFFFFF"/>
                </a:solidFill>
              </a14:hiddenFill>
            </a:ext>
          </a:extLst>
        </p:spPr>
      </p:pic>
      <p:pic>
        <p:nvPicPr>
          <p:cNvPr id="11269"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8275" y="3228975"/>
            <a:ext cx="2494776" cy="36290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271" name="Picture 7" descr="http://press.princeton.edu/images/k7062.g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476500" y="14848"/>
            <a:ext cx="2520280" cy="3830826"/>
          </a:xfrm>
          <a:prstGeom prst="rect">
            <a:avLst/>
          </a:prstGeom>
          <a:noFill/>
          <a:extLst>
            <a:ext uri="{909E8E84-426E-40DD-AFC4-6F175D3DCCD1}">
              <a14:hiddenFill xmlns="" xmlns:a14="http://schemas.microsoft.com/office/drawing/2010/main">
                <a:solidFill>
                  <a:srgbClr val="FFFFFF"/>
                </a:solidFill>
              </a14:hiddenFill>
            </a:ext>
          </a:extLst>
        </p:spPr>
      </p:pic>
      <p:pic>
        <p:nvPicPr>
          <p:cNvPr id="11273" name="Picture 9" descr="http://assets.cambridge.org/97811070/08557/cover/9781107008557.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703336" y="3845674"/>
            <a:ext cx="1935625" cy="3002062"/>
          </a:xfrm>
          <a:prstGeom prst="rect">
            <a:avLst/>
          </a:prstGeom>
          <a:noFill/>
          <a:extLst>
            <a:ext uri="{909E8E84-426E-40DD-AFC4-6F175D3DCCD1}">
              <a14:hiddenFill xmlns="" xmlns:a14="http://schemas.microsoft.com/office/drawing/2010/main">
                <a:solidFill>
                  <a:srgbClr val="FFFFFF"/>
                </a:solidFill>
              </a14:hiddenFill>
            </a:ext>
          </a:extLst>
        </p:spPr>
      </p:pic>
      <p:pic>
        <p:nvPicPr>
          <p:cNvPr id="11277" name="Picture 13" descr="http://www.onassisusa.org/images/onassisseries/Sophocles_cover.jpg"/>
          <p:cNvPicPr>
            <a:picLocks noChangeAspect="1" noChangeArrowheads="1"/>
          </p:cNvPicPr>
          <p:nvPr/>
        </p:nvPicPr>
        <p:blipFill rotWithShape="1">
          <a:blip r:embed="rId7" cstate="print">
            <a:extLst>
              <a:ext uri="{28A0092B-C50C-407E-A947-70E740481C1C}">
                <a14:useLocalDpi xmlns="" xmlns:a14="http://schemas.microsoft.com/office/drawing/2010/main" val="0"/>
              </a:ext>
            </a:extLst>
          </a:blip>
          <a:srcRect t="56671"/>
          <a:stretch/>
        </p:blipFill>
        <p:spPr bwMode="auto">
          <a:xfrm>
            <a:off x="7438230" y="0"/>
            <a:ext cx="1705770" cy="1252788"/>
          </a:xfrm>
          <a:prstGeom prst="rect">
            <a:avLst/>
          </a:prstGeom>
          <a:noFill/>
          <a:extLst>
            <a:ext uri="{909E8E84-426E-40DD-AFC4-6F175D3DCCD1}">
              <a14:hiddenFill xmlns="" xmlns:a14="http://schemas.microsoft.com/office/drawing/2010/main">
                <a:solidFill>
                  <a:srgbClr val="FFFFFF"/>
                </a:solidFill>
              </a14:hiddenFill>
            </a:ext>
          </a:extLst>
        </p:spPr>
      </p:pic>
      <p:pic>
        <p:nvPicPr>
          <p:cNvPr id="11279" name="Picture 15" descr="https://encrypted-tbn3.gstatic.com/images?q=tbn:ANd9GcQuGNjuNFRBf3QSbvUdwavzPrd9v0Ll_f9f0LuUtv55qX4ogb7jqw"/>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7458180" y="1260750"/>
            <a:ext cx="1685820" cy="2584924"/>
          </a:xfrm>
          <a:prstGeom prst="rect">
            <a:avLst/>
          </a:prstGeom>
          <a:noFill/>
          <a:extLst>
            <a:ext uri="{909E8E84-426E-40DD-AFC4-6F175D3DCCD1}">
              <a14:hiddenFill xmlns="" xmlns:a14="http://schemas.microsoft.com/office/drawing/2010/main">
                <a:solidFill>
                  <a:srgbClr val="FFFFFF"/>
                </a:solidFill>
              </a14:hiddenFill>
            </a:ext>
          </a:extLst>
        </p:spPr>
      </p:pic>
      <p:pic>
        <p:nvPicPr>
          <p:cNvPr id="11281" name="Picture 17" descr="http://d.gr-assets.com/books/1311647444l/374668.jp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24533" y="14848"/>
            <a:ext cx="2507292" cy="3214127"/>
          </a:xfrm>
          <a:prstGeom prst="rect">
            <a:avLst/>
          </a:prstGeom>
          <a:noFill/>
          <a:extLst>
            <a:ext uri="{909E8E84-426E-40DD-AFC4-6F175D3DCCD1}">
              <a14:hiddenFill xmlns="" xmlns:a14="http://schemas.microsoft.com/office/drawing/2010/main">
                <a:solidFill>
                  <a:srgbClr val="FFFFFF"/>
                </a:solidFill>
              </a14:hiddenFill>
            </a:ext>
          </a:extLst>
        </p:spPr>
      </p:pic>
      <p:pic>
        <p:nvPicPr>
          <p:cNvPr id="11283" name="Picture 19" descr="http://img2.imagesbn.com/p/9780892367641_p0_v1_s260x420.JP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4981680" y="14849"/>
            <a:ext cx="2476500" cy="383082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0" y="14849"/>
            <a:ext cx="9144000" cy="1077218"/>
          </a:xfrm>
          <a:prstGeom prst="rect">
            <a:avLst/>
          </a:prstGeom>
          <a:noFill/>
        </p:spPr>
        <p:txBody>
          <a:bodyPr wrap="square" rtlCol="0">
            <a:spAutoFit/>
          </a:bodyPr>
          <a:lstStyle/>
          <a:p>
            <a:pPr algn="ctr"/>
            <a:r>
              <a:rPr lang="el-GR" sz="3200" b="1" dirty="0" smtClean="0">
                <a:solidFill>
                  <a:schemeClr val="bg1"/>
                </a:solidFill>
                <a:effectLst>
                  <a:outerShdw blurRad="38100" dist="38100" dir="2700000" algn="tl">
                    <a:srgbClr val="000000">
                      <a:alpha val="43137"/>
                    </a:srgbClr>
                  </a:outerShdw>
                </a:effectLst>
                <a:latin typeface="Ubuntu Mono" panose="020B0509030602030204" pitchFamily="49" charset="0"/>
              </a:rPr>
              <a:t>Εξώφυλλα επιστημονικών εργασιών για την αρχαία τραγωδία</a:t>
            </a:r>
            <a:endParaRPr lang="el-GR" sz="3200" b="1" dirty="0">
              <a:solidFill>
                <a:schemeClr val="bg1"/>
              </a:solidFill>
              <a:effectLst>
                <a:outerShdw blurRad="38100" dist="38100" dir="2700000" algn="tl">
                  <a:srgbClr val="000000">
                    <a:alpha val="43137"/>
                  </a:srgbClr>
                </a:outerShdw>
              </a:effectLst>
              <a:latin typeface="Ubuntu Mono" panose="020B0509030602030204" pitchFamily="49" charset="0"/>
            </a:endParaRPr>
          </a:p>
        </p:txBody>
      </p:sp>
    </p:spTree>
    <p:extLst>
      <p:ext uri="{BB962C8B-B14F-4D97-AF65-F5344CB8AC3E}">
        <p14:creationId xmlns="" xmlns:p14="http://schemas.microsoft.com/office/powerpoint/2010/main" val="2860477784"/>
      </p:ext>
    </p:extLst>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nsunews.nova.edu/wp-content/uploads/2013/01/TrojanWomen1-300x286.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65413" y="1"/>
            <a:ext cx="3218755" cy="3068548"/>
          </a:xfrm>
          <a:prstGeom prst="rect">
            <a:avLst/>
          </a:prstGeom>
          <a:noFill/>
          <a:extLst>
            <a:ext uri="{909E8E84-426E-40DD-AFC4-6F175D3DCCD1}">
              <a14:hiddenFill xmlns="" xmlns:a14="http://schemas.microsoft.com/office/drawing/2010/main">
                <a:solidFill>
                  <a:srgbClr val="FFFFFF"/>
                </a:solidFill>
              </a14:hiddenFill>
            </a:ext>
          </a:extLst>
        </p:spPr>
      </p:pic>
      <p:pic>
        <p:nvPicPr>
          <p:cNvPr id="10242" name="Picture 2" descr="http://www.andrzejbertrandt.com/wp-content/uploads/2013/05/andrzej-bertrandt-poster-medea.pn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33448" r="33104"/>
          <a:stretch/>
        </p:blipFill>
        <p:spPr bwMode="auto">
          <a:xfrm>
            <a:off x="3610221" y="3048000"/>
            <a:ext cx="2761979" cy="38100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48" name="Picture 8" descr="https://encrypted-tbn0.gstatic.com/images?q=tbn:ANd9GcSZwLlxx1-bCTth9eYiYK3NfMuOqIbge8XUt5L8BKEgbb8s-t7E"/>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237352" y="3113478"/>
            <a:ext cx="2914650" cy="3744522"/>
          </a:xfrm>
          <a:prstGeom prst="rect">
            <a:avLst/>
          </a:prstGeom>
          <a:noFill/>
          <a:extLst>
            <a:ext uri="{909E8E84-426E-40DD-AFC4-6F175D3DCCD1}">
              <a14:hiddenFill xmlns="" xmlns:a14="http://schemas.microsoft.com/office/drawing/2010/main">
                <a:solidFill>
                  <a:srgbClr val="FFFFFF"/>
                </a:solidFill>
              </a14:hiddenFill>
            </a:ext>
          </a:extLst>
        </p:spPr>
      </p:pic>
      <p:pic>
        <p:nvPicPr>
          <p:cNvPr id="10250" name="Picture 10" descr="http://www.mediaoutlet.com/images/Medea.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084168" y="0"/>
            <a:ext cx="3059832" cy="3113478"/>
          </a:xfrm>
          <a:prstGeom prst="rect">
            <a:avLst/>
          </a:prstGeom>
          <a:noFill/>
          <a:extLst>
            <a:ext uri="{909E8E84-426E-40DD-AFC4-6F175D3DCCD1}">
              <a14:hiddenFill xmlns="" xmlns:a14="http://schemas.microsoft.com/office/drawing/2010/main">
                <a:solidFill>
                  <a:srgbClr val="FFFFFF"/>
                </a:solidFill>
              </a14:hiddenFill>
            </a:ext>
          </a:extLst>
        </p:spPr>
      </p:pic>
      <p:pic>
        <p:nvPicPr>
          <p:cNvPr id="10252" name="Picture 12" descr="http://www.georgevoukanos.com/uploads/6/9/5/3/6953687/9726596.jpg?726"/>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0" y="1927498"/>
            <a:ext cx="3610261" cy="4933950"/>
          </a:xfrm>
          <a:prstGeom prst="rect">
            <a:avLst/>
          </a:prstGeom>
          <a:noFill/>
          <a:extLst>
            <a:ext uri="{909E8E84-426E-40DD-AFC4-6F175D3DCCD1}">
              <a14:hiddenFill xmlns="" xmlns:a14="http://schemas.microsoft.com/office/drawing/2010/main">
                <a:solidFill>
                  <a:srgbClr val="FFFFFF"/>
                </a:solidFill>
              </a14:hiddenFill>
            </a:ext>
          </a:extLst>
        </p:spPr>
      </p:pic>
      <p:pic>
        <p:nvPicPr>
          <p:cNvPr id="10254" name="Picture 14" descr="https://encrypted-tbn2.gstatic.com/images?q=tbn:ANd9GcT3w6CqTn0Ohtr8RTTpkg8gJl_IkMnUL1c9tgcyx1qThNSf-ZYS"/>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0" y="1"/>
            <a:ext cx="2962275" cy="192410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0" y="332656"/>
            <a:ext cx="9144000" cy="523220"/>
          </a:xfrm>
          <a:prstGeom prst="rect">
            <a:avLst/>
          </a:prstGeom>
          <a:noFill/>
        </p:spPr>
        <p:txBody>
          <a:bodyPr wrap="square" rtlCol="0">
            <a:spAutoFit/>
          </a:bodyPr>
          <a:lstStyle/>
          <a:p>
            <a:pPr algn="ctr"/>
            <a:r>
              <a:rPr lang="el-GR" sz="2800" b="1" dirty="0" smtClean="0">
                <a:solidFill>
                  <a:srgbClr val="FF0000"/>
                </a:solidFill>
                <a:effectLst>
                  <a:outerShdw blurRad="38100" dist="38100" dir="2700000" algn="tl">
                    <a:srgbClr val="000000">
                      <a:alpha val="43137"/>
                    </a:srgbClr>
                  </a:outerShdw>
                </a:effectLst>
                <a:latin typeface="Ubuntu Mono" panose="020B0509030602030204" pitchFamily="49" charset="0"/>
              </a:rPr>
              <a:t>Αφίσες παραστάσεων τραγωδιών σε Ελλάδα &amp; εξωτερικό</a:t>
            </a:r>
            <a:endParaRPr lang="el-GR" sz="2800" b="1" dirty="0">
              <a:solidFill>
                <a:srgbClr val="FF0000"/>
              </a:solidFill>
              <a:effectLst>
                <a:outerShdw blurRad="38100" dist="38100" dir="2700000" algn="tl">
                  <a:srgbClr val="000000">
                    <a:alpha val="43137"/>
                  </a:srgbClr>
                </a:outerShdw>
              </a:effectLst>
              <a:latin typeface="Ubuntu Mono" panose="020B0509030602030204" pitchFamily="49" charset="0"/>
            </a:endParaRPr>
          </a:p>
        </p:txBody>
      </p:sp>
    </p:spTree>
    <p:extLst>
      <p:ext uri="{BB962C8B-B14F-4D97-AF65-F5344CB8AC3E}">
        <p14:creationId xmlns="" xmlns:p14="http://schemas.microsoft.com/office/powerpoint/2010/main" val="2860477784"/>
      </p:ext>
    </p:extLst>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Picture 10" descr="http://static3.businessinsider.com/image/516c80ae69bedd0856000007-985-480-900-/screen%20shot%202013-04-15%20at%206.34.56%20pm.pn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3166" r="375"/>
          <a:stretch/>
        </p:blipFill>
        <p:spPr bwMode="auto">
          <a:xfrm>
            <a:off x="1681480" y="36736"/>
            <a:ext cx="7462520" cy="3495674"/>
          </a:xfrm>
          <a:prstGeom prst="rect">
            <a:avLst/>
          </a:prstGeom>
          <a:noFill/>
          <a:extLst>
            <a:ext uri="{909E8E84-426E-40DD-AFC4-6F175D3DCCD1}">
              <a14:hiddenFill xmlns="" xmlns:a14="http://schemas.microsoft.com/office/drawing/2010/main">
                <a:solidFill>
                  <a:srgbClr val="FFFFFF"/>
                </a:solidFill>
              </a14:hiddenFill>
            </a:ext>
          </a:extLst>
        </p:spPr>
      </p:pic>
      <p:pic>
        <p:nvPicPr>
          <p:cNvPr id="6152" name="Picture 8" descr="http://www.thepaperboy.com/frontpages/archive/Hobart_Mercury_10_12_2013.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130" y="0"/>
            <a:ext cx="1657350" cy="2505076"/>
          </a:xfrm>
          <a:prstGeom prst="rect">
            <a:avLst/>
          </a:prstGeom>
          <a:noFill/>
          <a:extLst>
            <a:ext uri="{909E8E84-426E-40DD-AFC4-6F175D3DCCD1}">
              <a14:hiddenFill xmlns="" xmlns:a14="http://schemas.microsoft.com/office/drawing/2010/main">
                <a:solidFill>
                  <a:srgbClr val="FFFFFF"/>
                </a:solidFill>
              </a14:hiddenFill>
            </a:ext>
          </a:extLst>
        </p:spPr>
      </p:pic>
      <p:pic>
        <p:nvPicPr>
          <p:cNvPr id="6150" name="Picture 6" descr="http://www.thepaperboy.com/frontpages/archive/Hobart_Mercury_11_9_2012.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324350" y="3532410"/>
            <a:ext cx="2191866" cy="3325590"/>
          </a:xfrm>
          <a:prstGeom prst="rect">
            <a:avLst/>
          </a:prstGeom>
          <a:noFill/>
          <a:extLst>
            <a:ext uri="{909E8E84-426E-40DD-AFC4-6F175D3DCCD1}">
              <a14:hiddenFill xmlns="" xmlns:a14="http://schemas.microsoft.com/office/drawing/2010/main">
                <a:solidFill>
                  <a:srgbClr val="FFFFFF"/>
                </a:solidFill>
              </a14:hiddenFill>
            </a:ext>
          </a:extLst>
        </p:spPr>
      </p:pic>
      <p:pic>
        <p:nvPicPr>
          <p:cNvPr id="6148" name="Picture 4" descr="http://i.thisis.co.uk/274138/article/images/1637187/1287424.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2432346"/>
            <a:ext cx="1619250" cy="1209676"/>
          </a:xfrm>
          <a:prstGeom prst="rect">
            <a:avLst/>
          </a:prstGeom>
          <a:noFill/>
          <a:extLst>
            <a:ext uri="{909E8E84-426E-40DD-AFC4-6F175D3DCCD1}">
              <a14:hiddenFill xmlns="" xmlns:a14="http://schemas.microsoft.com/office/drawing/2010/main">
                <a:solidFill>
                  <a:srgbClr val="FFFFFF"/>
                </a:solidFill>
              </a14:hiddenFill>
            </a:ext>
          </a:extLst>
        </p:spPr>
      </p:pic>
      <p:pic>
        <p:nvPicPr>
          <p:cNvPr id="6146" name="Picture 2" descr="http://www.holdthefrontpage.co.uk/wp-content/uploads/pc_express2.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0" y="3609974"/>
            <a:ext cx="4324350" cy="3248026"/>
          </a:xfrm>
          <a:prstGeom prst="rect">
            <a:avLst/>
          </a:prstGeom>
          <a:noFill/>
          <a:extLst>
            <a:ext uri="{909E8E84-426E-40DD-AFC4-6F175D3DCCD1}">
              <a14:hiddenFill xmlns="" xmlns:a14="http://schemas.microsoft.com/office/drawing/2010/main">
                <a:solidFill>
                  <a:srgbClr val="FFFFFF"/>
                </a:solidFill>
              </a14:hiddenFill>
            </a:ext>
          </a:extLst>
        </p:spPr>
      </p:pic>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pic>
        <p:nvPicPr>
          <p:cNvPr id="6156" name="Picture 12" descr="http://i.thisis.co.uk/275520/article/images/htfp/http___www.holdthefrontpage.co.uk_images4_essexchroniclesurfsml.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516216" y="3532411"/>
            <a:ext cx="2627784" cy="330733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37121394"/>
      </p:ext>
    </p:extLst>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allvoices.com/thumbs/image/609/609/92389513-greek-tragedy.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1512" b="12503"/>
          <a:stretch/>
        </p:blipFill>
        <p:spPr bwMode="auto">
          <a:xfrm>
            <a:off x="0" y="0"/>
            <a:ext cx="9144000" cy="685800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Tree>
    <p:extLst>
      <p:ext uri="{BB962C8B-B14F-4D97-AF65-F5344CB8AC3E}">
        <p14:creationId xmlns="" xmlns:p14="http://schemas.microsoft.com/office/powerpoint/2010/main" val="2946788859"/>
      </p:ext>
    </p:extLst>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pic>
        <p:nvPicPr>
          <p:cNvPr id="18434" name="Picture 2" descr="http://www.heritage-history.com/books/church/greek/zpage102.gif"/>
          <p:cNvPicPr>
            <a:picLocks noChangeAspect="1" noChangeArrowheads="1"/>
          </p:cNvPicPr>
          <p:nvPr/>
        </p:nvPicPr>
        <p:blipFill>
          <a:blip r:embed="rId2" cstate="print">
            <a:duotone>
              <a:schemeClr val="accent5">
                <a:shade val="45000"/>
                <a:satMod val="135000"/>
              </a:schemeClr>
              <a:prstClr val="white"/>
            </a:duotone>
            <a:extLst>
              <a:ext uri="{BEBA8EAE-BF5A-486C-A8C5-ECC9F3942E4B}">
                <a14:imgProps xmlns="" xmlns:a14="http://schemas.microsoft.com/office/drawing/2010/main">
                  <a14:imgLayer r:embed="rId3">
                    <a14:imgEffect>
                      <a14:saturation sat="187000"/>
                    </a14:imgEffect>
                  </a14:imgLayer>
                </a14:imgProps>
              </a:ext>
              <a:ext uri="{28A0092B-C50C-407E-A947-70E740481C1C}">
                <a14:useLocalDpi xmlns="" xmlns:a14="http://schemas.microsoft.com/office/drawing/2010/main" val="0"/>
              </a:ext>
            </a:extLst>
          </a:blip>
          <a:srcRect/>
          <a:stretch>
            <a:fillRect/>
          </a:stretch>
        </p:blipFill>
        <p:spPr bwMode="auto">
          <a:xfrm>
            <a:off x="-4514" y="1124744"/>
            <a:ext cx="9144000" cy="471487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title"/>
          </p:nvPr>
        </p:nvSpPr>
        <p:spPr>
          <a:xfrm>
            <a:off x="457200" y="274638"/>
            <a:ext cx="8229600" cy="5962674"/>
          </a:xfrm>
        </p:spPr>
        <p:txBody>
          <a:bodyPr>
            <a:normAutofit/>
          </a:bodyPr>
          <a:lstStyle/>
          <a:p>
            <a:r>
              <a:rPr lang="el-GR" sz="8800" dirty="0" smtClean="0">
                <a:solidFill>
                  <a:srgbClr val="FF0000"/>
                </a:solidFill>
                <a:effectLst>
                  <a:outerShdw blurRad="38100" dist="38100" dir="2700000" algn="tl">
                    <a:srgbClr val="000000">
                      <a:alpha val="43137"/>
                    </a:srgbClr>
                  </a:outerShdw>
                </a:effectLst>
                <a:latin typeface="Cleanvertising" panose="020B0803030403020204" pitchFamily="34" charset="0"/>
              </a:rPr>
              <a:t>Σας ευχαριστώ για την υπομονή σας!</a:t>
            </a:r>
            <a:endParaRPr lang="el-GR" sz="8800" dirty="0">
              <a:solidFill>
                <a:srgbClr val="FF0000"/>
              </a:solidFill>
              <a:effectLst>
                <a:outerShdw blurRad="38100" dist="38100" dir="2700000" algn="tl">
                  <a:srgbClr val="000000">
                    <a:alpha val="43137"/>
                  </a:srgbClr>
                </a:outerShdw>
              </a:effectLst>
              <a:latin typeface="Cleanvertising" panose="020B0803030403020204" pitchFamily="34"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chemeClr val="bg1"/>
                </a:solidFill>
                <a:latin typeface="Cleanvertising" panose="020B0803030403020204" pitchFamily="34" charset="0"/>
              </a:rPr>
              <a:t>ΑΡΧΑΙΑ ΕΛΛΗΝΙΚΗ ΓΛΩΣΣΑ &amp; ΓΡΑΜΜΑΤΕΙΑ - ΣΟΦΟΚΛΕΟΥΣ "ΑΝΤΙΓΟΝΗ": ΕΙΣΑΓΩΓΗ</a:t>
            </a:r>
            <a:endParaRPr lang="el-GR" dirty="0">
              <a:solidFill>
                <a:schemeClr val="bg1"/>
              </a:solidFill>
              <a:latin typeface="Cleanvertising" panose="020B0803030403020204" pitchFamily="34" charset="0"/>
            </a:endParaRPr>
          </a:p>
        </p:txBody>
      </p:sp>
    </p:spTree>
    <p:extLst>
      <p:ext uri="{BB962C8B-B14F-4D97-AF65-F5344CB8AC3E}">
        <p14:creationId xmlns="" xmlns:p14="http://schemas.microsoft.com/office/powerpoint/2010/main" val="3337121394"/>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imaginaryforces.org/wp-content/uploads/2012/02/greek-theater1.jpg"/>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brightnessContrast bright="40000"/>
                    </a14:imgEffect>
                  </a14:imgLayer>
                </a14:imgProps>
              </a:ex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title"/>
          </p:nvPr>
        </p:nvSpPr>
        <p:spPr>
          <a:xfrm>
            <a:off x="0" y="0"/>
            <a:ext cx="5436096" cy="850106"/>
          </a:xfrm>
        </p:spPr>
        <p:txBody>
          <a:bodyPr/>
          <a:lstStyle/>
          <a:p>
            <a:r>
              <a:rPr lang="el-GR" dirty="0" smtClean="0">
                <a:solidFill>
                  <a:srgbClr val="FF0000"/>
                </a:solidFill>
                <a:effectLst>
                  <a:outerShdw blurRad="38100" dist="38100" dir="2700000" algn="tl">
                    <a:srgbClr val="000000">
                      <a:alpha val="43137"/>
                    </a:srgbClr>
                  </a:outerShdw>
                </a:effectLst>
                <a:latin typeface="Cleanvertising" panose="020B0803030403020204" pitchFamily="34" charset="0"/>
              </a:rPr>
              <a:t>Διονυσιακές Γιορτές </a:t>
            </a:r>
            <a:endParaRPr lang="el-GR" dirty="0">
              <a:solidFill>
                <a:srgbClr val="FF0000"/>
              </a:solidFill>
              <a:effectLst>
                <a:outerShdw blurRad="38100" dist="38100" dir="2700000" algn="tl">
                  <a:srgbClr val="000000">
                    <a:alpha val="43137"/>
                  </a:srgbClr>
                </a:outerShdw>
              </a:effectLst>
              <a:latin typeface="Cleanvertising" panose="020B0803030403020204" pitchFamily="34"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288092" y="1124744"/>
            <a:ext cx="8496944" cy="923330"/>
          </a:xfrm>
          <a:prstGeom prst="rect">
            <a:avLst/>
          </a:prstGeom>
          <a:solidFill>
            <a:schemeClr val="accent5">
              <a:lumMod val="20000"/>
              <a:lumOff val="80000"/>
            </a:schemeClr>
          </a:solidFill>
          <a:ln>
            <a:solidFill>
              <a:srgbClr val="002060"/>
            </a:solidFill>
          </a:ln>
        </p:spPr>
        <p:txBody>
          <a:bodyPr wrap="square" rtlCol="0">
            <a:spAutoFit/>
          </a:bodyPr>
          <a:lstStyle/>
          <a:p>
            <a:pPr algn="just"/>
            <a:r>
              <a:rPr lang="el-GR" dirty="0">
                <a:solidFill>
                  <a:srgbClr val="002060"/>
                </a:solidFill>
                <a:latin typeface="Cleanvertising" panose="020B0803030403020204" pitchFamily="34" charset="0"/>
              </a:rPr>
              <a:t>Ε</a:t>
            </a:r>
            <a:r>
              <a:rPr lang="el-GR" dirty="0" smtClean="0">
                <a:solidFill>
                  <a:srgbClr val="002060"/>
                </a:solidFill>
                <a:latin typeface="Cleanvertising" panose="020B0803030403020204" pitchFamily="34" charset="0"/>
              </a:rPr>
              <a:t>πειδή </a:t>
            </a:r>
            <a:r>
              <a:rPr lang="el-GR" dirty="0">
                <a:solidFill>
                  <a:srgbClr val="002060"/>
                </a:solidFill>
                <a:latin typeface="Cleanvertising" panose="020B0803030403020204" pitchFamily="34" charset="0"/>
              </a:rPr>
              <a:t>οι δραματικοί αγώνες είχαν ταυτιστεί αρχικά με τις γιορτές προς τιμήν του Διονύσου, οι δραματικές παραστάσεις διεξάγονταν κατά τη διάρκεια των γιορτών αυτών. Οι πιο μεγάλες και σημαντικές γιορτές του Διονύσου ήταν :</a:t>
            </a:r>
          </a:p>
        </p:txBody>
      </p:sp>
      <p:sp>
        <p:nvSpPr>
          <p:cNvPr id="5" name="TextBox 4"/>
          <p:cNvSpPr txBox="1"/>
          <p:nvPr/>
        </p:nvSpPr>
        <p:spPr>
          <a:xfrm>
            <a:off x="323538" y="2564904"/>
            <a:ext cx="3096334" cy="1200329"/>
          </a:xfrm>
          <a:prstGeom prst="rect">
            <a:avLst/>
          </a:prstGeom>
          <a:solidFill>
            <a:srgbClr val="002060"/>
          </a:solidFill>
        </p:spPr>
        <p:txBody>
          <a:bodyPr wrap="square" rtlCol="0">
            <a:spAutoFit/>
          </a:bodyPr>
          <a:lstStyle/>
          <a:p>
            <a:pPr algn="ctr"/>
            <a:r>
              <a:rPr lang="el-GR" b="1" dirty="0">
                <a:solidFill>
                  <a:schemeClr val="bg1"/>
                </a:solidFill>
                <a:latin typeface="Old Standard" pitchFamily="18" charset="0"/>
                <a:ea typeface="Old Standard" pitchFamily="18" charset="0"/>
                <a:cs typeface="Old Standard" pitchFamily="18" charset="0"/>
              </a:rPr>
              <a:t>Μεγάλα </a:t>
            </a:r>
            <a:r>
              <a:rPr lang="el-GR" b="1" dirty="0" smtClean="0">
                <a:solidFill>
                  <a:schemeClr val="bg1"/>
                </a:solidFill>
                <a:latin typeface="Old Standard" pitchFamily="18" charset="0"/>
                <a:ea typeface="Old Standard" pitchFamily="18" charset="0"/>
                <a:cs typeface="Old Standard" pitchFamily="18" charset="0"/>
              </a:rPr>
              <a:t>ἤ </a:t>
            </a:r>
            <a:r>
              <a:rPr lang="el-GR" b="1" dirty="0" err="1" smtClean="0">
                <a:solidFill>
                  <a:schemeClr val="bg1"/>
                </a:solidFill>
                <a:latin typeface="Old Standard" pitchFamily="18" charset="0"/>
                <a:ea typeface="Old Standard" pitchFamily="18" charset="0"/>
                <a:cs typeface="Old Standard" pitchFamily="18" charset="0"/>
              </a:rPr>
              <a:t>ἐν</a:t>
            </a:r>
            <a:r>
              <a:rPr lang="el-GR" b="1" dirty="0" smtClean="0">
                <a:solidFill>
                  <a:schemeClr val="bg1"/>
                </a:solidFill>
                <a:latin typeface="Old Standard" pitchFamily="18" charset="0"/>
                <a:ea typeface="Old Standard" pitchFamily="18" charset="0"/>
                <a:cs typeface="Old Standard" pitchFamily="18" charset="0"/>
              </a:rPr>
              <a:t> </a:t>
            </a:r>
            <a:r>
              <a:rPr lang="el-GR" b="1" dirty="0" err="1" smtClean="0">
                <a:solidFill>
                  <a:schemeClr val="bg1"/>
                </a:solidFill>
                <a:latin typeface="Old Standard" pitchFamily="18" charset="0"/>
                <a:ea typeface="Old Standard" pitchFamily="18" charset="0"/>
                <a:cs typeface="Old Standard" pitchFamily="18" charset="0"/>
              </a:rPr>
              <a:t>ἄστει</a:t>
            </a:r>
            <a:r>
              <a:rPr lang="el-GR" b="1" dirty="0" smtClean="0">
                <a:solidFill>
                  <a:schemeClr val="bg1"/>
                </a:solidFill>
                <a:latin typeface="Old Standard" pitchFamily="18" charset="0"/>
                <a:ea typeface="Old Standard" pitchFamily="18" charset="0"/>
                <a:cs typeface="Old Standard" pitchFamily="18" charset="0"/>
              </a:rPr>
              <a:t> Διονύσια:</a:t>
            </a:r>
            <a:r>
              <a:rPr lang="el-GR" dirty="0" smtClean="0">
                <a:solidFill>
                  <a:schemeClr val="bg1"/>
                </a:solidFill>
                <a:latin typeface="Old Standard" pitchFamily="18" charset="0"/>
                <a:ea typeface="Old Standard" pitchFamily="18" charset="0"/>
                <a:cs typeface="Old Standard" pitchFamily="18" charset="0"/>
              </a:rPr>
              <a:t> </a:t>
            </a:r>
            <a:r>
              <a:rPr lang="el-GR" dirty="0">
                <a:solidFill>
                  <a:schemeClr val="bg1"/>
                </a:solidFill>
                <a:latin typeface="Cleanvertising" panose="020B0803030403020204" pitchFamily="34" charset="0"/>
              </a:rPr>
              <a:t>μέσα Μαρτίου – Απριλίου. Διαρκούσαν έξι μέρες. </a:t>
            </a:r>
          </a:p>
        </p:txBody>
      </p:sp>
      <p:sp>
        <p:nvSpPr>
          <p:cNvPr id="7" name="TextBox 6"/>
          <p:cNvSpPr txBox="1"/>
          <p:nvPr/>
        </p:nvSpPr>
        <p:spPr>
          <a:xfrm>
            <a:off x="992198" y="5074151"/>
            <a:ext cx="3544366" cy="646331"/>
          </a:xfrm>
          <a:prstGeom prst="rect">
            <a:avLst/>
          </a:prstGeom>
          <a:solidFill>
            <a:srgbClr val="002060"/>
          </a:solidFill>
        </p:spPr>
        <p:txBody>
          <a:bodyPr wrap="square" rtlCol="0">
            <a:spAutoFit/>
          </a:bodyPr>
          <a:lstStyle/>
          <a:p>
            <a:pPr algn="ctr"/>
            <a:r>
              <a:rPr lang="el-GR" b="1" dirty="0">
                <a:solidFill>
                  <a:schemeClr val="bg1"/>
                </a:solidFill>
                <a:latin typeface="Old Standard" pitchFamily="18" charset="0"/>
                <a:ea typeface="Old Standard" pitchFamily="18" charset="0"/>
                <a:cs typeface="Old Standard" pitchFamily="18" charset="0"/>
              </a:rPr>
              <a:t>Μικρά </a:t>
            </a:r>
            <a:r>
              <a:rPr lang="el-GR" b="1" dirty="0" smtClean="0">
                <a:solidFill>
                  <a:schemeClr val="bg1"/>
                </a:solidFill>
                <a:latin typeface="Old Standard" pitchFamily="18" charset="0"/>
                <a:ea typeface="Old Standard" pitchFamily="18" charset="0"/>
                <a:cs typeface="Old Standard" pitchFamily="18" charset="0"/>
              </a:rPr>
              <a:t>ἤ </a:t>
            </a:r>
            <a:r>
              <a:rPr lang="el-GR" b="1" dirty="0">
                <a:solidFill>
                  <a:schemeClr val="bg1"/>
                </a:solidFill>
                <a:latin typeface="Old Standard" pitchFamily="18" charset="0"/>
                <a:ea typeface="Old Standard" pitchFamily="18" charset="0"/>
                <a:cs typeface="Old Standard" pitchFamily="18" charset="0"/>
              </a:rPr>
              <a:t>κατ’ </a:t>
            </a:r>
            <a:r>
              <a:rPr lang="el-GR" b="1" dirty="0" err="1" smtClean="0">
                <a:solidFill>
                  <a:schemeClr val="bg1"/>
                </a:solidFill>
                <a:latin typeface="Old Standard" pitchFamily="18" charset="0"/>
                <a:ea typeface="Old Standard" pitchFamily="18" charset="0"/>
                <a:cs typeface="Old Standard" pitchFamily="18" charset="0"/>
              </a:rPr>
              <a:t>ἀγρούς</a:t>
            </a:r>
            <a:r>
              <a:rPr lang="el-GR" b="1" dirty="0" smtClean="0">
                <a:solidFill>
                  <a:schemeClr val="bg1"/>
                </a:solidFill>
                <a:latin typeface="Old Standard" pitchFamily="18" charset="0"/>
                <a:ea typeface="Old Standard" pitchFamily="18" charset="0"/>
                <a:cs typeface="Old Standard" pitchFamily="18" charset="0"/>
              </a:rPr>
              <a:t> Διονύσια:</a:t>
            </a:r>
            <a:r>
              <a:rPr lang="el-GR" dirty="0" smtClean="0">
                <a:solidFill>
                  <a:schemeClr val="bg1"/>
                </a:solidFill>
                <a:latin typeface="Old Standard" pitchFamily="18" charset="0"/>
                <a:ea typeface="Old Standard" pitchFamily="18" charset="0"/>
                <a:cs typeface="Old Standard" pitchFamily="18" charset="0"/>
              </a:rPr>
              <a:t> </a:t>
            </a:r>
          </a:p>
          <a:p>
            <a:pPr algn="ctr"/>
            <a:r>
              <a:rPr lang="el-GR" dirty="0" smtClean="0">
                <a:solidFill>
                  <a:schemeClr val="bg1"/>
                </a:solidFill>
                <a:latin typeface="Cleanvertising" panose="020B0803030403020204" pitchFamily="34" charset="0"/>
              </a:rPr>
              <a:t>μέσα </a:t>
            </a:r>
            <a:r>
              <a:rPr lang="el-GR" dirty="0">
                <a:solidFill>
                  <a:schemeClr val="bg1"/>
                </a:solidFill>
                <a:latin typeface="Cleanvertising" panose="020B0803030403020204" pitchFamily="34" charset="0"/>
              </a:rPr>
              <a:t>Δεκεμβρίου – Ιανουαρίου.</a:t>
            </a:r>
          </a:p>
        </p:txBody>
      </p:sp>
      <p:sp>
        <p:nvSpPr>
          <p:cNvPr id="8" name="TextBox 7"/>
          <p:cNvSpPr txBox="1"/>
          <p:nvPr/>
        </p:nvSpPr>
        <p:spPr>
          <a:xfrm>
            <a:off x="5940152" y="2580650"/>
            <a:ext cx="2825432" cy="923330"/>
          </a:xfrm>
          <a:prstGeom prst="rect">
            <a:avLst/>
          </a:prstGeom>
          <a:solidFill>
            <a:srgbClr val="002060"/>
          </a:solidFill>
        </p:spPr>
        <p:txBody>
          <a:bodyPr wrap="square" rtlCol="0">
            <a:spAutoFit/>
          </a:bodyPr>
          <a:lstStyle/>
          <a:p>
            <a:pPr algn="ctr"/>
            <a:r>
              <a:rPr lang="el-GR" b="1" dirty="0" err="1">
                <a:solidFill>
                  <a:schemeClr val="bg1"/>
                </a:solidFill>
                <a:latin typeface="Old Standard" pitchFamily="18" charset="0"/>
                <a:ea typeface="Old Standard" pitchFamily="18" charset="0"/>
                <a:cs typeface="Old Standard" pitchFamily="18" charset="0"/>
              </a:rPr>
              <a:t>Λήναια</a:t>
            </a:r>
            <a:r>
              <a:rPr lang="el-GR" b="1" dirty="0">
                <a:solidFill>
                  <a:schemeClr val="bg1"/>
                </a:solidFill>
                <a:latin typeface="Old Standard" pitchFamily="18" charset="0"/>
                <a:ea typeface="Old Standard" pitchFamily="18" charset="0"/>
                <a:cs typeface="Old Standard" pitchFamily="18" charset="0"/>
              </a:rPr>
              <a:t> :</a:t>
            </a:r>
            <a:r>
              <a:rPr lang="el-GR" dirty="0">
                <a:solidFill>
                  <a:schemeClr val="bg1"/>
                </a:solidFill>
                <a:latin typeface="Cleanvertising" panose="020B0803030403020204" pitchFamily="34" charset="0"/>
              </a:rPr>
              <a:t> </a:t>
            </a:r>
            <a:endParaRPr lang="el-GR" dirty="0" smtClean="0">
              <a:solidFill>
                <a:schemeClr val="bg1"/>
              </a:solidFill>
              <a:latin typeface="Cleanvertising" panose="020B0803030403020204" pitchFamily="34" charset="0"/>
            </a:endParaRPr>
          </a:p>
          <a:p>
            <a:pPr algn="ctr"/>
            <a:r>
              <a:rPr lang="el-GR" dirty="0" smtClean="0">
                <a:solidFill>
                  <a:schemeClr val="bg1"/>
                </a:solidFill>
                <a:latin typeface="Cleanvertising" panose="020B0803030403020204" pitchFamily="34" charset="0"/>
              </a:rPr>
              <a:t>μέσα </a:t>
            </a:r>
            <a:r>
              <a:rPr lang="el-GR" dirty="0">
                <a:solidFill>
                  <a:schemeClr val="bg1"/>
                </a:solidFill>
                <a:latin typeface="Cleanvertising" panose="020B0803030403020204" pitchFamily="34" charset="0"/>
              </a:rPr>
              <a:t>Ιανουαρίου – Φεβρουαρίου.</a:t>
            </a:r>
          </a:p>
        </p:txBody>
      </p:sp>
      <p:sp>
        <p:nvSpPr>
          <p:cNvPr id="9" name="TextBox 8"/>
          <p:cNvSpPr txBox="1"/>
          <p:nvPr/>
        </p:nvSpPr>
        <p:spPr>
          <a:xfrm>
            <a:off x="5508104" y="4797152"/>
            <a:ext cx="2592288" cy="923330"/>
          </a:xfrm>
          <a:prstGeom prst="rect">
            <a:avLst/>
          </a:prstGeom>
          <a:solidFill>
            <a:srgbClr val="002060"/>
          </a:solidFill>
        </p:spPr>
        <p:txBody>
          <a:bodyPr wrap="square" rtlCol="0">
            <a:spAutoFit/>
          </a:bodyPr>
          <a:lstStyle/>
          <a:p>
            <a:pPr algn="ctr"/>
            <a:r>
              <a:rPr lang="el-GR" b="1" dirty="0">
                <a:solidFill>
                  <a:schemeClr val="bg1"/>
                </a:solidFill>
                <a:latin typeface="Old Standard" pitchFamily="18" charset="0"/>
                <a:ea typeface="Old Standard" pitchFamily="18" charset="0"/>
                <a:cs typeface="Old Standard" pitchFamily="18" charset="0"/>
              </a:rPr>
              <a:t>Ανθεστήρια :</a:t>
            </a:r>
            <a:r>
              <a:rPr lang="el-GR" dirty="0">
                <a:solidFill>
                  <a:schemeClr val="bg1"/>
                </a:solidFill>
                <a:latin typeface="Cleanvertising" panose="020B0803030403020204" pitchFamily="34" charset="0"/>
              </a:rPr>
              <a:t> </a:t>
            </a:r>
            <a:endParaRPr lang="el-GR" dirty="0" smtClean="0">
              <a:solidFill>
                <a:schemeClr val="bg1"/>
              </a:solidFill>
              <a:latin typeface="Cleanvertising" panose="020B0803030403020204" pitchFamily="34" charset="0"/>
            </a:endParaRPr>
          </a:p>
          <a:p>
            <a:pPr algn="ctr"/>
            <a:r>
              <a:rPr lang="el-GR" dirty="0" smtClean="0">
                <a:solidFill>
                  <a:schemeClr val="bg1"/>
                </a:solidFill>
                <a:latin typeface="Cleanvertising" panose="020B0803030403020204" pitchFamily="34" charset="0"/>
              </a:rPr>
              <a:t>μέσα </a:t>
            </a:r>
            <a:r>
              <a:rPr lang="el-GR" dirty="0">
                <a:solidFill>
                  <a:schemeClr val="bg1"/>
                </a:solidFill>
                <a:latin typeface="Cleanvertising" panose="020B0803030403020204" pitchFamily="34" charset="0"/>
              </a:rPr>
              <a:t>Φεβρουαρίου – Μαρτίου.</a:t>
            </a:r>
          </a:p>
        </p:txBody>
      </p:sp>
      <p:cxnSp>
        <p:nvCxnSpPr>
          <p:cNvPr id="11" name="Ευθύγραμμο βέλος σύνδεσης 10"/>
          <p:cNvCxnSpPr>
            <a:stCxn id="3" idx="2"/>
            <a:endCxn id="5" idx="0"/>
          </p:cNvCxnSpPr>
          <p:nvPr/>
        </p:nvCxnSpPr>
        <p:spPr>
          <a:xfrm flipH="1">
            <a:off x="1871705" y="2048074"/>
            <a:ext cx="2664859" cy="516830"/>
          </a:xfrm>
          <a:prstGeom prst="straightConnector1">
            <a:avLst/>
          </a:prstGeom>
          <a:ln w="28575">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Ευθύγραμμο βέλος σύνδεσης 12"/>
          <p:cNvCxnSpPr>
            <a:stCxn id="3" idx="2"/>
            <a:endCxn id="7" idx="0"/>
          </p:cNvCxnSpPr>
          <p:nvPr/>
        </p:nvCxnSpPr>
        <p:spPr>
          <a:xfrm flipH="1">
            <a:off x="2764381" y="2048074"/>
            <a:ext cx="1772183" cy="3026077"/>
          </a:xfrm>
          <a:prstGeom prst="straightConnector1">
            <a:avLst/>
          </a:prstGeom>
          <a:ln w="28575">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Ευθύγραμμο βέλος σύνδεσης 14"/>
          <p:cNvCxnSpPr>
            <a:endCxn id="8" idx="0"/>
          </p:cNvCxnSpPr>
          <p:nvPr/>
        </p:nvCxnSpPr>
        <p:spPr>
          <a:xfrm>
            <a:off x="4572000" y="2048074"/>
            <a:ext cx="2780868" cy="532576"/>
          </a:xfrm>
          <a:prstGeom prst="straightConnector1">
            <a:avLst/>
          </a:prstGeom>
          <a:ln w="28575">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Ευθύγραμμο βέλος σύνδεσης 16"/>
          <p:cNvCxnSpPr>
            <a:stCxn id="3" idx="2"/>
            <a:endCxn id="9" idx="0"/>
          </p:cNvCxnSpPr>
          <p:nvPr/>
        </p:nvCxnSpPr>
        <p:spPr>
          <a:xfrm>
            <a:off x="4536564" y="2048074"/>
            <a:ext cx="2267684" cy="2749078"/>
          </a:xfrm>
          <a:prstGeom prst="straightConnector1">
            <a:avLst/>
          </a:prstGeom>
          <a:ln w="28575">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946788859"/>
      </p:ext>
    </p:extLst>
  </p:cSld>
  <p:clrMapOvr>
    <a:masterClrMapping/>
  </p:clrMapOvr>
  <mc:AlternateContent xmlns:mc="http://schemas.openxmlformats.org/markup-compatibility/2006">
    <mc:Choice xmlns=""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000"/>
                                        <p:tgtEl>
                                          <p:spTgt spid="15"/>
                                        </p:tgtEl>
                                      </p:cBhvr>
                                    </p:animEffect>
                                    <p:anim calcmode="lin" valueType="num">
                                      <p:cBhvr>
                                        <p:cTn id="64" dur="1000" fill="hold"/>
                                        <p:tgtEl>
                                          <p:spTgt spid="15"/>
                                        </p:tgtEl>
                                        <p:attrNameLst>
                                          <p:attrName>ppt_x</p:attrName>
                                        </p:attrNameLst>
                                      </p:cBhvr>
                                      <p:tavLst>
                                        <p:tav tm="0">
                                          <p:val>
                                            <p:strVal val="#ppt_x"/>
                                          </p:val>
                                        </p:tav>
                                        <p:tav tm="100000">
                                          <p:val>
                                            <p:strVal val="#ppt_x"/>
                                          </p:val>
                                        </p:tav>
                                      </p:tavLst>
                                    </p:anim>
                                    <p:anim calcmode="lin" valueType="num">
                                      <p:cBhvr>
                                        <p:cTn id="6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fade">
                                      <p:cBhvr>
                                        <p:cTn id="70" dur="1000"/>
                                        <p:tgtEl>
                                          <p:spTgt spid="8"/>
                                        </p:tgtEl>
                                      </p:cBhvr>
                                    </p:animEffect>
                                    <p:anim calcmode="lin" valueType="num">
                                      <p:cBhvr>
                                        <p:cTn id="71" dur="1000" fill="hold"/>
                                        <p:tgtEl>
                                          <p:spTgt spid="8"/>
                                        </p:tgtEl>
                                        <p:attrNameLst>
                                          <p:attrName>ppt_x</p:attrName>
                                        </p:attrNameLst>
                                      </p:cBhvr>
                                      <p:tavLst>
                                        <p:tav tm="0">
                                          <p:val>
                                            <p:strVal val="#ppt_x"/>
                                          </p:val>
                                        </p:tav>
                                        <p:tav tm="100000">
                                          <p:val>
                                            <p:strVal val="#ppt_x"/>
                                          </p:val>
                                        </p:tav>
                                      </p:tavLst>
                                    </p:anim>
                                    <p:anim calcmode="lin" valueType="num">
                                      <p:cBhvr>
                                        <p:cTn id="7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faculty.gvsu.edu/websterm/epidaurus.jpg"/>
          <p:cNvPicPr>
            <a:picLocks noChangeAspect="1" noChangeArrowheads="1"/>
          </p:cNvPicPr>
          <p:nvPr/>
        </p:nvPicPr>
        <p:blipFill rotWithShape="1">
          <a:blip r:embed="rId2" cstate="print">
            <a:duotone>
              <a:schemeClr val="bg2">
                <a:shade val="45000"/>
                <a:satMod val="135000"/>
              </a:schemeClr>
              <a:prstClr val="white"/>
            </a:duotone>
            <a:extLst>
              <a:ext uri="{BEBA8EAE-BF5A-486C-A8C5-ECC9F3942E4B}">
                <a14:imgProps xmlns="" xmlns:a14="http://schemas.microsoft.com/office/drawing/2010/main">
                  <a14:imgLayer r:embed="rId3">
                    <a14:imgEffect>
                      <a14:artisticPhotocopy/>
                    </a14:imgEffect>
                    <a14:imgEffect>
                      <a14:brightnessContrast bright="40000" contrast="-20000"/>
                    </a14:imgEffect>
                  </a14:imgLayer>
                </a14:imgProps>
              </a:ext>
              <a:ext uri="{28A0092B-C50C-407E-A947-70E740481C1C}">
                <a14:useLocalDpi xmlns="" xmlns:a14="http://schemas.microsoft.com/office/drawing/2010/main" val="0"/>
              </a:ext>
            </a:extLst>
          </a:blip>
          <a:srcRect l="1330" r="1358"/>
          <a:stretch/>
        </p:blipFill>
        <p:spPr bwMode="auto">
          <a:xfrm>
            <a:off x="0" y="-11441"/>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title"/>
          </p:nvPr>
        </p:nvSpPr>
        <p:spPr/>
        <p:txBody>
          <a:bodyPr/>
          <a:lstStyle/>
          <a:p>
            <a:r>
              <a:rPr lang="el-GR" dirty="0" smtClean="0">
                <a:solidFill>
                  <a:srgbClr val="FF0000"/>
                </a:solidFill>
                <a:effectLst>
                  <a:outerShdw blurRad="38100" dist="38100" dir="2700000" algn="tl">
                    <a:srgbClr val="000000">
                      <a:alpha val="43137"/>
                    </a:srgbClr>
                  </a:outerShdw>
                </a:effectLst>
                <a:latin typeface="Cleanvertising" panose="020B0803030403020204" pitchFamily="34" charset="0"/>
              </a:rPr>
              <a:t>Είδη δράματος</a:t>
            </a:r>
            <a:endParaRPr lang="el-GR" dirty="0">
              <a:solidFill>
                <a:srgbClr val="FF0000"/>
              </a:solidFill>
              <a:effectLst>
                <a:outerShdw blurRad="38100" dist="38100" dir="2700000" algn="tl">
                  <a:srgbClr val="000000">
                    <a:alpha val="43137"/>
                  </a:srgbClr>
                </a:outerShdw>
              </a:effectLst>
              <a:latin typeface="Cleanvertising" panose="020B0803030403020204" pitchFamily="34"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225631" y="1634540"/>
            <a:ext cx="3240360" cy="2008242"/>
          </a:xfrm>
          <a:prstGeom prst="rect">
            <a:avLst/>
          </a:prstGeom>
          <a:noFill/>
        </p:spPr>
        <p:txBody>
          <a:bodyPr wrap="square" rtlCol="0">
            <a:spAutoFit/>
          </a:bodyPr>
          <a:lstStyle/>
          <a:p>
            <a:pPr algn="ctr"/>
            <a:r>
              <a:rPr lang="el-GR" sz="2400" dirty="0">
                <a:solidFill>
                  <a:srgbClr val="FF3300"/>
                </a:solidFill>
                <a:effectLst>
                  <a:outerShdw blurRad="38100" dist="38100" dir="2700000" algn="tl">
                    <a:srgbClr val="000000">
                      <a:alpha val="43137"/>
                    </a:srgbClr>
                  </a:outerShdw>
                </a:effectLst>
                <a:latin typeface="Cleanvertising" panose="020B0803030403020204" pitchFamily="34" charset="0"/>
              </a:rPr>
              <a:t>Τραγωδία</a:t>
            </a:r>
          </a:p>
          <a:p>
            <a:pPr algn="ctr"/>
            <a:endParaRPr lang="el-GR" sz="1050" dirty="0">
              <a:solidFill>
                <a:srgbClr val="002060"/>
              </a:solidFill>
              <a:latin typeface="Cleanvertising" panose="020B0803030403020204" pitchFamily="34" charset="0"/>
            </a:endParaRPr>
          </a:p>
          <a:p>
            <a:pPr algn="ctr"/>
            <a:r>
              <a:rPr lang="el-GR" dirty="0">
                <a:solidFill>
                  <a:srgbClr val="002060"/>
                </a:solidFill>
                <a:latin typeface="Cleanvertising" panose="020B0803030403020204" pitchFamily="34" charset="0"/>
              </a:rPr>
              <a:t>Προέρχεται (σύμφωνα με τον Αριστοτέλη) από τον διθύραμβο. Ο διθύραμβος είναι ένα χορικό άσμα προς τιμή του θεού Διονύσου.</a:t>
            </a:r>
          </a:p>
        </p:txBody>
      </p:sp>
      <p:cxnSp>
        <p:nvCxnSpPr>
          <p:cNvPr id="6" name="Ευθύγραμμο βέλος σύνδεσης 5"/>
          <p:cNvCxnSpPr>
            <a:stCxn id="2" idx="2"/>
            <a:endCxn id="3" idx="3"/>
          </p:cNvCxnSpPr>
          <p:nvPr/>
        </p:nvCxnSpPr>
        <p:spPr>
          <a:xfrm flipH="1">
            <a:off x="3465991" y="1417638"/>
            <a:ext cx="1106009" cy="1221023"/>
          </a:xfrm>
          <a:prstGeom prst="straightConnector1">
            <a:avLst/>
          </a:prstGeom>
          <a:ln w="28575">
            <a:solidFill>
              <a:srgbClr val="00206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80112" y="1387400"/>
            <a:ext cx="3384376" cy="4062651"/>
          </a:xfrm>
          <a:prstGeom prst="rect">
            <a:avLst/>
          </a:prstGeom>
          <a:noFill/>
        </p:spPr>
        <p:txBody>
          <a:bodyPr wrap="square" rtlCol="0">
            <a:spAutoFit/>
          </a:bodyPr>
          <a:lstStyle/>
          <a:p>
            <a:pPr algn="ctr"/>
            <a:r>
              <a:rPr lang="el-GR" sz="2400" dirty="0">
                <a:solidFill>
                  <a:srgbClr val="FF3300"/>
                </a:solidFill>
                <a:effectLst>
                  <a:outerShdw blurRad="38100" dist="38100" dir="2700000" algn="tl">
                    <a:srgbClr val="000000">
                      <a:alpha val="43137"/>
                    </a:srgbClr>
                  </a:outerShdw>
                </a:effectLst>
                <a:latin typeface="Cleanvertising" panose="020B0803030403020204" pitchFamily="34" charset="0"/>
              </a:rPr>
              <a:t>Κωμωδία</a:t>
            </a:r>
          </a:p>
          <a:p>
            <a:pPr algn="just"/>
            <a:endParaRPr lang="el-GR" dirty="0">
              <a:latin typeface="Cleanvertising" panose="020B0803030403020204" pitchFamily="34" charset="0"/>
            </a:endParaRPr>
          </a:p>
          <a:p>
            <a:pPr algn="just"/>
            <a:r>
              <a:rPr lang="el-GR" dirty="0">
                <a:solidFill>
                  <a:srgbClr val="002060"/>
                </a:solidFill>
                <a:latin typeface="Cleanvertising" panose="020B0803030403020204" pitchFamily="34" charset="0"/>
              </a:rPr>
              <a:t>α) ποιητικό είδος που αντλεί θέματα από τη σύγχρονη πραγματικότητα.</a:t>
            </a:r>
          </a:p>
          <a:p>
            <a:pPr algn="just"/>
            <a:r>
              <a:rPr lang="el-GR" dirty="0">
                <a:solidFill>
                  <a:srgbClr val="002060"/>
                </a:solidFill>
                <a:latin typeface="Cleanvertising" panose="020B0803030403020204" pitchFamily="34" charset="0"/>
              </a:rPr>
              <a:t>β) χρησιμεύει κυρίως για να </a:t>
            </a:r>
            <a:r>
              <a:rPr lang="el-GR" dirty="0" smtClean="0">
                <a:solidFill>
                  <a:srgbClr val="002060"/>
                </a:solidFill>
                <a:latin typeface="Cleanvertising" panose="020B0803030403020204" pitchFamily="34" charset="0"/>
              </a:rPr>
              <a:t>καυτηριάσει</a:t>
            </a:r>
            <a:r>
              <a:rPr lang="el-GR" dirty="0">
                <a:solidFill>
                  <a:srgbClr val="002060"/>
                </a:solidFill>
                <a:latin typeface="Cleanvertising" panose="020B0803030403020204" pitchFamily="34" charset="0"/>
              </a:rPr>
              <a:t>, να γελοιοποιήσει και με αυτό τον τρόπο να διορθώσει τα κακώς κείμενα.</a:t>
            </a:r>
          </a:p>
          <a:p>
            <a:pPr algn="just"/>
            <a:r>
              <a:rPr lang="el-GR" dirty="0">
                <a:solidFill>
                  <a:srgbClr val="002060"/>
                </a:solidFill>
                <a:latin typeface="Cleanvertising" panose="020B0803030403020204" pitchFamily="34" charset="0"/>
              </a:rPr>
              <a:t>γ) χρησιμοποιείται επίσης σαν </a:t>
            </a:r>
            <a:r>
              <a:rPr lang="el-GR" dirty="0" smtClean="0">
                <a:solidFill>
                  <a:srgbClr val="002060"/>
                </a:solidFill>
                <a:latin typeface="Cleanvertising" panose="020B0803030403020204" pitchFamily="34" charset="0"/>
              </a:rPr>
              <a:t>πολιτικό </a:t>
            </a:r>
            <a:r>
              <a:rPr lang="el-GR" dirty="0">
                <a:solidFill>
                  <a:srgbClr val="002060"/>
                </a:solidFill>
                <a:latin typeface="Cleanvertising" panose="020B0803030403020204" pitchFamily="34" charset="0"/>
              </a:rPr>
              <a:t>όπλο εναντίον συγκεκριμένων πολιτικών από τους οποίους </a:t>
            </a:r>
            <a:r>
              <a:rPr lang="el-GR" dirty="0" smtClean="0">
                <a:solidFill>
                  <a:srgbClr val="002060"/>
                </a:solidFill>
                <a:latin typeface="Cleanvertising" panose="020B0803030403020204" pitchFamily="34" charset="0"/>
              </a:rPr>
              <a:t>κινδύνευε </a:t>
            </a:r>
            <a:r>
              <a:rPr lang="el-GR" dirty="0">
                <a:solidFill>
                  <a:srgbClr val="002060"/>
                </a:solidFill>
                <a:latin typeface="Cleanvertising" panose="020B0803030403020204" pitchFamily="34" charset="0"/>
              </a:rPr>
              <a:t>η πόλη.</a:t>
            </a:r>
          </a:p>
        </p:txBody>
      </p:sp>
      <p:sp>
        <p:nvSpPr>
          <p:cNvPr id="11" name="TextBox 10"/>
          <p:cNvSpPr txBox="1"/>
          <p:nvPr/>
        </p:nvSpPr>
        <p:spPr>
          <a:xfrm>
            <a:off x="1547664" y="3861048"/>
            <a:ext cx="3888432" cy="2400657"/>
          </a:xfrm>
          <a:prstGeom prst="rect">
            <a:avLst/>
          </a:prstGeom>
          <a:noFill/>
        </p:spPr>
        <p:txBody>
          <a:bodyPr wrap="square" rtlCol="0">
            <a:spAutoFit/>
          </a:bodyPr>
          <a:lstStyle/>
          <a:p>
            <a:pPr algn="ctr"/>
            <a:r>
              <a:rPr lang="el-GR" sz="2400" dirty="0">
                <a:solidFill>
                  <a:srgbClr val="FF3300"/>
                </a:solidFill>
                <a:effectLst>
                  <a:outerShdw blurRad="38100" dist="38100" dir="2700000" algn="tl">
                    <a:srgbClr val="000000">
                      <a:alpha val="43137"/>
                    </a:srgbClr>
                  </a:outerShdw>
                </a:effectLst>
                <a:latin typeface="Cleanvertising" panose="020B0803030403020204" pitchFamily="34" charset="0"/>
              </a:rPr>
              <a:t>Σατυρικό δράμα</a:t>
            </a:r>
          </a:p>
          <a:p>
            <a:endParaRPr lang="el-GR" dirty="0"/>
          </a:p>
          <a:p>
            <a:pPr algn="just"/>
            <a:r>
              <a:rPr lang="el-GR" dirty="0">
                <a:solidFill>
                  <a:srgbClr val="002060"/>
                </a:solidFill>
                <a:latin typeface="Cleanvertising" panose="020B0803030403020204" pitchFamily="34" charset="0"/>
              </a:rPr>
              <a:t>α) αντλεί θέματα από τη μυθολογία.</a:t>
            </a:r>
          </a:p>
          <a:p>
            <a:pPr algn="just"/>
            <a:r>
              <a:rPr lang="el-GR" dirty="0">
                <a:solidFill>
                  <a:srgbClr val="002060"/>
                </a:solidFill>
                <a:latin typeface="Cleanvertising" panose="020B0803030403020204" pitchFamily="34" charset="0"/>
              </a:rPr>
              <a:t>β) χρησιμεύει για να προκαλέσει γέλιο στους θεατές. Παίζεται μετά από τρεις τραγωδίες, για να μην φύγουν οι θεατές από το θέατρο με κακή </a:t>
            </a:r>
            <a:r>
              <a:rPr lang="el-GR" dirty="0" smtClean="0">
                <a:solidFill>
                  <a:srgbClr val="002060"/>
                </a:solidFill>
                <a:latin typeface="Cleanvertising" panose="020B0803030403020204" pitchFamily="34" charset="0"/>
              </a:rPr>
              <a:t>διάθεση</a:t>
            </a:r>
            <a:r>
              <a:rPr lang="el-GR" dirty="0">
                <a:solidFill>
                  <a:srgbClr val="002060"/>
                </a:solidFill>
                <a:latin typeface="Cleanvertising" panose="020B0803030403020204" pitchFamily="34" charset="0"/>
              </a:rPr>
              <a:t>.</a:t>
            </a:r>
          </a:p>
        </p:txBody>
      </p:sp>
      <p:cxnSp>
        <p:nvCxnSpPr>
          <p:cNvPr id="16" name="Ευθύγραμμο βέλος σύνδεσης 15"/>
          <p:cNvCxnSpPr>
            <a:endCxn id="11" idx="0"/>
          </p:cNvCxnSpPr>
          <p:nvPr/>
        </p:nvCxnSpPr>
        <p:spPr>
          <a:xfrm flipH="1">
            <a:off x="3491880" y="1417638"/>
            <a:ext cx="1080120" cy="2443410"/>
          </a:xfrm>
          <a:prstGeom prst="straightConnector1">
            <a:avLst/>
          </a:prstGeom>
          <a:ln w="28575">
            <a:solidFill>
              <a:srgbClr val="00206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Ευθύγραμμο βέλος σύνδεσης 17"/>
          <p:cNvCxnSpPr>
            <a:stCxn id="2" idx="2"/>
            <a:endCxn id="10" idx="1"/>
          </p:cNvCxnSpPr>
          <p:nvPr/>
        </p:nvCxnSpPr>
        <p:spPr>
          <a:xfrm>
            <a:off x="4572000" y="1417638"/>
            <a:ext cx="1008112" cy="2001088"/>
          </a:xfrm>
          <a:prstGeom prst="straightConnector1">
            <a:avLst/>
          </a:prstGeom>
          <a:ln w="28575">
            <a:solidFill>
              <a:srgbClr val="00206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946788859"/>
      </p:ext>
    </p:extLst>
  </p:cSld>
  <p:clrMapOvr>
    <a:masterClrMapping/>
  </p:clrMapOvr>
  <mc:AlternateContent xmlns:mc="http://schemas.openxmlformats.org/markup-compatibility/2006">
    <mc:Choice xmlns=""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1000"/>
                                        <p:tgtEl>
                                          <p:spTgt spid="11">
                                            <p:txEl>
                                              <p:pRg st="0" end="0"/>
                                            </p:txEl>
                                          </p:spTgt>
                                        </p:tgtEl>
                                      </p:cBhvr>
                                    </p:animEffect>
                                    <p:anim calcmode="lin" valueType="num">
                                      <p:cBhvr>
                                        <p:cTn id="36"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xEl>
                                              <p:pRg st="2" end="2"/>
                                            </p:txEl>
                                          </p:spTgt>
                                        </p:tgtEl>
                                        <p:attrNameLst>
                                          <p:attrName>style.visibility</p:attrName>
                                        </p:attrNameLst>
                                      </p:cBhvr>
                                      <p:to>
                                        <p:strVal val="visible"/>
                                      </p:to>
                                    </p:set>
                                    <p:animEffect transition="in" filter="fade">
                                      <p:cBhvr>
                                        <p:cTn id="42" dur="1000"/>
                                        <p:tgtEl>
                                          <p:spTgt spid="11">
                                            <p:txEl>
                                              <p:pRg st="2" end="2"/>
                                            </p:txEl>
                                          </p:spTgt>
                                        </p:tgtEl>
                                      </p:cBhvr>
                                    </p:animEffect>
                                    <p:anim calcmode="lin" valueType="num">
                                      <p:cBhvr>
                                        <p:cTn id="43"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1">
                                            <p:txEl>
                                              <p:pRg st="3" end="3"/>
                                            </p:txEl>
                                          </p:spTgt>
                                        </p:tgtEl>
                                        <p:attrNameLst>
                                          <p:attrName>style.visibility</p:attrName>
                                        </p:attrNameLst>
                                      </p:cBhvr>
                                      <p:to>
                                        <p:strVal val="visible"/>
                                      </p:to>
                                    </p:set>
                                    <p:animEffect transition="in" filter="fade">
                                      <p:cBhvr>
                                        <p:cTn id="49" dur="1000"/>
                                        <p:tgtEl>
                                          <p:spTgt spid="11">
                                            <p:txEl>
                                              <p:pRg st="3" end="3"/>
                                            </p:txEl>
                                          </p:spTgt>
                                        </p:tgtEl>
                                      </p:cBhvr>
                                    </p:animEffect>
                                    <p:anim calcmode="lin" valueType="num">
                                      <p:cBhvr>
                                        <p:cTn id="50"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0">
                                            <p:txEl>
                                              <p:pRg st="0" end="0"/>
                                            </p:txEl>
                                          </p:spTgt>
                                        </p:tgtEl>
                                        <p:attrNameLst>
                                          <p:attrName>style.visibility</p:attrName>
                                        </p:attrNameLst>
                                      </p:cBhvr>
                                      <p:to>
                                        <p:strVal val="visible"/>
                                      </p:to>
                                    </p:set>
                                    <p:animEffect transition="in" filter="fade">
                                      <p:cBhvr>
                                        <p:cTn id="63" dur="1000"/>
                                        <p:tgtEl>
                                          <p:spTgt spid="10">
                                            <p:txEl>
                                              <p:pRg st="0" end="0"/>
                                            </p:txEl>
                                          </p:spTgt>
                                        </p:tgtEl>
                                      </p:cBhvr>
                                    </p:animEffect>
                                    <p:anim calcmode="lin" valueType="num">
                                      <p:cBhvr>
                                        <p:cTn id="64"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0">
                                            <p:txEl>
                                              <p:pRg st="2" end="2"/>
                                            </p:txEl>
                                          </p:spTgt>
                                        </p:tgtEl>
                                        <p:attrNameLst>
                                          <p:attrName>style.visibility</p:attrName>
                                        </p:attrNameLst>
                                      </p:cBhvr>
                                      <p:to>
                                        <p:strVal val="visible"/>
                                      </p:to>
                                    </p:set>
                                    <p:animEffect transition="in" filter="fade">
                                      <p:cBhvr>
                                        <p:cTn id="70" dur="1000"/>
                                        <p:tgtEl>
                                          <p:spTgt spid="10">
                                            <p:txEl>
                                              <p:pRg st="2" end="2"/>
                                            </p:txEl>
                                          </p:spTgt>
                                        </p:tgtEl>
                                      </p:cBhvr>
                                    </p:animEffect>
                                    <p:anim calcmode="lin" valueType="num">
                                      <p:cBhvr>
                                        <p:cTn id="71"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72"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0">
                                            <p:txEl>
                                              <p:pRg st="3" end="3"/>
                                            </p:txEl>
                                          </p:spTgt>
                                        </p:tgtEl>
                                        <p:attrNameLst>
                                          <p:attrName>style.visibility</p:attrName>
                                        </p:attrNameLst>
                                      </p:cBhvr>
                                      <p:to>
                                        <p:strVal val="visible"/>
                                      </p:to>
                                    </p:set>
                                    <p:animEffect transition="in" filter="fade">
                                      <p:cBhvr>
                                        <p:cTn id="77" dur="1000"/>
                                        <p:tgtEl>
                                          <p:spTgt spid="10">
                                            <p:txEl>
                                              <p:pRg st="3" end="3"/>
                                            </p:txEl>
                                          </p:spTgt>
                                        </p:tgtEl>
                                      </p:cBhvr>
                                    </p:animEffect>
                                    <p:anim calcmode="lin" valueType="num">
                                      <p:cBhvr>
                                        <p:cTn id="78"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79"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0">
                                            <p:txEl>
                                              <p:pRg st="4" end="4"/>
                                            </p:txEl>
                                          </p:spTgt>
                                        </p:tgtEl>
                                        <p:attrNameLst>
                                          <p:attrName>style.visibility</p:attrName>
                                        </p:attrNameLst>
                                      </p:cBhvr>
                                      <p:to>
                                        <p:strVal val="visible"/>
                                      </p:to>
                                    </p:set>
                                    <p:animEffect transition="in" filter="fade">
                                      <p:cBhvr>
                                        <p:cTn id="84" dur="1000"/>
                                        <p:tgtEl>
                                          <p:spTgt spid="10">
                                            <p:txEl>
                                              <p:pRg st="4" end="4"/>
                                            </p:txEl>
                                          </p:spTgt>
                                        </p:tgtEl>
                                      </p:cBhvr>
                                    </p:animEffect>
                                    <p:anim calcmode="lin" valueType="num">
                                      <p:cBhvr>
                                        <p:cTn id="85"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86"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1.bp.blogspot.com/-uy0NHMr2eTY/UVhrs3s6naI/AAAAAAAAOtc/6fkTUTP6gmI/s1600/Ancient-Greek-Theatre.jp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0" y="-6846"/>
            <a:ext cx="9144000" cy="685800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dirty="0" smtClean="0">
                <a:solidFill>
                  <a:srgbClr val="FF0000"/>
                </a:solidFill>
                <a:effectLst>
                  <a:outerShdw blurRad="38100" dist="38100" dir="2700000" algn="tl">
                    <a:srgbClr val="000000">
                      <a:alpha val="43137"/>
                    </a:srgbClr>
                  </a:outerShdw>
                </a:effectLst>
                <a:latin typeface="Cleanvertising" panose="020B0803030403020204" pitchFamily="34" charset="0"/>
              </a:rPr>
              <a:t>Από πού προέρχεται η λέξη «τραγωδία»; </a:t>
            </a:r>
            <a:endParaRPr lang="el-GR" dirty="0">
              <a:solidFill>
                <a:srgbClr val="FF0000"/>
              </a:solidFill>
              <a:effectLst>
                <a:outerShdw blurRad="38100" dist="38100" dir="2700000" algn="tl">
                  <a:srgbClr val="000000">
                    <a:alpha val="43137"/>
                  </a:srgbClr>
                </a:outerShdw>
              </a:effectLst>
              <a:latin typeface="Cleanvertising" panose="020B0803030403020204" pitchFamily="34"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899592" y="2132856"/>
            <a:ext cx="7272808" cy="2246769"/>
          </a:xfrm>
          <a:prstGeom prst="rect">
            <a:avLst/>
          </a:prstGeom>
          <a:noFill/>
        </p:spPr>
        <p:txBody>
          <a:bodyPr wrap="square" rtlCol="0">
            <a:spAutoFit/>
          </a:bodyPr>
          <a:lstStyle/>
          <a:p>
            <a:pPr algn="just"/>
            <a:r>
              <a:rPr lang="el-GR" sz="2800" dirty="0">
                <a:solidFill>
                  <a:srgbClr val="002060"/>
                </a:solidFill>
                <a:latin typeface="Cleanvertising" panose="020B0803030403020204" pitchFamily="34" charset="0"/>
              </a:rPr>
              <a:t>Άγνωστης </a:t>
            </a:r>
            <a:r>
              <a:rPr lang="el-GR" sz="2800" dirty="0" smtClean="0">
                <a:solidFill>
                  <a:srgbClr val="002060"/>
                </a:solidFill>
                <a:latin typeface="Cleanvertising" panose="020B0803030403020204" pitchFamily="34" charset="0"/>
              </a:rPr>
              <a:t>προέλευσης, </a:t>
            </a:r>
            <a:r>
              <a:rPr lang="el-GR" sz="2800" dirty="0">
                <a:solidFill>
                  <a:srgbClr val="002060"/>
                </a:solidFill>
                <a:latin typeface="Cleanvertising" panose="020B0803030403020204" pitchFamily="34" charset="0"/>
              </a:rPr>
              <a:t>αν και υπάρχουν δύο αναπόδεικτες θεωρίες :</a:t>
            </a:r>
          </a:p>
          <a:p>
            <a:pPr algn="ctr"/>
            <a:endParaRPr lang="el-GR" sz="2800" dirty="0" smtClean="0">
              <a:solidFill>
                <a:srgbClr val="002060"/>
              </a:solidFill>
              <a:latin typeface="Cleanvertising" panose="020B0803030403020204" pitchFamily="34" charset="0"/>
            </a:endParaRPr>
          </a:p>
          <a:p>
            <a:pPr algn="ctr"/>
            <a:r>
              <a:rPr lang="el-GR" sz="2800" dirty="0" smtClean="0">
                <a:solidFill>
                  <a:srgbClr val="002060"/>
                </a:solidFill>
                <a:latin typeface="Cleanvertising" panose="020B0803030403020204" pitchFamily="34" charset="0"/>
              </a:rPr>
              <a:t>α</a:t>
            </a:r>
            <a:r>
              <a:rPr lang="el-GR" sz="2800" dirty="0">
                <a:solidFill>
                  <a:srgbClr val="002060"/>
                </a:solidFill>
                <a:latin typeface="Cleanvertising" panose="020B0803030403020204" pitchFamily="34" charset="0"/>
              </a:rPr>
              <a:t>) από τις λέξεις «</a:t>
            </a:r>
            <a:r>
              <a:rPr lang="el-GR" sz="2800" b="1" dirty="0">
                <a:solidFill>
                  <a:srgbClr val="002060"/>
                </a:solidFill>
                <a:latin typeface="Old Standard" pitchFamily="18" charset="0"/>
                <a:ea typeface="Old Standard" pitchFamily="18" charset="0"/>
                <a:cs typeface="Old Standard" pitchFamily="18" charset="0"/>
              </a:rPr>
              <a:t>τράγος</a:t>
            </a:r>
            <a:r>
              <a:rPr lang="el-GR" sz="2800" dirty="0">
                <a:solidFill>
                  <a:srgbClr val="002060"/>
                </a:solidFill>
                <a:latin typeface="Cleanvertising" panose="020B0803030403020204" pitchFamily="34" charset="0"/>
              </a:rPr>
              <a:t>» και «</a:t>
            </a:r>
            <a:r>
              <a:rPr lang="el-GR" sz="2800" b="1" dirty="0" err="1">
                <a:solidFill>
                  <a:srgbClr val="002060"/>
                </a:solidFill>
                <a:latin typeface="Old Standard" pitchFamily="18" charset="0"/>
                <a:ea typeface="Old Standard" pitchFamily="18" charset="0"/>
                <a:cs typeface="Old Standard" pitchFamily="18" charset="0"/>
              </a:rPr>
              <a:t>ὡδή</a:t>
            </a:r>
            <a:r>
              <a:rPr lang="el-GR" sz="2800" dirty="0">
                <a:solidFill>
                  <a:srgbClr val="002060"/>
                </a:solidFill>
                <a:latin typeface="Cleanvertising" panose="020B0803030403020204" pitchFamily="34" charset="0"/>
              </a:rPr>
              <a:t>»,</a:t>
            </a:r>
          </a:p>
          <a:p>
            <a:pPr algn="ctr"/>
            <a:r>
              <a:rPr lang="el-GR" sz="2800" dirty="0">
                <a:solidFill>
                  <a:srgbClr val="002060"/>
                </a:solidFill>
                <a:latin typeface="Cleanvertising" panose="020B0803030403020204" pitchFamily="34" charset="0"/>
              </a:rPr>
              <a:t>β) από το διαγωνισμό με έπαθλο ένα τράγο.</a:t>
            </a:r>
          </a:p>
        </p:txBody>
      </p:sp>
    </p:spTree>
    <p:extLst>
      <p:ext uri="{BB962C8B-B14F-4D97-AF65-F5344CB8AC3E}">
        <p14:creationId xmlns="" xmlns:p14="http://schemas.microsoft.com/office/powerpoint/2010/main" val="2946788859"/>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97768"/>
            <a:ext cx="8229600" cy="1143000"/>
          </a:xfrm>
        </p:spPr>
        <p:txBody>
          <a:bodyPr>
            <a:normAutofit fontScale="90000"/>
          </a:bodyPr>
          <a:lstStyle/>
          <a:p>
            <a:r>
              <a:rPr lang="el-GR" dirty="0" smtClean="0">
                <a:solidFill>
                  <a:srgbClr val="FF0000"/>
                </a:solidFill>
                <a:effectLst>
                  <a:outerShdw blurRad="38100" dist="38100" dir="2700000" algn="tl">
                    <a:srgbClr val="000000">
                      <a:alpha val="43137"/>
                    </a:srgbClr>
                  </a:outerShdw>
                </a:effectLst>
                <a:latin typeface="Cleanvertising" panose="020B0803030403020204" pitchFamily="34" charset="0"/>
              </a:rPr>
              <a:t>Εξελικτική πορεία τραγωδίας : </a:t>
            </a:r>
            <a:r>
              <a:rPr lang="en-US" dirty="0" smtClean="0">
                <a:solidFill>
                  <a:srgbClr val="FF0000"/>
                </a:solidFill>
                <a:effectLst>
                  <a:outerShdw blurRad="38100" dist="38100" dir="2700000" algn="tl">
                    <a:srgbClr val="000000">
                      <a:alpha val="43137"/>
                    </a:srgbClr>
                  </a:outerShdw>
                </a:effectLst>
                <a:latin typeface="Cleanvertising" panose="020B0803030403020204" pitchFamily="34" charset="0"/>
              </a:rPr>
              <a:t/>
            </a:r>
            <a:br>
              <a:rPr lang="en-US" dirty="0" smtClean="0">
                <a:solidFill>
                  <a:srgbClr val="FF0000"/>
                </a:solidFill>
                <a:effectLst>
                  <a:outerShdw blurRad="38100" dist="38100" dir="2700000" algn="tl">
                    <a:srgbClr val="000000">
                      <a:alpha val="43137"/>
                    </a:srgbClr>
                  </a:outerShdw>
                </a:effectLst>
                <a:latin typeface="Cleanvertising" panose="020B0803030403020204" pitchFamily="34" charset="0"/>
              </a:rPr>
            </a:br>
            <a:r>
              <a:rPr lang="en-US" dirty="0" smtClean="0">
                <a:solidFill>
                  <a:srgbClr val="FF0000"/>
                </a:solidFill>
                <a:effectLst>
                  <a:outerShdw blurRad="38100" dist="38100" dir="2700000" algn="tl">
                    <a:srgbClr val="000000">
                      <a:alpha val="43137"/>
                    </a:srgbClr>
                  </a:outerShdw>
                </a:effectLst>
                <a:latin typeface="Cleanvertising" panose="020B0803030403020204" pitchFamily="34" charset="0"/>
              </a:rPr>
              <a:t>1. </a:t>
            </a:r>
            <a:r>
              <a:rPr lang="el-GR" dirty="0" smtClean="0">
                <a:solidFill>
                  <a:srgbClr val="FF0000"/>
                </a:solidFill>
                <a:effectLst>
                  <a:outerShdw blurRad="38100" dist="38100" dir="2700000" algn="tl">
                    <a:srgbClr val="000000">
                      <a:alpha val="43137"/>
                    </a:srgbClr>
                  </a:outerShdw>
                </a:effectLst>
                <a:latin typeface="Cleanvertising" panose="020B0803030403020204" pitchFamily="34" charset="0"/>
              </a:rPr>
              <a:t>Αρίων από τη Λέσβο</a:t>
            </a:r>
            <a:endParaRPr lang="el-GR" dirty="0">
              <a:solidFill>
                <a:srgbClr val="FF0000"/>
              </a:solidFill>
              <a:effectLst>
                <a:outerShdw blurRad="38100" dist="38100" dir="2700000" algn="tl">
                  <a:srgbClr val="000000">
                    <a:alpha val="43137"/>
                  </a:srgbClr>
                </a:outerShdw>
              </a:effectLst>
              <a:latin typeface="Cleanvertising" panose="020B0803030403020204" pitchFamily="34"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pic>
        <p:nvPicPr>
          <p:cNvPr id="3074" name="Picture 2" descr="http://www.brecksvillelittletheatre.org/images/MasksComedyTragedy.gif"/>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 xmlns:a14="http://schemas.microsoft.com/office/drawing/2010/main">
                  <a14:imgLayer r:embed="rId3">
                    <a14:imgEffect>
                      <a14:brightnessContrast bright="40000" contrast="40000"/>
                    </a14:imgEffect>
                  </a14:imgLayer>
                </a14:imgProps>
              </a:ext>
              <a:ext uri="{28A0092B-C50C-407E-A947-70E740481C1C}">
                <a14:useLocalDpi xmlns="" xmlns:a14="http://schemas.microsoft.com/office/drawing/2010/main" val="0"/>
              </a:ext>
            </a:extLst>
          </a:blip>
          <a:srcRect/>
          <a:stretch>
            <a:fillRect/>
          </a:stretch>
        </p:blipFill>
        <p:spPr bwMode="auto">
          <a:xfrm>
            <a:off x="0" y="1700808"/>
            <a:ext cx="9144000" cy="446449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251520" y="1484784"/>
            <a:ext cx="8640960" cy="4154984"/>
          </a:xfrm>
          <a:prstGeom prst="rect">
            <a:avLst/>
          </a:prstGeom>
          <a:noFill/>
        </p:spPr>
        <p:txBody>
          <a:bodyPr wrap="square" rtlCol="0">
            <a:spAutoFit/>
          </a:bodyPr>
          <a:lstStyle/>
          <a:p>
            <a:pPr algn="just"/>
            <a:r>
              <a:rPr lang="el-GR" sz="2400" dirty="0">
                <a:solidFill>
                  <a:srgbClr val="002060"/>
                </a:solidFill>
                <a:latin typeface="Ubuntu Mono" panose="020B0509030602030204" pitchFamily="49" charset="0"/>
              </a:rPr>
              <a:t>[1.23.1] Ο Περίανδρος ήταν γιος του Κύψελου, αυτός που μήνυσε στο Θρασύβουλο το χρησμό. Ήταν ο Περίανδρος τύραννος στην Κόρινθο. Του συνέβη λεν οι Κορίνθιοι (και συμφωνούν μαζί τους και οι Μυτιληναίοι) να δει στη ζωή του ένα πολύ μεγάλο θαύμα: τον </a:t>
            </a:r>
            <a:r>
              <a:rPr lang="el-GR" sz="2400" dirty="0" err="1">
                <a:solidFill>
                  <a:srgbClr val="002060"/>
                </a:solidFill>
                <a:latin typeface="Ubuntu Mono" panose="020B0509030602030204" pitchFamily="49" charset="0"/>
              </a:rPr>
              <a:t>Αρίονα</a:t>
            </a:r>
            <a:r>
              <a:rPr lang="el-GR" sz="2400" dirty="0">
                <a:solidFill>
                  <a:srgbClr val="002060"/>
                </a:solidFill>
                <a:latin typeface="Ubuntu Mono" panose="020B0509030602030204" pitchFamily="49" charset="0"/>
              </a:rPr>
              <a:t> τον </a:t>
            </a:r>
            <a:r>
              <a:rPr lang="el-GR" sz="2400" dirty="0" err="1">
                <a:solidFill>
                  <a:srgbClr val="002060"/>
                </a:solidFill>
                <a:latin typeface="Ubuntu Mono" panose="020B0509030602030204" pitchFamily="49" charset="0"/>
              </a:rPr>
              <a:t>Μηθυμναίο</a:t>
            </a:r>
            <a:r>
              <a:rPr lang="el-GR" sz="2400" dirty="0">
                <a:solidFill>
                  <a:srgbClr val="002060"/>
                </a:solidFill>
                <a:latin typeface="Ubuntu Mono" panose="020B0509030602030204" pitchFamily="49" charset="0"/>
              </a:rPr>
              <a:t>, που πάνω σε ένα δελφίνι βγήκε στο Ταίναρο, αυτόν που ήταν κιθαρωδός, ο καλύτερος από τους σύγχρονούς του, και τον διθύραμβο πρώτος από όλους, όσο ξέρουμε, και σύνθεσε και ονόμασε και δίδαξε στην Κόρινθο</a:t>
            </a:r>
            <a:r>
              <a:rPr lang="el-GR" sz="2400" dirty="0" smtClean="0">
                <a:solidFill>
                  <a:srgbClr val="002060"/>
                </a:solidFill>
                <a:latin typeface="Ubuntu Mono" panose="020B0509030602030204" pitchFamily="49" charset="0"/>
              </a:rPr>
              <a:t>.</a:t>
            </a:r>
          </a:p>
          <a:p>
            <a:pPr algn="just"/>
            <a:endParaRPr lang="el-GR" sz="2400" dirty="0">
              <a:solidFill>
                <a:srgbClr val="002060"/>
              </a:solidFill>
              <a:latin typeface="Ubuntu Mono" panose="020B0509030602030204" pitchFamily="49" charset="0"/>
            </a:endParaRPr>
          </a:p>
          <a:p>
            <a:pPr algn="r"/>
            <a:r>
              <a:rPr lang="el-GR" sz="2400" dirty="0" smtClean="0">
                <a:solidFill>
                  <a:srgbClr val="002060"/>
                </a:solidFill>
                <a:latin typeface="Ubuntu Mono" panose="020B0509030602030204" pitchFamily="49" charset="0"/>
              </a:rPr>
              <a:t>Ηροδότου «</a:t>
            </a:r>
            <a:r>
              <a:rPr lang="el-GR" sz="2400" dirty="0" err="1" smtClean="0">
                <a:solidFill>
                  <a:srgbClr val="002060"/>
                </a:solidFill>
                <a:latin typeface="Old Standard" pitchFamily="18" charset="0"/>
                <a:ea typeface="Old Standard" pitchFamily="18" charset="0"/>
                <a:cs typeface="Old Standard" pitchFamily="18" charset="0"/>
              </a:rPr>
              <a:t>Ἱστορίαι</a:t>
            </a:r>
            <a:r>
              <a:rPr lang="el-GR" sz="2400" dirty="0" smtClean="0">
                <a:solidFill>
                  <a:srgbClr val="002060"/>
                </a:solidFill>
                <a:latin typeface="Ubuntu Mono" panose="020B0509030602030204" pitchFamily="49" charset="0"/>
              </a:rPr>
              <a:t>» Α’ 23</a:t>
            </a:r>
            <a:endParaRPr lang="el-GR" sz="1600" dirty="0">
              <a:solidFill>
                <a:srgbClr val="002060"/>
              </a:solidFill>
              <a:latin typeface="Ubuntu Mono" panose="020B0509030602030204" pitchFamily="49" charset="0"/>
            </a:endParaRPr>
          </a:p>
        </p:txBody>
      </p:sp>
    </p:spTree>
    <p:extLst>
      <p:ext uri="{BB962C8B-B14F-4D97-AF65-F5344CB8AC3E}">
        <p14:creationId xmlns="" xmlns:p14="http://schemas.microsoft.com/office/powerpoint/2010/main" val="2946788859"/>
      </p:ext>
    </p:extLst>
  </p:cSld>
  <p:clrMapOvr>
    <a:masterClrMapping/>
  </p:clrMapOvr>
  <mc:AlternateContent xmlns:mc="http://schemas.openxmlformats.org/markup-compatibility/2006">
    <mc:Choice xmlns=""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500" fill="hold"/>
                                        <p:tgtEl>
                                          <p:spTgt spid="3"/>
                                        </p:tgtEl>
                                        <p:attrNameLst>
                                          <p:attrName>ppt_w</p:attrName>
                                        </p:attrNameLst>
                                      </p:cBhvr>
                                      <p:tavLst>
                                        <p:tav tm="0">
                                          <p:val>
                                            <p:fltVal val="0"/>
                                          </p:val>
                                        </p:tav>
                                        <p:tav tm="100000">
                                          <p:val>
                                            <p:strVal val="#ppt_w"/>
                                          </p:val>
                                        </p:tav>
                                      </p:tavLst>
                                    </p:anim>
                                    <p:anim calcmode="lin" valueType="num">
                                      <p:cBhvr>
                                        <p:cTn id="15" dur="1500" fill="hold"/>
                                        <p:tgtEl>
                                          <p:spTgt spid="3"/>
                                        </p:tgtEl>
                                        <p:attrNameLst>
                                          <p:attrName>ppt_h</p:attrName>
                                        </p:attrNameLst>
                                      </p:cBhvr>
                                      <p:tavLst>
                                        <p:tav tm="0">
                                          <p:val>
                                            <p:fltVal val="0"/>
                                          </p:val>
                                        </p:tav>
                                        <p:tav tm="100000">
                                          <p:val>
                                            <p:strVal val="#ppt_h"/>
                                          </p:val>
                                        </p:tav>
                                      </p:tavLst>
                                    </p:anim>
                                    <p:animEffect transition="in" filter="fade">
                                      <p:cBhvr>
                                        <p:cTn id="16"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mlahanas.de/Greeks/LX/GreekComedy.jp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5760" y="0"/>
            <a:ext cx="9138240" cy="684581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dirty="0">
                <a:solidFill>
                  <a:srgbClr val="FF0000"/>
                </a:solidFill>
                <a:effectLst>
                  <a:outerShdw blurRad="38100" dist="38100" dir="2700000" algn="tl">
                    <a:srgbClr val="000000">
                      <a:alpha val="43137"/>
                    </a:srgbClr>
                  </a:outerShdw>
                </a:effectLst>
                <a:latin typeface="Cleanvertising" panose="020B0803030403020204" pitchFamily="34" charset="0"/>
              </a:rPr>
              <a:t>Εξελικτική πορεία τραγωδίας : </a:t>
            </a:r>
            <a:br>
              <a:rPr lang="el-GR" dirty="0">
                <a:solidFill>
                  <a:srgbClr val="FF0000"/>
                </a:solidFill>
                <a:effectLst>
                  <a:outerShdw blurRad="38100" dist="38100" dir="2700000" algn="tl">
                    <a:srgbClr val="000000">
                      <a:alpha val="43137"/>
                    </a:srgbClr>
                  </a:outerShdw>
                </a:effectLst>
                <a:latin typeface="Cleanvertising" panose="020B0803030403020204" pitchFamily="34" charset="0"/>
              </a:rPr>
            </a:br>
            <a:r>
              <a:rPr lang="el-GR" dirty="0">
                <a:solidFill>
                  <a:srgbClr val="FF0000"/>
                </a:solidFill>
                <a:effectLst>
                  <a:outerShdw blurRad="38100" dist="38100" dir="2700000" algn="tl">
                    <a:srgbClr val="000000">
                      <a:alpha val="43137"/>
                    </a:srgbClr>
                  </a:outerShdw>
                </a:effectLst>
                <a:latin typeface="Cleanvertising" panose="020B0803030403020204" pitchFamily="34" charset="0"/>
              </a:rPr>
              <a:t>1. Αρίων </a:t>
            </a:r>
            <a:r>
              <a:rPr lang="el-GR" dirty="0" smtClean="0">
                <a:solidFill>
                  <a:srgbClr val="FF0000"/>
                </a:solidFill>
                <a:effectLst>
                  <a:outerShdw blurRad="38100" dist="38100" dir="2700000" algn="tl">
                    <a:srgbClr val="000000">
                      <a:alpha val="43137"/>
                    </a:srgbClr>
                  </a:outerShdw>
                </a:effectLst>
                <a:latin typeface="Cleanvertising" panose="020B0803030403020204" pitchFamily="34" charset="0"/>
              </a:rPr>
              <a:t>από τη Λέσβο</a:t>
            </a:r>
            <a:endParaRPr lang="el-GR" dirty="0">
              <a:solidFill>
                <a:srgbClr val="FF0000"/>
              </a:solidFill>
              <a:effectLst>
                <a:outerShdw blurRad="38100" dist="38100" dir="2700000" algn="tl">
                  <a:srgbClr val="000000">
                    <a:alpha val="43137"/>
                  </a:srgbClr>
                </a:outerShdw>
              </a:effectLst>
              <a:latin typeface="Cleanvertising" panose="020B0803030403020204" pitchFamily="34" charset="0"/>
            </a:endParaRPr>
          </a:p>
        </p:txBody>
      </p:sp>
      <p:sp>
        <p:nvSpPr>
          <p:cNvPr id="4" name="Θέση υποσέλιδου 3"/>
          <p:cNvSpPr>
            <a:spLocks noGrp="1"/>
          </p:cNvSpPr>
          <p:nvPr>
            <p:ph type="ftr" sz="quarter" idx="11"/>
          </p:nvPr>
        </p:nvSpPr>
        <p:spPr>
          <a:xfrm>
            <a:off x="467544" y="6356350"/>
            <a:ext cx="8208912" cy="365125"/>
          </a:xfrm>
        </p:spPr>
        <p:txBody>
          <a:bodyPr/>
          <a:lstStyle/>
          <a:p>
            <a:r>
              <a:rPr lang="el-GR" dirty="0" smtClean="0">
                <a:solidFill>
                  <a:srgbClr val="002060"/>
                </a:solidFill>
                <a:latin typeface="Cleanvertising" panose="020B0803030403020204" pitchFamily="34" charset="0"/>
              </a:rPr>
              <a:t>ΑΡΧΑΙΑ ΕΛΛΗΝΙΚΗ ΓΛΩΣΣΑ &amp; ΓΡΑΜΜΑΤΕΙΑ - ΣΟΦΟΚΛΕΟΥΣ "ΑΝΤΙΓΟΝΗ": ΕΙΣΑΓΩΓΗ</a:t>
            </a:r>
            <a:endParaRPr lang="el-GR" dirty="0">
              <a:solidFill>
                <a:srgbClr val="002060"/>
              </a:solidFill>
              <a:latin typeface="Cleanvertising" panose="020B0803030403020204" pitchFamily="34" charset="0"/>
            </a:endParaRPr>
          </a:p>
        </p:txBody>
      </p:sp>
      <p:sp>
        <p:nvSpPr>
          <p:cNvPr id="3" name="TextBox 2"/>
          <p:cNvSpPr txBox="1"/>
          <p:nvPr/>
        </p:nvSpPr>
        <p:spPr>
          <a:xfrm>
            <a:off x="539552" y="1772816"/>
            <a:ext cx="7992888" cy="3847207"/>
          </a:xfrm>
          <a:prstGeom prst="rect">
            <a:avLst/>
          </a:prstGeom>
          <a:noFill/>
        </p:spPr>
        <p:txBody>
          <a:bodyPr wrap="square" rtlCol="0">
            <a:spAutoFit/>
          </a:bodyPr>
          <a:lstStyle/>
          <a:p>
            <a:pPr algn="just"/>
            <a:r>
              <a:rPr lang="el-GR" sz="2000" dirty="0">
                <a:solidFill>
                  <a:srgbClr val="002060"/>
                </a:solidFill>
                <a:latin typeface="Cleanvertising" panose="020B0803030403020204" pitchFamily="34" charset="0"/>
              </a:rPr>
              <a:t>προσλαμβάνεται από τον τύραννο της Κορίνθου, Περίανδρο, στις αρχές του 6ου αιώνα </a:t>
            </a:r>
            <a:r>
              <a:rPr lang="el-GR" sz="2000" dirty="0" err="1">
                <a:solidFill>
                  <a:srgbClr val="002060"/>
                </a:solidFill>
                <a:latin typeface="Cleanvertising" panose="020B0803030403020204" pitchFamily="34" charset="0"/>
              </a:rPr>
              <a:t>π.Χ.</a:t>
            </a:r>
            <a:r>
              <a:rPr lang="el-GR" sz="2000" dirty="0">
                <a:solidFill>
                  <a:srgbClr val="002060"/>
                </a:solidFill>
                <a:latin typeface="Cleanvertising" panose="020B0803030403020204" pitchFamily="34" charset="0"/>
              </a:rPr>
              <a:t> για να διοργανώσει τις τελετές του Διονύσου. Καινοτομίες στις οποίες προέβη:</a:t>
            </a:r>
          </a:p>
          <a:p>
            <a:pPr algn="just"/>
            <a:endParaRPr lang="en-US" sz="1600" dirty="0" smtClean="0">
              <a:solidFill>
                <a:srgbClr val="002060"/>
              </a:solidFill>
              <a:latin typeface="Cleanvertising" panose="020B0803030403020204" pitchFamily="34" charset="0"/>
            </a:endParaRPr>
          </a:p>
          <a:p>
            <a:pPr algn="just"/>
            <a:r>
              <a:rPr lang="el-GR" sz="2400" dirty="0" smtClean="0">
                <a:solidFill>
                  <a:srgbClr val="002060"/>
                </a:solidFill>
                <a:latin typeface="Cleanvertising" panose="020B0803030403020204" pitchFamily="34" charset="0"/>
              </a:rPr>
              <a:t>α</a:t>
            </a:r>
            <a:r>
              <a:rPr lang="el-GR" sz="2400" dirty="0">
                <a:solidFill>
                  <a:srgbClr val="002060"/>
                </a:solidFill>
                <a:latin typeface="Cleanvertising" panose="020B0803030403020204" pitchFamily="34" charset="0"/>
              </a:rPr>
              <a:t>) δημιουργεί χορό 50 ατόμων.</a:t>
            </a:r>
          </a:p>
          <a:p>
            <a:pPr algn="just"/>
            <a:r>
              <a:rPr lang="el-GR" sz="2400" dirty="0">
                <a:solidFill>
                  <a:srgbClr val="002060"/>
                </a:solidFill>
                <a:latin typeface="Cleanvertising" panose="020B0803030403020204" pitchFamily="34" charset="0"/>
              </a:rPr>
              <a:t>β) τα μέλη του χορού φοράνε μάσκες σατύρων.</a:t>
            </a:r>
          </a:p>
          <a:p>
            <a:pPr algn="just"/>
            <a:r>
              <a:rPr lang="el-GR" sz="2400" dirty="0">
                <a:solidFill>
                  <a:srgbClr val="002060"/>
                </a:solidFill>
                <a:latin typeface="Cleanvertising" panose="020B0803030403020204" pitchFamily="34" charset="0"/>
              </a:rPr>
              <a:t>γ) το χορό ασκούσε ο ίδιος ο ποιητής.</a:t>
            </a:r>
          </a:p>
          <a:p>
            <a:pPr algn="just"/>
            <a:r>
              <a:rPr lang="el-GR" sz="2400" dirty="0">
                <a:solidFill>
                  <a:srgbClr val="002060"/>
                </a:solidFill>
                <a:latin typeface="Cleanvertising" panose="020B0803030403020204" pitchFamily="34" charset="0"/>
              </a:rPr>
              <a:t>δ) το περιεχόμενο του διθυράμβου ήταν σχετικό με τον θεό αλλά και με πιο διευρυμένη θεματολογία.</a:t>
            </a:r>
          </a:p>
          <a:p>
            <a:pPr algn="just"/>
            <a:r>
              <a:rPr lang="el-GR" sz="2400" dirty="0">
                <a:solidFill>
                  <a:srgbClr val="002060"/>
                </a:solidFill>
                <a:latin typeface="Cleanvertising" panose="020B0803030403020204" pitchFamily="34" charset="0"/>
              </a:rPr>
              <a:t>ε) συνοδεία κιθάρας.</a:t>
            </a:r>
          </a:p>
          <a:p>
            <a:pPr algn="just"/>
            <a:r>
              <a:rPr lang="el-GR" sz="2400" dirty="0">
                <a:solidFill>
                  <a:srgbClr val="002060"/>
                </a:solidFill>
                <a:latin typeface="Cleanvertising" panose="020B0803030403020204" pitchFamily="34" charset="0"/>
              </a:rPr>
              <a:t>στ) χορευτικές κινήσεις. </a:t>
            </a:r>
          </a:p>
        </p:txBody>
      </p:sp>
    </p:spTree>
    <p:extLst>
      <p:ext uri="{BB962C8B-B14F-4D97-AF65-F5344CB8AC3E}">
        <p14:creationId xmlns="" xmlns:p14="http://schemas.microsoft.com/office/powerpoint/2010/main" val="2946788859"/>
      </p:ext>
    </p:extLst>
  </p:cSld>
  <p:clrMapOvr>
    <a:masterClrMapping/>
  </p:clrMapOvr>
  <mc:AlternateContent xmlns:mc="http://schemas.openxmlformats.org/markup-compatibility/2006">
    <mc:Choice xmlns=""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1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1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1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1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1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1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1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1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1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1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1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15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1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1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8" dur="1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1077</TotalTime>
  <Words>2514</Words>
  <Application>Microsoft Office PowerPoint</Application>
  <PresentationFormat>Προβολή στην οθόνη (4:3)</PresentationFormat>
  <Paragraphs>309</Paragraphs>
  <Slides>49</Slides>
  <Notes>3</Notes>
  <HiddenSlides>0</HiddenSlides>
  <MMClips>0</MMClips>
  <ScaleCrop>false</ScaleCrop>
  <HeadingPairs>
    <vt:vector size="4" baseType="variant">
      <vt:variant>
        <vt:lpstr>Θέμα</vt:lpstr>
      </vt:variant>
      <vt:variant>
        <vt:i4>2</vt:i4>
      </vt:variant>
      <vt:variant>
        <vt:lpstr>Τίτλοι διαφανειών</vt:lpstr>
      </vt:variant>
      <vt:variant>
        <vt:i4>49</vt:i4>
      </vt:variant>
    </vt:vector>
  </HeadingPairs>
  <TitlesOfParts>
    <vt:vector size="51" baseType="lpstr">
      <vt:lpstr>1_Θέμα του Office</vt:lpstr>
      <vt:lpstr>2_Θέμα του Office</vt:lpstr>
      <vt:lpstr>Αρχαία Ελληνική Γλώσσα &amp; Γραμματεία:  Σοφοκλέους «Ἀντιγόνη» : Εισαγωγή</vt:lpstr>
      <vt:lpstr>Τα συστατικά του δράματος</vt:lpstr>
      <vt:lpstr>Από πού προήλθε το δράμα;</vt:lpstr>
      <vt:lpstr>Διόνυσος</vt:lpstr>
      <vt:lpstr>Διονυσιακές Γιορτές </vt:lpstr>
      <vt:lpstr>Είδη δράματος</vt:lpstr>
      <vt:lpstr>Από πού προέρχεται η λέξη «τραγωδία»; </vt:lpstr>
      <vt:lpstr>Εξελικτική πορεία τραγωδίας :  1. Αρίων από τη Λέσβο</vt:lpstr>
      <vt:lpstr>Εξελικτική πορεία τραγωδίας :  1. Αρίων από τη Λέσβο</vt:lpstr>
      <vt:lpstr>Εξελικτική πορεία τραγωδίας :  2. Θέσπης από το Διόνυσο</vt:lpstr>
      <vt:lpstr>Ορισμός τραγωδίας από Αριστοτέλη (1)</vt:lpstr>
      <vt:lpstr>Ορισμός τραγωδίας από Αριστοτέλη (2) </vt:lpstr>
      <vt:lpstr>Ορισμός τραγωδίας από Αριστοτέλη (3) </vt:lpstr>
      <vt:lpstr>Ορισμός τραγωδίας από Αριστοτέλη (4)</vt:lpstr>
      <vt:lpstr>Ορισμός τραγωδίας από Αριστοτέλη (5)</vt:lpstr>
      <vt:lpstr>Ορισμός τραγωδίας από Αριστοτέλη (6)</vt:lpstr>
      <vt:lpstr>Ορισμός τραγωδίας από Αριστοτέλη (7)</vt:lpstr>
      <vt:lpstr>Μέρη τραγωδίας </vt:lpstr>
      <vt:lpstr>Κατά ποσόν μέρη</vt:lpstr>
      <vt:lpstr>Κατά ποιόν μέρη</vt:lpstr>
      <vt:lpstr>Η δομή του αρχαίου θεάτρου</vt:lpstr>
      <vt:lpstr>Η δομή του αρχαίου θεάτρου</vt:lpstr>
      <vt:lpstr>Η δομή του αρχαίου θεάτρου</vt:lpstr>
      <vt:lpstr>Η δομή του αρχαίου θεάτρου</vt:lpstr>
      <vt:lpstr>Το αρχαίο θέατρο της Επιδαύρου</vt:lpstr>
      <vt:lpstr>Το αρχαίο θέατρο των Δελφών</vt:lpstr>
      <vt:lpstr>Το αρχαίο θέατρο της Δήλου</vt:lpstr>
      <vt:lpstr>Θέατρο αρχαίας Δωδώνης </vt:lpstr>
      <vt:lpstr>Το θέατρο της αρχαίας Μεσσήνης</vt:lpstr>
      <vt:lpstr>Το αρχαίο θέατρο Θάσου</vt:lpstr>
      <vt:lpstr>Ευρωπαϊκός χάρτης αρχαίων θεάτρων</vt:lpstr>
      <vt:lpstr>Γιατί η διδασκαλία νέων δραμάτων γινόταν πάντοτε την άνοιξη;</vt:lpstr>
      <vt:lpstr>Ευθύνη αρχόντων για τις εορτές</vt:lpstr>
      <vt:lpstr>Χορηγία</vt:lpstr>
      <vt:lpstr>Ποιοι έκριναν τα δραματικά έργα </vt:lpstr>
      <vt:lpstr>Οφέλη όσων συμμετείχαν στον δραματικό αγώνα</vt:lpstr>
      <vt:lpstr>Χορηγικό μνημείο Λυσικράτη</vt:lpstr>
      <vt:lpstr>Χορηγικό μνημείο Θρασύλου</vt:lpstr>
      <vt:lpstr>Οι συντελεστές της παράστασης</vt:lpstr>
      <vt:lpstr>Οι συντελεστές της παράστασης:  (α) ο ποιητής</vt:lpstr>
      <vt:lpstr>Οι συντελεστές της παράστασης: (β) οι ηθοποιοί</vt:lpstr>
      <vt:lpstr>Οι συντελεστές της παράστασης: (γ) ο χορός</vt:lpstr>
      <vt:lpstr>Οι συντελεστές της παράστασης: (δ) το κοινό</vt:lpstr>
      <vt:lpstr>το «ᾨδεῖον» του Περικλή</vt:lpstr>
      <vt:lpstr>Διαφάνεια 45</vt:lpstr>
      <vt:lpstr>Διαφάνεια 46</vt:lpstr>
      <vt:lpstr>Διαφάνεια 47</vt:lpstr>
      <vt:lpstr>Διαφάνεια 48</vt:lpstr>
      <vt:lpstr>Σας ευχαριστώ για την υπομονή σας!</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Αρχαία Ελληνική Γλώσσα &amp; Γραμματεία:  Σοφοκλέους «Ἀντιγόνη» : Εισαγωγή</dc:title>
  <dc:creator>Θάνος</dc:creator>
  <cp:lastModifiedBy>User</cp:lastModifiedBy>
  <cp:revision>92</cp:revision>
  <dcterms:created xsi:type="dcterms:W3CDTF">2014-08-06T06:55:17Z</dcterms:created>
  <dcterms:modified xsi:type="dcterms:W3CDTF">2017-09-13T10:25:55Z</dcterms:modified>
</cp:coreProperties>
</file>