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33"/>
  </p:notesMasterIdLst>
  <p:sldIdLst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12" r:id="rId22"/>
    <p:sldId id="323" r:id="rId23"/>
    <p:sldId id="315" r:id="rId24"/>
    <p:sldId id="317" r:id="rId25"/>
    <p:sldId id="321" r:id="rId26"/>
    <p:sldId id="322" r:id="rId27"/>
    <p:sldId id="314" r:id="rId28"/>
    <p:sldId id="310" r:id="rId29"/>
    <p:sldId id="311" r:id="rId30"/>
    <p:sldId id="324" r:id="rId31"/>
    <p:sldId id="325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>
      <p:cViewPr varScale="1">
        <p:scale>
          <a:sx n="72" d="100"/>
          <a:sy n="72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395ED-9958-4DBA-8AA3-02053165C422}" type="datetimeFigureOut">
              <a:rPr lang="el-GR" smtClean="0"/>
              <a:t>30/10/2021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11594-AB59-4E33-AE41-9E065816B7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32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BEE82-11C7-4260-8AD5-5124F78950C8}" type="slidenum">
              <a:rPr lang="el-GR" altLang="el-GR">
                <a:solidFill>
                  <a:prstClr val="black"/>
                </a:solidFill>
              </a:rPr>
              <a:pPr/>
              <a:t>1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E4757-DBB7-46F6-9C47-A0127AA12F68}" type="slidenum">
              <a:rPr lang="el-GR" altLang="el-GR">
                <a:solidFill>
                  <a:prstClr val="black"/>
                </a:solidFill>
              </a:rPr>
              <a:pPr/>
              <a:t>13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F5C75-26B5-450B-8047-6FD7230CB588}" type="slidenum">
              <a:rPr lang="el-GR" altLang="el-GR">
                <a:solidFill>
                  <a:prstClr val="black"/>
                </a:solidFill>
              </a:rPr>
              <a:pPr/>
              <a:t>15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68A97-66DF-43F9-A25F-9746A5DC89BC}" type="slidenum">
              <a:rPr lang="el-GR" altLang="el-GR">
                <a:solidFill>
                  <a:prstClr val="black"/>
                </a:solidFill>
              </a:rPr>
              <a:pPr/>
              <a:t>19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6B1B4-ABD5-4F55-8D7C-46DD70DDBCF4}" type="slidenum">
              <a:rPr lang="el-GR" altLang="el-GR">
                <a:solidFill>
                  <a:prstClr val="black"/>
                </a:solidFill>
              </a:rPr>
              <a:pPr/>
              <a:t>3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A5EF1-4EE9-477E-A927-94BD14E6DE09}" type="slidenum">
              <a:rPr lang="el-GR" altLang="el-GR">
                <a:solidFill>
                  <a:prstClr val="black"/>
                </a:solidFill>
              </a:rPr>
              <a:pPr/>
              <a:t>4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55FAE-9C1A-463D-A28C-E6C34B87D0E7}" type="slidenum">
              <a:rPr lang="el-GR" altLang="el-GR">
                <a:solidFill>
                  <a:prstClr val="black"/>
                </a:solidFill>
              </a:rPr>
              <a:pPr/>
              <a:t>5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1657B-C310-437E-9370-5E27D7018E0C}" type="slidenum">
              <a:rPr lang="el-GR" altLang="el-GR">
                <a:solidFill>
                  <a:prstClr val="black"/>
                </a:solidFill>
              </a:rPr>
              <a:pPr/>
              <a:t>6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82160-D3B8-49F9-8863-6CF35EE4EF82}" type="slidenum">
              <a:rPr lang="el-GR" altLang="el-GR">
                <a:solidFill>
                  <a:prstClr val="black"/>
                </a:solidFill>
              </a:rPr>
              <a:pPr/>
              <a:t>7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D85A2-91C7-4793-BDBE-641DD734D8E9}" type="slidenum">
              <a:rPr lang="el-GR" altLang="el-GR">
                <a:solidFill>
                  <a:prstClr val="black"/>
                </a:solidFill>
              </a:rPr>
              <a:pPr/>
              <a:t>8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3151C-5700-40E6-A83B-91D2DE0A3F77}" type="slidenum">
              <a:rPr lang="el-GR" altLang="el-GR">
                <a:solidFill>
                  <a:prstClr val="black"/>
                </a:solidFill>
              </a:rPr>
              <a:pPr/>
              <a:t>10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4836F-20E9-44E9-A51E-C40D4234DD69}" type="slidenum">
              <a:rPr lang="el-GR" altLang="el-GR">
                <a:solidFill>
                  <a:prstClr val="black"/>
                </a:solidFill>
              </a:rPr>
              <a:pPr/>
              <a:t>11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3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2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3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64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</a:t>
            </a:r>
            <a:r>
              <a:rPr lang="en-US" altLang="el-GR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09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</a:t>
            </a:r>
            <a:r>
              <a:rPr lang="en-US" altLang="el-GR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16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3BB27-BDB1-40FB-B41D-9EF75B8A0D01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31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20857-DED0-4C19-BF2A-1C9309676A3B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26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F5EC3-C196-4243-911B-23A49849AB05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5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56A23-6C6B-4277-A37C-FCF5F8958837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97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F405F-6176-48F1-BD50-409D6DEAF7F1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1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77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357B8-BC69-4497-A72C-FE76DFCD46B4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23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B2B99-7E53-468C-AF3F-7BB1DA1D16DA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67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4007A-E71B-4EBF-8808-6C32DAADB7C7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83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51EC-1B3A-42A8-B76B-26F3F0D8B16F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29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C5E22-ED50-44B7-8E62-32649DF7B35D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26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10CDD-51DF-4E97-AA5F-FAAD76435735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7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B9225D-BA0C-4F81-8768-6DB27AF0345A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6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3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4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9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5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5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0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4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60BC15-668E-46A5-9E84-EA8286DD4522}" type="slidenum">
              <a:rPr lang="el-GR" alt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9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.jpe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lias.gr/index.php?option=com_content&amp;task=view&amp;id=160&amp;Itemid=32&amp;catid=2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3.png"/><Relationship Id="rId10" Type="http://schemas.openxmlformats.org/officeDocument/2006/relationships/image" Target="../media/image8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3.wmf"/><Relationship Id="rId18" Type="http://schemas.openxmlformats.org/officeDocument/2006/relationships/image" Target="../media/image23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2.wmf"/><Relationship Id="rId5" Type="http://schemas.openxmlformats.org/officeDocument/2006/relationships/image" Target="../media/image22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1.png"/><Relationship Id="rId9" Type="http://schemas.openxmlformats.org/officeDocument/2006/relationships/image" Target="../media/image11.wmf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I7tYngi_MI" TargetMode="External"/><Relationship Id="rId2" Type="http://schemas.openxmlformats.org/officeDocument/2006/relationships/hyperlink" Target="https://www.youtube.com/watch?v=OUQ2kwheSU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likonet200.blogspot.gr/p/11.html" TargetMode="External"/><Relationship Id="rId5" Type="http://schemas.openxmlformats.org/officeDocument/2006/relationships/hyperlink" Target="https://epikuross.wordpress.com/2014/09/24/%CE%B7-%CF%85%CE%BB%CE%B7-%CE%B7-%CE%BA%CE%B9%CE%BD%CE%B7%CF%83%CE%B7-%CF%87%CF%89%CF%81%CE%BF%CF%83-%CE%BA-%CF%87%CF%81%CE%BF%CE%BD%CE%BF%CF%83-%CE%BC%CE%B5%CF%81%CE%BF%CF%82-%CE%B1/" TargetMode="External"/><Relationship Id="rId4" Type="http://schemas.openxmlformats.org/officeDocument/2006/relationships/hyperlink" Target="http://physiclessons.blogspot.gr/2012/11/blog-post_12.html#.WcIdm7KrSM8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erkopanas.blogspot.com/2017/09/hot-potatoes.html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books/ml_science_share/vis_sim/mfm05_pg7_relmotion/mfm05_pg7_relmotion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z="1200" dirty="0" err="1">
                <a:solidFill>
                  <a:srgbClr val="000000"/>
                </a:solidFill>
              </a:rPr>
              <a:t>Μερκ</a:t>
            </a:r>
            <a:r>
              <a:rPr lang="el-GR" altLang="el-GR" sz="1200" dirty="0">
                <a:solidFill>
                  <a:srgbClr val="000000"/>
                </a:solidFill>
              </a:rPr>
              <a:t>. Παναγιωτόπουλος - Φυσικός                </a:t>
            </a:r>
            <a:r>
              <a:rPr lang="el-GR" altLang="el-GR" sz="1200" dirty="0" err="1">
                <a:solidFill>
                  <a:srgbClr val="000000"/>
                </a:solidFill>
              </a:rPr>
              <a:t>www.merkopanas.blogspot.gr</a:t>
            </a:r>
            <a:endParaRPr lang="el-GR" altLang="el-GR" sz="1200" dirty="0">
              <a:solidFill>
                <a:srgbClr val="000000"/>
              </a:solidFill>
            </a:endParaRPr>
          </a:p>
        </p:txBody>
      </p:sp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FE8C-1595-4008-A8D5-72A8BF3418AA}" type="slidenum">
              <a:rPr lang="el-GR" altLang="el-GR">
                <a:solidFill>
                  <a:srgbClr val="000000"/>
                </a:solidFill>
              </a:rPr>
              <a:pPr/>
              <a:t>1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772400" cy="720229"/>
          </a:xfrm>
        </p:spPr>
        <p:txBody>
          <a:bodyPr/>
          <a:lstStyle/>
          <a:p>
            <a:r>
              <a:rPr lang="el-GR" altLang="el-G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Κινητική</a:t>
            </a:r>
            <a:r>
              <a:rPr lang="en-US" altLang="el-G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του υλικού σημείου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038855" cy="3398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825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2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3E7C-0443-42EE-B73A-19592393F66A}" type="slidenum">
              <a:rPr lang="el-GR" altLang="el-GR">
                <a:solidFill>
                  <a:srgbClr val="000000"/>
                </a:solidFill>
              </a:rPr>
              <a:pPr/>
              <a:t>10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203848" y="229147"/>
            <a:ext cx="31759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Διάνυσμα θέσης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5507893" y="600101"/>
            <a:ext cx="2090614" cy="961480"/>
          </a:xfrm>
          <a:prstGeom prst="cloudCallout">
            <a:avLst>
              <a:gd name="adj1" fmla="val 77466"/>
              <a:gd name="adj2" fmla="val 99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 b="1" i="1" dirty="0">
                <a:solidFill>
                  <a:srgbClr val="000000"/>
                </a:solidFill>
                <a:latin typeface="Comic Sans MS" pitchFamily="66" charset="0"/>
              </a:rPr>
              <a:t>Τι είναι αυτό πάλι</a:t>
            </a:r>
            <a:r>
              <a:rPr lang="en-US" altLang="el-GR" b="1" i="1" dirty="0">
                <a:solidFill>
                  <a:srgbClr val="000000"/>
                </a:solidFill>
                <a:latin typeface="Comic Sans MS" pitchFamily="66" charset="0"/>
              </a:rPr>
              <a:t>;</a:t>
            </a:r>
            <a:endParaRPr lang="el-GR" altLang="el-GR" b="1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0" y="4221163"/>
            <a:ext cx="4716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150863" y="3075816"/>
            <a:ext cx="75612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Το διάνυσμα έχει ως αρχή, την αρχή Ο (του άξονα) των μετρήσεων και τέλος το σημείο στο οποίο βρίσκεται το σώμα.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Text Box 10"/>
              <p:cNvSpPr txBox="1">
                <a:spLocks noChangeArrowheads="1"/>
              </p:cNvSpPr>
              <p:nvPr/>
            </p:nvSpPr>
            <p:spPr bwMode="auto">
              <a:xfrm>
                <a:off x="1295524" y="1807223"/>
                <a:ext cx="7416552" cy="1426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Το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διάνυσμα θέσης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el-GR" altLang="el-GR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 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είναι διανυσματικό μέγεθος και μας βοηθά να προσδιορίσουμε τη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θέση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 ενός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σώματος </a:t>
                </a:r>
                <a:r>
                  <a:rPr lang="el-GR" altLang="el-GR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(σημειακού αντικειμένου)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34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524" y="1807223"/>
                <a:ext cx="7416552" cy="1426288"/>
              </a:xfrm>
              <a:prstGeom prst="rect">
                <a:avLst/>
              </a:prstGeom>
              <a:blipFill>
                <a:blip r:embed="rId4"/>
                <a:stretch>
                  <a:fillRect l="-987" r="-1234" b="-85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251887" y="4744811"/>
            <a:ext cx="3563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Διάνυσμα θέσης σημείου Μ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:</a:t>
            </a:r>
            <a:r>
              <a:rPr lang="en-US" altLang="el-GR" sz="2000" b="1" i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l-GR" altLang="el-GR" sz="2000" b="1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468313" y="5229225"/>
            <a:ext cx="4535487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dirty="0">
                <a:solidFill>
                  <a:srgbClr val="000000"/>
                </a:solidFill>
                <a:latin typeface="Comic Sans MS" pitchFamily="66" charset="0"/>
              </a:rPr>
              <a:t>μέτρο του διανύσματος</a:t>
            </a:r>
            <a:r>
              <a:rPr lang="el-GR" altLang="el-GR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  <a:r>
              <a:rPr lang="el-GR" altLang="el-G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</a:t>
            </a:r>
            <a:r>
              <a:rPr lang="el-GR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  <a:r>
              <a:rPr lang="en-US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cm</a:t>
            </a:r>
            <a:endParaRPr lang="el-GR" alt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dirty="0">
                <a:solidFill>
                  <a:srgbClr val="000000"/>
                </a:solidFill>
                <a:latin typeface="Comic Sans MS" pitchFamily="66" charset="0"/>
              </a:rPr>
              <a:t>(αριθμητική τιμή </a:t>
            </a:r>
            <a:r>
              <a:rPr lang="en-US" altLang="el-GR" dirty="0">
                <a:solidFill>
                  <a:srgbClr val="000000"/>
                </a:solidFill>
                <a:latin typeface="Comic Sans MS" pitchFamily="66" charset="0"/>
              </a:rPr>
              <a:t> x</a:t>
            </a:r>
            <a:r>
              <a:rPr lang="el-GR" altLang="el-GR" dirty="0">
                <a:solidFill>
                  <a:srgbClr val="000000"/>
                </a:solidFill>
                <a:latin typeface="Comic Sans MS" pitchFamily="66" charset="0"/>
              </a:rPr>
              <a:t> = +5</a:t>
            </a:r>
            <a:r>
              <a:rPr lang="en-US" altLang="el-GR" dirty="0">
                <a:solidFill>
                  <a:srgbClr val="000000"/>
                </a:solidFill>
                <a:latin typeface="Comic Sans MS" pitchFamily="66" charset="0"/>
              </a:rPr>
              <a:t>cm)</a:t>
            </a:r>
            <a:endParaRPr lang="el-GR" altLang="el-GR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5148264" y="4221163"/>
            <a:ext cx="3663950" cy="2084387"/>
            <a:chOff x="3243" y="2614"/>
            <a:chExt cx="2308" cy="1313"/>
          </a:xfrm>
        </p:grpSpPr>
        <p:grpSp>
          <p:nvGrpSpPr>
            <p:cNvPr id="14365" name="Group 29"/>
            <p:cNvGrpSpPr>
              <a:grpSpLocks/>
            </p:cNvGrpSpPr>
            <p:nvPr/>
          </p:nvGrpSpPr>
          <p:grpSpPr bwMode="auto">
            <a:xfrm>
              <a:off x="3243" y="2614"/>
              <a:ext cx="2308" cy="1313"/>
              <a:chOff x="3107" y="2251"/>
              <a:chExt cx="2308" cy="1313"/>
            </a:xfrm>
          </p:grpSpPr>
          <p:graphicFrame>
            <p:nvGraphicFramePr>
              <p:cNvPr id="14341" name="Object 5"/>
              <p:cNvGraphicFramePr>
                <a:graphicFrameLocks noChangeAspect="1"/>
              </p:cNvGraphicFramePr>
              <p:nvPr/>
            </p:nvGraphicFramePr>
            <p:xfrm>
              <a:off x="3107" y="2251"/>
              <a:ext cx="2308" cy="1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73" name="Φωτογραφία του Photo Editor" r:id="rId5" imgW="2142857" imgH="1219370" progId="MSPhotoEd.3">
                      <p:embed/>
                    </p:oleObj>
                  </mc:Choice>
                  <mc:Fallback>
                    <p:oleObj name="Φωτογραφία του Photo Editor" r:id="rId5" imgW="2142857" imgH="1219370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7" y="2251"/>
                            <a:ext cx="2308" cy="13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50" name="Line 14"/>
              <p:cNvSpPr>
                <a:spLocks noChangeShapeType="1"/>
              </p:cNvSpPr>
              <p:nvPr/>
            </p:nvSpPr>
            <p:spPr bwMode="auto">
              <a:xfrm flipV="1">
                <a:off x="4830" y="2976"/>
                <a:ext cx="0" cy="27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353" name="Line 17"/>
              <p:cNvSpPr>
                <a:spLocks noChangeShapeType="1"/>
              </p:cNvSpPr>
              <p:nvPr/>
            </p:nvSpPr>
            <p:spPr bwMode="auto">
              <a:xfrm>
                <a:off x="3539" y="2732"/>
                <a:ext cx="0" cy="2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360" name="Line 24"/>
              <p:cNvSpPr>
                <a:spLocks noChangeShapeType="1"/>
              </p:cNvSpPr>
              <p:nvPr/>
            </p:nvSpPr>
            <p:spPr bwMode="auto">
              <a:xfrm>
                <a:off x="3560" y="2866"/>
                <a:ext cx="127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4921" y="3521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b="1">
                  <a:solidFill>
                    <a:srgbClr val="000000"/>
                  </a:solidFill>
                  <a:latin typeface="Comic Sans MS" pitchFamily="66" charset="0"/>
                </a:rPr>
                <a:t>Μ</a:t>
              </a:r>
            </a:p>
          </p:txBody>
        </p:sp>
      </p:grpSp>
      <p:graphicFrame>
        <p:nvGraphicFramePr>
          <p:cNvPr id="14368" name="Object 3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" name="Εξίσωση" r:id="rId7" imgW="114120" imgH="215640" progId="Equation.3">
                  <p:embed/>
                </p:oleObj>
              </mc:Choice>
              <mc:Fallback>
                <p:oleObj name="Εξίσωση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2" y="2090738"/>
            <a:ext cx="1053130" cy="1003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201" y="934453"/>
            <a:ext cx="602263" cy="90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Ομάδα 2"/>
          <p:cNvGrpSpPr/>
          <p:nvPr/>
        </p:nvGrpSpPr>
        <p:grpSpPr>
          <a:xfrm>
            <a:off x="3758927" y="4670588"/>
            <a:ext cx="1209780" cy="523220"/>
            <a:chOff x="3770192" y="4618427"/>
            <a:chExt cx="1209780" cy="523220"/>
          </a:xfrm>
        </p:grpSpPr>
        <p:grpSp>
          <p:nvGrpSpPr>
            <p:cNvPr id="14375" name="Group 39"/>
            <p:cNvGrpSpPr>
              <a:grpSpLocks/>
            </p:cNvGrpSpPr>
            <p:nvPr/>
          </p:nvGrpSpPr>
          <p:grpSpPr bwMode="auto">
            <a:xfrm>
              <a:off x="3770192" y="4725538"/>
              <a:ext cx="946151" cy="400050"/>
              <a:chOff x="2426" y="2976"/>
              <a:chExt cx="596" cy="252"/>
            </a:xfrm>
          </p:grpSpPr>
          <p:sp>
            <p:nvSpPr>
              <p:cNvPr id="14358" name="Line 22"/>
              <p:cNvSpPr>
                <a:spLocks noChangeShapeType="1"/>
              </p:cNvSpPr>
              <p:nvPr/>
            </p:nvSpPr>
            <p:spPr bwMode="auto">
              <a:xfrm>
                <a:off x="2517" y="297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370" name="Text Box 34"/>
              <p:cNvSpPr txBox="1">
                <a:spLocks noChangeArrowheads="1"/>
              </p:cNvSpPr>
              <p:nvPr/>
            </p:nvSpPr>
            <p:spPr bwMode="auto">
              <a:xfrm>
                <a:off x="2426" y="2976"/>
                <a:ext cx="59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OM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 =</a:t>
                </a:r>
                <a:endParaRPr lang="en-US" altLang="el-GR" sz="2000" b="1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Ορθογώνιο 1"/>
                <p:cNvSpPr/>
                <p:nvPr/>
              </p:nvSpPr>
              <p:spPr>
                <a:xfrm>
                  <a:off x="4498751" y="4618427"/>
                  <a:ext cx="48122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oMath>
                    </m:oMathPara>
                  </a14:m>
                  <a:endParaRPr lang="el-GR" sz="2800" dirty="0"/>
                </a:p>
              </p:txBody>
            </p:sp>
          </mc:Choice>
          <mc:Fallback xmlns="">
            <p:sp>
              <p:nvSpPr>
                <p:cNvPr id="2" name="Ορθογώνιο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8751" y="4618427"/>
                  <a:ext cx="481221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6706289" y="4685336"/>
                <a:ext cx="5245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altLang="el-GR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l-GR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89" y="4685336"/>
                <a:ext cx="524503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6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3" grpId="0" animBg="1"/>
      <p:bldP spid="14348" grpId="0"/>
      <p:bldP spid="14346" grpId="0"/>
      <p:bldP spid="14356" grpId="0"/>
      <p:bldP spid="1436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BCB-DE24-42C7-B556-70715A67E0A2}" type="slidenum">
              <a:rPr lang="el-GR" altLang="el-GR">
                <a:solidFill>
                  <a:srgbClr val="000000"/>
                </a:solidFill>
              </a:rPr>
              <a:pPr/>
              <a:t>11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628775"/>
            <a:ext cx="7772400" cy="13668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altLang="el-G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3"/>
              </a:rPr>
              <a:t>Η μετατόπιση σωματίου πάνω σε άξονα</a:t>
            </a:r>
            <a:br>
              <a:rPr lang="en-US" altLang="el-G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l-GR" alt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Προσομοίωση</a:t>
            </a:r>
            <a:r>
              <a:rPr lang="en-US" alt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από </a:t>
            </a:r>
            <a:r>
              <a:rPr lang="en-US" altLang="el-GR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Seilias</a:t>
            </a:r>
            <a:r>
              <a:rPr lang="en-US" altLang="el-G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altLang="el-GR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BC11-4005-4BC6-8E81-571A5C6D60C0}" type="slidenum">
              <a:rPr lang="el-GR" altLang="el-GR">
                <a:solidFill>
                  <a:srgbClr val="000000"/>
                </a:solidFill>
              </a:rPr>
              <a:pPr/>
              <a:t>12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95288" y="1989138"/>
            <a:ext cx="8497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Παραδείγματα εύρεσης διανύσματος θέσης</a:t>
            </a:r>
            <a:endParaRPr lang="en-US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5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4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9519-FE5B-4C83-86D7-A4AD3F034C35}" type="slidenum">
              <a:rPr lang="el-GR" altLang="el-GR">
                <a:solidFill>
                  <a:srgbClr val="000000"/>
                </a:solidFill>
              </a:rPr>
              <a:pPr/>
              <a:t>13</a:t>
            </a:fld>
            <a:endParaRPr lang="el-GR" altLang="el-GR">
              <a:solidFill>
                <a:srgbClr val="000000"/>
              </a:solidFill>
            </a:endParaRPr>
          </a:p>
        </p:txBody>
      </p:sp>
      <p:grpSp>
        <p:nvGrpSpPr>
          <p:cNvPr id="20536" name="Group 56"/>
          <p:cNvGrpSpPr>
            <a:grpSpLocks/>
          </p:cNvGrpSpPr>
          <p:nvPr/>
        </p:nvGrpSpPr>
        <p:grpSpPr bwMode="auto">
          <a:xfrm>
            <a:off x="1042988" y="765175"/>
            <a:ext cx="7131050" cy="757238"/>
            <a:chOff x="657" y="482"/>
            <a:chExt cx="4492" cy="477"/>
          </a:xfrm>
        </p:grpSpPr>
        <p:grpSp>
          <p:nvGrpSpPr>
            <p:cNvPr id="20528" name="Group 48"/>
            <p:cNvGrpSpPr>
              <a:grpSpLocks/>
            </p:cNvGrpSpPr>
            <p:nvPr/>
          </p:nvGrpSpPr>
          <p:grpSpPr bwMode="auto">
            <a:xfrm>
              <a:off x="657" y="482"/>
              <a:ext cx="4310" cy="327"/>
              <a:chOff x="657" y="482"/>
              <a:chExt cx="4310" cy="327"/>
            </a:xfrm>
          </p:grpSpPr>
          <p:grpSp>
            <p:nvGrpSpPr>
              <p:cNvPr id="20527" name="Group 47"/>
              <p:cNvGrpSpPr>
                <a:grpSpLocks/>
              </p:cNvGrpSpPr>
              <p:nvPr/>
            </p:nvGrpSpPr>
            <p:grpSpPr bwMode="auto">
              <a:xfrm>
                <a:off x="657" y="482"/>
                <a:ext cx="4310" cy="327"/>
                <a:chOff x="657" y="482"/>
                <a:chExt cx="4310" cy="327"/>
              </a:xfrm>
            </p:grpSpPr>
            <p:sp>
              <p:nvSpPr>
                <p:cNvPr id="20484" name="Line 4"/>
                <p:cNvSpPr>
                  <a:spLocks noChangeShapeType="1"/>
                </p:cNvSpPr>
                <p:nvPr/>
              </p:nvSpPr>
              <p:spPr bwMode="auto">
                <a:xfrm>
                  <a:off x="793" y="709"/>
                  <a:ext cx="41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l-GR" sz="24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48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57" y="482"/>
                  <a:ext cx="4083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2800">
                      <a:solidFill>
                        <a:srgbClr val="000000"/>
                      </a:solidFill>
                    </a:rPr>
                    <a:t>      .     .     .     .     .     .     .     .     .     .     .</a:t>
                  </a:r>
                </a:p>
              </p:txBody>
            </p:sp>
          </p:grpSp>
          <p:grpSp>
            <p:nvGrpSpPr>
              <p:cNvPr id="20526" name="Group 46"/>
              <p:cNvGrpSpPr>
                <a:grpSpLocks/>
              </p:cNvGrpSpPr>
              <p:nvPr/>
            </p:nvGrpSpPr>
            <p:grpSpPr bwMode="auto">
              <a:xfrm>
                <a:off x="930" y="482"/>
                <a:ext cx="3628" cy="212"/>
                <a:chOff x="930" y="482"/>
                <a:chExt cx="3628" cy="212"/>
              </a:xfrm>
            </p:grpSpPr>
            <p:sp>
              <p:nvSpPr>
                <p:cNvPr id="2048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653" y="482"/>
                  <a:ext cx="18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0</a:t>
                  </a:r>
                </a:p>
              </p:txBody>
            </p:sp>
            <p:sp>
              <p:nvSpPr>
                <p:cNvPr id="2048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971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+1</a:t>
                  </a:r>
                </a:p>
              </p:txBody>
            </p:sp>
            <p:sp>
              <p:nvSpPr>
                <p:cNvPr id="2049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288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+2</a:t>
                  </a:r>
                </a:p>
              </p:txBody>
            </p:sp>
            <p:sp>
              <p:nvSpPr>
                <p:cNvPr id="2049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606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+3</a:t>
                  </a:r>
                </a:p>
              </p:txBody>
            </p:sp>
            <p:sp>
              <p:nvSpPr>
                <p:cNvPr id="2049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286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+5</a:t>
                  </a:r>
                </a:p>
              </p:txBody>
            </p:sp>
            <p:sp>
              <p:nvSpPr>
                <p:cNvPr id="2049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969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+4</a:t>
                  </a:r>
                </a:p>
              </p:txBody>
            </p:sp>
            <p:sp>
              <p:nvSpPr>
                <p:cNvPr id="2049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245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-1</a:t>
                  </a:r>
                </a:p>
              </p:txBody>
            </p:sp>
            <p:sp>
              <p:nvSpPr>
                <p:cNvPr id="2049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927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-2</a:t>
                  </a:r>
                </a:p>
              </p:txBody>
            </p:sp>
            <p:sp>
              <p:nvSpPr>
                <p:cNvPr id="2049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565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-3</a:t>
                  </a:r>
                </a:p>
              </p:txBody>
            </p:sp>
            <p:sp>
              <p:nvSpPr>
                <p:cNvPr id="2049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247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-4</a:t>
                  </a:r>
                </a:p>
              </p:txBody>
            </p:sp>
            <p:sp>
              <p:nvSpPr>
                <p:cNvPr id="2050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30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-5</a:t>
                  </a:r>
                </a:p>
              </p:txBody>
            </p:sp>
          </p:grpSp>
        </p:grpSp>
        <p:sp>
          <p:nvSpPr>
            <p:cNvPr id="20502" name="Text Box 22"/>
            <p:cNvSpPr txBox="1">
              <a:spLocks noChangeArrowheads="1"/>
            </p:cNvSpPr>
            <p:nvPr/>
          </p:nvSpPr>
          <p:spPr bwMode="auto">
            <a:xfrm>
              <a:off x="2653" y="709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Ο</a:t>
              </a:r>
            </a:p>
          </p:txBody>
        </p:sp>
        <p:sp>
          <p:nvSpPr>
            <p:cNvPr id="20517" name="Text Box 37"/>
            <p:cNvSpPr txBox="1">
              <a:spLocks noChangeArrowheads="1"/>
            </p:cNvSpPr>
            <p:nvPr/>
          </p:nvSpPr>
          <p:spPr bwMode="auto">
            <a:xfrm>
              <a:off x="4876" y="663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l-GR" sz="2400" b="1">
                  <a:solidFill>
                    <a:srgbClr val="000000"/>
                  </a:solidFill>
                  <a:latin typeface="Comic Sans MS" pitchFamily="66" charset="0"/>
                </a:rPr>
                <a:t>x</a:t>
              </a:r>
              <a:endParaRPr lang="el-GR" altLang="el-GR" sz="2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507" name="Text Box 27"/>
              <p:cNvSpPr txBox="1">
                <a:spLocks noChangeArrowheads="1"/>
              </p:cNvSpPr>
              <p:nvPr/>
            </p:nvSpPr>
            <p:spPr bwMode="auto">
              <a:xfrm>
                <a:off x="2051050" y="2133600"/>
                <a:ext cx="6696075" cy="5095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000" dirty="0">
                    <a:solidFill>
                      <a:srgbClr val="000000"/>
                    </a:solidFill>
                    <a:latin typeface="Comic Sans MS" pitchFamily="66" charset="0"/>
                  </a:rPr>
                  <a:t>Διάνυσμα θέσης</a:t>
                </a:r>
                <a:r>
                  <a:rPr lang="el-GR" altLang="el-GR" sz="2000" i="1" dirty="0">
                    <a:solidFill>
                      <a:srgbClr val="000000"/>
                    </a:solidFill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𝚶𝚨</m:t>
                        </m:r>
                      </m:e>
                    </m:acc>
                  </m:oMath>
                </a14:m>
                <a:r>
                  <a:rPr lang="en-US" altLang="el-GR" sz="2400" b="1" dirty="0">
                    <a:solidFill>
                      <a:srgbClr val="000000"/>
                    </a:solidFill>
                    <a:latin typeface="Comic Sans MS" pitchFamily="66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altLang="el-GR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l-GR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l-GR" altLang="el-GR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el-GR" sz="2400" i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l-GR" altLang="el-GR" sz="2400" i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n-US" altLang="el-GR" sz="2400" i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l-GR" altLang="el-GR" sz="2000" dirty="0">
                    <a:solidFill>
                      <a:srgbClr val="000000"/>
                    </a:solidFill>
                    <a:latin typeface="Comic Sans MS" pitchFamily="66" charset="0"/>
                  </a:rPr>
                  <a:t>με</a:t>
                </a:r>
                <a:r>
                  <a:rPr lang="el-GR" altLang="el-GR" sz="2400" i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l-GR" altLang="el-GR" sz="2400" b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ΟΑ=</a:t>
                </a:r>
                <a:r>
                  <a:rPr lang="en-US" altLang="el-GR" sz="2000" b="1" i="1" dirty="0">
                    <a:solidFill>
                      <a:srgbClr val="000000"/>
                    </a:solidFill>
                    <a:latin typeface="Comic Sans MS" pitchFamily="66" charset="0"/>
                  </a:rPr>
                  <a:t>x</a:t>
                </a:r>
                <a:r>
                  <a:rPr lang="en-US" altLang="el-GR" sz="2000" b="1" baseline="-25000" dirty="0">
                    <a:solidFill>
                      <a:srgbClr val="000000"/>
                    </a:solidFill>
                    <a:latin typeface="Comic Sans MS" pitchFamily="66" charset="0"/>
                  </a:rPr>
                  <a:t>1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=+3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cm</a:t>
                </a:r>
                <a:endParaRPr lang="el-GR" altLang="el-GR" sz="2000" i="1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507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050" y="2133600"/>
                <a:ext cx="6696075" cy="509588"/>
              </a:xfrm>
              <a:prstGeom prst="rect">
                <a:avLst/>
              </a:prstGeom>
              <a:blipFill>
                <a:blip r:embed="rId4"/>
                <a:stretch>
                  <a:fillRect b="-261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09" name="Text Box 29"/>
              <p:cNvSpPr txBox="1">
                <a:spLocks noChangeArrowheads="1"/>
              </p:cNvSpPr>
              <p:nvPr/>
            </p:nvSpPr>
            <p:spPr bwMode="auto">
              <a:xfrm>
                <a:off x="2124075" y="3213097"/>
                <a:ext cx="6480373" cy="508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000" dirty="0">
                    <a:solidFill>
                      <a:srgbClr val="000000"/>
                    </a:solidFill>
                    <a:latin typeface="Comic Sans MS" pitchFamily="66" charset="0"/>
                  </a:rPr>
                  <a:t>Διάνυσμα θέσης</a:t>
                </a:r>
                <a:r>
                  <a:rPr lang="el-GR" altLang="el-GR" sz="2000" i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𝚶</m:t>
                        </m:r>
                        <m:r>
                          <a:rPr lang="en-US" altLang="el-GR" sz="2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</m:acc>
                  </m:oMath>
                </a14:m>
                <a:r>
                  <a:rPr lang="en-US" altLang="el-GR" sz="2400" b="1" dirty="0">
                    <a:solidFill>
                      <a:srgbClr val="000000"/>
                    </a:solidFill>
                    <a:latin typeface="Comic Sans MS" pitchFamily="66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l-GR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l-GR" altLang="el-G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altLang="el-GR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l-GR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l-GR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l-GR" altLang="el-GR" sz="2000" i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n-US" altLang="el-GR" sz="2000" i="1" dirty="0">
                    <a:solidFill>
                      <a:srgbClr val="000000"/>
                    </a:solidFill>
                    <a:latin typeface="Comic Sans MS" pitchFamily="66" charset="0"/>
                  </a:rPr>
                  <a:t>  </a:t>
                </a:r>
                <a:r>
                  <a:rPr lang="el-GR" altLang="el-GR" sz="2000" dirty="0">
                    <a:solidFill>
                      <a:srgbClr val="000000"/>
                    </a:solidFill>
                    <a:latin typeface="Comic Sans MS" pitchFamily="66" charset="0"/>
                  </a:rPr>
                  <a:t>με</a:t>
                </a:r>
                <a:r>
                  <a:rPr lang="el-GR" altLang="el-GR" sz="2400" i="1" dirty="0">
                    <a:solidFill>
                      <a:srgbClr val="000000"/>
                    </a:solidFill>
                    <a:latin typeface="Comic Sans MS" pitchFamily="66" charset="0"/>
                  </a:rPr>
                  <a:t>  </a:t>
                </a:r>
                <a:r>
                  <a:rPr lang="en-US" altLang="el-GR" sz="2400" i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ΟΒ=</a:t>
                </a:r>
                <a:r>
                  <a:rPr lang="en-US" altLang="el-GR" sz="2000" b="1" i="1" dirty="0">
                    <a:solidFill>
                      <a:srgbClr val="000000"/>
                    </a:solidFill>
                    <a:latin typeface="Comic Sans MS" pitchFamily="66" charset="0"/>
                  </a:rPr>
                  <a:t>x</a:t>
                </a:r>
                <a:r>
                  <a:rPr lang="en-US" altLang="el-GR" sz="2000" b="1" baseline="-25000" dirty="0">
                    <a:solidFill>
                      <a:srgbClr val="000000"/>
                    </a:solidFill>
                    <a:latin typeface="Comic Sans MS" pitchFamily="66" charset="0"/>
                  </a:rPr>
                  <a:t>2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=+5cm</a:t>
                </a:r>
                <a:endParaRPr lang="el-GR" altLang="el-GR" sz="2000" i="1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509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4075" y="3213097"/>
                <a:ext cx="6480373" cy="508857"/>
              </a:xfrm>
              <a:prstGeom prst="rect">
                <a:avLst/>
              </a:prstGeom>
              <a:blipFill>
                <a:blip r:embed="rId5"/>
                <a:stretch>
                  <a:fillRect b="-261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12" name="Text Box 32"/>
              <p:cNvSpPr txBox="1">
                <a:spLocks noChangeArrowheads="1"/>
              </p:cNvSpPr>
              <p:nvPr/>
            </p:nvSpPr>
            <p:spPr bwMode="auto">
              <a:xfrm>
                <a:off x="2554287" y="4198461"/>
                <a:ext cx="5689600" cy="508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000" dirty="0">
                    <a:solidFill>
                      <a:srgbClr val="000000"/>
                    </a:solidFill>
                    <a:latin typeface="Comic Sans MS" pitchFamily="66" charset="0"/>
                  </a:rPr>
                  <a:t>Διάνυσμα θέσης</a:t>
                </a:r>
                <a:r>
                  <a:rPr lang="el-GR" altLang="el-GR" sz="2000" i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𝚶</m:t>
                        </m:r>
                        <m:r>
                          <a:rPr lang="el-GR" altLang="el-GR" sz="2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</m:acc>
                  </m:oMath>
                </a14:m>
                <a:r>
                  <a:rPr lang="el-GR" altLang="el-GR" sz="2400" b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n-US" altLang="el-GR" sz="2400" b="1" dirty="0">
                    <a:solidFill>
                      <a:srgbClr val="000000"/>
                    </a:solidFill>
                    <a:latin typeface="Comic Sans MS" pitchFamily="66" charset="0"/>
                  </a:rPr>
                  <a:t>=</a:t>
                </a:r>
                <a:r>
                  <a:rPr lang="el-GR" altLang="el-GR" sz="2400" b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altLang="el-GR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l-GR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l-GR" altLang="el-GR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l-GR" altLang="el-GR" sz="2400" i="1" dirty="0">
                    <a:solidFill>
                      <a:srgbClr val="000000"/>
                    </a:solidFill>
                    <a:latin typeface="Comic Sans MS" pitchFamily="66" charset="0"/>
                  </a:rPr>
                  <a:t>   </a:t>
                </a:r>
                <a:r>
                  <a:rPr lang="el-GR" altLang="el-GR" sz="2000" dirty="0">
                    <a:solidFill>
                      <a:srgbClr val="000000"/>
                    </a:solidFill>
                    <a:latin typeface="Comic Sans MS" pitchFamily="66" charset="0"/>
                  </a:rPr>
                  <a:t>με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Comic Sans MS" pitchFamily="66" charset="0"/>
                  </a:rPr>
                  <a:t>   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ΟΓ=</a:t>
                </a:r>
                <a:r>
                  <a:rPr lang="en-US" altLang="el-GR" sz="2000" b="1" i="1" dirty="0">
                    <a:solidFill>
                      <a:srgbClr val="000000"/>
                    </a:solidFill>
                    <a:latin typeface="Comic Sans MS" pitchFamily="66" charset="0"/>
                  </a:rPr>
                  <a:t>x</a:t>
                </a:r>
                <a:r>
                  <a:rPr lang="el-GR" altLang="el-GR" sz="2000" b="1" baseline="-25000" dirty="0">
                    <a:solidFill>
                      <a:srgbClr val="000000"/>
                    </a:solidFill>
                    <a:latin typeface="Comic Sans MS" pitchFamily="66" charset="0"/>
                  </a:rPr>
                  <a:t>3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=-4cm</a:t>
                </a:r>
                <a:endParaRPr lang="el-GR" altLang="el-GR" sz="2000" i="1" baseline="-25000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512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4287" y="4198461"/>
                <a:ext cx="5689600" cy="508857"/>
              </a:xfrm>
              <a:prstGeom prst="rect">
                <a:avLst/>
              </a:prstGeom>
              <a:blipFill>
                <a:blip r:embed="rId6"/>
                <a:stretch>
                  <a:fillRect l="-1072" b="-277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5795963" y="112553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</a:p>
        </p:txBody>
      </p:sp>
      <p:sp>
        <p:nvSpPr>
          <p:cNvPr id="20538" name="Text Box 58"/>
          <p:cNvSpPr txBox="1">
            <a:spLocks noChangeArrowheads="1"/>
          </p:cNvSpPr>
          <p:nvPr/>
        </p:nvSpPr>
        <p:spPr bwMode="auto">
          <a:xfrm>
            <a:off x="1098727" y="2220255"/>
            <a:ext cx="14398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Θέση Α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6877050" y="112553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Β</a:t>
            </a:r>
          </a:p>
        </p:txBody>
      </p:sp>
      <p:sp>
        <p:nvSpPr>
          <p:cNvPr id="20551" name="Text Box 71"/>
          <p:cNvSpPr txBox="1">
            <a:spLocks noChangeArrowheads="1"/>
          </p:cNvSpPr>
          <p:nvPr/>
        </p:nvSpPr>
        <p:spPr bwMode="auto">
          <a:xfrm>
            <a:off x="1135241" y="3299145"/>
            <a:ext cx="13684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Θέση Β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2051050" y="112553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</a:t>
            </a:r>
          </a:p>
        </p:txBody>
      </p:sp>
      <p:sp>
        <p:nvSpPr>
          <p:cNvPr id="20555" name="Text Box 75"/>
          <p:cNvSpPr txBox="1">
            <a:spLocks noChangeArrowheads="1"/>
          </p:cNvSpPr>
          <p:nvPr/>
        </p:nvSpPr>
        <p:spPr bwMode="auto">
          <a:xfrm>
            <a:off x="1135240" y="4307208"/>
            <a:ext cx="13684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Θέση Γ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:</a:t>
            </a:r>
          </a:p>
        </p:txBody>
      </p:sp>
      <p:grpSp>
        <p:nvGrpSpPr>
          <p:cNvPr id="9" name="Ομάδα 8"/>
          <p:cNvGrpSpPr/>
          <p:nvPr/>
        </p:nvGrpSpPr>
        <p:grpSpPr>
          <a:xfrm>
            <a:off x="4409940" y="1215232"/>
            <a:ext cx="1619522" cy="307181"/>
            <a:chOff x="4409940" y="1215232"/>
            <a:chExt cx="1619522" cy="307181"/>
          </a:xfrm>
        </p:grpSpPr>
        <p:cxnSp>
          <p:nvCxnSpPr>
            <p:cNvPr id="3" name="Ευθύγραμμο βέλος σύνδεσης 2"/>
            <p:cNvCxnSpPr/>
            <p:nvPr/>
          </p:nvCxnSpPr>
          <p:spPr>
            <a:xfrm>
              <a:off x="4409940" y="1522413"/>
              <a:ext cx="161952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6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585422"/>
                </p:ext>
              </p:extLst>
            </p:nvPr>
          </p:nvGraphicFramePr>
          <p:xfrm>
            <a:off x="5138049" y="1215232"/>
            <a:ext cx="261038" cy="294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1" name="Εξίσωση" r:id="rId7" imgW="203040" imgH="228600" progId="Equation.3">
                    <p:embed/>
                  </p:oleObj>
                </mc:Choice>
                <mc:Fallback>
                  <p:oleObj name="Εξίσωση" r:id="rId7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8049" y="1215232"/>
                          <a:ext cx="261038" cy="294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Ομάδα 9"/>
          <p:cNvGrpSpPr/>
          <p:nvPr/>
        </p:nvGrpSpPr>
        <p:grpSpPr>
          <a:xfrm>
            <a:off x="4409940" y="1662340"/>
            <a:ext cx="2646497" cy="326500"/>
            <a:chOff x="4409940" y="1662340"/>
            <a:chExt cx="2646497" cy="326500"/>
          </a:xfrm>
        </p:grpSpPr>
        <p:cxnSp>
          <p:nvCxnSpPr>
            <p:cNvPr id="50" name="Ευθύγραμμο βέλος σύνδεσης 49"/>
            <p:cNvCxnSpPr/>
            <p:nvPr/>
          </p:nvCxnSpPr>
          <p:spPr>
            <a:xfrm>
              <a:off x="4409940" y="1662340"/>
              <a:ext cx="264649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8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5742003"/>
                </p:ext>
              </p:extLst>
            </p:nvPr>
          </p:nvGraphicFramePr>
          <p:xfrm>
            <a:off x="5651501" y="1662340"/>
            <a:ext cx="290451" cy="326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2" name="Εξίσωση" r:id="rId9" imgW="203040" imgH="228600" progId="Equation.3">
                    <p:embed/>
                  </p:oleObj>
                </mc:Choice>
                <mc:Fallback>
                  <p:oleObj name="Εξίσωση" r:id="rId9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1501" y="1662340"/>
                          <a:ext cx="290451" cy="326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Ομάδα 10"/>
          <p:cNvGrpSpPr/>
          <p:nvPr/>
        </p:nvGrpSpPr>
        <p:grpSpPr>
          <a:xfrm>
            <a:off x="2268539" y="1323975"/>
            <a:ext cx="2087562" cy="342367"/>
            <a:chOff x="2268539" y="1323975"/>
            <a:chExt cx="2087562" cy="342367"/>
          </a:xfrm>
        </p:grpSpPr>
        <p:cxnSp>
          <p:nvCxnSpPr>
            <p:cNvPr id="52" name="Ευθύγραμμο βέλος σύνδεσης 51"/>
            <p:cNvCxnSpPr/>
            <p:nvPr/>
          </p:nvCxnSpPr>
          <p:spPr>
            <a:xfrm flipH="1">
              <a:off x="2268539" y="1323975"/>
              <a:ext cx="208756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0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9989861"/>
                </p:ext>
              </p:extLst>
            </p:nvPr>
          </p:nvGraphicFramePr>
          <p:xfrm>
            <a:off x="3116265" y="1323976"/>
            <a:ext cx="303608" cy="342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3" name="Εξίσωση" r:id="rId11" imgW="203040" imgH="228600" progId="Equation.3">
                    <p:embed/>
                  </p:oleObj>
                </mc:Choice>
                <mc:Fallback>
                  <p:oleObj name="Εξίσωση" r:id="rId11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6265" y="1323976"/>
                          <a:ext cx="303608" cy="342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594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7" grpId="0"/>
      <p:bldP spid="20509" grpId="0"/>
      <p:bldP spid="20512" grpId="0"/>
      <p:bldP spid="20504" grpId="0"/>
      <p:bldP spid="20538" grpId="0"/>
      <p:bldP spid="20503" grpId="0"/>
      <p:bldP spid="20551" grpId="0"/>
      <p:bldP spid="20506" grpId="0"/>
      <p:bldP spid="205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10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AF36-F4E5-4FBA-8D4D-75F3CECFBD5C}" type="slidenum">
              <a:rPr lang="el-GR" altLang="el-GR">
                <a:solidFill>
                  <a:srgbClr val="000000"/>
                </a:solidFill>
              </a:rPr>
              <a:pPr/>
              <a:t>14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403350" y="333375"/>
            <a:ext cx="6337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Μετατόπιση υλικού σημείου πάνω σε άξονα</a:t>
            </a:r>
            <a:endParaRPr lang="en-US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8" name="Text Box 6"/>
              <p:cNvSpPr txBox="1">
                <a:spLocks noChangeArrowheads="1"/>
              </p:cNvSpPr>
              <p:nvPr/>
            </p:nvSpPr>
            <p:spPr bwMode="auto">
              <a:xfrm>
                <a:off x="1403350" y="1463892"/>
                <a:ext cx="7142716" cy="1661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Η </a:t>
                </a:r>
                <a:r>
                  <a:rPr lang="el-GR" alt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μετατόπιση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 ενός υλικού σημείου πάνω σ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’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 έναν άξονα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εκφράζει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 τη </a:t>
                </a:r>
                <a:r>
                  <a:rPr lang="el-GR" alt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μεταβολή θέσης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l-GR" altLang="el-GR" sz="2000" b="1" i="0" smtClean="0">
                        <a:solidFill>
                          <a:srgbClr val="000000"/>
                        </a:solidFill>
                        <a:latin typeface="Cambria Math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altLang="el-GR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) 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αυτού του σημείου και είναι διανυσματικό μέγεθος.</a:t>
                </a:r>
                <a:endParaRPr lang="en-US" altLang="el-GR" sz="2000" b="1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15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350" y="1463892"/>
                <a:ext cx="7142716" cy="1661993"/>
              </a:xfrm>
              <a:prstGeom prst="rect">
                <a:avLst/>
              </a:prstGeom>
              <a:blipFill>
                <a:blip r:embed="rId2"/>
                <a:stretch>
                  <a:fillRect l="-939" r="-939" b="-21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60" name="Text Box 8"/>
              <p:cNvSpPr txBox="1">
                <a:spLocks noChangeArrowheads="1"/>
              </p:cNvSpPr>
              <p:nvPr/>
            </p:nvSpPr>
            <p:spPr bwMode="auto">
              <a:xfrm>
                <a:off x="1346893" y="2996952"/>
                <a:ext cx="7214426" cy="21145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Η</a:t>
                </a:r>
                <a:r>
                  <a:rPr lang="el-GR" altLang="el-GR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μετατόπιση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000" b="1" i="0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𝚨𝚩</m:t>
                        </m:r>
                      </m:e>
                    </m:acc>
                    <m:r>
                      <a:rPr lang="el-GR" altLang="el-GR" sz="2000" b="1" i="1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 </m:t>
                    </m:r>
                  </m:oMath>
                </a14:m>
                <a:r>
                  <a:rPr lang="el-GR" altLang="el-GR" sz="2000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ενός σώματος από μία θέση Α σε μία θέση Β βρίσκεται, αν</a:t>
                </a:r>
                <a:r>
                  <a:rPr lang="el-GR" altLang="el-GR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από το διάνυσμα θέσης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000" b="1" i="0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𝚶𝚩</m:t>
                        </m:r>
                      </m:e>
                    </m:acc>
                    <m:r>
                      <a:rPr lang="el-GR" altLang="el-GR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της τελικής θέσης</a:t>
                </a:r>
                <a:r>
                  <a:rPr lang="el-GR" altLang="el-GR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του σώματος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αφαιρέσουμε το διάνυσμα θέσης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000" b="1" i="0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l-GR" altLang="el-GR" sz="2000" b="1" i="0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𝚶𝚨</m:t>
                        </m:r>
                      </m:e>
                    </m:acc>
                    <m:r>
                      <a:rPr lang="el-GR" altLang="el-GR" sz="2000" b="1" i="1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l-GR" altLang="el-GR" sz="2000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της αρχικής θέσης</a:t>
                </a:r>
                <a:r>
                  <a:rPr lang="el-GR" altLang="el-GR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του.</a:t>
                </a:r>
              </a:p>
            </p:txBody>
          </p:sp>
        </mc:Choice>
        <mc:Fallback xmlns="">
          <p:sp>
            <p:nvSpPr>
              <p:cNvPr id="4916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6893" y="2996952"/>
                <a:ext cx="7214426" cy="2114553"/>
              </a:xfrm>
              <a:prstGeom prst="rect">
                <a:avLst/>
              </a:prstGeom>
              <a:blipFill>
                <a:blip r:embed="rId3"/>
                <a:stretch>
                  <a:fillRect l="-930" r="-1352" b="-23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8" y="1871453"/>
            <a:ext cx="1075482" cy="1025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53795" y="5242200"/>
                <a:ext cx="3036409" cy="57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b="1" i="1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800" b="1" i="0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𝚨𝚩</m:t>
                          </m:r>
                        </m:e>
                      </m:acc>
                      <m:r>
                        <a:rPr lang="el-GR" sz="2800" b="1" i="1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 </m:t>
                      </m:r>
                      <m:acc>
                        <m:accPr>
                          <m:chr m:val="⃗"/>
                          <m:ctrlPr>
                            <a:rPr lang="el-GR" sz="2800" b="1" i="1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800" b="1" i="0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𝚶𝚩</m:t>
                          </m:r>
                        </m:e>
                      </m:acc>
                      <m:r>
                        <a:rPr lang="el-GR" sz="2800" b="1" i="1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</m:t>
                      </m:r>
                      <m:acc>
                        <m:accPr>
                          <m:chr m:val="⃗"/>
                          <m:ctrlPr>
                            <a:rPr lang="el-GR" sz="2800" b="1" i="1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800" b="1" i="0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𝚶𝚨</m:t>
                          </m:r>
                        </m:e>
                      </m:acc>
                    </m:oMath>
                  </m:oMathPara>
                </a14:m>
                <a:endParaRPr lang="el-GR" sz="28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795" y="5242200"/>
                <a:ext cx="3036409" cy="5783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93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8" grpId="0"/>
      <p:bldP spid="49160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60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2E1A-2631-4385-AF4F-F97664FB96E3}" type="slidenum">
              <a:rPr lang="el-GR" altLang="el-GR">
                <a:solidFill>
                  <a:srgbClr val="000000"/>
                </a:solidFill>
              </a:rPr>
              <a:pPr/>
              <a:t>15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042988" y="765175"/>
            <a:ext cx="6481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800">
                <a:solidFill>
                  <a:srgbClr val="000000"/>
                </a:solidFill>
              </a:rPr>
              <a:t>      .     .     .     .     .     .     .     .     .     .     .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2627313" y="1196975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l-GR" altLang="el-GR" sz="2400">
              <a:solidFill>
                <a:srgbClr val="000000"/>
              </a:solidFill>
            </a:endParaRPr>
          </a:p>
        </p:txBody>
      </p:sp>
      <p:grpSp>
        <p:nvGrpSpPr>
          <p:cNvPr id="22614" name="Group 86"/>
          <p:cNvGrpSpPr>
            <a:grpSpLocks/>
          </p:cNvGrpSpPr>
          <p:nvPr/>
        </p:nvGrpSpPr>
        <p:grpSpPr bwMode="auto">
          <a:xfrm>
            <a:off x="1258888" y="765175"/>
            <a:ext cx="6915150" cy="757238"/>
            <a:chOff x="793" y="482"/>
            <a:chExt cx="4356" cy="477"/>
          </a:xfrm>
        </p:grpSpPr>
        <p:sp>
          <p:nvSpPr>
            <p:cNvPr id="22530" name="Line 2"/>
            <p:cNvSpPr>
              <a:spLocks noChangeShapeType="1"/>
            </p:cNvSpPr>
            <p:nvPr/>
          </p:nvSpPr>
          <p:spPr bwMode="auto">
            <a:xfrm>
              <a:off x="793" y="709"/>
              <a:ext cx="4174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2653" y="482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1600" b="1">
                  <a:solidFill>
                    <a:srgbClr val="000000"/>
                  </a:solidFill>
                  <a:latin typeface="Comic Sans MS" pitchFamily="66" charset="0"/>
                </a:rPr>
                <a:t>0</a:t>
              </a:r>
            </a:p>
          </p:txBody>
        </p:sp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>
              <a:off x="2971" y="482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1600" b="1">
                  <a:solidFill>
                    <a:srgbClr val="000000"/>
                  </a:solidFill>
                  <a:latin typeface="Comic Sans MS" pitchFamily="66" charset="0"/>
                </a:rPr>
                <a:t>+1</a:t>
              </a:r>
            </a:p>
          </p:txBody>
        </p:sp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3288" y="482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1600" b="1">
                  <a:solidFill>
                    <a:srgbClr val="000000"/>
                  </a:solidFill>
                  <a:latin typeface="Comic Sans MS" pitchFamily="66" charset="0"/>
                </a:rPr>
                <a:t>+2</a:t>
              </a:r>
            </a:p>
          </p:txBody>
        </p:sp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3606" y="482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1600" b="1">
                  <a:solidFill>
                    <a:srgbClr val="000000"/>
                  </a:solidFill>
                  <a:latin typeface="Comic Sans MS" pitchFamily="66" charset="0"/>
                </a:rPr>
                <a:t>+3</a:t>
              </a:r>
            </a:p>
          </p:txBody>
        </p: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4286" y="482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1600" b="1">
                  <a:solidFill>
                    <a:srgbClr val="000000"/>
                  </a:solidFill>
                  <a:latin typeface="Comic Sans MS" pitchFamily="66" charset="0"/>
                </a:rPr>
                <a:t>+5</a:t>
              </a:r>
            </a:p>
          </p:txBody>
        </p:sp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3969" y="482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1600" b="1">
                  <a:solidFill>
                    <a:srgbClr val="000000"/>
                  </a:solidFill>
                  <a:latin typeface="Comic Sans MS" pitchFamily="66" charset="0"/>
                </a:rPr>
                <a:t>+4</a:t>
              </a:r>
            </a:p>
          </p:txBody>
        </p: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2245" y="482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1600" b="1">
                  <a:solidFill>
                    <a:srgbClr val="000000"/>
                  </a:solidFill>
                  <a:latin typeface="Comic Sans MS" pitchFamily="66" charset="0"/>
                </a:rPr>
                <a:t>-1</a:t>
              </a:r>
            </a:p>
          </p:txBody>
        </p:sp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1927" y="482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1600" b="1">
                  <a:solidFill>
                    <a:srgbClr val="000000"/>
                  </a:solidFill>
                  <a:latin typeface="Comic Sans MS" pitchFamily="66" charset="0"/>
                </a:rPr>
                <a:t>-2</a:t>
              </a:r>
            </a:p>
          </p:txBody>
        </p:sp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1565" y="482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1600" b="1">
                  <a:solidFill>
                    <a:srgbClr val="000000"/>
                  </a:solidFill>
                  <a:latin typeface="Comic Sans MS" pitchFamily="66" charset="0"/>
                </a:rPr>
                <a:t>-3</a:t>
              </a:r>
            </a:p>
          </p:txBody>
        </p:sp>
        <p:sp>
          <p:nvSpPr>
            <p:cNvPr id="22541" name="Text Box 13"/>
            <p:cNvSpPr txBox="1">
              <a:spLocks noChangeArrowheads="1"/>
            </p:cNvSpPr>
            <p:nvPr/>
          </p:nvSpPr>
          <p:spPr bwMode="auto">
            <a:xfrm>
              <a:off x="1247" y="482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1600" b="1">
                  <a:solidFill>
                    <a:srgbClr val="000000"/>
                  </a:solidFill>
                  <a:latin typeface="Comic Sans MS" pitchFamily="66" charset="0"/>
                </a:rPr>
                <a:t>-4</a:t>
              </a:r>
            </a:p>
          </p:txBody>
        </p:sp>
        <p:sp>
          <p:nvSpPr>
            <p:cNvPr id="22542" name="Text Box 14"/>
            <p:cNvSpPr txBox="1">
              <a:spLocks noChangeArrowheads="1"/>
            </p:cNvSpPr>
            <p:nvPr/>
          </p:nvSpPr>
          <p:spPr bwMode="auto">
            <a:xfrm>
              <a:off x="930" y="482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1600" b="1">
                  <a:solidFill>
                    <a:srgbClr val="000000"/>
                  </a:solidFill>
                  <a:latin typeface="Comic Sans MS" pitchFamily="66" charset="0"/>
                </a:rPr>
                <a:t>-5</a:t>
              </a:r>
            </a:p>
          </p:txBody>
        </p:sp>
        <p:sp>
          <p:nvSpPr>
            <p:cNvPr id="22543" name="Text Box 15"/>
            <p:cNvSpPr txBox="1">
              <a:spLocks noChangeArrowheads="1"/>
            </p:cNvSpPr>
            <p:nvPr/>
          </p:nvSpPr>
          <p:spPr bwMode="auto">
            <a:xfrm>
              <a:off x="2653" y="709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Ο</a:t>
              </a:r>
            </a:p>
          </p:txBody>
        </p:sp>
        <p:sp>
          <p:nvSpPr>
            <p:cNvPr id="22556" name="Text Box 28"/>
            <p:cNvSpPr txBox="1">
              <a:spLocks noChangeArrowheads="1"/>
            </p:cNvSpPr>
            <p:nvPr/>
          </p:nvSpPr>
          <p:spPr bwMode="auto">
            <a:xfrm>
              <a:off x="4876" y="663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l-GR" sz="2400" b="1">
                  <a:solidFill>
                    <a:srgbClr val="000000"/>
                  </a:solidFill>
                  <a:latin typeface="Comic Sans MS" pitchFamily="66" charset="0"/>
                </a:rPr>
                <a:t>x</a:t>
              </a:r>
              <a:endParaRPr lang="el-GR" altLang="el-GR" sz="2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568" name="Text Box 40"/>
              <p:cNvSpPr txBox="1">
                <a:spLocks noChangeArrowheads="1"/>
              </p:cNvSpPr>
              <p:nvPr/>
            </p:nvSpPr>
            <p:spPr bwMode="auto">
              <a:xfrm>
                <a:off x="539751" y="3542819"/>
                <a:ext cx="7776666" cy="1095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000" dirty="0">
                    <a:solidFill>
                      <a:srgbClr val="000000"/>
                    </a:solidFill>
                    <a:latin typeface="Comic Sans MS" pitchFamily="66" charset="0"/>
                  </a:rPr>
                  <a:t>Μετατόπιση</a:t>
                </a:r>
                <a:r>
                  <a:rPr lang="en-US" altLang="el-GR" sz="2000" dirty="0">
                    <a:solidFill>
                      <a:srgbClr val="000000"/>
                    </a:solidFill>
                    <a:latin typeface="Comic Sans MS" pitchFamily="66" charset="0"/>
                  </a:rPr>
                  <a:t>:</a:t>
                </a:r>
                <a:r>
                  <a:rPr lang="el-GR" altLang="el-GR" sz="2000" i="1" dirty="0">
                    <a:solidFill>
                      <a:srgbClr val="000000"/>
                    </a:solidFill>
                    <a:latin typeface="Comic Sans MS" pitchFamily="66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4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𝚩𝚨</m:t>
                        </m:r>
                      </m:e>
                    </m:acc>
                    <m:r>
                      <a:rPr lang="el-GR" altLang="el-GR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 = </m:t>
                    </m:r>
                    <m:r>
                      <a:rPr lang="el-GR" altLang="el-GR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𝚫</m:t>
                    </m:r>
                    <m:sSup>
                      <m:sSupPr>
                        <m:ctrlPr>
                          <a:rPr lang="el-GR" altLang="el-GR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l-GR" altLang="el-GR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24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l-GR" altLang="el-GR" sz="24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el-GR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altLang="el-GR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4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𝚶𝚨</m:t>
                        </m:r>
                      </m:e>
                    </m:acc>
                    <m:r>
                      <a:rPr lang="el-GR" altLang="el-GR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 − </m:t>
                    </m:r>
                    <m:acc>
                      <m:accPr>
                        <m:chr m:val="⃗"/>
                        <m:ctrlPr>
                          <a:rPr lang="el-GR" altLang="el-GR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4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𝚶𝚩</m:t>
                        </m:r>
                      </m:e>
                    </m:acc>
                  </m:oMath>
                </a14:m>
                <a:r>
                  <a:rPr lang="en-US" altLang="el-GR" sz="2400" b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l-GR" altLang="el-GR" sz="2400" b="1" dirty="0">
                    <a:solidFill>
                      <a:srgbClr val="000000"/>
                    </a:solidFill>
                    <a:latin typeface="Comic Sans MS" pitchFamily="66" charset="0"/>
                  </a:rPr>
                  <a:t>    </a:t>
                </a:r>
                <a:endParaRPr lang="en-US" altLang="el-GR" sz="2400" b="1" dirty="0">
                  <a:solidFill>
                    <a:srgbClr val="000000"/>
                  </a:solidFill>
                  <a:latin typeface="Comic Sans MS" pitchFamily="66" charset="0"/>
                </a:endParaRP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000" dirty="0">
                    <a:solidFill>
                      <a:srgbClr val="000000"/>
                    </a:solidFill>
                    <a:latin typeface="Comic Sans MS" pitchFamily="66" charset="0"/>
                  </a:rPr>
                  <a:t>δηλαδή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l-GR" altLang="el-GR" sz="2400" i="1" dirty="0">
                    <a:solidFill>
                      <a:srgbClr val="000000"/>
                    </a:solidFill>
                    <a:latin typeface="Comic Sans MS" pitchFamily="66" charset="0"/>
                  </a:rPr>
                  <a:t>    </a:t>
                </a:r>
                <a:r>
                  <a:rPr lang="en-US" altLang="el-GR" sz="2400" i="1" dirty="0">
                    <a:solidFill>
                      <a:srgbClr val="000000"/>
                    </a:solidFill>
                    <a:latin typeface="Comic Sans MS" pitchFamily="66" charset="0"/>
                  </a:rPr>
                  <a:t>    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Δ</a:t>
                </a:r>
                <a:r>
                  <a:rPr lang="en-US" altLang="el-GR" sz="2000" b="1" i="1" dirty="0">
                    <a:solidFill>
                      <a:srgbClr val="000000"/>
                    </a:solidFill>
                    <a:latin typeface="Comic Sans MS" pitchFamily="66" charset="0"/>
                  </a:rPr>
                  <a:t>x </a:t>
                </a:r>
                <a:r>
                  <a:rPr lang="en-US" altLang="el-GR" sz="2000" b="1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′</a:t>
                </a:r>
                <a:r>
                  <a:rPr lang="el-GR" altLang="el-GR" sz="2000" b="1" baseline="30000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=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n-US" altLang="el-GR" sz="2000" b="1" i="1" dirty="0">
                    <a:solidFill>
                      <a:srgbClr val="000000"/>
                    </a:solidFill>
                    <a:latin typeface="Comic Sans MS" pitchFamily="66" charset="0"/>
                  </a:rPr>
                  <a:t>x</a:t>
                </a:r>
                <a:r>
                  <a:rPr lang="el-GR" altLang="el-GR" sz="2000" b="1" baseline="-25000" dirty="0">
                    <a:solidFill>
                      <a:srgbClr val="000000"/>
                    </a:solidFill>
                    <a:latin typeface="Comic Sans MS" pitchFamily="66" charset="0"/>
                  </a:rPr>
                  <a:t>1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-</a:t>
                </a:r>
                <a:r>
                  <a:rPr lang="en-US" altLang="el-GR" sz="2000" b="1" i="1" dirty="0">
                    <a:solidFill>
                      <a:srgbClr val="000000"/>
                    </a:solidFill>
                    <a:latin typeface="Comic Sans MS" pitchFamily="66" charset="0"/>
                  </a:rPr>
                  <a:t>x</a:t>
                </a:r>
                <a:r>
                  <a:rPr lang="el-GR" altLang="el-GR" sz="2000" b="1" baseline="-25000" dirty="0">
                    <a:solidFill>
                      <a:srgbClr val="000000"/>
                    </a:solidFill>
                    <a:latin typeface="Comic Sans MS" pitchFamily="66" charset="0"/>
                  </a:rPr>
                  <a:t>2 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=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(+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3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cm)-(+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5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cm)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=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-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2cm</a:t>
                </a:r>
                <a:endParaRPr lang="el-GR" altLang="el-GR" sz="2000" b="1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568" name="Text 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51" y="3542819"/>
                <a:ext cx="7776666" cy="1095374"/>
              </a:xfrm>
              <a:prstGeom prst="rect">
                <a:avLst/>
              </a:prstGeom>
              <a:blipFill>
                <a:blip r:embed="rId4"/>
                <a:stretch>
                  <a:fillRect l="-863" b="-4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95" name="Text Box 67"/>
              <p:cNvSpPr txBox="1">
                <a:spLocks noChangeArrowheads="1"/>
              </p:cNvSpPr>
              <p:nvPr/>
            </p:nvSpPr>
            <p:spPr bwMode="auto">
              <a:xfrm>
                <a:off x="616347" y="4911418"/>
                <a:ext cx="6116241" cy="970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000" dirty="0">
                    <a:solidFill>
                      <a:srgbClr val="000000"/>
                    </a:solidFill>
                    <a:latin typeface="Comic Sans MS" pitchFamily="66" charset="0"/>
                  </a:rPr>
                  <a:t>Μετατόπιση</a:t>
                </a:r>
                <a:r>
                  <a:rPr lang="en-US" altLang="el-GR" sz="2000" dirty="0">
                    <a:solidFill>
                      <a:srgbClr val="000000"/>
                    </a:solidFill>
                    <a:latin typeface="Comic Sans MS" pitchFamily="66" charset="0"/>
                  </a:rPr>
                  <a:t>:</a:t>
                </a:r>
                <a:r>
                  <a:rPr lang="el-GR" altLang="el-GR" sz="2000" i="1" dirty="0">
                    <a:solidFill>
                      <a:srgbClr val="000000"/>
                    </a:solidFill>
                    <a:latin typeface="Comic Sans MS" pitchFamily="66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4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𝚪𝚨</m:t>
                        </m:r>
                      </m:e>
                    </m:acc>
                    <m:r>
                      <a:rPr lang="el-GR" altLang="el-GR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= </m:t>
                    </m:r>
                    <m:acc>
                      <m:accPr>
                        <m:chr m:val="⃗"/>
                        <m:ctrlPr>
                          <a:rPr lang="el-GR" altLang="el-GR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4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𝚶𝚨</m:t>
                        </m:r>
                      </m:e>
                    </m:acc>
                    <m:r>
                      <a:rPr lang="el-GR" altLang="el-GR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 − </m:t>
                    </m:r>
                    <m:acc>
                      <m:accPr>
                        <m:chr m:val="⃗"/>
                        <m:ctrlPr>
                          <a:rPr lang="el-GR" altLang="el-GR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4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𝚶𝚪</m:t>
                        </m:r>
                      </m:e>
                    </m:acc>
                  </m:oMath>
                </a14:m>
                <a:r>
                  <a:rPr lang="el-GR" altLang="el-GR" sz="2400" b="1" i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l-GR" altLang="el-GR" sz="24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US" altLang="el-GR" sz="24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24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l-GR" altLang="el-GR" sz="2400" b="1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l-GR" sz="2400" b="1" i="1" smtClean="0">
                        <a:solidFill>
                          <a:srgbClr val="0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altLang="el-GR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l-GR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24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el-GR" sz="2400" b="1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l-GR" altLang="el-GR" sz="2400" b="1" i="1" dirty="0">
                    <a:solidFill>
                      <a:srgbClr val="000000"/>
                    </a:solidFill>
                    <a:latin typeface="Comic Sans MS" pitchFamily="66" charset="0"/>
                  </a:rPr>
                  <a:t>  </a:t>
                </a: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000" dirty="0">
                    <a:solidFill>
                      <a:srgbClr val="000000"/>
                    </a:solidFill>
                    <a:latin typeface="Comic Sans MS" pitchFamily="66" charset="0"/>
                  </a:rPr>
                  <a:t>δηλαδή </a:t>
                </a:r>
                <a:r>
                  <a:rPr lang="el-GR" altLang="el-GR" sz="2000" i="1" dirty="0">
                    <a:solidFill>
                      <a:srgbClr val="000000"/>
                    </a:solidFill>
                    <a:latin typeface="Comic Sans MS" pitchFamily="66" charset="0"/>
                  </a:rPr>
                  <a:t>   </a:t>
                </a:r>
                <a:r>
                  <a:rPr lang="en-US" altLang="el-GR" sz="2000" i="1" dirty="0">
                    <a:solidFill>
                      <a:srgbClr val="000000"/>
                    </a:solidFill>
                    <a:latin typeface="Comic Sans MS" pitchFamily="66" charset="0"/>
                  </a:rPr>
                  <a:t>        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ΓΑ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=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(+3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cm)-(-4cm) =+7cm</a:t>
                </a:r>
                <a:endParaRPr lang="el-GR" altLang="el-GR" sz="2000" b="1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595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347" y="4911418"/>
                <a:ext cx="6116241" cy="970522"/>
              </a:xfrm>
              <a:prstGeom prst="rect">
                <a:avLst/>
              </a:prstGeom>
              <a:blipFill>
                <a:blip r:embed="rId5"/>
                <a:stretch>
                  <a:fillRect l="-997" t="-1258" b="-100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633" name="Group 105"/>
          <p:cNvGrpSpPr>
            <a:grpSpLocks/>
          </p:cNvGrpSpPr>
          <p:nvPr/>
        </p:nvGrpSpPr>
        <p:grpSpPr bwMode="auto">
          <a:xfrm>
            <a:off x="2051050" y="333375"/>
            <a:ext cx="2305050" cy="1189038"/>
            <a:chOff x="1292" y="210"/>
            <a:chExt cx="1452" cy="749"/>
          </a:xfrm>
        </p:grpSpPr>
        <p:sp>
          <p:nvSpPr>
            <p:cNvPr id="22547" name="Text Box 19"/>
            <p:cNvSpPr txBox="1">
              <a:spLocks noChangeArrowheads="1"/>
            </p:cNvSpPr>
            <p:nvPr/>
          </p:nvSpPr>
          <p:spPr bwMode="auto">
            <a:xfrm>
              <a:off x="1292" y="709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Γ</a:t>
              </a:r>
            </a:p>
          </p:txBody>
        </p:sp>
        <p:grpSp>
          <p:nvGrpSpPr>
            <p:cNvPr id="22632" name="Group 104"/>
            <p:cNvGrpSpPr>
              <a:grpSpLocks/>
            </p:cNvGrpSpPr>
            <p:nvPr/>
          </p:nvGrpSpPr>
          <p:grpSpPr bwMode="auto">
            <a:xfrm>
              <a:off x="1383" y="210"/>
              <a:ext cx="1361" cy="226"/>
              <a:chOff x="1383" y="210"/>
              <a:chExt cx="1361" cy="226"/>
            </a:xfrm>
          </p:grpSpPr>
          <p:sp>
            <p:nvSpPr>
              <p:cNvPr id="22604" name="Line 76"/>
              <p:cNvSpPr>
                <a:spLocks noChangeShapeType="1"/>
              </p:cNvSpPr>
              <p:nvPr/>
            </p:nvSpPr>
            <p:spPr bwMode="auto">
              <a:xfrm>
                <a:off x="1383" y="436"/>
                <a:ext cx="136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aphicFrame>
            <p:nvGraphicFramePr>
              <p:cNvPr id="22606" name="Object 78"/>
              <p:cNvGraphicFramePr>
                <a:graphicFrameLocks noChangeAspect="1"/>
              </p:cNvGraphicFramePr>
              <p:nvPr/>
            </p:nvGraphicFramePr>
            <p:xfrm>
              <a:off x="2018" y="210"/>
              <a:ext cx="161" cy="1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71" name="Εξίσωση" r:id="rId6" imgW="203040" imgH="228600" progId="Equation.3">
                      <p:embed/>
                    </p:oleObj>
                  </mc:Choice>
                  <mc:Fallback>
                    <p:oleObj name="Εξίσωση" r:id="rId6" imgW="2030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18" y="210"/>
                            <a:ext cx="161" cy="1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2615" name="Group 87"/>
          <p:cNvGrpSpPr>
            <a:grpSpLocks/>
          </p:cNvGrpSpPr>
          <p:nvPr/>
        </p:nvGrpSpPr>
        <p:grpSpPr bwMode="auto">
          <a:xfrm>
            <a:off x="5795963" y="1125538"/>
            <a:ext cx="1439862" cy="396875"/>
            <a:chOff x="3651" y="709"/>
            <a:chExt cx="907" cy="250"/>
          </a:xfrm>
        </p:grpSpPr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4332" y="709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Β</a:t>
              </a:r>
            </a:p>
          </p:txBody>
        </p: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3651" y="709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</a:t>
              </a:r>
            </a:p>
          </p:txBody>
        </p:sp>
      </p:grpSp>
      <p:grpSp>
        <p:nvGrpSpPr>
          <p:cNvPr id="22629" name="Group 101"/>
          <p:cNvGrpSpPr>
            <a:grpSpLocks/>
          </p:cNvGrpSpPr>
          <p:nvPr/>
        </p:nvGrpSpPr>
        <p:grpSpPr bwMode="auto">
          <a:xfrm>
            <a:off x="5940425" y="1176338"/>
            <a:ext cx="1152525" cy="307975"/>
            <a:chOff x="3742" y="741"/>
            <a:chExt cx="726" cy="194"/>
          </a:xfrm>
        </p:grpSpPr>
        <p:sp>
          <p:nvSpPr>
            <p:cNvPr id="22561" name="Line 33"/>
            <p:cNvSpPr>
              <a:spLocks noChangeShapeType="1"/>
            </p:cNvSpPr>
            <p:nvPr/>
          </p:nvSpPr>
          <p:spPr bwMode="auto">
            <a:xfrm>
              <a:off x="3742" y="935"/>
              <a:ext cx="7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22586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5770743"/>
                </p:ext>
              </p:extLst>
            </p:nvPr>
          </p:nvGraphicFramePr>
          <p:xfrm>
            <a:off x="4014" y="741"/>
            <a:ext cx="227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2" name="Εξίσωση" r:id="rId8" imgW="266400" imgH="190440" progId="Equation.3">
                    <p:embed/>
                  </p:oleObj>
                </mc:Choice>
                <mc:Fallback>
                  <p:oleObj name="Εξίσωση" r:id="rId8" imgW="2664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741"/>
                          <a:ext cx="227" cy="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636" name="Group 108"/>
          <p:cNvGrpSpPr>
            <a:grpSpLocks/>
          </p:cNvGrpSpPr>
          <p:nvPr/>
        </p:nvGrpSpPr>
        <p:grpSpPr bwMode="auto">
          <a:xfrm>
            <a:off x="4356100" y="260350"/>
            <a:ext cx="2663825" cy="573088"/>
            <a:chOff x="2744" y="164"/>
            <a:chExt cx="1678" cy="361"/>
          </a:xfrm>
        </p:grpSpPr>
        <p:grpSp>
          <p:nvGrpSpPr>
            <p:cNvPr id="22635" name="Group 107"/>
            <p:cNvGrpSpPr>
              <a:grpSpLocks/>
            </p:cNvGrpSpPr>
            <p:nvPr/>
          </p:nvGrpSpPr>
          <p:grpSpPr bwMode="auto">
            <a:xfrm>
              <a:off x="2789" y="346"/>
              <a:ext cx="998" cy="179"/>
              <a:chOff x="2789" y="346"/>
              <a:chExt cx="998" cy="179"/>
            </a:xfrm>
          </p:grpSpPr>
          <p:sp>
            <p:nvSpPr>
              <p:cNvPr id="22573" name="Line 45"/>
              <p:cNvSpPr>
                <a:spLocks noChangeShapeType="1"/>
              </p:cNvSpPr>
              <p:nvPr/>
            </p:nvSpPr>
            <p:spPr bwMode="auto">
              <a:xfrm>
                <a:off x="2789" y="482"/>
                <a:ext cx="99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aphicFrame>
            <p:nvGraphicFramePr>
              <p:cNvPr id="22574" name="Object 46"/>
              <p:cNvGraphicFramePr>
                <a:graphicFrameLocks noChangeAspect="1"/>
              </p:cNvGraphicFramePr>
              <p:nvPr/>
            </p:nvGraphicFramePr>
            <p:xfrm>
              <a:off x="3152" y="346"/>
              <a:ext cx="149" cy="1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73" name="Εξίσωση" r:id="rId10" imgW="190440" imgH="228600" progId="Equation.3">
                      <p:embed/>
                    </p:oleObj>
                  </mc:Choice>
                  <mc:Fallback>
                    <p:oleObj name="Εξίσωση" r:id="rId10" imgW="1904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52" y="346"/>
                            <a:ext cx="149" cy="1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2634" name="Group 106"/>
            <p:cNvGrpSpPr>
              <a:grpSpLocks/>
            </p:cNvGrpSpPr>
            <p:nvPr/>
          </p:nvGrpSpPr>
          <p:grpSpPr bwMode="auto">
            <a:xfrm>
              <a:off x="2744" y="164"/>
              <a:ext cx="1678" cy="182"/>
              <a:chOff x="2744" y="164"/>
              <a:chExt cx="1678" cy="182"/>
            </a:xfrm>
          </p:grpSpPr>
          <p:graphicFrame>
            <p:nvGraphicFramePr>
              <p:cNvPr id="22580" name="Object 52"/>
              <p:cNvGraphicFramePr>
                <a:graphicFrameLocks noChangeAspect="1"/>
              </p:cNvGraphicFramePr>
              <p:nvPr/>
            </p:nvGraphicFramePr>
            <p:xfrm>
              <a:off x="3560" y="164"/>
              <a:ext cx="161" cy="1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74" name="Εξίσωση" r:id="rId12" imgW="203040" imgH="228600" progId="Equation.3">
                      <p:embed/>
                    </p:oleObj>
                  </mc:Choice>
                  <mc:Fallback>
                    <p:oleObj name="Εξίσωση" r:id="rId12" imgW="2030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60" y="164"/>
                            <a:ext cx="161" cy="1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79" name="Line 51"/>
              <p:cNvSpPr>
                <a:spLocks noChangeShapeType="1"/>
              </p:cNvSpPr>
              <p:nvPr/>
            </p:nvSpPr>
            <p:spPr bwMode="auto">
              <a:xfrm>
                <a:off x="2744" y="346"/>
                <a:ext cx="167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560" name="Text Box 32"/>
              <p:cNvSpPr txBox="1">
                <a:spLocks noChangeArrowheads="1"/>
              </p:cNvSpPr>
              <p:nvPr/>
            </p:nvSpPr>
            <p:spPr bwMode="auto">
              <a:xfrm>
                <a:off x="539750" y="2174394"/>
                <a:ext cx="7345363" cy="10628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000" dirty="0">
                    <a:solidFill>
                      <a:srgbClr val="000000"/>
                    </a:solidFill>
                    <a:latin typeface="Comic Sans MS" pitchFamily="66" charset="0"/>
                  </a:rPr>
                  <a:t>Μετατόπιση</a:t>
                </a:r>
                <a:r>
                  <a:rPr lang="en-US" altLang="el-GR" sz="2000" dirty="0">
                    <a:solidFill>
                      <a:srgbClr val="000000"/>
                    </a:solidFill>
                    <a:latin typeface="Comic Sans MS" pitchFamily="66" charset="0"/>
                  </a:rPr>
                  <a:t>:</a:t>
                </a:r>
                <a:r>
                  <a:rPr lang="el-GR" altLang="el-GR" sz="2000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l-GR" altLang="el-GR" sz="2000" i="1" dirty="0">
                    <a:solidFill>
                      <a:srgbClr val="000000"/>
                    </a:solidFill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>
                            <a:latin typeface="Cambria Math"/>
                          </a:rPr>
                          <m:t>𝚨𝚩</m:t>
                        </m:r>
                      </m:e>
                    </m:acc>
                    <m:r>
                      <a:rPr lang="el-GR" sz="2400" b="1" i="1">
                        <a:latin typeface="Cambria Math"/>
                      </a:rPr>
                      <m:t> = </m:t>
                    </m:r>
                    <m:acc>
                      <m:accPr>
                        <m:chr m:val="⃗"/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>
                            <a:latin typeface="Cambria Math"/>
                          </a:rPr>
                          <m:t>𝚶𝚩</m:t>
                        </m:r>
                      </m:e>
                    </m:acc>
                    <m:r>
                      <a:rPr lang="el-GR" sz="2400" b="1" i="1">
                        <a:latin typeface="Cambria Math"/>
                      </a:rPr>
                      <m:t> − </m:t>
                    </m:r>
                    <m:acc>
                      <m:accPr>
                        <m:chr m:val="⃗"/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>
                            <a:latin typeface="Cambria Math"/>
                          </a:rPr>
                          <m:t>𝚶𝚨</m:t>
                        </m:r>
                      </m:e>
                    </m:acc>
                  </m:oMath>
                </a14:m>
                <a:r>
                  <a:rPr lang="el-GR" altLang="el-GR" sz="2000" i="1" dirty="0">
                    <a:solidFill>
                      <a:srgbClr val="000000"/>
                    </a:solidFill>
                    <a:latin typeface="Comic Sans MS" pitchFamily="66" charset="0"/>
                  </a:rPr>
                  <a:t>    </a:t>
                </a:r>
                <a:r>
                  <a:rPr lang="el-GR" altLang="el-GR" sz="2000" dirty="0">
                    <a:solidFill>
                      <a:srgbClr val="000000"/>
                    </a:solidFill>
                    <a:latin typeface="Comic Sans MS" pitchFamily="66" charset="0"/>
                  </a:rPr>
                  <a:t>ή   </a:t>
                </a:r>
                <a14:m>
                  <m:oMath xmlns:m="http://schemas.openxmlformats.org/officeDocument/2006/math">
                    <m:r>
                      <a:rPr lang="el-GR" altLang="el-GR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altLang="el-GR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altLang="el-GR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el-GR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l-GR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el-GR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l-GR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altLang="el-GR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l-GR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el-GR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l-GR" sz="2400" b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000" dirty="0">
                    <a:solidFill>
                      <a:srgbClr val="000000"/>
                    </a:solidFill>
                    <a:latin typeface="Comic Sans MS" pitchFamily="66" charset="0"/>
                  </a:rPr>
                  <a:t>δηλαδή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l-GR" altLang="el-GR" sz="2400" i="1" dirty="0">
                    <a:solidFill>
                      <a:srgbClr val="000000"/>
                    </a:solidFill>
                    <a:latin typeface="Comic Sans MS" pitchFamily="66" charset="0"/>
                  </a:rPr>
                  <a:t>    </a:t>
                </a:r>
                <a:r>
                  <a:rPr lang="en-US" altLang="el-GR" sz="2400" i="1" dirty="0">
                    <a:solidFill>
                      <a:srgbClr val="000000"/>
                    </a:solidFill>
                    <a:latin typeface="Comic Sans MS" pitchFamily="66" charset="0"/>
                  </a:rPr>
                  <a:t>     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Δ</a:t>
                </a:r>
                <a:r>
                  <a:rPr lang="en-US" altLang="el-GR" sz="2000" b="1" i="1" dirty="0">
                    <a:solidFill>
                      <a:srgbClr val="000000"/>
                    </a:solidFill>
                    <a:latin typeface="Comic Sans MS" pitchFamily="66" charset="0"/>
                  </a:rPr>
                  <a:t>x</a:t>
                </a:r>
                <a:r>
                  <a:rPr lang="el-GR" altLang="el-GR" sz="2000" b="1" i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=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n-US" altLang="el-GR" sz="2000" b="1" i="1" dirty="0">
                    <a:solidFill>
                      <a:srgbClr val="000000"/>
                    </a:solidFill>
                    <a:latin typeface="Comic Sans MS" pitchFamily="66" charset="0"/>
                  </a:rPr>
                  <a:t>x</a:t>
                </a:r>
                <a:r>
                  <a:rPr lang="en-US" altLang="el-GR" sz="2000" b="1" baseline="-25000" dirty="0">
                    <a:solidFill>
                      <a:srgbClr val="000000"/>
                    </a:solidFill>
                    <a:latin typeface="Comic Sans MS" pitchFamily="66" charset="0"/>
                  </a:rPr>
                  <a:t>2 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-</a:t>
                </a:r>
                <a:r>
                  <a:rPr lang="en-US" altLang="el-GR" sz="2000" b="1" i="1" dirty="0">
                    <a:solidFill>
                      <a:srgbClr val="000000"/>
                    </a:solidFill>
                    <a:latin typeface="Comic Sans MS" pitchFamily="66" charset="0"/>
                  </a:rPr>
                  <a:t>x</a:t>
                </a:r>
                <a:r>
                  <a:rPr lang="en-US" altLang="el-GR" sz="2000" b="1" baseline="-25000" dirty="0">
                    <a:solidFill>
                      <a:srgbClr val="000000"/>
                    </a:solidFill>
                    <a:latin typeface="Comic Sans MS" pitchFamily="66" charset="0"/>
                  </a:rPr>
                  <a:t>1</a:t>
                </a:r>
                <a:r>
                  <a:rPr lang="el-GR" altLang="el-GR" sz="2000" b="1" baseline="-25000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=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(+5cm)-(+3cm)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=+2cm</a:t>
                </a:r>
                <a:endParaRPr lang="el-GR" altLang="el-GR" sz="2000" b="1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560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50" y="2174394"/>
                <a:ext cx="7345363" cy="1062855"/>
              </a:xfrm>
              <a:prstGeom prst="rect">
                <a:avLst/>
              </a:prstGeom>
              <a:blipFill>
                <a:blip r:embed="rId14"/>
                <a:stretch>
                  <a:fillRect l="-914" b="-80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Ομάδα 4"/>
          <p:cNvGrpSpPr/>
          <p:nvPr/>
        </p:nvGrpSpPr>
        <p:grpSpPr>
          <a:xfrm>
            <a:off x="5940424" y="1623357"/>
            <a:ext cx="1169167" cy="369332"/>
            <a:chOff x="5940424" y="1623357"/>
            <a:chExt cx="1169167" cy="369332"/>
          </a:xfrm>
        </p:grpSpPr>
        <p:sp>
          <p:nvSpPr>
            <p:cNvPr id="63" name="Line 33"/>
            <p:cNvSpPr>
              <a:spLocks noChangeShapeType="1"/>
            </p:cNvSpPr>
            <p:nvPr/>
          </p:nvSpPr>
          <p:spPr bwMode="auto">
            <a:xfrm flipH="1">
              <a:off x="5940424" y="1629683"/>
              <a:ext cx="11691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Ορθογώνιο 3"/>
                <p:cNvSpPr/>
                <p:nvPr/>
              </p:nvSpPr>
              <p:spPr>
                <a:xfrm>
                  <a:off x="6283682" y="1623357"/>
                  <a:ext cx="59336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altLang="el-GR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𝚫</m:t>
                        </m:r>
                        <m:sSup>
                          <m:sSupPr>
                            <m:ctrlPr>
                              <a:rPr lang="el-GR" altLang="el-GR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l-GR" altLang="el-GR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l-GR" altLang="el-GR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" name="Ορθογώνιο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3682" y="1623357"/>
                  <a:ext cx="593368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848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51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DE64-8818-46E9-9F31-2B426BA03113}" type="slidenum">
              <a:rPr lang="el-GR" altLang="el-GR">
                <a:solidFill>
                  <a:srgbClr val="000000"/>
                </a:solidFill>
              </a:rPr>
              <a:pPr/>
              <a:t>16</a:t>
            </a:fld>
            <a:endParaRPr lang="el-GR" altLang="el-GR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1" name="Text Box 5"/>
              <p:cNvSpPr txBox="1">
                <a:spLocks noChangeArrowheads="1"/>
              </p:cNvSpPr>
              <p:nvPr/>
            </p:nvSpPr>
            <p:spPr bwMode="auto">
              <a:xfrm>
                <a:off x="792163" y="3258308"/>
                <a:ext cx="7848600" cy="1519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Πιο απλά, η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μετατόπιση</a:t>
                </a:r>
                <a:r>
                  <a:rPr lang="el-GR" altLang="el-GR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sz="2400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b="1" i="1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400" b="1" i="1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l-GR" altLang="el-GR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είναι διάνυσμα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 που </a:t>
                </a:r>
                <a:r>
                  <a:rPr lang="el-GR" altLang="el-GR" sz="2000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έχει ως αρχή την αρχική θέση του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 σώματος και </a:t>
                </a:r>
                <a:r>
                  <a:rPr lang="el-GR" altLang="el-GR" sz="2000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ως τέλος την τελική του θέση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5018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163" y="3258308"/>
                <a:ext cx="7848600" cy="1519238"/>
              </a:xfrm>
              <a:prstGeom prst="rect">
                <a:avLst/>
              </a:prstGeom>
              <a:blipFill>
                <a:blip r:embed="rId3"/>
                <a:stretch>
                  <a:fillRect l="-855" r="-1243" b="-76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188" name="Text Box 12"/>
              <p:cNvSpPr txBox="1">
                <a:spLocks noChangeArrowheads="1"/>
              </p:cNvSpPr>
              <p:nvPr/>
            </p:nvSpPr>
            <p:spPr bwMode="auto">
              <a:xfrm>
                <a:off x="1606865" y="1823605"/>
                <a:ext cx="2378075" cy="5095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τελική θέση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:</a:t>
                </a:r>
                <a:r>
                  <a:rPr lang="el-GR" altLang="el-GR" sz="2000" dirty="0">
                    <a:solidFill>
                      <a:srgbClr val="000000"/>
                    </a:solidFill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𝐎𝐁</m:t>
                        </m:r>
                      </m:e>
                    </m:acc>
                  </m:oMath>
                </a14:m>
                <a:endParaRPr lang="en-US" alt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188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6865" y="1823605"/>
                <a:ext cx="2378075" cy="509588"/>
              </a:xfrm>
              <a:prstGeom prst="rect">
                <a:avLst/>
              </a:prstGeom>
              <a:blipFill>
                <a:blip r:embed="rId4"/>
                <a:stretch>
                  <a:fillRect l="-2821"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190" name="Text Box 14"/>
              <p:cNvSpPr txBox="1">
                <a:spLocks noChangeArrowheads="1"/>
              </p:cNvSpPr>
              <p:nvPr/>
            </p:nvSpPr>
            <p:spPr bwMode="auto">
              <a:xfrm>
                <a:off x="5219700" y="1843088"/>
                <a:ext cx="2809875" cy="508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αρχική θέση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4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𝐎</m:t>
                        </m:r>
                        <m:r>
                          <a:rPr lang="en-US" altLang="el-GR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acc>
                  </m:oMath>
                </a14:m>
                <a:endParaRPr lang="en-US" altLang="el-GR" sz="2400" b="1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190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9700" y="1843088"/>
                <a:ext cx="2809875" cy="508857"/>
              </a:xfrm>
              <a:prstGeom prst="rect">
                <a:avLst/>
              </a:prstGeom>
              <a:blipFill>
                <a:blip r:embed="rId5"/>
                <a:stretch>
                  <a:fillRect l="-2169"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194" name="Text Box 18"/>
              <p:cNvSpPr txBox="1">
                <a:spLocks noChangeArrowheads="1"/>
              </p:cNvSpPr>
              <p:nvPr/>
            </p:nvSpPr>
            <p:spPr bwMode="auto">
              <a:xfrm>
                <a:off x="2051050" y="2349502"/>
                <a:ext cx="388910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Μετατόπιση  </a:t>
                </a:r>
                <a:r>
                  <a:rPr lang="el-GR" altLang="el-GR" sz="2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altLang="el-GR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l-GR" sz="2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l-GR" altLang="el-GR" sz="2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4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𝐎𝐁</m:t>
                        </m:r>
                      </m:e>
                    </m:acc>
                    <m:r>
                      <a:rPr lang="en-US" altLang="el-GR" sz="2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acc>
                      <m:accPr>
                        <m:chr m:val="⃗"/>
                        <m:ctrlPr>
                          <a:rPr lang="el-GR" altLang="el-G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400" b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𝐎</m:t>
                        </m:r>
                        <m:r>
                          <a:rPr lang="en-US" altLang="el-GR" sz="2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</m:e>
                    </m:acc>
                  </m:oMath>
                </a14:m>
                <a:endParaRPr lang="en-US" alt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19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050" y="2349502"/>
                <a:ext cx="3889102" cy="523220"/>
              </a:xfrm>
              <a:prstGeom prst="rect">
                <a:avLst/>
              </a:prstGeom>
              <a:blipFill>
                <a:blip r:embed="rId6"/>
                <a:stretch>
                  <a:fillRect l="-1567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1331913" y="2852738"/>
            <a:ext cx="6481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dirty="0">
                <a:solidFill>
                  <a:srgbClr val="000000"/>
                </a:solidFill>
                <a:latin typeface="Comic Sans MS" pitchFamily="66" charset="0"/>
              </a:rPr>
              <a:t>δηλαδή</a:t>
            </a:r>
            <a:r>
              <a:rPr lang="el-GR" altLang="el-GR" sz="2400" dirty="0">
                <a:solidFill>
                  <a:srgbClr val="000000"/>
                </a:solidFill>
                <a:latin typeface="Comic Sans MS" pitchFamily="66" charset="0"/>
              </a:rPr>
              <a:t>  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Δ</a:t>
            </a:r>
            <a:r>
              <a:rPr lang="en-US" altLang="el-GR" sz="2400" b="1" i="1" dirty="0">
                <a:solidFill>
                  <a:srgbClr val="000000"/>
                </a:solidFill>
                <a:latin typeface="Comic Sans MS" pitchFamily="66" charset="0"/>
              </a:rPr>
              <a:t>x 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= (+5cm) – (+3cm) = +2cm</a:t>
            </a:r>
            <a:endParaRPr lang="en-US" altLang="el-GR" sz="2400" b="1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50237" name="Group 61"/>
          <p:cNvGrpSpPr>
            <a:grpSpLocks/>
          </p:cNvGrpSpPr>
          <p:nvPr/>
        </p:nvGrpSpPr>
        <p:grpSpPr bwMode="auto">
          <a:xfrm>
            <a:off x="1042988" y="908050"/>
            <a:ext cx="7131050" cy="757238"/>
            <a:chOff x="657" y="482"/>
            <a:chExt cx="4492" cy="477"/>
          </a:xfrm>
        </p:grpSpPr>
        <p:grpSp>
          <p:nvGrpSpPr>
            <p:cNvPr id="50236" name="Group 60"/>
            <p:cNvGrpSpPr>
              <a:grpSpLocks/>
            </p:cNvGrpSpPr>
            <p:nvPr/>
          </p:nvGrpSpPr>
          <p:grpSpPr bwMode="auto">
            <a:xfrm>
              <a:off x="657" y="482"/>
              <a:ext cx="4492" cy="477"/>
              <a:chOff x="657" y="482"/>
              <a:chExt cx="4492" cy="477"/>
            </a:xfrm>
          </p:grpSpPr>
          <p:sp>
            <p:nvSpPr>
              <p:cNvPr id="50200" name="Text Box 24"/>
              <p:cNvSpPr txBox="1">
                <a:spLocks noChangeArrowheads="1"/>
              </p:cNvSpPr>
              <p:nvPr/>
            </p:nvSpPr>
            <p:spPr bwMode="auto">
              <a:xfrm>
                <a:off x="657" y="482"/>
                <a:ext cx="408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800" dirty="0">
                    <a:solidFill>
                      <a:srgbClr val="000000"/>
                    </a:solidFill>
                  </a:rPr>
                  <a:t>      .     .     .     .     .     .     .     .     .     .     .</a:t>
                </a:r>
              </a:p>
            </p:txBody>
          </p:sp>
          <p:grpSp>
            <p:nvGrpSpPr>
              <p:cNvPr id="50201" name="Group 25"/>
              <p:cNvGrpSpPr>
                <a:grpSpLocks/>
              </p:cNvGrpSpPr>
              <p:nvPr/>
            </p:nvGrpSpPr>
            <p:grpSpPr bwMode="auto">
              <a:xfrm>
                <a:off x="793" y="482"/>
                <a:ext cx="4356" cy="477"/>
                <a:chOff x="793" y="482"/>
                <a:chExt cx="4356" cy="477"/>
              </a:xfrm>
            </p:grpSpPr>
            <p:sp>
              <p:nvSpPr>
                <p:cNvPr id="50202" name="Line 26"/>
                <p:cNvSpPr>
                  <a:spLocks noChangeShapeType="1"/>
                </p:cNvSpPr>
                <p:nvPr/>
              </p:nvSpPr>
              <p:spPr bwMode="auto">
                <a:xfrm>
                  <a:off x="793" y="709"/>
                  <a:ext cx="4174" cy="0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l-GR" sz="24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020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653" y="482"/>
                  <a:ext cx="18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0</a:t>
                  </a:r>
                </a:p>
              </p:txBody>
            </p:sp>
            <p:sp>
              <p:nvSpPr>
                <p:cNvPr id="5020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971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+1</a:t>
                  </a:r>
                </a:p>
              </p:txBody>
            </p:sp>
            <p:sp>
              <p:nvSpPr>
                <p:cNvPr id="5020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288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+2</a:t>
                  </a:r>
                </a:p>
              </p:txBody>
            </p:sp>
            <p:sp>
              <p:nvSpPr>
                <p:cNvPr id="5020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606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+3</a:t>
                  </a:r>
                </a:p>
              </p:txBody>
            </p:sp>
            <p:sp>
              <p:nvSpPr>
                <p:cNvPr id="5020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286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+5</a:t>
                  </a:r>
                </a:p>
              </p:txBody>
            </p:sp>
            <p:sp>
              <p:nvSpPr>
                <p:cNvPr id="5020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969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+4</a:t>
                  </a:r>
                </a:p>
              </p:txBody>
            </p:sp>
            <p:sp>
              <p:nvSpPr>
                <p:cNvPr id="5020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245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-1</a:t>
                  </a:r>
                </a:p>
              </p:txBody>
            </p:sp>
            <p:sp>
              <p:nvSpPr>
                <p:cNvPr id="5021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927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-2</a:t>
                  </a:r>
                </a:p>
              </p:txBody>
            </p:sp>
            <p:sp>
              <p:nvSpPr>
                <p:cNvPr id="5021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565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-3</a:t>
                  </a:r>
                </a:p>
              </p:txBody>
            </p:sp>
            <p:sp>
              <p:nvSpPr>
                <p:cNvPr id="5021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247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-4</a:t>
                  </a:r>
                </a:p>
              </p:txBody>
            </p:sp>
            <p:sp>
              <p:nvSpPr>
                <p:cNvPr id="5021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930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-5</a:t>
                  </a:r>
                </a:p>
              </p:txBody>
            </p:sp>
            <p:sp>
              <p:nvSpPr>
                <p:cNvPr id="5021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653" y="709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2000" b="1" dirty="0">
                      <a:solidFill>
                        <a:srgbClr val="80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</a:rPr>
                    <a:t>Ο</a:t>
                  </a:r>
                </a:p>
              </p:txBody>
            </p:sp>
            <p:sp>
              <p:nvSpPr>
                <p:cNvPr id="5021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876" y="663"/>
                  <a:ext cx="27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l-GR" sz="2400" b="1">
                      <a:solidFill>
                        <a:srgbClr val="000000"/>
                      </a:solidFill>
                      <a:latin typeface="Comic Sans MS" pitchFamily="66" charset="0"/>
                    </a:rPr>
                    <a:t>x</a:t>
                  </a:r>
                  <a:endParaRPr lang="el-GR" altLang="el-GR" sz="2400" b="1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50217" name="Group 41"/>
            <p:cNvGrpSpPr>
              <a:grpSpLocks/>
            </p:cNvGrpSpPr>
            <p:nvPr/>
          </p:nvGrpSpPr>
          <p:grpSpPr bwMode="auto">
            <a:xfrm>
              <a:off x="3651" y="709"/>
              <a:ext cx="907" cy="250"/>
              <a:chOff x="3651" y="709"/>
              <a:chExt cx="907" cy="250"/>
            </a:xfrm>
          </p:grpSpPr>
          <p:sp>
            <p:nvSpPr>
              <p:cNvPr id="50218" name="Text Box 42"/>
              <p:cNvSpPr txBox="1">
                <a:spLocks noChangeArrowheads="1"/>
              </p:cNvSpPr>
              <p:nvPr/>
            </p:nvSpPr>
            <p:spPr bwMode="auto">
              <a:xfrm>
                <a:off x="4332" y="709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0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Β</a:t>
                </a:r>
              </a:p>
            </p:txBody>
          </p:sp>
          <p:sp>
            <p:nvSpPr>
              <p:cNvPr id="50219" name="Text Box 43"/>
              <p:cNvSpPr txBox="1">
                <a:spLocks noChangeArrowheads="1"/>
              </p:cNvSpPr>
              <p:nvPr/>
            </p:nvSpPr>
            <p:spPr bwMode="auto">
              <a:xfrm>
                <a:off x="3651" y="709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0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</a:t>
                </a:r>
              </a:p>
            </p:txBody>
          </p:sp>
        </p:grpSp>
        <p:sp>
          <p:nvSpPr>
            <p:cNvPr id="50235" name="Text Box 59"/>
            <p:cNvSpPr txBox="1">
              <a:spLocks noChangeArrowheads="1"/>
            </p:cNvSpPr>
            <p:nvPr/>
          </p:nvSpPr>
          <p:spPr bwMode="auto">
            <a:xfrm>
              <a:off x="1338" y="709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Γ</a:t>
              </a:r>
              <a:endParaRPr lang="en-US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0241" name="Group 65"/>
          <p:cNvGrpSpPr>
            <a:grpSpLocks/>
          </p:cNvGrpSpPr>
          <p:nvPr/>
        </p:nvGrpSpPr>
        <p:grpSpPr bwMode="auto">
          <a:xfrm>
            <a:off x="2484438" y="331788"/>
            <a:ext cx="4465637" cy="457200"/>
            <a:chOff x="1655" y="1298"/>
            <a:chExt cx="2813" cy="288"/>
          </a:xfrm>
        </p:grpSpPr>
        <p:sp>
          <p:nvSpPr>
            <p:cNvPr id="50238" name="Text Box 62"/>
            <p:cNvSpPr txBox="1">
              <a:spLocks noChangeArrowheads="1"/>
            </p:cNvSpPr>
            <p:nvPr/>
          </p:nvSpPr>
          <p:spPr bwMode="auto">
            <a:xfrm>
              <a:off x="1655" y="1298"/>
              <a:ext cx="28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400" b="1">
                  <a:solidFill>
                    <a:srgbClr val="000000"/>
                  </a:solidFill>
                  <a:latin typeface="Comic Sans MS" pitchFamily="66" charset="0"/>
                </a:rPr>
                <a:t>Μετατόπιση  Α    Γ    Β</a:t>
              </a:r>
              <a:endParaRPr lang="en-US" altLang="el-GR" sz="2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0239" name="Line 63"/>
            <p:cNvSpPr>
              <a:spLocks noChangeShapeType="1"/>
            </p:cNvSpPr>
            <p:nvPr/>
          </p:nvSpPr>
          <p:spPr bwMode="auto">
            <a:xfrm>
              <a:off x="3107" y="1434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0240" name="Line 64"/>
            <p:cNvSpPr>
              <a:spLocks noChangeShapeType="1"/>
            </p:cNvSpPr>
            <p:nvPr/>
          </p:nvSpPr>
          <p:spPr bwMode="auto">
            <a:xfrm>
              <a:off x="3560" y="1434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1584326" y="4367378"/>
            <a:ext cx="34197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δηλαδή</a:t>
            </a:r>
            <a:r>
              <a:rPr lang="el-GR" altLang="el-GR" sz="2000" dirty="0">
                <a:solidFill>
                  <a:srgbClr val="000000"/>
                </a:solidFill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</a:t>
            </a:r>
            <a:r>
              <a:rPr lang="en-US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AB = +2cm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en-US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0243" name="Text Box 67"/>
          <p:cNvSpPr txBox="1">
            <a:spLocks noChangeArrowheads="1"/>
          </p:cNvSpPr>
          <p:nvPr/>
        </p:nvSpPr>
        <p:spPr bwMode="auto">
          <a:xfrm>
            <a:off x="971601" y="4735513"/>
            <a:ext cx="756084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altLang="el-GR" dirty="0">
                <a:solidFill>
                  <a:srgbClr val="000000"/>
                </a:solidFill>
                <a:latin typeface="Comic Sans MS" pitchFamily="66" charset="0"/>
              </a:rPr>
              <a:t>Το αποτέλεσμα σημαίνει ότι το κινητό ξεκίνησε από μια αρχική θέση Α και κατέληξε σε μια τελική θέση Β </a:t>
            </a:r>
            <a:r>
              <a:rPr lang="en-US" altLang="el-GR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l-GR" altLang="el-GR" dirty="0">
                <a:solidFill>
                  <a:srgbClr val="000000"/>
                </a:solidFill>
                <a:latin typeface="Comic Sans MS" pitchFamily="66" charset="0"/>
              </a:rPr>
              <a:t>δεν μας ενδιαφέρει πώς πήγε) διανύοντας 2</a:t>
            </a:r>
            <a:r>
              <a:rPr lang="en-US" altLang="el-GR" dirty="0">
                <a:solidFill>
                  <a:srgbClr val="000000"/>
                </a:solidFill>
                <a:latin typeface="Comic Sans MS" pitchFamily="66" charset="0"/>
              </a:rPr>
              <a:t>cm </a:t>
            </a:r>
            <a:r>
              <a:rPr lang="el-GR" altLang="el-GR" dirty="0">
                <a:solidFill>
                  <a:srgbClr val="000000"/>
                </a:solidFill>
                <a:latin typeface="Comic Sans MS" pitchFamily="66" charset="0"/>
              </a:rPr>
              <a:t>προς την κατεύθυνση που έχουμε ορίσει ως θετική.</a:t>
            </a:r>
            <a:endParaRPr lang="en-US" altLang="el-GR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50249" name="Group 73"/>
          <p:cNvGrpSpPr>
            <a:grpSpLocks/>
          </p:cNvGrpSpPr>
          <p:nvPr/>
        </p:nvGrpSpPr>
        <p:grpSpPr bwMode="auto">
          <a:xfrm>
            <a:off x="6011863" y="1341438"/>
            <a:ext cx="1081087" cy="366712"/>
            <a:chOff x="3787" y="845"/>
            <a:chExt cx="681" cy="231"/>
          </a:xfrm>
        </p:grpSpPr>
        <p:sp>
          <p:nvSpPr>
            <p:cNvPr id="50245" name="Line 69"/>
            <p:cNvSpPr>
              <a:spLocks noChangeShapeType="1"/>
            </p:cNvSpPr>
            <p:nvPr/>
          </p:nvSpPr>
          <p:spPr bwMode="auto">
            <a:xfrm>
              <a:off x="3787" y="1071"/>
              <a:ext cx="6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50248" name="Group 72"/>
            <p:cNvGrpSpPr>
              <a:grpSpLocks/>
            </p:cNvGrpSpPr>
            <p:nvPr/>
          </p:nvGrpSpPr>
          <p:grpSpPr bwMode="auto">
            <a:xfrm>
              <a:off x="3923" y="845"/>
              <a:ext cx="363" cy="231"/>
              <a:chOff x="567" y="3838"/>
              <a:chExt cx="363" cy="231"/>
            </a:xfrm>
          </p:grpSpPr>
          <p:sp>
            <p:nvSpPr>
              <p:cNvPr id="50246" name="Text Box 70"/>
              <p:cNvSpPr txBox="1">
                <a:spLocks noChangeArrowheads="1"/>
              </p:cNvSpPr>
              <p:nvPr/>
            </p:nvSpPr>
            <p:spPr bwMode="auto">
              <a:xfrm>
                <a:off x="567" y="3838"/>
                <a:ext cx="36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b="1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</a:t>
                </a:r>
                <a:endParaRPr lang="en-US" altLang="el-GR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graphicFrame>
            <p:nvGraphicFramePr>
              <p:cNvPr id="50247" name="Object 7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63071456"/>
                  </p:ext>
                </p:extLst>
              </p:nvPr>
            </p:nvGraphicFramePr>
            <p:xfrm>
              <a:off x="748" y="3858"/>
              <a:ext cx="157" cy="1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20" name="Εξίσωση" r:id="rId7" imgW="164880" imgH="190440" progId="Equation.3">
                      <p:embed/>
                    </p:oleObj>
                  </mc:Choice>
                  <mc:Fallback>
                    <p:oleObj name="Εξίσωση" r:id="rId7" imgW="1648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8" y="3858"/>
                            <a:ext cx="157" cy="1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dist="35921" dir="2700000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13498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8" grpId="0"/>
      <p:bldP spid="50190" grpId="0"/>
      <p:bldP spid="50194" grpId="0"/>
      <p:bldP spid="50199" grpId="0"/>
      <p:bldP spid="50242" grpId="0"/>
      <p:bldP spid="502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2307-0004-431A-828E-C711D1122FE5}" type="slidenum">
              <a:rPr lang="el-GR" altLang="el-GR">
                <a:solidFill>
                  <a:srgbClr val="000000"/>
                </a:solidFill>
              </a:rPr>
              <a:pPr/>
              <a:t>17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331913" y="1773238"/>
            <a:ext cx="6480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 Διάστημα και η Μετατόπιση</a:t>
            </a:r>
            <a:endParaRPr lang="en-US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4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11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1F92-243D-412D-8C35-58EBF4510AF9}" type="slidenum">
              <a:rPr lang="el-GR" altLang="el-GR">
                <a:solidFill>
                  <a:srgbClr val="000000"/>
                </a:solidFill>
              </a:rPr>
              <a:pPr/>
              <a:t>18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1523781" y="476250"/>
            <a:ext cx="60724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Ενώ η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μετατόπιση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 είναι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διανυσματικό μέγεθος</a:t>
            </a:r>
            <a:r>
              <a:rPr lang="el-GR" altLang="el-GR" sz="2000" b="1" dirty="0">
                <a:solidFill>
                  <a:srgbClr val="006600"/>
                </a:solidFill>
                <a:latin typeface="Comic Sans MS" pitchFamily="66" charset="0"/>
              </a:rPr>
              <a:t>,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 το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διάστημα</a:t>
            </a:r>
            <a:r>
              <a:rPr lang="el-GR" altLang="el-GR" sz="2000" b="1" dirty="0">
                <a:solidFill>
                  <a:srgbClr val="FF0000"/>
                </a:solidFill>
                <a:latin typeface="Comic Sans MS" pitchFamily="66" charset="0"/>
              </a:rPr>
              <a:t> (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απόσταση</a:t>
            </a:r>
            <a:r>
              <a:rPr lang="el-GR" altLang="el-GR" sz="2000" b="1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 είναι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μονόμετρο μέγεθος.</a:t>
            </a:r>
            <a:endParaRPr lang="en-US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6372199" y="1341438"/>
            <a:ext cx="2304257" cy="1223466"/>
          </a:xfrm>
          <a:prstGeom prst="cloudCallout">
            <a:avLst>
              <a:gd name="adj1" fmla="val 39976"/>
              <a:gd name="adj2" fmla="val 6202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 b="1" dirty="0">
                <a:solidFill>
                  <a:srgbClr val="000000"/>
                </a:solidFill>
                <a:latin typeface="Comic Sans MS" pitchFamily="66" charset="0"/>
              </a:rPr>
              <a:t>Αυτό φαίνεται πιο απλό!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1012581" y="2436148"/>
            <a:ext cx="554429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altLang="el-GR" sz="2000" dirty="0">
                <a:solidFill>
                  <a:srgbClr val="000000"/>
                </a:solidFill>
                <a:latin typeface="Comic Sans MS" pitchFamily="66" charset="0"/>
              </a:rPr>
              <a:t>Για τον υπολογισμό του διαστήματος χρειάζεται να προστίθενται όλες οι επιμέρους μετακινήσεις, χωρίς να παίρνεται υπόψη η κατεύθυνση κίνησης (δηλαδή το πρόσημο + ή -).</a:t>
            </a:r>
            <a:endParaRPr lang="en-US" altLang="el-GR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933450" y="4713715"/>
            <a:ext cx="698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Το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διάστημα</a:t>
            </a:r>
            <a:r>
              <a:rPr lang="el-GR" altLang="el-G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δεν ταυτίζεται</a:t>
            </a:r>
            <a:r>
              <a:rPr lang="el-GR" altLang="el-G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πάντοτε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</a:t>
            </a:r>
            <a:r>
              <a:rPr lang="el-GR" altLang="el-G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την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μετατόπιση.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9516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07" y="2747402"/>
            <a:ext cx="792088" cy="118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64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  <p:bldP spid="52236" grpId="0" animBg="1"/>
      <p:bldP spid="52238" grpId="0"/>
      <p:bldP spid="522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3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0B2D-7C49-4E2F-BB5E-19422A58B700}" type="slidenum">
              <a:rPr lang="el-GR" altLang="el-GR">
                <a:solidFill>
                  <a:srgbClr val="000000"/>
                </a:solidFill>
              </a:rPr>
              <a:pPr/>
              <a:t>19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2627313" y="1196975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l-GR" altLang="el-GR" sz="2400">
              <a:solidFill>
                <a:srgbClr val="000000"/>
              </a:solidFill>
            </a:endParaRPr>
          </a:p>
        </p:txBody>
      </p:sp>
      <p:grpSp>
        <p:nvGrpSpPr>
          <p:cNvPr id="28711" name="Group 39"/>
          <p:cNvGrpSpPr>
            <a:grpSpLocks/>
          </p:cNvGrpSpPr>
          <p:nvPr/>
        </p:nvGrpSpPr>
        <p:grpSpPr bwMode="auto">
          <a:xfrm>
            <a:off x="1042988" y="765175"/>
            <a:ext cx="7131050" cy="757238"/>
            <a:chOff x="657" y="482"/>
            <a:chExt cx="4492" cy="477"/>
          </a:xfrm>
        </p:grpSpPr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2653" y="709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Ο</a:t>
              </a:r>
            </a:p>
          </p:txBody>
        </p:sp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4332" y="709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Β</a:t>
              </a:r>
            </a:p>
          </p:txBody>
        </p: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3651" y="709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</a:t>
              </a:r>
            </a:p>
          </p:txBody>
        </p:sp>
        <p:sp>
          <p:nvSpPr>
            <p:cNvPr id="28691" name="Text Box 19"/>
            <p:cNvSpPr txBox="1">
              <a:spLocks noChangeArrowheads="1"/>
            </p:cNvSpPr>
            <p:nvPr/>
          </p:nvSpPr>
          <p:spPr bwMode="auto">
            <a:xfrm>
              <a:off x="1292" y="709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Γ</a:t>
              </a:r>
            </a:p>
          </p:txBody>
        </p:sp>
        <p:grpSp>
          <p:nvGrpSpPr>
            <p:cNvPr id="28710" name="Group 38"/>
            <p:cNvGrpSpPr>
              <a:grpSpLocks/>
            </p:cNvGrpSpPr>
            <p:nvPr/>
          </p:nvGrpSpPr>
          <p:grpSpPr bwMode="auto">
            <a:xfrm>
              <a:off x="657" y="482"/>
              <a:ext cx="4492" cy="469"/>
              <a:chOff x="657" y="482"/>
              <a:chExt cx="4492" cy="469"/>
            </a:xfrm>
          </p:grpSpPr>
          <p:sp>
            <p:nvSpPr>
              <p:cNvPr id="28674" name="Line 2"/>
              <p:cNvSpPr>
                <a:spLocks noChangeShapeType="1"/>
              </p:cNvSpPr>
              <p:nvPr/>
            </p:nvSpPr>
            <p:spPr bwMode="auto">
              <a:xfrm>
                <a:off x="793" y="709"/>
                <a:ext cx="41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675" name="Text Box 3"/>
              <p:cNvSpPr txBox="1">
                <a:spLocks noChangeArrowheads="1"/>
              </p:cNvSpPr>
              <p:nvPr/>
            </p:nvSpPr>
            <p:spPr bwMode="auto">
              <a:xfrm>
                <a:off x="657" y="482"/>
                <a:ext cx="408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800">
                    <a:solidFill>
                      <a:srgbClr val="000000"/>
                    </a:solidFill>
                  </a:rPr>
                  <a:t>      .     .     .     .     .     .     .     .     .     .     .</a:t>
                </a:r>
              </a:p>
            </p:txBody>
          </p:sp>
          <p:sp>
            <p:nvSpPr>
              <p:cNvPr id="28676" name="Text Box 4"/>
              <p:cNvSpPr txBox="1">
                <a:spLocks noChangeArrowheads="1"/>
              </p:cNvSpPr>
              <p:nvPr/>
            </p:nvSpPr>
            <p:spPr bwMode="auto">
              <a:xfrm>
                <a:off x="2653" y="482"/>
                <a:ext cx="18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1600" b="1">
                    <a:solidFill>
                      <a:srgbClr val="000000"/>
                    </a:solidFill>
                    <a:latin typeface="Comic Sans MS" pitchFamily="66" charset="0"/>
                  </a:rPr>
                  <a:t>0</a:t>
                </a:r>
              </a:p>
            </p:txBody>
          </p:sp>
          <p:sp>
            <p:nvSpPr>
              <p:cNvPr id="28677" name="Text Box 5"/>
              <p:cNvSpPr txBox="1">
                <a:spLocks noChangeArrowheads="1"/>
              </p:cNvSpPr>
              <p:nvPr/>
            </p:nvSpPr>
            <p:spPr bwMode="auto">
              <a:xfrm>
                <a:off x="2971" y="482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1600" b="1">
                    <a:solidFill>
                      <a:srgbClr val="000000"/>
                    </a:solidFill>
                    <a:latin typeface="Comic Sans MS" pitchFamily="66" charset="0"/>
                  </a:rPr>
                  <a:t>+1</a:t>
                </a:r>
              </a:p>
            </p:txBody>
          </p:sp>
          <p:sp>
            <p:nvSpPr>
              <p:cNvPr id="28678" name="Text Box 6"/>
              <p:cNvSpPr txBox="1">
                <a:spLocks noChangeArrowheads="1"/>
              </p:cNvSpPr>
              <p:nvPr/>
            </p:nvSpPr>
            <p:spPr bwMode="auto">
              <a:xfrm>
                <a:off x="3288" y="482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1600" b="1">
                    <a:solidFill>
                      <a:srgbClr val="000000"/>
                    </a:solidFill>
                    <a:latin typeface="Comic Sans MS" pitchFamily="66" charset="0"/>
                  </a:rPr>
                  <a:t>+2</a:t>
                </a:r>
              </a:p>
            </p:txBody>
          </p:sp>
          <p:sp>
            <p:nvSpPr>
              <p:cNvPr id="28679" name="Text Box 7"/>
              <p:cNvSpPr txBox="1">
                <a:spLocks noChangeArrowheads="1"/>
              </p:cNvSpPr>
              <p:nvPr/>
            </p:nvSpPr>
            <p:spPr bwMode="auto">
              <a:xfrm>
                <a:off x="3606" y="482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1600" b="1">
                    <a:solidFill>
                      <a:srgbClr val="000000"/>
                    </a:solidFill>
                    <a:latin typeface="Comic Sans MS" pitchFamily="66" charset="0"/>
                  </a:rPr>
                  <a:t>+3</a:t>
                </a:r>
              </a:p>
            </p:txBody>
          </p:sp>
          <p:sp>
            <p:nvSpPr>
              <p:cNvPr id="28680" name="Text Box 8"/>
              <p:cNvSpPr txBox="1">
                <a:spLocks noChangeArrowheads="1"/>
              </p:cNvSpPr>
              <p:nvPr/>
            </p:nvSpPr>
            <p:spPr bwMode="auto">
              <a:xfrm>
                <a:off x="4286" y="482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1600" b="1">
                    <a:solidFill>
                      <a:srgbClr val="000000"/>
                    </a:solidFill>
                    <a:latin typeface="Comic Sans MS" pitchFamily="66" charset="0"/>
                  </a:rPr>
                  <a:t>+5</a:t>
                </a:r>
              </a:p>
            </p:txBody>
          </p:sp>
          <p:sp>
            <p:nvSpPr>
              <p:cNvPr id="28681" name="Text Box 9"/>
              <p:cNvSpPr txBox="1">
                <a:spLocks noChangeArrowheads="1"/>
              </p:cNvSpPr>
              <p:nvPr/>
            </p:nvSpPr>
            <p:spPr bwMode="auto">
              <a:xfrm>
                <a:off x="3969" y="482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1600" b="1">
                    <a:solidFill>
                      <a:srgbClr val="000000"/>
                    </a:solidFill>
                    <a:latin typeface="Comic Sans MS" pitchFamily="66" charset="0"/>
                  </a:rPr>
                  <a:t>+4</a:t>
                </a:r>
              </a:p>
            </p:txBody>
          </p:sp>
          <p:sp>
            <p:nvSpPr>
              <p:cNvPr id="28682" name="Text Box 10"/>
              <p:cNvSpPr txBox="1">
                <a:spLocks noChangeArrowheads="1"/>
              </p:cNvSpPr>
              <p:nvPr/>
            </p:nvSpPr>
            <p:spPr bwMode="auto">
              <a:xfrm>
                <a:off x="2245" y="482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1600" b="1">
                    <a:solidFill>
                      <a:srgbClr val="000000"/>
                    </a:solidFill>
                    <a:latin typeface="Comic Sans MS" pitchFamily="66" charset="0"/>
                  </a:rPr>
                  <a:t>-1</a:t>
                </a:r>
              </a:p>
            </p:txBody>
          </p:sp>
          <p:sp>
            <p:nvSpPr>
              <p:cNvPr id="28683" name="Text Box 11"/>
              <p:cNvSpPr txBox="1">
                <a:spLocks noChangeArrowheads="1"/>
              </p:cNvSpPr>
              <p:nvPr/>
            </p:nvSpPr>
            <p:spPr bwMode="auto">
              <a:xfrm>
                <a:off x="1927" y="482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1600" b="1">
                    <a:solidFill>
                      <a:srgbClr val="000000"/>
                    </a:solidFill>
                    <a:latin typeface="Comic Sans MS" pitchFamily="66" charset="0"/>
                  </a:rPr>
                  <a:t>-2</a:t>
                </a:r>
              </a:p>
            </p:txBody>
          </p:sp>
          <p:sp>
            <p:nvSpPr>
              <p:cNvPr id="28684" name="Text Box 12"/>
              <p:cNvSpPr txBox="1">
                <a:spLocks noChangeArrowheads="1"/>
              </p:cNvSpPr>
              <p:nvPr/>
            </p:nvSpPr>
            <p:spPr bwMode="auto">
              <a:xfrm>
                <a:off x="1565" y="482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1600" b="1">
                    <a:solidFill>
                      <a:srgbClr val="000000"/>
                    </a:solidFill>
                    <a:latin typeface="Comic Sans MS" pitchFamily="66" charset="0"/>
                  </a:rPr>
                  <a:t>-3</a:t>
                </a:r>
              </a:p>
            </p:txBody>
          </p:sp>
          <p:sp>
            <p:nvSpPr>
              <p:cNvPr id="28685" name="Text Box 13"/>
              <p:cNvSpPr txBox="1">
                <a:spLocks noChangeArrowheads="1"/>
              </p:cNvSpPr>
              <p:nvPr/>
            </p:nvSpPr>
            <p:spPr bwMode="auto">
              <a:xfrm>
                <a:off x="1247" y="482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1600" b="1">
                    <a:solidFill>
                      <a:srgbClr val="000000"/>
                    </a:solidFill>
                    <a:latin typeface="Comic Sans MS" pitchFamily="66" charset="0"/>
                  </a:rPr>
                  <a:t>-4</a:t>
                </a:r>
              </a:p>
            </p:txBody>
          </p:sp>
          <p:sp>
            <p:nvSpPr>
              <p:cNvPr id="28686" name="Text Box 14"/>
              <p:cNvSpPr txBox="1">
                <a:spLocks noChangeArrowheads="1"/>
              </p:cNvSpPr>
              <p:nvPr/>
            </p:nvSpPr>
            <p:spPr bwMode="auto">
              <a:xfrm>
                <a:off x="930" y="482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1600" b="1">
                    <a:solidFill>
                      <a:srgbClr val="000000"/>
                    </a:solidFill>
                    <a:latin typeface="Comic Sans MS" pitchFamily="66" charset="0"/>
                  </a:rPr>
                  <a:t>-5</a:t>
                </a:r>
              </a:p>
            </p:txBody>
          </p:sp>
          <p:sp>
            <p:nvSpPr>
              <p:cNvPr id="28698" name="Text Box 26"/>
              <p:cNvSpPr txBox="1">
                <a:spLocks noChangeArrowheads="1"/>
              </p:cNvSpPr>
              <p:nvPr/>
            </p:nvSpPr>
            <p:spPr bwMode="auto">
              <a:xfrm>
                <a:off x="4876" y="663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l-GR" sz="2400" b="1">
                    <a:solidFill>
                      <a:srgbClr val="000000"/>
                    </a:solidFill>
                    <a:latin typeface="Comic Sans MS" pitchFamily="66" charset="0"/>
                  </a:rPr>
                  <a:t>x</a:t>
                </a:r>
                <a:endParaRPr lang="el-GR" altLang="el-GR" sz="2400" b="1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3419475" y="1844675"/>
            <a:ext cx="2952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dirty="0">
                <a:solidFill>
                  <a:srgbClr val="000000"/>
                </a:solidFill>
                <a:latin typeface="Comic Sans MS" pitchFamily="66" charset="0"/>
              </a:rPr>
              <a:t>Διάστημα</a:t>
            </a:r>
            <a:r>
              <a:rPr lang="el-GR" altLang="el-GR" sz="2000" i="1" dirty="0">
                <a:solidFill>
                  <a:srgbClr val="000000"/>
                </a:solidFill>
                <a:latin typeface="Comic Sans MS" pitchFamily="66" charset="0"/>
              </a:rPr>
              <a:t>   </a:t>
            </a:r>
            <a:r>
              <a:rPr lang="en-US" altLang="el-GR" sz="2000" b="1" i="1" dirty="0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en-US" altLang="el-GR" sz="2000" b="1" baseline="-25000" dirty="0">
                <a:solidFill>
                  <a:srgbClr val="000000"/>
                </a:solidFill>
                <a:latin typeface="Comic Sans MS" pitchFamily="66" charset="0"/>
              </a:rPr>
              <a:t>1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=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2cm</a:t>
            </a: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2230438" y="5084763"/>
            <a:ext cx="65166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dirty="0">
                <a:solidFill>
                  <a:srgbClr val="000000"/>
                </a:solidFill>
                <a:latin typeface="Comic Sans MS" pitchFamily="66" charset="0"/>
              </a:rPr>
              <a:t>Διάστημα </a:t>
            </a:r>
            <a:r>
              <a:rPr lang="el-GR" altLang="el-GR" sz="2000" i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altLang="el-GR" sz="2000" b="1" i="1" dirty="0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en-US" altLang="el-GR" sz="2000" b="1" baseline="-25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=ΑΓ + ΓΒ=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7cm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+9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cm=16cm</a:t>
            </a:r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755650" y="1844675"/>
            <a:ext cx="2089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διαδρομή ΑΒ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3419475" y="2420938"/>
            <a:ext cx="3600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dirty="0">
                <a:solidFill>
                  <a:srgbClr val="000000"/>
                </a:solidFill>
                <a:latin typeface="Comic Sans MS" pitchFamily="66" charset="0"/>
              </a:rPr>
              <a:t>Μετατόπιση</a:t>
            </a:r>
            <a:r>
              <a:rPr lang="el-GR" altLang="el-GR" sz="2000" i="1" dirty="0">
                <a:solidFill>
                  <a:srgbClr val="000000"/>
                </a:solidFill>
                <a:latin typeface="Comic Sans MS" pitchFamily="66" charset="0"/>
              </a:rPr>
              <a:t>   </a:t>
            </a:r>
            <a:r>
              <a:rPr lang="en-US" altLang="el-GR" sz="2000" b="1" i="1" dirty="0">
                <a:solidFill>
                  <a:srgbClr val="000000"/>
                </a:solidFill>
                <a:latin typeface="Comic Sans MS" pitchFamily="66" charset="0"/>
              </a:rPr>
              <a:t>x</a:t>
            </a:r>
            <a:r>
              <a:rPr lang="en-US" altLang="el-GR" sz="2000" b="1" baseline="-25000" dirty="0">
                <a:solidFill>
                  <a:srgbClr val="000000"/>
                </a:solidFill>
                <a:latin typeface="Comic Sans MS" pitchFamily="66" charset="0"/>
              </a:rPr>
              <a:t>1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=+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2cm</a:t>
            </a:r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786111" y="3213100"/>
            <a:ext cx="2089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διαδρομή ΒΑ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28715" name="Text Box 43"/>
          <p:cNvSpPr txBox="1">
            <a:spLocks noChangeArrowheads="1"/>
          </p:cNvSpPr>
          <p:nvPr/>
        </p:nvSpPr>
        <p:spPr bwMode="auto">
          <a:xfrm>
            <a:off x="3492500" y="3284538"/>
            <a:ext cx="2952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dirty="0">
                <a:solidFill>
                  <a:srgbClr val="000000"/>
                </a:solidFill>
                <a:latin typeface="Comic Sans MS" pitchFamily="66" charset="0"/>
              </a:rPr>
              <a:t>Διάστημα</a:t>
            </a:r>
            <a:r>
              <a:rPr lang="el-GR" altLang="el-GR" sz="2000" i="1" dirty="0">
                <a:solidFill>
                  <a:srgbClr val="000000"/>
                </a:solidFill>
                <a:latin typeface="Comic Sans MS" pitchFamily="66" charset="0"/>
              </a:rPr>
              <a:t>   </a:t>
            </a:r>
            <a:r>
              <a:rPr lang="en-US" altLang="el-GR" sz="2000" b="1" i="1" dirty="0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en-US" altLang="el-GR" sz="2000" b="1" baseline="-25000" dirty="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=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2cm</a:t>
            </a:r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3419475" y="3933825"/>
            <a:ext cx="3600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dirty="0">
                <a:solidFill>
                  <a:srgbClr val="000000"/>
                </a:solidFill>
                <a:latin typeface="Comic Sans MS" pitchFamily="66" charset="0"/>
              </a:rPr>
              <a:t>Μετατόπιση</a:t>
            </a:r>
            <a:r>
              <a:rPr lang="el-GR" altLang="el-GR" sz="2000" i="1" dirty="0">
                <a:solidFill>
                  <a:srgbClr val="000000"/>
                </a:solidFill>
                <a:latin typeface="Comic Sans MS" pitchFamily="66" charset="0"/>
              </a:rPr>
              <a:t>   </a:t>
            </a:r>
            <a:r>
              <a:rPr lang="en-US" altLang="el-GR" sz="2000" b="1" i="1" dirty="0">
                <a:solidFill>
                  <a:srgbClr val="000000"/>
                </a:solidFill>
                <a:latin typeface="Comic Sans MS" pitchFamily="66" charset="0"/>
              </a:rPr>
              <a:t>x</a:t>
            </a:r>
            <a:r>
              <a:rPr lang="en-US" altLang="el-GR" sz="2000" b="1" baseline="-25000" dirty="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=-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2cm</a:t>
            </a:r>
          </a:p>
        </p:txBody>
      </p:sp>
      <p:grpSp>
        <p:nvGrpSpPr>
          <p:cNvPr id="28721" name="Group 49"/>
          <p:cNvGrpSpPr>
            <a:grpSpLocks/>
          </p:cNvGrpSpPr>
          <p:nvPr/>
        </p:nvGrpSpPr>
        <p:grpSpPr bwMode="auto">
          <a:xfrm>
            <a:off x="802821" y="4581525"/>
            <a:ext cx="3697741" cy="400050"/>
            <a:chOff x="703" y="2886"/>
            <a:chExt cx="2313" cy="252"/>
          </a:xfrm>
        </p:grpSpPr>
        <p:sp>
          <p:nvSpPr>
            <p:cNvPr id="28717" name="Text Box 45"/>
            <p:cNvSpPr txBox="1">
              <a:spLocks noChangeArrowheads="1"/>
            </p:cNvSpPr>
            <p:nvPr/>
          </p:nvSpPr>
          <p:spPr bwMode="auto">
            <a:xfrm>
              <a:off x="703" y="2886"/>
              <a:ext cx="23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b="1" dirty="0">
                  <a:solidFill>
                    <a:srgbClr val="000000"/>
                  </a:solidFill>
                  <a:latin typeface="Comic Sans MS" pitchFamily="66" charset="0"/>
                </a:rPr>
                <a:t>διαδρομή Α    Γ    Β</a:t>
              </a:r>
              <a:r>
                <a:rPr lang="en-US" altLang="el-GR" sz="2000" b="1" dirty="0">
                  <a:solidFill>
                    <a:srgbClr val="000000"/>
                  </a:solidFill>
                  <a:latin typeface="Comic Sans MS" pitchFamily="66" charset="0"/>
                </a:rPr>
                <a:t>:</a:t>
              </a:r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1602" y="301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8719" name="Line 47"/>
            <p:cNvSpPr>
              <a:spLocks noChangeShapeType="1"/>
            </p:cNvSpPr>
            <p:nvPr/>
          </p:nvSpPr>
          <p:spPr bwMode="auto">
            <a:xfrm>
              <a:off x="1966" y="301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8720" name="Text Box 48"/>
          <p:cNvSpPr txBox="1">
            <a:spLocks noChangeArrowheads="1"/>
          </p:cNvSpPr>
          <p:nvPr/>
        </p:nvSpPr>
        <p:spPr bwMode="auto">
          <a:xfrm>
            <a:off x="2308000" y="5589588"/>
            <a:ext cx="3600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dirty="0">
                <a:solidFill>
                  <a:srgbClr val="000000"/>
                </a:solidFill>
                <a:latin typeface="Comic Sans MS" pitchFamily="66" charset="0"/>
              </a:rPr>
              <a:t>Μετατόπιση</a:t>
            </a:r>
            <a:r>
              <a:rPr lang="el-GR" altLang="el-GR" sz="2000" i="1" dirty="0">
                <a:solidFill>
                  <a:srgbClr val="000000"/>
                </a:solidFill>
                <a:latin typeface="Comic Sans MS" pitchFamily="66" charset="0"/>
              </a:rPr>
              <a:t>   </a:t>
            </a:r>
            <a:r>
              <a:rPr lang="en-US" altLang="el-GR" sz="2000" b="1" i="1" dirty="0">
                <a:solidFill>
                  <a:srgbClr val="000000"/>
                </a:solidFill>
                <a:latin typeface="Comic Sans MS" pitchFamily="66" charset="0"/>
              </a:rPr>
              <a:t>x</a:t>
            </a:r>
            <a:r>
              <a:rPr lang="en-US" altLang="el-GR" sz="2000" b="1" baseline="-25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=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+2cm</a:t>
            </a:r>
          </a:p>
        </p:txBody>
      </p:sp>
    </p:spTree>
    <p:extLst>
      <p:ext uri="{BB962C8B-B14F-4D97-AF65-F5344CB8AC3E}">
        <p14:creationId xmlns:p14="http://schemas.microsoft.com/office/powerpoint/2010/main" val="26223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6" grpId="0"/>
      <p:bldP spid="28708" grpId="0"/>
      <p:bldP spid="28712" grpId="0"/>
      <p:bldP spid="28713" grpId="0"/>
      <p:bldP spid="28714" grpId="0"/>
      <p:bldP spid="28715" grpId="0"/>
      <p:bldP spid="28716" grpId="0"/>
      <p:bldP spid="287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8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96B0-C239-49E6-8D12-F984DF146585}" type="slidenum">
              <a:rPr lang="el-GR" altLang="el-GR">
                <a:solidFill>
                  <a:srgbClr val="000000"/>
                </a:solidFill>
              </a:rPr>
              <a:pPr/>
              <a:t>2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484438" y="333375"/>
            <a:ext cx="41036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Ύλη και κίνηση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547664" y="1052513"/>
            <a:ext cx="6768752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κίνηση</a:t>
            </a:r>
            <a:r>
              <a:rPr lang="el-GR" altLang="el-G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αποτελεί χαρακτηριστική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ιδιότητα</a:t>
            </a:r>
            <a:r>
              <a:rPr lang="el-GR" altLang="el-G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της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ύλης</a:t>
            </a:r>
            <a:r>
              <a:rPr lang="el-GR" altLang="el-G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 Δεν υπάρχει ύλη που να παραμένει ακίνητη στο σύμπαν.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Βέβαια, 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κίνηση</a:t>
            </a: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είναι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έννοια σχετική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Η περιγραφή της εξαρτάται από το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σύστημα αναφοράς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endParaRPr lang="el-GR" altLang="el-GR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4572000" y="3976392"/>
            <a:ext cx="2377653" cy="1295400"/>
          </a:xfrm>
          <a:prstGeom prst="cloudCallout">
            <a:avLst>
              <a:gd name="adj1" fmla="val 81672"/>
              <a:gd name="adj2" fmla="val 3174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 b="1" dirty="0">
                <a:solidFill>
                  <a:srgbClr val="000000"/>
                </a:solidFill>
                <a:latin typeface="Comic Sans MS" pitchFamily="66" charset="0"/>
              </a:rPr>
              <a:t>Τι είναι</a:t>
            </a:r>
            <a:r>
              <a:rPr lang="el-GR" altLang="el-GR" dirty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σύστημα αναφοράς</a:t>
            </a:r>
            <a:r>
              <a:rPr lang="en-US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  <a:endParaRPr lang="el-GR" alt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0" y="1533317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149" y="4797152"/>
            <a:ext cx="792088" cy="118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7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20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386" y="1340768"/>
            <a:ext cx="8033053" cy="364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Διαδικτυακή παρουσίαση θεωρίας από τον Κωνσταντίνο </a:t>
            </a:r>
            <a:r>
              <a:rPr lang="el-GR" b="1" dirty="0" err="1">
                <a:latin typeface="Comic Sans MS" panose="030F0702030302020204" pitchFamily="66" charset="0"/>
              </a:rPr>
              <a:t>Παπαγιαννούλη</a:t>
            </a:r>
            <a:r>
              <a:rPr lang="el-GR" b="1" dirty="0">
                <a:latin typeface="Comic Sans MS" panose="030F0702030302020204" pitchFamily="66" charset="0"/>
              </a:rPr>
              <a:t> (</a:t>
            </a:r>
            <a:r>
              <a:rPr lang="en-US" b="1" dirty="0">
                <a:latin typeface="Comic Sans MS" panose="030F0702030302020204" pitchFamily="66" charset="0"/>
              </a:rPr>
              <a:t>www.praxisgroup.gr</a:t>
            </a:r>
            <a:r>
              <a:rPr lang="el-GR" b="1" dirty="0">
                <a:latin typeface="Comic Sans MS" panose="030F0702030302020204" pitchFamily="66" charset="0"/>
              </a:rPr>
              <a:t>) </a:t>
            </a:r>
            <a:r>
              <a:rPr lang="el-GR" b="1" dirty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Διαδικτυακή παρουσίαση θεωρίας από τον Σταύρο </a:t>
            </a:r>
            <a:r>
              <a:rPr lang="el-GR" b="1" dirty="0" err="1">
                <a:latin typeface="Comic Sans MS" panose="030F0702030302020204" pitchFamily="66" charset="0"/>
              </a:rPr>
              <a:t>Λουβερδή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.</a:t>
            </a:r>
            <a:endParaRPr lang="en-US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Παρουσίαση της θεωρίας από το «</a:t>
            </a:r>
            <a:r>
              <a:rPr lang="en-US" b="1" dirty="0">
                <a:latin typeface="Comic Sans MS" panose="030F0702030302020204" pitchFamily="66" charset="0"/>
              </a:rPr>
              <a:t>PHYSIC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  <a:r>
              <a:rPr lang="en-US" b="1" dirty="0">
                <a:latin typeface="Comic Sans MS" panose="030F0702030302020204" pitchFamily="66" charset="0"/>
              </a:rPr>
              <a:t>LESSONS</a:t>
            </a:r>
            <a:r>
              <a:rPr lang="el-GR" b="1" dirty="0">
                <a:latin typeface="Comic Sans MS" panose="030F0702030302020204" pitchFamily="66" charset="0"/>
              </a:rPr>
              <a:t>» του  Στέργιου </a:t>
            </a:r>
            <a:r>
              <a:rPr lang="el-GR" b="1" dirty="0" err="1">
                <a:latin typeface="Comic Sans MS" panose="030F0702030302020204" pitchFamily="66" charset="0"/>
              </a:rPr>
              <a:t>Πελλή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Μια φιλοσοφική ματιά στο θέμα από την ιστοσελίδα </a:t>
            </a:r>
            <a:r>
              <a:rPr lang="en-US" b="1" dirty="0">
                <a:latin typeface="Comic Sans MS" panose="030F0702030302020204" pitchFamily="66" charset="0"/>
              </a:rPr>
              <a:t>“</a:t>
            </a:r>
            <a:r>
              <a:rPr lang="el-GR" b="1" dirty="0">
                <a:latin typeface="Comic Sans MS" panose="030F0702030302020204" pitchFamily="66" charset="0"/>
              </a:rPr>
              <a:t>ΕΠΙΚΟΥΡΟΣ</a:t>
            </a:r>
            <a:r>
              <a:rPr lang="en-US" b="1" dirty="0">
                <a:latin typeface="Comic Sans MS" panose="030F0702030302020204" pitchFamily="66" charset="0"/>
              </a:rPr>
              <a:t>”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Μεγάλη ποικιλία ασκήσεων από το «Υλικό Φυσικής-Χημείας» </a:t>
            </a:r>
            <a:r>
              <a:rPr lang="el-GR" b="1" dirty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9528" y="404664"/>
            <a:ext cx="6912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αναρτήσεις για το θέμα «</a:t>
            </a:r>
            <a:r>
              <a:rPr lang="en-US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Ύλη και κίνηση ».</a:t>
            </a:r>
          </a:p>
        </p:txBody>
      </p:sp>
    </p:spTree>
    <p:extLst>
      <p:ext uri="{BB962C8B-B14F-4D97-AF65-F5344CB8AC3E}">
        <p14:creationId xmlns:p14="http://schemas.microsoft.com/office/powerpoint/2010/main" val="12241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Μερκούρης Παναγιωτόπουλος – Φυσικός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21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3568" y="1018183"/>
            <a:ext cx="7344816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στ</a:t>
            </a:r>
            <a:r>
              <a:rPr lang="en-US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θέμα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Ύλη και κίνηση » 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 το πρόγραμμα </a:t>
            </a:r>
            <a:r>
              <a:rPr lang="en-US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Hot Potatoes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9958" y="2780928"/>
            <a:ext cx="72192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altLang="el-GR" sz="2000" b="1" dirty="0">
                <a:latin typeface="Comic Sans MS" pitchFamily="66" charset="0"/>
              </a:rPr>
              <a:t>  Ερωτήσεις Πολλαπλής Επιλογής  </a:t>
            </a:r>
            <a:r>
              <a:rPr lang="el-GR" altLang="el-GR" sz="2000" b="1" dirty="0">
                <a:latin typeface="Comic Sans MS" pitchFamily="66" charset="0"/>
                <a:hlinkClick r:id="rId2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  (15 ερωτήσεις)  </a:t>
            </a:r>
          </a:p>
        </p:txBody>
      </p:sp>
    </p:spTree>
    <p:extLst>
      <p:ext uri="{BB962C8B-B14F-4D97-AF65-F5344CB8AC3E}">
        <p14:creationId xmlns:p14="http://schemas.microsoft.com/office/powerpoint/2010/main" val="13163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9632" y="1888022"/>
            <a:ext cx="6483966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από το βιβλίο</a:t>
            </a:r>
            <a:endParaRPr lang="en-US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από σελ. 101)</a:t>
            </a:r>
            <a:endParaRPr lang="el-GR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2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B99-7E53-468C-AF3F-7BB1DA1D16DA}" type="slidenum">
              <a:rPr lang="el-GR" altLang="el-GR" smtClean="0">
                <a:solidFill>
                  <a:srgbClr val="000000"/>
                </a:solidFill>
              </a:rPr>
              <a:pPr/>
              <a:t>23</a:t>
            </a:fld>
            <a:endParaRPr lang="el-GR" altLang="el-GR">
              <a:solidFill>
                <a:srgbClr val="000000"/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539552" y="332656"/>
            <a:ext cx="7704856" cy="4679007"/>
            <a:chOff x="539552" y="332656"/>
            <a:chExt cx="7704856" cy="4679007"/>
          </a:xfrm>
        </p:grpSpPr>
        <p:sp>
          <p:nvSpPr>
            <p:cNvPr id="6" name="Ορθογώνιο 5"/>
            <p:cNvSpPr/>
            <p:nvPr/>
          </p:nvSpPr>
          <p:spPr>
            <a:xfrm>
              <a:off x="539552" y="332656"/>
              <a:ext cx="7704856" cy="1891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>
                  <a:latin typeface="Calibri" panose="020F0502020204030204" pitchFamily="34" charset="0"/>
                </a:rPr>
                <a:t>1.  </a:t>
              </a:r>
              <a:r>
                <a:rPr lang="el-GR" sz="2000" dirty="0">
                  <a:latin typeface="Calibri" panose="020F0502020204030204" pitchFamily="34" charset="0"/>
                </a:rPr>
                <a:t>Να αναφέρετε ποια από τα σώματα που φαίνονται στην εικόνα κινούνται: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>
                  <a:latin typeface="Calibri" panose="020F0502020204030204" pitchFamily="34" charset="0"/>
                </a:rPr>
                <a:t>Α.  </a:t>
              </a:r>
              <a:r>
                <a:rPr lang="el-GR" sz="2000" dirty="0">
                  <a:latin typeface="Calibri" panose="020F0502020204030204" pitchFamily="34" charset="0"/>
                </a:rPr>
                <a:t>Ως προς τη Γη.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>
                  <a:latin typeface="Calibri" panose="020F0502020204030204" pitchFamily="34" charset="0"/>
                </a:rPr>
                <a:t>Β.  </a:t>
              </a:r>
              <a:r>
                <a:rPr lang="el-GR" sz="2000" dirty="0">
                  <a:latin typeface="Calibri" panose="020F0502020204030204" pitchFamily="34" charset="0"/>
                </a:rPr>
                <a:t>Ως προς το αυτοκίνητο.</a:t>
              </a: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204864"/>
              <a:ext cx="5326155" cy="2806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072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B99-7E53-468C-AF3F-7BB1DA1D16DA}" type="slidenum">
              <a:rPr lang="el-GR" altLang="el-GR" smtClean="0">
                <a:solidFill>
                  <a:srgbClr val="000000"/>
                </a:solidFill>
              </a:rPr>
              <a:pPr/>
              <a:t>24</a:t>
            </a:fld>
            <a:endParaRPr lang="el-GR" altLang="el-GR">
              <a:solidFill>
                <a:srgbClr val="000000"/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395536" y="260648"/>
            <a:ext cx="8424936" cy="1945505"/>
            <a:chOff x="395536" y="260648"/>
            <a:chExt cx="8424936" cy="194550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000" y="491480"/>
              <a:ext cx="4927604" cy="1714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395536" y="260648"/>
              <a:ext cx="84249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000" b="1" dirty="0">
                  <a:latin typeface="Calibri" panose="020F0502020204030204" pitchFamily="34" charset="0"/>
                </a:rPr>
                <a:t>3.  </a:t>
              </a:r>
              <a:r>
                <a:rPr lang="el-GR" sz="2000" dirty="0">
                  <a:latin typeface="Calibri" panose="020F0502020204030204" pitchFamily="34" charset="0"/>
                </a:rPr>
                <a:t>Να προσδιοριστεί η θέση των σημείων Μ</a:t>
              </a:r>
              <a:r>
                <a:rPr lang="el-GR" sz="2000" baseline="-25000" dirty="0">
                  <a:latin typeface="Calibri" panose="020F0502020204030204" pitchFamily="34" charset="0"/>
                </a:rPr>
                <a:t>1</a:t>
              </a:r>
              <a:r>
                <a:rPr lang="el-GR" sz="2000" dirty="0">
                  <a:latin typeface="Calibri" panose="020F0502020204030204" pitchFamily="34" charset="0"/>
                </a:rPr>
                <a:t> και Μ</a:t>
              </a:r>
              <a:r>
                <a:rPr lang="el-GR" sz="2000" baseline="-25000" dirty="0">
                  <a:latin typeface="Calibri" panose="020F0502020204030204" pitchFamily="34" charset="0"/>
                </a:rPr>
                <a:t>2</a:t>
              </a:r>
              <a:r>
                <a:rPr lang="el-GR" sz="2000" dirty="0">
                  <a:latin typeface="Calibri" panose="020F0502020204030204" pitchFamily="34" charset="0"/>
                </a:rPr>
                <a:t> της εικόνας.</a:t>
              </a: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395536" y="2125959"/>
            <a:ext cx="8424936" cy="3887817"/>
            <a:chOff x="395536" y="2125959"/>
            <a:chExt cx="8424936" cy="3887817"/>
          </a:xfrm>
        </p:grpSpPr>
        <p:sp>
          <p:nvSpPr>
            <p:cNvPr id="6" name="Ορθογώνιο 5"/>
            <p:cNvSpPr/>
            <p:nvPr/>
          </p:nvSpPr>
          <p:spPr>
            <a:xfrm>
              <a:off x="395536" y="2125959"/>
              <a:ext cx="84249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000" b="1" dirty="0">
                  <a:latin typeface="Calibri" panose="020F0502020204030204" pitchFamily="34" charset="0"/>
                </a:rPr>
                <a:t>4.  </a:t>
              </a:r>
              <a:r>
                <a:rPr lang="el-GR" sz="2000" dirty="0">
                  <a:latin typeface="Calibri" panose="020F0502020204030204" pitchFamily="34" charset="0"/>
                </a:rPr>
                <a:t>Να προσδιοριστεί η θέση των σημείων Μ</a:t>
              </a:r>
              <a:r>
                <a:rPr lang="el-GR" sz="2000" baseline="-25000" dirty="0">
                  <a:latin typeface="Calibri" panose="020F0502020204030204" pitchFamily="34" charset="0"/>
                </a:rPr>
                <a:t>1</a:t>
              </a:r>
              <a:r>
                <a:rPr lang="el-GR" sz="2000" dirty="0">
                  <a:latin typeface="Calibri" panose="020F0502020204030204" pitchFamily="34" charset="0"/>
                </a:rPr>
                <a:t> και Μ</a:t>
              </a:r>
              <a:r>
                <a:rPr lang="el-GR" sz="2000" baseline="-25000" dirty="0">
                  <a:latin typeface="Calibri" panose="020F0502020204030204" pitchFamily="34" charset="0"/>
                </a:rPr>
                <a:t>2</a:t>
              </a:r>
              <a:r>
                <a:rPr lang="el-GR" sz="2000" dirty="0">
                  <a:latin typeface="Calibri" panose="020F0502020204030204" pitchFamily="34" charset="0"/>
                </a:rPr>
                <a:t> της εικόνας.</a:t>
              </a: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374" y="2587624"/>
              <a:ext cx="3522936" cy="342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427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B99-7E53-468C-AF3F-7BB1DA1D16DA}" type="slidenum">
              <a:rPr lang="el-GR" altLang="el-GR" smtClean="0">
                <a:solidFill>
                  <a:srgbClr val="000000"/>
                </a:solidFill>
              </a:rPr>
              <a:pPr/>
              <a:t>25</a:t>
            </a:fld>
            <a:endParaRPr lang="el-GR" altLang="el-GR">
              <a:solidFill>
                <a:srgbClr val="000000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611560" y="332656"/>
            <a:ext cx="8136904" cy="2945707"/>
            <a:chOff x="611560" y="332656"/>
            <a:chExt cx="8136904" cy="2945707"/>
          </a:xfrm>
        </p:grpSpPr>
        <p:sp>
          <p:nvSpPr>
            <p:cNvPr id="4" name="Ορθογώνιο 3"/>
            <p:cNvSpPr/>
            <p:nvPr/>
          </p:nvSpPr>
          <p:spPr>
            <a:xfrm>
              <a:off x="611560" y="332656"/>
              <a:ext cx="8136904" cy="1429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Calibri" panose="020F0502020204030204" pitchFamily="34" charset="0"/>
                </a:rPr>
                <a:t>5.  </a:t>
              </a:r>
              <a:r>
                <a:rPr lang="el-GR" sz="2000" dirty="0">
                  <a:latin typeface="Calibri" panose="020F0502020204030204" pitchFamily="34" charset="0"/>
                </a:rPr>
                <a:t>Ένα κινητό μετατοπίζεται από τη θέση Μ</a:t>
              </a:r>
              <a:r>
                <a:rPr lang="el-GR" sz="2000" baseline="-25000" dirty="0">
                  <a:latin typeface="Calibri" panose="020F0502020204030204" pitchFamily="34" charset="0"/>
                </a:rPr>
                <a:t>1</a:t>
              </a:r>
              <a:r>
                <a:rPr lang="el-GR" sz="2000" dirty="0">
                  <a:latin typeface="Calibri" panose="020F0502020204030204" pitchFamily="34" charset="0"/>
                </a:rPr>
                <a:t> στη θέση Μ</a:t>
              </a:r>
              <a:r>
                <a:rPr lang="el-GR" sz="2000" baseline="-25000" dirty="0">
                  <a:latin typeface="Calibri" panose="020F0502020204030204" pitchFamily="34" charset="0"/>
                </a:rPr>
                <a:t>2</a:t>
              </a:r>
              <a:r>
                <a:rPr lang="el-GR" sz="2000" dirty="0">
                  <a:latin typeface="Calibri" panose="020F0502020204030204" pitchFamily="34" charset="0"/>
                </a:rPr>
                <a:t>. Να σχεδιάσετε το διάνυσμα της μετατόπισής του και να βρείτε την τιμή της. Πόσο είναι το διάστημα που διάνυσε το κινητό στη διαδρομή αυτή;</a:t>
              </a:r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772816"/>
              <a:ext cx="5226150" cy="150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Ορθογώνιο 6"/>
          <p:cNvSpPr/>
          <p:nvPr/>
        </p:nvSpPr>
        <p:spPr>
          <a:xfrm>
            <a:off x="683568" y="3501008"/>
            <a:ext cx="7992888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alibri" panose="020F0502020204030204" pitchFamily="34" charset="0"/>
              </a:rPr>
              <a:t>6.  </a:t>
            </a:r>
            <a:r>
              <a:rPr lang="el-GR" sz="2000" dirty="0">
                <a:latin typeface="Calibri" panose="020F0502020204030204" pitchFamily="34" charset="0"/>
              </a:rPr>
              <a:t>Το κινητό της προηγούμενης ερώτησης κάνει τη διαδρομή Μ</a:t>
            </a:r>
            <a:r>
              <a:rPr lang="el-GR" sz="2000" baseline="-25000" dirty="0">
                <a:latin typeface="Calibri" panose="020F0502020204030204" pitchFamily="34" charset="0"/>
              </a:rPr>
              <a:t>1</a:t>
            </a:r>
            <a:r>
              <a:rPr lang="el-GR" sz="2000" dirty="0">
                <a:latin typeface="Calibri" panose="020F0502020204030204" pitchFamily="34" charset="0"/>
              </a:rPr>
              <a:t>-Μ</a:t>
            </a:r>
            <a:r>
              <a:rPr lang="el-GR" sz="2000" baseline="-25000" dirty="0">
                <a:latin typeface="Calibri" panose="020F0502020204030204" pitchFamily="34" charset="0"/>
              </a:rPr>
              <a:t>2</a:t>
            </a:r>
            <a:r>
              <a:rPr lang="el-GR" sz="2000" dirty="0">
                <a:latin typeface="Calibri" panose="020F0502020204030204" pitchFamily="34" charset="0"/>
              </a:rPr>
              <a:t>-Μ</a:t>
            </a:r>
            <a:r>
              <a:rPr lang="el-GR" sz="2000" baseline="-25000" dirty="0">
                <a:latin typeface="Calibri" panose="020F0502020204030204" pitchFamily="34" charset="0"/>
              </a:rPr>
              <a:t>3</a:t>
            </a:r>
            <a:r>
              <a:rPr lang="el-GR" sz="2000" dirty="0">
                <a:latin typeface="Calibri" panose="020F0502020204030204" pitchFamily="34" charset="0"/>
              </a:rPr>
              <a:t>. Να σχεδιάσετε το διάνυσμα της μετατόπισης του κινητού και να βρείτε την τιμή της. Υπολογίστε το διάστημα που διάνυσε το κινητό στη διαδρομή αυτή. Να συγκρίνετε τη μετατόπιση με το διάστημα.</a:t>
            </a:r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>
            <a:off x="5004048" y="2420888"/>
            <a:ext cx="10801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 flipH="1">
            <a:off x="2339752" y="2780928"/>
            <a:ext cx="26642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76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</a:rPr>
              <a:t>Μερκ</a:t>
            </a:r>
            <a:r>
              <a:rPr lang="el-GR" dirty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9632" y="1888022"/>
            <a:ext cx="64839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εκτός του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198942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F396-D0D8-4524-BE7C-10B1A34A0914}" type="slidenum">
              <a:rPr lang="el-GR" altLang="el-GR">
                <a:solidFill>
                  <a:srgbClr val="000000"/>
                </a:solidFill>
              </a:rPr>
              <a:pPr/>
              <a:t>27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39749" y="290017"/>
            <a:ext cx="8064699" cy="327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el-GR" alt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Η θέση ενός σημειακού αντικειμένου που κινείται ευθύγραμμα σ΄ ένα δρόμο εφοδιασμένο με άξονα είναι  +30m την χρονική στιγμή </a:t>
            </a:r>
            <a:r>
              <a:rPr lang="el-GR" altLang="el-GR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l-GR" altLang="el-GR" sz="20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l-GR" alt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, ενώ σε μια μεταγενέστερη χρονική στιγμή </a:t>
            </a:r>
            <a:r>
              <a:rPr lang="el-GR" altLang="el-GR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l-GR" altLang="el-GR" sz="20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l-GR" alt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 είναι –10m. Η τιμή της μετατόπισης του ισούται με  </a:t>
            </a:r>
            <a:endParaRPr lang="en-US" altLang="el-G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α.</a:t>
            </a:r>
            <a:r>
              <a:rPr lang="el-GR" alt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   20m.       </a:t>
            </a:r>
            <a:r>
              <a:rPr lang="en-US" alt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l-GR" alt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β.  </a:t>
            </a:r>
            <a:r>
              <a:rPr lang="el-GR" alt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 -20m.       </a:t>
            </a:r>
            <a:r>
              <a:rPr lang="en-US" alt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l-GR" alt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γ.  </a:t>
            </a:r>
            <a:r>
              <a:rPr lang="el-GR" alt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 40m.        </a:t>
            </a:r>
            <a:r>
              <a:rPr lang="en-US" alt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l-GR" alt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δ.   </a:t>
            </a:r>
            <a:r>
              <a:rPr lang="el-GR" alt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-40</a:t>
            </a:r>
            <a:r>
              <a:rPr lang="en-US" alt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l-GR" alt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l-G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Α.   </a:t>
            </a:r>
            <a:r>
              <a:rPr lang="el-GR" alt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Να επιλέξεις τη σωστή απάντηση.</a:t>
            </a:r>
            <a:endParaRPr lang="en-US" altLang="el-G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Β.   </a:t>
            </a:r>
            <a:r>
              <a:rPr lang="el-GR" alt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Να αιτιολογήσεις την απάντησή σου.</a:t>
            </a:r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5364088" y="2204864"/>
            <a:ext cx="413726" cy="41956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39749" y="3812892"/>
            <a:ext cx="8064699" cy="189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2.  </a:t>
            </a:r>
            <a:r>
              <a:rPr lang="el-GR" alt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Ένα λεωφορείο ξεκινά από την αφετηρία και αφού διανύσει απόσταση 4</a:t>
            </a:r>
            <a:r>
              <a:rPr lang="en-US" alt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km</a:t>
            </a:r>
            <a:r>
              <a:rPr lang="el-GR" alt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 επιστρέφει πάλι στην αφετηρία ακολουθώντας την ίδια διαδρομή.</a:t>
            </a:r>
            <a:endParaRPr lang="en-US" altLang="el-G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α.</a:t>
            </a:r>
            <a:r>
              <a:rPr lang="en-US" alt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l-GR" alt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Ποιο είναι το συνολικό διάστημα που διάνυσε το λεωφορείο;    </a:t>
            </a:r>
            <a:endParaRPr lang="el-GR" altLang="el-GR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β.</a:t>
            </a:r>
            <a:r>
              <a:rPr lang="el-GR" alt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  Ποια είναι η μετατόπισή του;</a:t>
            </a:r>
            <a:r>
              <a:rPr lang="en-US" alt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52320" y="475913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8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km</a:t>
            </a:r>
            <a:endParaRPr lang="el-GR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5229200"/>
            <a:ext cx="519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0m</a:t>
            </a:r>
            <a:endParaRPr lang="el-GR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31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 animBg="1"/>
      <p:bldP spid="55302" grpId="0"/>
      <p:bldP spid="2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31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7187-8230-4BFF-B8AB-4537C9166E1F}" type="slidenum">
              <a:rPr lang="el-GR" altLang="el-GR">
                <a:solidFill>
                  <a:srgbClr val="000000"/>
                </a:solidFill>
              </a:rPr>
              <a:pPr/>
              <a:t>28</a:t>
            </a:fld>
            <a:endParaRPr lang="el-GR" altLang="el-GR">
              <a:solidFill>
                <a:srgbClr val="000000"/>
              </a:solidFill>
            </a:endParaRPr>
          </a:p>
        </p:txBody>
      </p:sp>
      <p:grpSp>
        <p:nvGrpSpPr>
          <p:cNvPr id="56348" name="Group 28"/>
          <p:cNvGrpSpPr>
            <a:grpSpLocks/>
          </p:cNvGrpSpPr>
          <p:nvPr/>
        </p:nvGrpSpPr>
        <p:grpSpPr bwMode="auto">
          <a:xfrm>
            <a:off x="395288" y="298451"/>
            <a:ext cx="8497887" cy="3382963"/>
            <a:chOff x="249" y="188"/>
            <a:chExt cx="5353" cy="2131"/>
          </a:xfrm>
        </p:grpSpPr>
        <p:sp>
          <p:nvSpPr>
            <p:cNvPr id="56326" name="Rectangle 6"/>
            <p:cNvSpPr>
              <a:spLocks noChangeArrowheads="1"/>
            </p:cNvSpPr>
            <p:nvPr/>
          </p:nvSpPr>
          <p:spPr bwMode="auto">
            <a:xfrm>
              <a:off x="249" y="188"/>
              <a:ext cx="5353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altLang="el-GR" sz="20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3.  Α.  </a:t>
              </a:r>
              <a:r>
                <a:rPr lang="el-GR" altLang="el-GR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Ένα σώμα ξεκινά από την θέση Α με  </a:t>
              </a:r>
              <a:r>
                <a:rPr lang="el-GR" altLang="el-GR" sz="2000" i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x</a:t>
              </a:r>
              <a:r>
                <a:rPr lang="el-GR" altLang="el-GR" sz="2000" baseline="-250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Α</a:t>
              </a:r>
              <a:r>
                <a:rPr lang="el-GR" altLang="el-GR" sz="2000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l-GR" altLang="el-GR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= +3m και φτάνει μετά από λίγο στη θέση Β με  </a:t>
              </a:r>
              <a:r>
                <a:rPr lang="el-GR" altLang="el-GR" sz="2000" i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x</a:t>
              </a:r>
              <a:r>
                <a:rPr lang="el-GR" altLang="el-GR" sz="2000" baseline="-250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Β</a:t>
              </a:r>
              <a:r>
                <a:rPr lang="el-GR" altLang="el-GR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= -2m. </a:t>
              </a:r>
              <a:endParaRPr lang="en-US" altLang="el-GR" sz="2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altLang="el-GR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Η μετατόπιση του σώματος είναι:        </a:t>
              </a:r>
              <a:r>
                <a:rPr lang="el-GR" altLang="el-GR" sz="20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Δ</a:t>
              </a:r>
              <a:r>
                <a:rPr lang="el-GR" altLang="el-GR" sz="2000" i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x</a:t>
              </a:r>
              <a:r>
                <a:rPr lang="el-GR" altLang="el-GR" sz="20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l-GR" altLang="el-GR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= ………</a:t>
              </a:r>
            </a:p>
          </p:txBody>
        </p:sp>
        <p:sp>
          <p:nvSpPr>
            <p:cNvPr id="56327" name="Rectangle 7"/>
            <p:cNvSpPr>
              <a:spLocks noChangeArrowheads="1"/>
            </p:cNvSpPr>
            <p:nvPr/>
          </p:nvSpPr>
          <p:spPr bwMode="auto">
            <a:xfrm>
              <a:off x="295" y="1116"/>
              <a:ext cx="5307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altLang="el-GR" sz="20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Β.  </a:t>
              </a:r>
              <a:r>
                <a:rPr lang="el-GR" altLang="el-GR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Στο παρακάτω σχήμα να σημειώσεις τις δύο θέσεις Α και Β και το διάνυσμα της μετατόπισης.</a:t>
              </a:r>
            </a:p>
          </p:txBody>
        </p:sp>
        <p:grpSp>
          <p:nvGrpSpPr>
            <p:cNvPr id="56328" name="Group 8"/>
            <p:cNvGrpSpPr>
              <a:grpSpLocks/>
            </p:cNvGrpSpPr>
            <p:nvPr/>
          </p:nvGrpSpPr>
          <p:grpSpPr bwMode="auto">
            <a:xfrm>
              <a:off x="521" y="1842"/>
              <a:ext cx="4492" cy="477"/>
              <a:chOff x="657" y="482"/>
              <a:chExt cx="4492" cy="477"/>
            </a:xfrm>
          </p:grpSpPr>
          <p:sp>
            <p:nvSpPr>
              <p:cNvPr id="56329" name="Text Box 9"/>
              <p:cNvSpPr txBox="1">
                <a:spLocks noChangeArrowheads="1"/>
              </p:cNvSpPr>
              <p:nvPr/>
            </p:nvSpPr>
            <p:spPr bwMode="auto">
              <a:xfrm>
                <a:off x="2653" y="709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l-GR" altLang="el-GR" sz="20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56330" name="Text Box 10"/>
              <p:cNvSpPr txBox="1">
                <a:spLocks noChangeArrowheads="1"/>
              </p:cNvSpPr>
              <p:nvPr/>
            </p:nvSpPr>
            <p:spPr bwMode="auto">
              <a:xfrm>
                <a:off x="4332" y="709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l-GR" altLang="el-GR" sz="20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56331" name="Text Box 11"/>
              <p:cNvSpPr txBox="1">
                <a:spLocks noChangeArrowheads="1"/>
              </p:cNvSpPr>
              <p:nvPr/>
            </p:nvSpPr>
            <p:spPr bwMode="auto">
              <a:xfrm>
                <a:off x="3651" y="709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l-GR" altLang="el-GR" sz="20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56332" name="Text Box 12"/>
              <p:cNvSpPr txBox="1">
                <a:spLocks noChangeArrowheads="1"/>
              </p:cNvSpPr>
              <p:nvPr/>
            </p:nvSpPr>
            <p:spPr bwMode="auto">
              <a:xfrm>
                <a:off x="1292" y="709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l-GR" altLang="el-GR" sz="20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grpSp>
            <p:nvGrpSpPr>
              <p:cNvPr id="56333" name="Group 13"/>
              <p:cNvGrpSpPr>
                <a:grpSpLocks/>
              </p:cNvGrpSpPr>
              <p:nvPr/>
            </p:nvGrpSpPr>
            <p:grpSpPr bwMode="auto">
              <a:xfrm>
                <a:off x="657" y="482"/>
                <a:ext cx="4492" cy="469"/>
                <a:chOff x="657" y="482"/>
                <a:chExt cx="4492" cy="469"/>
              </a:xfrm>
            </p:grpSpPr>
            <p:sp>
              <p:nvSpPr>
                <p:cNvPr id="56334" name="Line 14"/>
                <p:cNvSpPr>
                  <a:spLocks noChangeShapeType="1"/>
                </p:cNvSpPr>
                <p:nvPr/>
              </p:nvSpPr>
              <p:spPr bwMode="auto">
                <a:xfrm>
                  <a:off x="793" y="709"/>
                  <a:ext cx="41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l-GR" sz="24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633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57" y="482"/>
                  <a:ext cx="4083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2800">
                      <a:solidFill>
                        <a:srgbClr val="000000"/>
                      </a:solidFill>
                    </a:rPr>
                    <a:t>      .     .     .     .     .     .     .     .     .     .     .</a:t>
                  </a:r>
                </a:p>
              </p:txBody>
            </p:sp>
            <p:sp>
              <p:nvSpPr>
                <p:cNvPr id="5633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3" y="482"/>
                  <a:ext cx="18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5633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971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+1</a:t>
                  </a:r>
                </a:p>
              </p:txBody>
            </p:sp>
            <p:sp>
              <p:nvSpPr>
                <p:cNvPr id="5633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288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+2</a:t>
                  </a:r>
                </a:p>
              </p:txBody>
            </p:sp>
            <p:sp>
              <p:nvSpPr>
                <p:cNvPr id="5633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606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+3</a:t>
                  </a:r>
                </a:p>
              </p:txBody>
            </p:sp>
            <p:sp>
              <p:nvSpPr>
                <p:cNvPr id="5634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286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+5</a:t>
                  </a:r>
                </a:p>
              </p:txBody>
            </p:sp>
            <p:sp>
              <p:nvSpPr>
                <p:cNvPr id="5634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969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+4</a:t>
                  </a:r>
                </a:p>
              </p:txBody>
            </p:sp>
            <p:sp>
              <p:nvSpPr>
                <p:cNvPr id="5634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245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-1</a:t>
                  </a:r>
                </a:p>
              </p:txBody>
            </p:sp>
            <p:sp>
              <p:nvSpPr>
                <p:cNvPr id="5634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927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-2</a:t>
                  </a:r>
                </a:p>
              </p:txBody>
            </p:sp>
            <p:sp>
              <p:nvSpPr>
                <p:cNvPr id="5634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565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-3</a:t>
                  </a:r>
                </a:p>
              </p:txBody>
            </p:sp>
            <p:sp>
              <p:nvSpPr>
                <p:cNvPr id="5634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247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-4</a:t>
                  </a:r>
                </a:p>
              </p:txBody>
            </p:sp>
            <p:sp>
              <p:nvSpPr>
                <p:cNvPr id="5634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930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-5</a:t>
                  </a:r>
                </a:p>
              </p:txBody>
            </p:sp>
            <p:sp>
              <p:nvSpPr>
                <p:cNvPr id="5634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876" y="663"/>
                  <a:ext cx="27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l-GR" sz="2400" b="1" i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x</a:t>
                  </a:r>
                  <a:endParaRPr lang="el-GR" altLang="el-GR" sz="2400" b="1" i="1" dirty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4848745" y="1215860"/>
            <a:ext cx="6839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-5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</a:t>
            </a:r>
          </a:p>
        </p:txBody>
      </p:sp>
      <p:grpSp>
        <p:nvGrpSpPr>
          <p:cNvPr id="56353" name="Group 33"/>
          <p:cNvGrpSpPr>
            <a:grpSpLocks/>
          </p:cNvGrpSpPr>
          <p:nvPr/>
        </p:nvGrpSpPr>
        <p:grpSpPr bwMode="auto">
          <a:xfrm>
            <a:off x="2916238" y="3357563"/>
            <a:ext cx="3024187" cy="396875"/>
            <a:chOff x="1837" y="2115"/>
            <a:chExt cx="1905" cy="250"/>
          </a:xfrm>
        </p:grpSpPr>
        <p:sp>
          <p:nvSpPr>
            <p:cNvPr id="56350" name="Line 30"/>
            <p:cNvSpPr>
              <a:spLocks noChangeShapeType="1"/>
            </p:cNvSpPr>
            <p:nvPr/>
          </p:nvSpPr>
          <p:spPr bwMode="auto">
            <a:xfrm flipH="1">
              <a:off x="1949" y="2160"/>
              <a:ext cx="16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6351" name="Text Box 31"/>
            <p:cNvSpPr txBox="1">
              <a:spLocks noChangeArrowheads="1"/>
            </p:cNvSpPr>
            <p:nvPr/>
          </p:nvSpPr>
          <p:spPr bwMode="auto">
            <a:xfrm>
              <a:off x="3515" y="2115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Α</a:t>
              </a:r>
              <a:endParaRPr lang="en-US" altLang="el-GR" sz="2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352" name="Text Box 32"/>
            <p:cNvSpPr txBox="1">
              <a:spLocks noChangeArrowheads="1"/>
            </p:cNvSpPr>
            <p:nvPr/>
          </p:nvSpPr>
          <p:spPr bwMode="auto">
            <a:xfrm>
              <a:off x="1837" y="2115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Β</a:t>
              </a:r>
              <a:endParaRPr lang="en-US" altLang="el-GR" sz="2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13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B99-7E53-468C-AF3F-7BB1DA1D16DA}" type="slidenum">
              <a:rPr lang="el-GR" altLang="el-GR" smtClean="0">
                <a:solidFill>
                  <a:srgbClr val="000000"/>
                </a:solidFill>
              </a:rPr>
              <a:pPr/>
              <a:t>29</a:t>
            </a:fld>
            <a:endParaRPr lang="el-GR" altLang="el-GR">
              <a:solidFill>
                <a:srgbClr val="000000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827584" y="548680"/>
            <a:ext cx="7200800" cy="4990242"/>
            <a:chOff x="827584" y="548680"/>
            <a:chExt cx="7200800" cy="4990242"/>
          </a:xfrm>
        </p:grpSpPr>
        <p:sp>
          <p:nvSpPr>
            <p:cNvPr id="4" name="Ορθογώνιο 3"/>
            <p:cNvSpPr/>
            <p:nvPr/>
          </p:nvSpPr>
          <p:spPr>
            <a:xfrm>
              <a:off x="827584" y="548680"/>
              <a:ext cx="7200800" cy="1429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4.  </a:t>
              </a:r>
              <a:r>
                <a:rPr lang="el-G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Ένας μαθητής μελετώντας την ευθύγραμμη κίνηση στο εργαστήριο σχηματίζει τον παρακάτω πίνακα τιμών για την θέση ενός κινητού τις αντίστοιχες χρονικές στιγμές:</a:t>
              </a:r>
            </a:p>
          </p:txBody>
        </p:sp>
        <p:pic>
          <p:nvPicPr>
            <p:cNvPr id="8194" name="Picture 2" descr="http://www.geocities.ws/merkouris/FOTOS%20HOT%20POTATOES/39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132856"/>
              <a:ext cx="6639417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Ορθογώνιο 4"/>
            <p:cNvSpPr/>
            <p:nvPr/>
          </p:nvSpPr>
          <p:spPr>
            <a:xfrm>
              <a:off x="827584" y="3138265"/>
              <a:ext cx="7200800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α.  </a:t>
              </a:r>
              <a:r>
                <a:rPr lang="el-G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Η φορά κίνησης του κινητού είναι προς τα θετικά.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β.  </a:t>
              </a:r>
              <a:r>
                <a:rPr lang="el-G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Η φορά κίνησης του κινητού είναι προς τα αρνητικά.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γ.  </a:t>
              </a:r>
              <a:r>
                <a:rPr lang="el-G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Η φορά κίνησης του κινητού μπορεί να είναι προς οποιαδήποτε κατεύθυνση.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δ.  </a:t>
              </a:r>
              <a:r>
                <a:rPr lang="el-G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Δεν μπορούμε να γνωρίζουμε προς τα που κινείται.</a:t>
              </a:r>
            </a:p>
          </p:txBody>
        </p:sp>
      </p:grpSp>
      <p:sp>
        <p:nvSpPr>
          <p:cNvPr id="7" name="Οβάλ 6"/>
          <p:cNvSpPr/>
          <p:nvPr/>
        </p:nvSpPr>
        <p:spPr>
          <a:xfrm>
            <a:off x="827584" y="328498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28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3A86-DD73-4C59-9FBC-D7A0469AC7FE}" type="slidenum">
              <a:rPr lang="el-GR" altLang="el-GR">
                <a:solidFill>
                  <a:srgbClr val="000000"/>
                </a:solidFill>
              </a:rPr>
              <a:pPr/>
              <a:t>3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63689" y="404813"/>
            <a:ext cx="6840562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Ένα σώμα κινείται, όταν αλλάζει συνεχώς θέσεις σε σχέση με έναν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παρατηρητή</a:t>
            </a: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που τον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θεωρούμε ακίνητο</a:t>
            </a: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Ο παρατηρητής αυτός είναι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 σύστημα αναφοράς</a:t>
            </a:r>
            <a:r>
              <a:rPr lang="el-GR" altLang="el-G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ως προς το οποίο παρακολουθούμε την κίνηση.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9225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1067367" y="2748122"/>
            <a:ext cx="6984776" cy="105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  <a:hlinkClick r:id="rId3"/>
              </a:rPr>
              <a:t>Animation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latin typeface="Comic Sans MS" pitchFamily="66" charset="0"/>
              </a:rPr>
              <a:t>σχετικό με την διαφορετική ερμηνεία της κίνησης, ανάλογα με την επιλογή του συστήματος αναφοράς.</a:t>
            </a:r>
            <a:endParaRPr lang="en-US" altLang="el-GR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250825" y="3950639"/>
            <a:ext cx="4033143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dirty="0">
                <a:solidFill>
                  <a:srgbClr val="000000"/>
                </a:solidFill>
                <a:latin typeface="Comic Sans MS" pitchFamily="66" charset="0"/>
              </a:rPr>
              <a:t>Από την πλευρά θέασης ενός ατόμου που στέκεται στο σταθμό του τρένου, </a:t>
            </a: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 αγόρι δεν κινείται</a:t>
            </a:r>
            <a:r>
              <a:rPr lang="el-GR" altLang="el-GR" dirty="0">
                <a:solidFill>
                  <a:srgbClr val="000000"/>
                </a:solidFill>
                <a:latin typeface="Comic Sans MS" pitchFamily="66" charset="0"/>
              </a:rPr>
              <a:t>. Το </a:t>
            </a:r>
            <a:r>
              <a:rPr lang="el-GR" altLang="el-GR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τρένο</a:t>
            </a:r>
            <a:r>
              <a:rPr lang="el-GR" altLang="el-GR" dirty="0">
                <a:solidFill>
                  <a:srgbClr val="000000"/>
                </a:solidFill>
                <a:latin typeface="Comic Sans MS" pitchFamily="66" charset="0"/>
              </a:rPr>
              <a:t> και ο </a:t>
            </a:r>
            <a:r>
              <a:rPr lang="el-GR" altLang="el-GR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κόσμος</a:t>
            </a:r>
            <a:r>
              <a:rPr lang="el-GR" altLang="el-GR" b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l-GR" altLang="el-GR" dirty="0">
                <a:solidFill>
                  <a:srgbClr val="000000"/>
                </a:solidFill>
                <a:latin typeface="Comic Sans MS" pitchFamily="66" charset="0"/>
              </a:rPr>
              <a:t>πάνω σ’ αυτό </a:t>
            </a:r>
            <a:r>
              <a:rPr lang="el-GR" altLang="el-GR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κινούνται</a:t>
            </a:r>
            <a:r>
              <a:rPr lang="el-GR" altLang="el-GR" dirty="0">
                <a:solidFill>
                  <a:srgbClr val="000000"/>
                </a:solidFill>
                <a:latin typeface="Comic Sans MS" pitchFamily="66" charset="0"/>
              </a:rPr>
              <a:t> και το προσπερνούν.</a:t>
            </a: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4499992" y="3952226"/>
            <a:ext cx="4320158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dirty="0">
                <a:solidFill>
                  <a:srgbClr val="000000"/>
                </a:solidFill>
                <a:latin typeface="Comic Sans MS" pitchFamily="66" charset="0"/>
              </a:rPr>
              <a:t>Από την πλευρά θέασης του ατόμου που βρίσκεται μέσα στο τρένο, το </a:t>
            </a: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κορίτσι δεν κινείται</a:t>
            </a:r>
            <a:r>
              <a:rPr lang="el-GR" altLang="el-GR" dirty="0">
                <a:solidFill>
                  <a:srgbClr val="000000"/>
                </a:solidFill>
                <a:latin typeface="Comic Sans MS" pitchFamily="66" charset="0"/>
              </a:rPr>
              <a:t>. Ο </a:t>
            </a:r>
            <a:r>
              <a:rPr lang="el-GR" altLang="el-GR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σταθμός</a:t>
            </a:r>
            <a:r>
              <a:rPr lang="el-GR" altLang="el-GR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altLang="el-GR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του τρένου</a:t>
            </a:r>
            <a:r>
              <a:rPr lang="el-GR" altLang="el-GR" dirty="0">
                <a:solidFill>
                  <a:srgbClr val="000000"/>
                </a:solidFill>
                <a:latin typeface="Comic Sans MS" pitchFamily="66" charset="0"/>
              </a:rPr>
              <a:t> και το </a:t>
            </a:r>
            <a:r>
              <a:rPr lang="el-GR" altLang="el-GR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αγόρι</a:t>
            </a:r>
            <a:r>
              <a:rPr lang="el-GR" altLang="el-GR" dirty="0">
                <a:solidFill>
                  <a:srgbClr val="000000"/>
                </a:solidFill>
                <a:latin typeface="Comic Sans MS" pitchFamily="66" charset="0"/>
              </a:rPr>
              <a:t> που στέκεται εκεί </a:t>
            </a:r>
            <a:r>
              <a:rPr lang="el-GR" altLang="el-GR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κινούνται</a:t>
            </a:r>
            <a:r>
              <a:rPr lang="el-GR" altLang="el-GR" dirty="0">
                <a:solidFill>
                  <a:srgbClr val="000000"/>
                </a:solidFill>
                <a:latin typeface="Comic Sans MS" pitchFamily="66" charset="0"/>
              </a:rPr>
              <a:t> και το προσπερνούν.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67" y="90872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08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8" grpId="0"/>
      <p:bldP spid="9239" grpId="0"/>
      <p:bldP spid="92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B99-7E53-468C-AF3F-7BB1DA1D16DA}" type="slidenum">
              <a:rPr lang="el-GR" altLang="el-GR" smtClean="0">
                <a:solidFill>
                  <a:srgbClr val="000000"/>
                </a:solidFill>
              </a:rPr>
              <a:pPr/>
              <a:t>30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63588" y="476672"/>
            <a:ext cx="70207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5. 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Η θέση (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x,y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) ενός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σηµειακού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αντικειµένου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στο επίπεδο είναι η Α (+4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, +8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). Το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αντικείµενο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µ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ετατοπίζεται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αρχικά κατά -4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κατά τον άξονα x και στη συνέχεια κατά +12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κατά τον άξονα y. Η νέα του θέση έχει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συντεταγµένες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α. 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(+8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, +8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).                                        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β. 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(+8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, 0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γ. 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(0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, +20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).                                         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δ. 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(+12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, +20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5" name="Οβάλ 4"/>
          <p:cNvSpPr/>
          <p:nvPr/>
        </p:nvSpPr>
        <p:spPr>
          <a:xfrm>
            <a:off x="827584" y="292494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05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38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9C43-B58B-4892-AB01-BABCF129AD08}" type="slidenum">
              <a:rPr lang="el-GR" altLang="el-GR">
                <a:solidFill>
                  <a:srgbClr val="000000"/>
                </a:solidFill>
              </a:rPr>
              <a:pPr/>
              <a:t>4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71600" y="260350"/>
            <a:ext cx="705678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Αν συνδέσουμε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 σύνολο των διαδοχικών θέσεων 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(σημεία) από τα οποία διέρχεται το σώμα, η νοητή γραμμή που προκύπτει μας δίνει την</a:t>
            </a:r>
            <a:r>
              <a:rPr lang="el-GR" altLang="el-GR" sz="2000" b="1" dirty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τροχιά</a:t>
            </a:r>
            <a:r>
              <a:rPr lang="el-GR" altLang="el-GR" sz="2000" b="1" dirty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του σώματος. </a:t>
            </a:r>
          </a:p>
        </p:txBody>
      </p:sp>
      <p:sp>
        <p:nvSpPr>
          <p:cNvPr id="15388" name="Arc 28"/>
          <p:cNvSpPr>
            <a:spLocks/>
          </p:cNvSpPr>
          <p:nvPr/>
        </p:nvSpPr>
        <p:spPr bwMode="auto">
          <a:xfrm rot="10420689" flipV="1">
            <a:off x="2270125" y="4148138"/>
            <a:ext cx="4175125" cy="10509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0 w 43200"/>
              <a:gd name="T1" fmla="*/ 22535 h 22535"/>
              <a:gd name="T2" fmla="*/ 43200 w 43200"/>
              <a:gd name="T3" fmla="*/ 21600 h 22535"/>
              <a:gd name="T4" fmla="*/ 21600 w 43200"/>
              <a:gd name="T5" fmla="*/ 21600 h 2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535" fill="none" extrusionOk="0">
                <a:moveTo>
                  <a:pt x="20" y="22534"/>
                </a:moveTo>
                <a:cubicBezTo>
                  <a:pt x="6" y="22223"/>
                  <a:pt x="0" y="219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22535" stroke="0" extrusionOk="0">
                <a:moveTo>
                  <a:pt x="20" y="22534"/>
                </a:moveTo>
                <a:cubicBezTo>
                  <a:pt x="6" y="22223"/>
                  <a:pt x="0" y="2191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3347592" y="3058766"/>
            <a:ext cx="2232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Ευθύγραμμη τροχιά</a:t>
            </a:r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3240881" y="5172969"/>
            <a:ext cx="2879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Καμπυλόγραμμη τροχιά</a:t>
            </a:r>
          </a:p>
        </p:txBody>
      </p:sp>
      <p:grpSp>
        <p:nvGrpSpPr>
          <p:cNvPr id="15415" name="Group 55"/>
          <p:cNvGrpSpPr>
            <a:grpSpLocks/>
          </p:cNvGrpSpPr>
          <p:nvPr/>
        </p:nvGrpSpPr>
        <p:grpSpPr bwMode="auto">
          <a:xfrm>
            <a:off x="2339975" y="2492375"/>
            <a:ext cx="431800" cy="612775"/>
            <a:chOff x="1474" y="1570"/>
            <a:chExt cx="272" cy="386"/>
          </a:xfrm>
        </p:grpSpPr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1519" y="1570"/>
              <a:ext cx="91" cy="91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5403" name="Text Box 43"/>
            <p:cNvSpPr txBox="1">
              <a:spLocks noChangeArrowheads="1"/>
            </p:cNvSpPr>
            <p:nvPr/>
          </p:nvSpPr>
          <p:spPr bwMode="auto">
            <a:xfrm>
              <a:off x="1474" y="1706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>
                  <a:solidFill>
                    <a:srgbClr val="000000"/>
                  </a:solidFill>
                  <a:latin typeface="Comic Sans MS" pitchFamily="66" charset="0"/>
                </a:rPr>
                <a:t>Β</a:t>
              </a:r>
            </a:p>
          </p:txBody>
        </p:sp>
      </p:grpSp>
      <p:grpSp>
        <p:nvGrpSpPr>
          <p:cNvPr id="15416" name="Group 56"/>
          <p:cNvGrpSpPr>
            <a:grpSpLocks/>
          </p:cNvGrpSpPr>
          <p:nvPr/>
        </p:nvGrpSpPr>
        <p:grpSpPr bwMode="auto">
          <a:xfrm>
            <a:off x="3635375" y="2492375"/>
            <a:ext cx="287338" cy="612775"/>
            <a:chOff x="2290" y="1570"/>
            <a:chExt cx="181" cy="386"/>
          </a:xfrm>
        </p:grpSpPr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2336" y="1570"/>
              <a:ext cx="90" cy="91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5404" name="Text Box 44"/>
            <p:cNvSpPr txBox="1">
              <a:spLocks noChangeArrowheads="1"/>
            </p:cNvSpPr>
            <p:nvPr/>
          </p:nvSpPr>
          <p:spPr bwMode="auto">
            <a:xfrm>
              <a:off x="2290" y="1706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>
                  <a:solidFill>
                    <a:srgbClr val="000000"/>
                  </a:solidFill>
                  <a:latin typeface="Comic Sans MS" pitchFamily="66" charset="0"/>
                </a:rPr>
                <a:t>Γ</a:t>
              </a:r>
            </a:p>
          </p:txBody>
        </p:sp>
      </p:grpSp>
      <p:grpSp>
        <p:nvGrpSpPr>
          <p:cNvPr id="15417" name="Group 57"/>
          <p:cNvGrpSpPr>
            <a:grpSpLocks/>
          </p:cNvGrpSpPr>
          <p:nvPr/>
        </p:nvGrpSpPr>
        <p:grpSpPr bwMode="auto">
          <a:xfrm>
            <a:off x="4500563" y="2492375"/>
            <a:ext cx="360362" cy="612775"/>
            <a:chOff x="2835" y="1570"/>
            <a:chExt cx="227" cy="386"/>
          </a:xfrm>
        </p:grpSpPr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2880" y="1570"/>
              <a:ext cx="91" cy="91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5405" name="Text Box 45"/>
            <p:cNvSpPr txBox="1">
              <a:spLocks noChangeArrowheads="1"/>
            </p:cNvSpPr>
            <p:nvPr/>
          </p:nvSpPr>
          <p:spPr bwMode="auto">
            <a:xfrm>
              <a:off x="2835" y="170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>
                  <a:solidFill>
                    <a:srgbClr val="000000"/>
                  </a:solidFill>
                  <a:latin typeface="Comic Sans MS" pitchFamily="66" charset="0"/>
                </a:rPr>
                <a:t>Δ</a:t>
              </a:r>
            </a:p>
          </p:txBody>
        </p:sp>
      </p:grpSp>
      <p:grpSp>
        <p:nvGrpSpPr>
          <p:cNvPr id="15418" name="Group 58"/>
          <p:cNvGrpSpPr>
            <a:grpSpLocks/>
          </p:cNvGrpSpPr>
          <p:nvPr/>
        </p:nvGrpSpPr>
        <p:grpSpPr bwMode="auto">
          <a:xfrm>
            <a:off x="6227763" y="2492375"/>
            <a:ext cx="360362" cy="612775"/>
            <a:chOff x="3923" y="1570"/>
            <a:chExt cx="227" cy="386"/>
          </a:xfrm>
        </p:grpSpPr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3969" y="1570"/>
              <a:ext cx="90" cy="91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5406" name="Text Box 46"/>
            <p:cNvSpPr txBox="1">
              <a:spLocks noChangeArrowheads="1"/>
            </p:cNvSpPr>
            <p:nvPr/>
          </p:nvSpPr>
          <p:spPr bwMode="auto">
            <a:xfrm>
              <a:off x="3923" y="170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>
                  <a:solidFill>
                    <a:srgbClr val="000000"/>
                  </a:solidFill>
                  <a:latin typeface="Comic Sans MS" pitchFamily="66" charset="0"/>
                </a:rPr>
                <a:t>Ε</a:t>
              </a:r>
            </a:p>
          </p:txBody>
        </p:sp>
      </p:grpSp>
      <p:sp>
        <p:nvSpPr>
          <p:cNvPr id="15407" name="Line 47"/>
          <p:cNvSpPr>
            <a:spLocks noChangeShapeType="1"/>
          </p:cNvSpPr>
          <p:nvPr/>
        </p:nvSpPr>
        <p:spPr bwMode="auto">
          <a:xfrm>
            <a:off x="1547813" y="2565400"/>
            <a:ext cx="5256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5420" name="Group 60"/>
          <p:cNvGrpSpPr>
            <a:grpSpLocks/>
          </p:cNvGrpSpPr>
          <p:nvPr/>
        </p:nvGrpSpPr>
        <p:grpSpPr bwMode="auto">
          <a:xfrm>
            <a:off x="2411413" y="4292600"/>
            <a:ext cx="433387" cy="433388"/>
            <a:chOff x="1519" y="2704"/>
            <a:chExt cx="273" cy="273"/>
          </a:xfrm>
        </p:grpSpPr>
        <p:sp>
          <p:nvSpPr>
            <p:cNvPr id="15390" name="Text Box 30"/>
            <p:cNvSpPr txBox="1">
              <a:spLocks noChangeArrowheads="1"/>
            </p:cNvSpPr>
            <p:nvPr/>
          </p:nvSpPr>
          <p:spPr bwMode="auto">
            <a:xfrm>
              <a:off x="1519" y="2704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l-GR" sz="2000">
                  <a:solidFill>
                    <a:srgbClr val="000000"/>
                  </a:solidFill>
                  <a:latin typeface="Comic Sans MS" pitchFamily="66" charset="0"/>
                </a:rPr>
                <a:t>B</a:t>
              </a:r>
              <a:r>
                <a:rPr lang="en-US" altLang="el-GR" sz="2000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′</a:t>
              </a:r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1701" y="288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altLang="el-GR" sz="2400">
                <a:solidFill>
                  <a:srgbClr val="006600"/>
                </a:solidFill>
              </a:endParaRPr>
            </a:p>
          </p:txBody>
        </p:sp>
      </p:grpSp>
      <p:grpSp>
        <p:nvGrpSpPr>
          <p:cNvPr id="15419" name="Group 59"/>
          <p:cNvGrpSpPr>
            <a:grpSpLocks/>
          </p:cNvGrpSpPr>
          <p:nvPr/>
        </p:nvGrpSpPr>
        <p:grpSpPr bwMode="auto">
          <a:xfrm>
            <a:off x="1835150" y="5084763"/>
            <a:ext cx="577850" cy="396875"/>
            <a:chOff x="1156" y="3203"/>
            <a:chExt cx="364" cy="250"/>
          </a:xfrm>
        </p:grpSpPr>
        <p:sp>
          <p:nvSpPr>
            <p:cNvPr id="15389" name="Text Box 29"/>
            <p:cNvSpPr txBox="1">
              <a:spLocks noChangeArrowheads="1"/>
            </p:cNvSpPr>
            <p:nvPr/>
          </p:nvSpPr>
          <p:spPr bwMode="auto">
            <a:xfrm>
              <a:off x="1156" y="3203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>
                  <a:solidFill>
                    <a:srgbClr val="000000"/>
                  </a:solidFill>
                  <a:latin typeface="Comic Sans MS" pitchFamily="66" charset="0"/>
                </a:rPr>
                <a:t>Α</a:t>
              </a:r>
              <a:r>
                <a:rPr lang="en-US" altLang="el-GR" sz="2000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′</a:t>
              </a:r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1429" y="329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altLang="el-GR" sz="2400">
                <a:solidFill>
                  <a:srgbClr val="006600"/>
                </a:solidFill>
              </a:endParaRPr>
            </a:p>
          </p:txBody>
        </p:sp>
      </p:grpSp>
      <p:grpSp>
        <p:nvGrpSpPr>
          <p:cNvPr id="15421" name="Group 61"/>
          <p:cNvGrpSpPr>
            <a:grpSpLocks/>
          </p:cNvGrpSpPr>
          <p:nvPr/>
        </p:nvGrpSpPr>
        <p:grpSpPr bwMode="auto">
          <a:xfrm>
            <a:off x="3563938" y="3789363"/>
            <a:ext cx="431800" cy="503237"/>
            <a:chOff x="2245" y="2387"/>
            <a:chExt cx="272" cy="317"/>
          </a:xfrm>
        </p:grpSpPr>
        <p:sp>
          <p:nvSpPr>
            <p:cNvPr id="15391" name="Text Box 31"/>
            <p:cNvSpPr txBox="1">
              <a:spLocks noChangeArrowheads="1"/>
            </p:cNvSpPr>
            <p:nvPr/>
          </p:nvSpPr>
          <p:spPr bwMode="auto">
            <a:xfrm>
              <a:off x="2245" y="2387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>
                  <a:solidFill>
                    <a:srgbClr val="000000"/>
                  </a:solidFill>
                  <a:latin typeface="Comic Sans MS" pitchFamily="66" charset="0"/>
                </a:rPr>
                <a:t>Γ</a:t>
              </a:r>
              <a:r>
                <a:rPr lang="en-US" altLang="el-GR" sz="2000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′</a:t>
              </a:r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2336" y="2614"/>
              <a:ext cx="90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altLang="el-GR" sz="2400">
                <a:solidFill>
                  <a:srgbClr val="006600"/>
                </a:solidFill>
              </a:endParaRPr>
            </a:p>
          </p:txBody>
        </p:sp>
      </p:grpSp>
      <p:grpSp>
        <p:nvGrpSpPr>
          <p:cNvPr id="15422" name="Group 62"/>
          <p:cNvGrpSpPr>
            <a:grpSpLocks/>
          </p:cNvGrpSpPr>
          <p:nvPr/>
        </p:nvGrpSpPr>
        <p:grpSpPr bwMode="auto">
          <a:xfrm>
            <a:off x="5219700" y="3789363"/>
            <a:ext cx="647700" cy="431800"/>
            <a:chOff x="3288" y="2387"/>
            <a:chExt cx="408" cy="272"/>
          </a:xfrm>
        </p:grpSpPr>
        <p:sp>
          <p:nvSpPr>
            <p:cNvPr id="15393" name="Text Box 33"/>
            <p:cNvSpPr txBox="1">
              <a:spLocks noChangeArrowheads="1"/>
            </p:cNvSpPr>
            <p:nvPr/>
          </p:nvSpPr>
          <p:spPr bwMode="auto">
            <a:xfrm>
              <a:off x="3334" y="2387"/>
              <a:ext cx="3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>
                  <a:solidFill>
                    <a:srgbClr val="000000"/>
                  </a:solidFill>
                  <a:latin typeface="Comic Sans MS" pitchFamily="66" charset="0"/>
                </a:rPr>
                <a:t>Δ</a:t>
              </a:r>
              <a:r>
                <a:rPr lang="en-US" altLang="el-GR" sz="2000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′</a:t>
              </a:r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3288" y="256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altLang="el-GR" sz="2400">
                <a:solidFill>
                  <a:srgbClr val="006600"/>
                </a:solidFill>
              </a:endParaRPr>
            </a:p>
          </p:txBody>
        </p:sp>
      </p:grpSp>
      <p:grpSp>
        <p:nvGrpSpPr>
          <p:cNvPr id="15423" name="Group 63"/>
          <p:cNvGrpSpPr>
            <a:grpSpLocks/>
          </p:cNvGrpSpPr>
          <p:nvPr/>
        </p:nvGrpSpPr>
        <p:grpSpPr bwMode="auto">
          <a:xfrm>
            <a:off x="6300788" y="4437063"/>
            <a:ext cx="576262" cy="396875"/>
            <a:chOff x="3969" y="2795"/>
            <a:chExt cx="363" cy="250"/>
          </a:xfrm>
        </p:grpSpPr>
        <p:sp>
          <p:nvSpPr>
            <p:cNvPr id="15392" name="Text Box 32"/>
            <p:cNvSpPr txBox="1">
              <a:spLocks noChangeArrowheads="1"/>
            </p:cNvSpPr>
            <p:nvPr/>
          </p:nvSpPr>
          <p:spPr bwMode="auto">
            <a:xfrm>
              <a:off x="4059" y="2795"/>
              <a:ext cx="2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>
                  <a:solidFill>
                    <a:srgbClr val="000000"/>
                  </a:solidFill>
                  <a:latin typeface="Comic Sans MS" pitchFamily="66" charset="0"/>
                </a:rPr>
                <a:t>Ε</a:t>
              </a:r>
              <a:r>
                <a:rPr lang="en-US" altLang="el-GR" sz="2000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′</a:t>
              </a:r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3969" y="2886"/>
              <a:ext cx="90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altLang="el-GR" sz="2400">
                <a:solidFill>
                  <a:srgbClr val="006600"/>
                </a:solidFill>
              </a:endParaRPr>
            </a:p>
          </p:txBody>
        </p:sp>
      </p:grpSp>
      <p:grpSp>
        <p:nvGrpSpPr>
          <p:cNvPr id="15414" name="Group 54"/>
          <p:cNvGrpSpPr>
            <a:grpSpLocks/>
          </p:cNvGrpSpPr>
          <p:nvPr/>
        </p:nvGrpSpPr>
        <p:grpSpPr bwMode="auto">
          <a:xfrm>
            <a:off x="1403350" y="2492375"/>
            <a:ext cx="360363" cy="612775"/>
            <a:chOff x="884" y="1570"/>
            <a:chExt cx="227" cy="386"/>
          </a:xfrm>
        </p:grpSpPr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>
              <a:off x="884" y="170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dirty="0">
                  <a:solidFill>
                    <a:srgbClr val="000000"/>
                  </a:solidFill>
                  <a:latin typeface="Comic Sans MS" pitchFamily="66" charset="0"/>
                </a:rPr>
                <a:t>Α</a:t>
              </a:r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930" y="1570"/>
              <a:ext cx="91" cy="91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12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88" grpId="0" animBg="1"/>
      <p:bldP spid="15401" grpId="0"/>
      <p:bldP spid="15402" grpId="0"/>
      <p:bldP spid="154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CB14-59EE-4766-AC3E-14A2E6A42339}" type="slidenum">
              <a:rPr lang="el-GR" altLang="el-GR">
                <a:solidFill>
                  <a:srgbClr val="000000"/>
                </a:solidFill>
              </a:rPr>
              <a:pPr/>
              <a:t>5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2700338" y="2852738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1763712" y="1268413"/>
            <a:ext cx="66452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Το σώμα θα το θεωρούμε σαν σημείο (χωρίς διαστάσεις) και θα ονομάζεται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υλικό σημείο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ή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σημειακό αντικείμενο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2555776" y="476250"/>
            <a:ext cx="3816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Μοντέλο σώματος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863625" y="3394173"/>
            <a:ext cx="741674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Στην Α’ Λυκείου θα μελετήσουμε την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alt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ΜΗΧΑΝΙΚΗ 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του</a:t>
            </a:r>
            <a:r>
              <a:rPr lang="el-GR" alt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ΥΛΙΚΟΥ ΣΗΜΕΙΟΥ</a:t>
            </a:r>
            <a:r>
              <a:rPr lang="el-GR" altLang="el-GR" sz="3200" b="1" dirty="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64" y="155679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1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/>
      <p:bldP spid="10264" grpId="0"/>
      <p:bldP spid="102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70D3-499E-44E9-BB72-8707A0121591}" type="slidenum">
              <a:rPr lang="el-GR" altLang="el-GR">
                <a:solidFill>
                  <a:srgbClr val="000000"/>
                </a:solidFill>
              </a:rPr>
              <a:pPr/>
              <a:t>6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2087723" y="1844824"/>
            <a:ext cx="4968553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altLang="el-G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Προσδιορισμός της θέσης υλικού σημείου</a:t>
            </a:r>
          </a:p>
        </p:txBody>
      </p:sp>
    </p:spTree>
    <p:extLst>
      <p:ext uri="{BB962C8B-B14F-4D97-AF65-F5344CB8AC3E}">
        <p14:creationId xmlns:p14="http://schemas.microsoft.com/office/powerpoint/2010/main" val="38530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3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A85E-4432-4B30-8DC0-8AE47D1F5D2C}" type="slidenum">
              <a:rPr lang="el-GR" altLang="el-GR">
                <a:solidFill>
                  <a:srgbClr val="000000"/>
                </a:solidFill>
              </a:rPr>
              <a:pPr/>
              <a:t>7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43563" y="506611"/>
            <a:ext cx="8784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Α.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</a:t>
            </a:r>
            <a:r>
              <a:rPr lang="el-GR" altLang="el-GR" sz="2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ίνηση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σε ευθεία γραμμή  (μία διάσταση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x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ή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195513" y="3789363"/>
            <a:ext cx="1511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Θέση 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A:</a:t>
            </a:r>
            <a:endParaRPr lang="el-GR" altLang="el-G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851275" y="3789363"/>
            <a:ext cx="30972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+4cm</a:t>
            </a:r>
            <a:r>
              <a:rPr lang="en-US" altLang="el-GR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latin typeface="Comic Sans MS" pitchFamily="66" charset="0"/>
              </a:rPr>
              <a:t>(θετική θέση)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924300" y="4724400"/>
            <a:ext cx="30219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-1,5cm</a:t>
            </a:r>
            <a:r>
              <a:rPr lang="en-US" altLang="el-GR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el-GR" sz="2000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l-GR" altLang="el-GR" sz="2000" dirty="0">
                <a:solidFill>
                  <a:srgbClr val="000000"/>
                </a:solidFill>
                <a:latin typeface="Comic Sans MS" pitchFamily="66" charset="0"/>
              </a:rPr>
              <a:t>αρνητική θέση)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268538" y="4724400"/>
            <a:ext cx="1512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Θέση 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B:</a:t>
            </a:r>
            <a:endParaRPr lang="el-GR" altLang="el-GR" sz="20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2195513" y="2852738"/>
            <a:ext cx="1511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Θέση Ο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:</a:t>
            </a:r>
            <a:endParaRPr lang="el-GR" altLang="el-G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3924300" y="2852738"/>
            <a:ext cx="30972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en-US" altLang="el-GR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latin typeface="Comic Sans MS" pitchFamily="66" charset="0"/>
              </a:rPr>
              <a:t>(σημείο αναφοράς)</a:t>
            </a:r>
          </a:p>
        </p:txBody>
      </p:sp>
      <p:grpSp>
        <p:nvGrpSpPr>
          <p:cNvPr id="13333" name="Group 21"/>
          <p:cNvGrpSpPr>
            <a:grpSpLocks/>
          </p:cNvGrpSpPr>
          <p:nvPr/>
        </p:nvGrpSpPr>
        <p:grpSpPr bwMode="auto">
          <a:xfrm>
            <a:off x="900113" y="1484313"/>
            <a:ext cx="7131050" cy="757237"/>
            <a:chOff x="657" y="482"/>
            <a:chExt cx="4492" cy="477"/>
          </a:xfrm>
        </p:grpSpPr>
        <p:grpSp>
          <p:nvGrpSpPr>
            <p:cNvPr id="13334" name="Group 22"/>
            <p:cNvGrpSpPr>
              <a:grpSpLocks/>
            </p:cNvGrpSpPr>
            <p:nvPr/>
          </p:nvGrpSpPr>
          <p:grpSpPr bwMode="auto">
            <a:xfrm>
              <a:off x="657" y="482"/>
              <a:ext cx="4310" cy="327"/>
              <a:chOff x="657" y="482"/>
              <a:chExt cx="4310" cy="327"/>
            </a:xfrm>
          </p:grpSpPr>
          <p:grpSp>
            <p:nvGrpSpPr>
              <p:cNvPr id="13335" name="Group 23"/>
              <p:cNvGrpSpPr>
                <a:grpSpLocks/>
              </p:cNvGrpSpPr>
              <p:nvPr/>
            </p:nvGrpSpPr>
            <p:grpSpPr bwMode="auto">
              <a:xfrm>
                <a:off x="657" y="482"/>
                <a:ext cx="4310" cy="327"/>
                <a:chOff x="657" y="482"/>
                <a:chExt cx="4310" cy="327"/>
              </a:xfrm>
            </p:grpSpPr>
            <p:sp>
              <p:nvSpPr>
                <p:cNvPr id="13336" name="Line 24"/>
                <p:cNvSpPr>
                  <a:spLocks noChangeShapeType="1"/>
                </p:cNvSpPr>
                <p:nvPr/>
              </p:nvSpPr>
              <p:spPr bwMode="auto">
                <a:xfrm>
                  <a:off x="793" y="709"/>
                  <a:ext cx="41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l-GR" sz="24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333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657" y="482"/>
                  <a:ext cx="4083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2800" dirty="0">
                      <a:solidFill>
                        <a:srgbClr val="000000"/>
                      </a:solidFill>
                    </a:rPr>
                    <a:t>      .     .     .     .     .     .     .     .     .     .     .</a:t>
                  </a:r>
                </a:p>
              </p:txBody>
            </p:sp>
          </p:grpSp>
          <p:grpSp>
            <p:nvGrpSpPr>
              <p:cNvPr id="13338" name="Group 26"/>
              <p:cNvGrpSpPr>
                <a:grpSpLocks/>
              </p:cNvGrpSpPr>
              <p:nvPr/>
            </p:nvGrpSpPr>
            <p:grpSpPr bwMode="auto">
              <a:xfrm>
                <a:off x="930" y="482"/>
                <a:ext cx="3628" cy="212"/>
                <a:chOff x="930" y="482"/>
                <a:chExt cx="3628" cy="212"/>
              </a:xfrm>
            </p:grpSpPr>
            <p:sp>
              <p:nvSpPr>
                <p:cNvPr id="1333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653" y="482"/>
                  <a:ext cx="18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0</a:t>
                  </a:r>
                </a:p>
              </p:txBody>
            </p:sp>
            <p:sp>
              <p:nvSpPr>
                <p:cNvPr id="1334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971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+1</a:t>
                  </a:r>
                </a:p>
              </p:txBody>
            </p:sp>
            <p:sp>
              <p:nvSpPr>
                <p:cNvPr id="1334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288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+2</a:t>
                  </a:r>
                </a:p>
              </p:txBody>
            </p:sp>
            <p:sp>
              <p:nvSpPr>
                <p:cNvPr id="1334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606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+3</a:t>
                  </a:r>
                </a:p>
              </p:txBody>
            </p:sp>
            <p:sp>
              <p:nvSpPr>
                <p:cNvPr id="1334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286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+5</a:t>
                  </a:r>
                </a:p>
              </p:txBody>
            </p:sp>
            <p:sp>
              <p:nvSpPr>
                <p:cNvPr id="1334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969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+4</a:t>
                  </a:r>
                </a:p>
              </p:txBody>
            </p:sp>
            <p:sp>
              <p:nvSpPr>
                <p:cNvPr id="1334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245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-1</a:t>
                  </a:r>
                </a:p>
              </p:txBody>
            </p:sp>
            <p:sp>
              <p:nvSpPr>
                <p:cNvPr id="1334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927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-2</a:t>
                  </a:r>
                </a:p>
              </p:txBody>
            </p:sp>
            <p:sp>
              <p:nvSpPr>
                <p:cNvPr id="1334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565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-3</a:t>
                  </a:r>
                </a:p>
              </p:txBody>
            </p:sp>
            <p:sp>
              <p:nvSpPr>
                <p:cNvPr id="1334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247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-4</a:t>
                  </a:r>
                </a:p>
              </p:txBody>
            </p:sp>
            <p:sp>
              <p:nvSpPr>
                <p:cNvPr id="1334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930" y="482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l-GR" altLang="el-GR" sz="1600" b="1">
                      <a:solidFill>
                        <a:srgbClr val="000000"/>
                      </a:solidFill>
                      <a:latin typeface="Comic Sans MS" pitchFamily="66" charset="0"/>
                    </a:rPr>
                    <a:t>-5</a:t>
                  </a:r>
                </a:p>
              </p:txBody>
            </p:sp>
          </p:grpSp>
        </p:grpSp>
        <p:sp>
          <p:nvSpPr>
            <p:cNvPr id="13350" name="Text Box 38"/>
            <p:cNvSpPr txBox="1">
              <a:spLocks noChangeArrowheads="1"/>
            </p:cNvSpPr>
            <p:nvPr/>
          </p:nvSpPr>
          <p:spPr bwMode="auto">
            <a:xfrm>
              <a:off x="2653" y="709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alt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Ο</a:t>
              </a:r>
            </a:p>
          </p:txBody>
        </p:sp>
        <p:sp>
          <p:nvSpPr>
            <p:cNvPr id="13351" name="Text Box 39"/>
            <p:cNvSpPr txBox="1">
              <a:spLocks noChangeArrowheads="1"/>
            </p:cNvSpPr>
            <p:nvPr/>
          </p:nvSpPr>
          <p:spPr bwMode="auto">
            <a:xfrm>
              <a:off x="4876" y="663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l-GR" sz="2400" b="1">
                  <a:solidFill>
                    <a:srgbClr val="000000"/>
                  </a:solidFill>
                  <a:latin typeface="Comic Sans MS" pitchFamily="66" charset="0"/>
                </a:rPr>
                <a:t>x</a:t>
              </a:r>
              <a:endParaRPr lang="el-GR" altLang="el-GR" sz="2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3354" name="Group 42"/>
          <p:cNvGrpSpPr>
            <a:grpSpLocks/>
          </p:cNvGrpSpPr>
          <p:nvPr/>
        </p:nvGrpSpPr>
        <p:grpSpPr bwMode="auto">
          <a:xfrm>
            <a:off x="6181726" y="1876425"/>
            <a:ext cx="360362" cy="612775"/>
            <a:chOff x="3894" y="1182"/>
            <a:chExt cx="227" cy="386"/>
          </a:xfrm>
        </p:grpSpPr>
        <p:sp>
          <p:nvSpPr>
            <p:cNvPr id="13352" name="Text Box 40"/>
            <p:cNvSpPr txBox="1">
              <a:spLocks noChangeArrowheads="1"/>
            </p:cNvSpPr>
            <p:nvPr/>
          </p:nvSpPr>
          <p:spPr bwMode="auto">
            <a:xfrm>
              <a:off x="3894" y="1318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l-GR" sz="2000" b="1" dirty="0">
                  <a:solidFill>
                    <a:srgbClr val="000000"/>
                  </a:solidFill>
                  <a:latin typeface="Comic Sans MS" pitchFamily="66" charset="0"/>
                </a:rPr>
                <a:t>A</a:t>
              </a:r>
            </a:p>
          </p:txBody>
        </p:sp>
        <p:sp>
          <p:nvSpPr>
            <p:cNvPr id="13353" name="Line 41"/>
            <p:cNvSpPr>
              <a:spLocks noChangeShapeType="1"/>
            </p:cNvSpPr>
            <p:nvPr/>
          </p:nvSpPr>
          <p:spPr bwMode="auto">
            <a:xfrm flipV="1">
              <a:off x="4015" y="1182"/>
              <a:ext cx="0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3355" name="Group 43"/>
          <p:cNvGrpSpPr>
            <a:grpSpLocks/>
          </p:cNvGrpSpPr>
          <p:nvPr/>
        </p:nvGrpSpPr>
        <p:grpSpPr bwMode="auto">
          <a:xfrm>
            <a:off x="3276600" y="1844676"/>
            <a:ext cx="360363" cy="652463"/>
            <a:chOff x="3923" y="1162"/>
            <a:chExt cx="227" cy="411"/>
          </a:xfrm>
        </p:grpSpPr>
        <p:sp>
          <p:nvSpPr>
            <p:cNvPr id="13356" name="Text Box 44"/>
            <p:cNvSpPr txBox="1">
              <a:spLocks noChangeArrowheads="1"/>
            </p:cNvSpPr>
            <p:nvPr/>
          </p:nvSpPr>
          <p:spPr bwMode="auto">
            <a:xfrm>
              <a:off x="3923" y="1323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l-GR" sz="2000" b="1" dirty="0">
                  <a:solidFill>
                    <a:srgbClr val="000000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13357" name="Line 45"/>
            <p:cNvSpPr>
              <a:spLocks noChangeShapeType="1"/>
            </p:cNvSpPr>
            <p:nvPr/>
          </p:nvSpPr>
          <p:spPr bwMode="auto">
            <a:xfrm flipV="1">
              <a:off x="4014" y="1162"/>
              <a:ext cx="0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3424" y="1921073"/>
            <a:ext cx="151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atin typeface="Comic Sans MS" panose="030F0702030302020204" pitchFamily="66" charset="0"/>
              </a:rPr>
              <a:t>άξονας κίνησης</a:t>
            </a:r>
          </a:p>
        </p:txBody>
      </p:sp>
    </p:spTree>
    <p:extLst>
      <p:ext uri="{BB962C8B-B14F-4D97-AF65-F5344CB8AC3E}">
        <p14:creationId xmlns:p14="http://schemas.microsoft.com/office/powerpoint/2010/main" val="421878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175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/>
      <p:bldP spid="13330" grpId="0"/>
      <p:bldP spid="1333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21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6085-A609-4F46-B5D6-7C8CC333D440}" type="slidenum">
              <a:rPr lang="el-GR" altLang="el-GR">
                <a:solidFill>
                  <a:srgbClr val="000000"/>
                </a:solidFill>
              </a:rPr>
              <a:pPr/>
              <a:t>8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27088" y="476250"/>
            <a:ext cx="561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25128" y="260350"/>
            <a:ext cx="763245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Β. </a:t>
            </a:r>
            <a:r>
              <a:rPr lang="en-US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</a:t>
            </a:r>
            <a:r>
              <a:rPr lang="el-GR" altLang="el-GR" sz="2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ίνηση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στο επίπεδο</a:t>
            </a:r>
            <a:r>
              <a:rPr lang="el-GR" altLang="el-GR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δύο διαστάσεις</a:t>
            </a:r>
            <a:r>
              <a:rPr lang="en-US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x-y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r>
              <a:rPr lang="el-GR" altLang="el-GR" sz="2800" dirty="0">
                <a:solidFill>
                  <a:srgbClr val="800000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627313" y="5157788"/>
            <a:ext cx="1439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Θέση Μ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:</a:t>
            </a:r>
            <a:endParaRPr lang="el-GR" altLang="el-GR" sz="20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627313" y="5734050"/>
            <a:ext cx="1439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Θέση Ν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:</a:t>
            </a:r>
            <a:endParaRPr lang="el-GR" altLang="el-GR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4356100" y="5157788"/>
            <a:ext cx="11128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(+4,+3)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4356100" y="5734050"/>
            <a:ext cx="11128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(+6,-2)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627313" y="4581525"/>
            <a:ext cx="1439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Θέση Ο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:</a:t>
            </a:r>
            <a:endParaRPr lang="el-GR" altLang="el-GR" sz="20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4356100" y="4581525"/>
            <a:ext cx="3455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l-GR" altLang="el-G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(σημείο αναφοράς)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2411413" y="981075"/>
          <a:ext cx="4464050" cy="33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Φωτογραφία του Photo Editor" r:id="rId4" imgW="4001058" imgH="4009524" progId="MSPhotoEd.3">
                  <p:embed/>
                </p:oleObj>
              </mc:Choice>
              <mc:Fallback>
                <p:oleObj name="Φωτογραφία του Photo Editor" r:id="rId4" imgW="4001058" imgH="40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981075"/>
                        <a:ext cx="4464050" cy="331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Ομάδα 4"/>
          <p:cNvGrpSpPr/>
          <p:nvPr/>
        </p:nvGrpSpPr>
        <p:grpSpPr>
          <a:xfrm>
            <a:off x="3582988" y="3306763"/>
            <a:ext cx="2398713" cy="760412"/>
            <a:chOff x="3582988" y="3306763"/>
            <a:chExt cx="2398713" cy="760412"/>
          </a:xfrm>
        </p:grpSpPr>
        <p:grpSp>
          <p:nvGrpSpPr>
            <p:cNvPr id="4" name="Ομάδα 3"/>
            <p:cNvGrpSpPr/>
            <p:nvPr/>
          </p:nvGrpSpPr>
          <p:grpSpPr>
            <a:xfrm>
              <a:off x="3582988" y="3306763"/>
              <a:ext cx="2398713" cy="760412"/>
              <a:chOff x="3582988" y="3306763"/>
              <a:chExt cx="2398713" cy="760412"/>
            </a:xfrm>
          </p:grpSpPr>
          <p:sp>
            <p:nvSpPr>
              <p:cNvPr id="17417" name="Line 9"/>
              <p:cNvSpPr>
                <a:spLocks noChangeShapeType="1"/>
              </p:cNvSpPr>
              <p:nvPr/>
            </p:nvSpPr>
            <p:spPr bwMode="auto">
              <a:xfrm flipV="1">
                <a:off x="3582988" y="3789363"/>
                <a:ext cx="1997075" cy="111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18" name="Line 10"/>
              <p:cNvSpPr>
                <a:spLocks noChangeShapeType="1"/>
              </p:cNvSpPr>
              <p:nvPr/>
            </p:nvSpPr>
            <p:spPr bwMode="auto">
              <a:xfrm flipV="1">
                <a:off x="5630863" y="3306763"/>
                <a:ext cx="0" cy="4937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19" name="Text Box 11"/>
              <p:cNvSpPr txBox="1">
                <a:spLocks noChangeArrowheads="1"/>
              </p:cNvSpPr>
              <p:nvPr/>
            </p:nvSpPr>
            <p:spPr bwMode="auto">
              <a:xfrm>
                <a:off x="5630863" y="3730625"/>
                <a:ext cx="350838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l-GR" sz="1600" b="1" dirty="0">
                    <a:solidFill>
                      <a:srgbClr val="000000"/>
                    </a:solidFill>
                    <a:latin typeface="Comic Sans MS" pitchFamily="66" charset="0"/>
                  </a:rPr>
                  <a:t>N</a:t>
                </a:r>
                <a:endParaRPr lang="el-GR" altLang="el-GR" sz="1600" b="1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7416" name="Oval 8"/>
            <p:cNvSpPr>
              <a:spLocks noChangeArrowheads="1"/>
            </p:cNvSpPr>
            <p:nvPr/>
          </p:nvSpPr>
          <p:spPr bwMode="auto">
            <a:xfrm flipH="1">
              <a:off x="5580063" y="3716338"/>
              <a:ext cx="73025" cy="71438"/>
            </a:xfrm>
            <a:prstGeom prst="ellipse">
              <a:avLst/>
            </a:prstGeom>
            <a:solidFill>
              <a:srgbClr val="33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3635376" y="2378593"/>
            <a:ext cx="1809286" cy="907532"/>
            <a:chOff x="3635376" y="2378593"/>
            <a:chExt cx="1809286" cy="907532"/>
          </a:xfrm>
        </p:grpSpPr>
        <p:grpSp>
          <p:nvGrpSpPr>
            <p:cNvPr id="17423" name="Group 15"/>
            <p:cNvGrpSpPr>
              <a:grpSpLocks/>
            </p:cNvGrpSpPr>
            <p:nvPr/>
          </p:nvGrpSpPr>
          <p:grpSpPr bwMode="auto">
            <a:xfrm>
              <a:off x="3635376" y="2565400"/>
              <a:ext cx="1368425" cy="720725"/>
              <a:chOff x="2381" y="1797"/>
              <a:chExt cx="862" cy="454"/>
            </a:xfrm>
          </p:grpSpPr>
          <p:sp>
            <p:nvSpPr>
              <p:cNvPr id="17421" name="Line 13"/>
              <p:cNvSpPr>
                <a:spLocks noChangeShapeType="1"/>
              </p:cNvSpPr>
              <p:nvPr/>
            </p:nvSpPr>
            <p:spPr bwMode="auto">
              <a:xfrm>
                <a:off x="2381" y="1797"/>
                <a:ext cx="86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22" name="Line 14"/>
              <p:cNvSpPr>
                <a:spLocks noChangeShapeType="1"/>
              </p:cNvSpPr>
              <p:nvPr/>
            </p:nvSpPr>
            <p:spPr bwMode="auto">
              <a:xfrm>
                <a:off x="3243" y="1797"/>
                <a:ext cx="0" cy="4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012118" y="2378593"/>
              <a:ext cx="432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Μ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47244" y="3215065"/>
            <a:ext cx="324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mic Sans MS" panose="030F0702030302020204" pitchFamily="66" charset="0"/>
              </a:rPr>
              <a:t>O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5" grpId="0"/>
      <p:bldP spid="17420" grpId="0"/>
      <p:bldP spid="17424" grpId="0"/>
      <p:bldP spid="17425" grpId="0"/>
      <p:bldP spid="17427" grpId="0"/>
      <p:bldP spid="1742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>
                <a:solidFill>
                  <a:srgbClr val="000000"/>
                </a:solidFill>
              </a:rPr>
              <a:t>Μερκ. Παναγιωτόπουλος - Φυσικός                www.merkopanas.blogspot.gr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BDBC-9D32-4381-893D-AADF1F3EF37E}" type="slidenum">
              <a:rPr lang="el-GR" altLang="el-GR">
                <a:solidFill>
                  <a:srgbClr val="000000"/>
                </a:solidFill>
              </a:rPr>
              <a:pPr/>
              <a:t>9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11188" y="1773238"/>
            <a:ext cx="784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Κίνηση σε μία διάσταση (σε ευθεία)</a:t>
            </a:r>
            <a:endParaRPr lang="en-US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7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επιλεγμένη σχεδίαση">
  <a:themeElements>
    <a:clrScheme name="Προεπιλεγμένη σχεδίαση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2087</Words>
  <Application>Microsoft Office PowerPoint</Application>
  <PresentationFormat>Προβολή στην οθόνη (4:3)</PresentationFormat>
  <Paragraphs>311</Paragraphs>
  <Slides>30</Slides>
  <Notes>12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30</vt:i4>
      </vt:variant>
    </vt:vector>
  </HeadingPairs>
  <TitlesOfParts>
    <vt:vector size="40" baseType="lpstr">
      <vt:lpstr>Arial</vt:lpstr>
      <vt:lpstr>Calibri</vt:lpstr>
      <vt:lpstr>Cambria Math</vt:lpstr>
      <vt:lpstr>Comic Sans MS</vt:lpstr>
      <vt:lpstr>Times New Roman</vt:lpstr>
      <vt:lpstr>Wingdings</vt:lpstr>
      <vt:lpstr>2_Θέμα του Office</vt:lpstr>
      <vt:lpstr>Προεπιλεγμένη σχεδίαση</vt:lpstr>
      <vt:lpstr>Φωτογραφία του Photo Editor</vt:lpstr>
      <vt:lpstr>Εξίσωση</vt:lpstr>
      <vt:lpstr>Κινητική του υλικού σημείου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Προσδιορισμός της θέσης υλικού σημείου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μετατόπιση σωματίου πάνω σε άξονα (Προσομοίωση από Seilias)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Merkouris</dc:creator>
  <cp:lastModifiedBy>user</cp:lastModifiedBy>
  <cp:revision>139</cp:revision>
  <dcterms:created xsi:type="dcterms:W3CDTF">2017-09-19T07:27:06Z</dcterms:created>
  <dcterms:modified xsi:type="dcterms:W3CDTF">2021-10-30T20:36:33Z</dcterms:modified>
</cp:coreProperties>
</file>