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96" r:id="rId18"/>
    <p:sldId id="297" r:id="rId19"/>
    <p:sldId id="301" r:id="rId20"/>
    <p:sldId id="275" r:id="rId21"/>
    <p:sldId id="276" r:id="rId22"/>
    <p:sldId id="298" r:id="rId23"/>
    <p:sldId id="277" r:id="rId24"/>
    <p:sldId id="278" r:id="rId25"/>
    <p:sldId id="279" r:id="rId26"/>
    <p:sldId id="280" r:id="rId27"/>
    <p:sldId id="281" r:id="rId28"/>
    <p:sldId id="282" r:id="rId29"/>
    <p:sldId id="283" r:id="rId30"/>
    <p:sldId id="284" r:id="rId31"/>
    <p:sldId id="285" r:id="rId32"/>
    <p:sldId id="303" r:id="rId33"/>
    <p:sldId id="287" r:id="rId34"/>
    <p:sldId id="288" r:id="rId35"/>
    <p:sldId id="299" r:id="rId36"/>
    <p:sldId id="290" r:id="rId37"/>
    <p:sldId id="291" r:id="rId38"/>
    <p:sldId id="302" r:id="rId39"/>
    <p:sldId id="292" r:id="rId40"/>
    <p:sldId id="300" r:id="rId41"/>
    <p:sldId id="258" r:id="rId42"/>
    <p:sldId id="304" r:id="rId43"/>
    <p:sldId id="305" r:id="rId4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5" d="100"/>
          <a:sy n="105" d="100"/>
        </p:scale>
        <p:origin x="144"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415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240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985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r>
              <a:rPr lang="el-GR" smtClean="0">
                <a:solidFill>
                  <a:prstClr val="black">
                    <a:tint val="75000"/>
                  </a:prstClr>
                </a:solidFill>
              </a:rPr>
              <a:t>12/10/2017</a:t>
            </a: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48641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252815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508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9426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914400" y="41148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7867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67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7185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936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1781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7454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6898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3550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2172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8056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AV-qyDnZx0A" TargetMode="External"/><Relationship Id="rId2" Type="http://schemas.openxmlformats.org/officeDocument/2006/relationships/hyperlink" Target="https://phet.colorado.edu/el/simulation/legacy/lunar-lander" TargetMode="External"/><Relationship Id="rId1" Type="http://schemas.openxmlformats.org/officeDocument/2006/relationships/slideLayout" Target="../slideLayouts/slideLayout7.xml"/><Relationship Id="rId5" Type="http://schemas.openxmlformats.org/officeDocument/2006/relationships/hyperlink" Target="https://www.eduportal.gr/mathima/" TargetMode="External"/><Relationship Id="rId4" Type="http://schemas.openxmlformats.org/officeDocument/2006/relationships/hyperlink" Target="https://www.dropbox.com/s/19vjrdr77cbv6ms/%CE%A6%CF%8D%CE%BB%CE%BB%CE%BF%20%CE%B5%CF%81%CE%B3%CE%B1%CF%83%CE%AF%CE%B1%CF%82%20%CE%95%CE%BB%CE%B5%CF%8D%CE%B8%CE%B5%CF%81%CE%B7%20%CE%A0%CF%84%CF%8E%CF%83%CE%B7..doc?dl=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0.png"/></Relationships>
</file>

<file path=ppt/slides/_rels/slide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0.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6" Type="http://schemas.openxmlformats.org/officeDocument/2006/relationships/image" Target="../media/image280.png"/><Relationship Id="rId3" Type="http://schemas.openxmlformats.org/officeDocument/2006/relationships/image" Target="../media/image27.png"/><Relationship Id="rId21" Type="http://schemas.openxmlformats.org/officeDocument/2006/relationships/image" Target="../media/image23.png"/><Relationship Id="rId25" Type="http://schemas.openxmlformats.org/officeDocument/2006/relationships/image" Target="../media/image270.png"/><Relationship Id="rId2" Type="http://schemas.openxmlformats.org/officeDocument/2006/relationships/image" Target="../media/image26.png"/><Relationship Id="rId29" Type="http://schemas.openxmlformats.org/officeDocument/2006/relationships/image" Target="../media/image29.png"/><Relationship Id="rId1" Type="http://schemas.openxmlformats.org/officeDocument/2006/relationships/slideLayout" Target="../slideLayouts/slideLayout7.xml"/><Relationship Id="rId24" Type="http://schemas.openxmlformats.org/officeDocument/2006/relationships/image" Target="../media/image260.png"/><Relationship Id="rId23" Type="http://schemas.openxmlformats.org/officeDocument/2006/relationships/image" Target="../media/image25.png"/><Relationship Id="rId28" Type="http://schemas.openxmlformats.org/officeDocument/2006/relationships/image" Target="../media/image34.png"/><Relationship Id="rId4" Type="http://schemas.openxmlformats.org/officeDocument/2006/relationships/image" Target="../media/image28.png"/><Relationship Id="rId22" Type="http://schemas.openxmlformats.org/officeDocument/2006/relationships/image" Target="../media/image240.png"/><Relationship Id="rId27"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hyperlink" Target="http://www.seilias.gr/" TargetMode="External"/><Relationship Id="rId3" Type="http://schemas.openxmlformats.org/officeDocument/2006/relationships/hyperlink" Target="http://www.schooldoctor.gr/" TargetMode="External"/><Relationship Id="rId7" Type="http://schemas.openxmlformats.org/officeDocument/2006/relationships/hyperlink" Target="https://www.youtube.com/watch?v=1538wxZkQiA" TargetMode="External"/><Relationship Id="rId2" Type="http://schemas.openxmlformats.org/officeDocument/2006/relationships/hyperlink" Target="http://users.sch.gr/kassetas/yPhysicsALyceum3.htm" TargetMode="External"/><Relationship Id="rId1" Type="http://schemas.openxmlformats.org/officeDocument/2006/relationships/slideLayout" Target="../slideLayouts/slideLayout7.xml"/><Relationship Id="rId6" Type="http://schemas.openxmlformats.org/officeDocument/2006/relationships/hyperlink" Target="http://physiclessons.blogspot.gr/2012/12/blog-post.html#.Wk9AEKi6-M8" TargetMode="External"/><Relationship Id="rId5" Type="http://schemas.openxmlformats.org/officeDocument/2006/relationships/hyperlink" Target="http://physiclessons.blogspot.gr/" TargetMode="External"/><Relationship Id="rId10" Type="http://schemas.openxmlformats.org/officeDocument/2006/relationships/hyperlink" Target="https://eclass.uoa.gr/modules/document/file.php/PHS220/%CE%A0%CE%91%CE%A1%CE%9F%CE%A5%CE%A3%CE%99%CE%91%CE%A3%CE%95%CE%99%CE%A3/ppt-Dynamiki-1.pdf" TargetMode="External"/><Relationship Id="rId4" Type="http://schemas.openxmlformats.org/officeDocument/2006/relationships/hyperlink" Target="https://www.youtube.com/watch?v=JeV201RiJhw" TargetMode="External"/><Relationship Id="rId9" Type="http://schemas.openxmlformats.org/officeDocument/2006/relationships/hyperlink" Target="https://www.seilias.gr/index.php?option=com_content&amp;task=view&amp;id=460&amp;Itemid=6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ss-2AdCPIPQ&amp;list=RDss-2AdCPIPQ&amp;index=1" TargetMode="External"/><Relationship Id="rId3" Type="http://schemas.openxmlformats.org/officeDocument/2006/relationships/hyperlink" Target="https://www.youtube.com/watch?v=5JkwFX8XmY0" TargetMode="External"/><Relationship Id="rId7" Type="http://schemas.openxmlformats.org/officeDocument/2006/relationships/hyperlink" Target="http://ylikonet3.blogspot.com/search/label/2.1%20%CE%95%CE%BB%CE%B5%CF%8D%CE%B8%CE%B5%CF%81%CE%B7%20%CF%80%CF%84%CF%8E%CF%83%CE%B7" TargetMode="External"/><Relationship Id="rId2" Type="http://schemas.openxmlformats.org/officeDocument/2006/relationships/hyperlink" Target="https://www.youtube.com/watch?v=Z2-j9Ij7hx4" TargetMode="External"/><Relationship Id="rId1" Type="http://schemas.openxmlformats.org/officeDocument/2006/relationships/slideLayout" Target="../slideLayouts/slideLayout7.xml"/><Relationship Id="rId6" Type="http://schemas.openxmlformats.org/officeDocument/2006/relationships/hyperlink" Target="https://www.nasa.gov/audience/foreducators/microgravity/home/free_fall_ball.html" TargetMode="External"/><Relationship Id="rId5" Type="http://schemas.openxmlformats.org/officeDocument/2006/relationships/hyperlink" Target="https://www.youtube.com/watch?v=TTdgP9PC8Vs" TargetMode="External"/><Relationship Id="rId4" Type="http://schemas.openxmlformats.org/officeDocument/2006/relationships/hyperlink" Target="https://www.youtube.com/watch?v=u-Jb1oq1gOc"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merkopanas.blogspot.gr/2018/01/hot-potatoes.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avid_Scott" TargetMode="External"/><Relationship Id="rId2" Type="http://schemas.openxmlformats.org/officeDocument/2006/relationships/hyperlink" Target="https://www.nasa.gov/mission_pages/apollo/missions/apollo15.html" TargetMode="External"/><Relationship Id="rId1" Type="http://schemas.openxmlformats.org/officeDocument/2006/relationships/slideLayout" Target="../slideLayouts/slideLayout7.xml"/><Relationship Id="rId5" Type="http://schemas.openxmlformats.org/officeDocument/2006/relationships/hyperlink" Target="http://youtu.be/KDp1tiUsZw8" TargetMode="Externa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hyperlink" Target="intaminworldwide.com" TargetMode="External"/><Relationship Id="rId5" Type="http://schemas.openxmlformats.org/officeDocument/2006/relationships/hyperlink" Target="https://felixbaumgartner.com/" TargetMode="External"/><Relationship Id="rId4" Type="http://schemas.openxmlformats.org/officeDocument/2006/relationships/hyperlink" Target="https://www.youtube.com/watch?v=FHtvDA0W34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5.jpeg"/><Relationship Id="rId7" Type="http://schemas.openxmlformats.org/officeDocument/2006/relationships/hyperlink" Target="https://www.biography.com/scholar/galileo" TargetMode="External"/><Relationship Id="rId2" Type="http://schemas.openxmlformats.org/officeDocument/2006/relationships/hyperlink" Target="http://www.ekivolos.gr/aristotelis.jpg" TargetMode="External"/><Relationship Id="rId1" Type="http://schemas.openxmlformats.org/officeDocument/2006/relationships/slideLayout" Target="../slideLayouts/slideLayout7.xml"/><Relationship Id="rId6" Type="http://schemas.openxmlformats.org/officeDocument/2006/relationships/hyperlink" Target="http://ebooks.edu.gr/modules/ebook/show.php/DSGL-C114/425/2859,10878/" TargetMode="External"/><Relationship Id="rId5" Type="http://schemas.openxmlformats.org/officeDocument/2006/relationships/hyperlink" Target="http://ebooks.edu.gr/modules/ebook/show.php/DSGL-C114/425/2855,10867/" TargetMode="External"/><Relationship Id="rId4" Type="http://schemas.openxmlformats.org/officeDocument/2006/relationships/hyperlink" Target="https://el.wikipedia.org/wiki/%CE%91%CF%81%CE%B9%CF%83%CF%84%CE%BF%CF%84%CE%AD%CE%BB%CE%B7%CF%8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ekivolos.gr/aristotelis.jpg"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ovima.gr/science/article/?aid=368680" TargetMode="External"/><Relationship Id="rId7" Type="http://schemas.openxmlformats.org/officeDocument/2006/relationships/hyperlink" Target="https://www.museogalileo.it/en/" TargetMode="External"/><Relationship Id="rId2" Type="http://schemas.openxmlformats.org/officeDocument/2006/relationships/hyperlink" Target="http://gkatsikogiorgos.blogspot.gr/2009/12/blog-post_08.html"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youtube.com/watch?v=_Kv-U5tjNCY" TargetMode="External"/><Relationship Id="rId2" Type="http://schemas.openxmlformats.org/officeDocument/2006/relationships/hyperlink" Target="http://www.clker.com/clipart-10100.html"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dirty="0" err="1" smtClean="0">
                <a:solidFill>
                  <a:schemeClr val="bg1">
                    <a:lumMod val="65000"/>
                  </a:schemeClr>
                </a:solidFill>
              </a:rPr>
              <a:t>Μερκ</a:t>
            </a:r>
            <a:r>
              <a:rPr lang="el-GR" dirty="0" smtClean="0">
                <a:solidFill>
                  <a:schemeClr val="bg1">
                    <a:lumMod val="65000"/>
                  </a:schemeClr>
                </a:solidFill>
              </a:rPr>
              <a:t>. Παναγιωτόπουλος-Φυσικός         </a:t>
            </a:r>
            <a:r>
              <a:rPr lang="en-US" dirty="0" smtClean="0">
                <a:solidFill>
                  <a:schemeClr val="bg1">
                    <a:lumMod val="65000"/>
                  </a:schemeClr>
                </a:solidFill>
              </a:rPr>
              <a:t>www.merkopanas.blogspot.gr</a:t>
            </a:r>
            <a:endParaRPr lang="el-GR" dirty="0">
              <a:solidFill>
                <a:schemeClr val="bg1">
                  <a:lumMod val="65000"/>
                </a:scheme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schemeClr val="bg1">
                    <a:lumMod val="65000"/>
                  </a:schemeClr>
                </a:solidFill>
              </a:rPr>
              <a:pPr/>
              <a:t>1</a:t>
            </a:fld>
            <a:endParaRPr lang="el-GR" dirty="0">
              <a:solidFill>
                <a:schemeClr val="bg1">
                  <a:lumMod val="65000"/>
                </a:scheme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14" y="817189"/>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Επεξήγηση με στρογγυλεμένο παραλληλόγραμμο 5"/>
          <p:cNvSpPr/>
          <p:nvPr/>
        </p:nvSpPr>
        <p:spPr>
          <a:xfrm>
            <a:off x="2554963" y="173182"/>
            <a:ext cx="2846920" cy="774086"/>
          </a:xfrm>
          <a:prstGeom prst="wedgeRoundRectCallout">
            <a:avLst>
              <a:gd name="adj1" fmla="val -66142"/>
              <a:gd name="adj2" fmla="val 783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4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17" name="TextBox 16"/>
          <p:cNvSpPr txBox="1"/>
          <p:nvPr/>
        </p:nvSpPr>
        <p:spPr>
          <a:xfrm>
            <a:off x="2346237" y="3485990"/>
            <a:ext cx="8570141" cy="113909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Εξισώσεις κίνησης για κινητό που κινείται με επιτάχυνση μέτρου </a:t>
            </a:r>
            <a:r>
              <a:rPr lang="el-GR" sz="2400" b="1" i="1" dirty="0" smtClean="0">
                <a:latin typeface="Comic Sans MS" panose="030F0702030302020204" pitchFamily="66" charset="0"/>
              </a:rPr>
              <a:t>α</a:t>
            </a:r>
            <a:r>
              <a:rPr lang="el-GR" sz="2400" b="1" dirty="0" smtClean="0">
                <a:latin typeface="Comic Sans MS" panose="030F0702030302020204" pitchFamily="66" charset="0"/>
              </a:rPr>
              <a:t> επί χρόνο </a:t>
            </a:r>
            <a:r>
              <a:rPr lang="en-US" sz="2400" b="1" i="1" dirty="0" smtClean="0">
                <a:latin typeface="Comic Sans MS" panose="030F0702030302020204" pitchFamily="66" charset="0"/>
              </a:rPr>
              <a:t>t</a:t>
            </a:r>
            <a:r>
              <a:rPr lang="en-US" sz="2400" b="1" dirty="0" smtClean="0">
                <a:latin typeface="Comic Sans MS" panose="030F0702030302020204" pitchFamily="66" charset="0"/>
              </a:rPr>
              <a:t>, </a:t>
            </a:r>
            <a:r>
              <a:rPr lang="el-GR" sz="2400" b="1" dirty="0" smtClean="0">
                <a:latin typeface="Comic Sans MS" panose="030F0702030302020204" pitchFamily="66" charset="0"/>
              </a:rPr>
              <a:t>χωρίς αρχική ταχύτητα.</a:t>
            </a:r>
            <a:endParaRPr lang="en-US" sz="2400" b="1" baseline="-25000" dirty="0" smtClean="0">
              <a:latin typeface="Comic Sans MS" panose="030F0702030302020204" pitchFamily="66" charset="0"/>
            </a:endParaRPr>
          </a:p>
        </p:txBody>
      </p:sp>
      <p:sp>
        <p:nvSpPr>
          <p:cNvPr id="18" name="TextBox 17"/>
          <p:cNvSpPr txBox="1"/>
          <p:nvPr/>
        </p:nvSpPr>
        <p:spPr>
          <a:xfrm>
            <a:off x="3282269" y="4791586"/>
            <a:ext cx="2606039" cy="461665"/>
          </a:xfrm>
          <a:prstGeom prst="rect">
            <a:avLst/>
          </a:prstGeom>
          <a:noFill/>
        </p:spPr>
        <p:txBody>
          <a:bodyPr wrap="square" rtlCol="0">
            <a:spAutoFit/>
          </a:bodyPr>
          <a:lstStyle/>
          <a:p>
            <a:r>
              <a:rPr lang="el-GR" sz="2400" b="1" i="1" dirty="0" smtClean="0">
                <a:latin typeface="Comic Sans MS" panose="030F0702030302020204" pitchFamily="66" charset="0"/>
              </a:rPr>
              <a:t>υ</a:t>
            </a:r>
            <a:r>
              <a:rPr lang="el-GR" sz="2400" b="1" dirty="0" smtClean="0">
                <a:latin typeface="Comic Sans MS" panose="030F0702030302020204" pitchFamily="66" charset="0"/>
              </a:rPr>
              <a:t> =</a:t>
            </a:r>
            <a:r>
              <a:rPr lang="en-US" sz="2400" b="1" dirty="0" smtClean="0">
                <a:latin typeface="Comic Sans MS" panose="030F0702030302020204" pitchFamily="66" charset="0"/>
              </a:rPr>
              <a:t> ………</a:t>
            </a:r>
            <a:endParaRPr lang="el-GR" sz="2400" b="1" i="1" dirty="0">
              <a:latin typeface="Comic Sans MS" panose="030F0702030302020204" pitchFamily="66" charset="0"/>
            </a:endParaRPr>
          </a:p>
        </p:txBody>
      </p:sp>
      <p:sp>
        <p:nvSpPr>
          <p:cNvPr id="19" name="Ορθογώνιο 18"/>
          <p:cNvSpPr/>
          <p:nvPr/>
        </p:nvSpPr>
        <p:spPr>
          <a:xfrm>
            <a:off x="3978423" y="4714968"/>
            <a:ext cx="633507" cy="461665"/>
          </a:xfrm>
          <a:prstGeom prst="rect">
            <a:avLst/>
          </a:prstGeom>
        </p:spPr>
        <p:txBody>
          <a:bodyPr wrap="none">
            <a:spAutoFit/>
          </a:bodyPr>
          <a:lstStyle/>
          <a:p>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20" name="TextBox 19"/>
          <p:cNvSpPr txBox="1"/>
          <p:nvPr/>
        </p:nvSpPr>
        <p:spPr>
          <a:xfrm>
            <a:off x="6937932" y="4791586"/>
            <a:ext cx="2089778" cy="461665"/>
          </a:xfrm>
          <a:prstGeom prst="rect">
            <a:avLst/>
          </a:prstGeom>
          <a:noFill/>
        </p:spPr>
        <p:txBody>
          <a:bodyPr wrap="square" rtlCol="0">
            <a:spAutoFit/>
          </a:bodyPr>
          <a:lstStyle/>
          <a:p>
            <a:r>
              <a:rPr lang="en-US" sz="2400" b="1" i="1" dirty="0">
                <a:latin typeface="Comic Sans MS" panose="030F0702030302020204" pitchFamily="66" charset="0"/>
              </a:rPr>
              <a:t>x</a:t>
            </a:r>
            <a:r>
              <a:rPr lang="el-GR" sz="2400" b="1" dirty="0" smtClean="0">
                <a:latin typeface="Comic Sans MS" panose="030F0702030302020204" pitchFamily="66" charset="0"/>
              </a:rPr>
              <a:t> =</a:t>
            </a:r>
            <a:r>
              <a:rPr lang="en-US" sz="2400" b="1" dirty="0" smtClean="0">
                <a:latin typeface="Comic Sans MS" panose="030F0702030302020204" pitchFamily="66" charset="0"/>
              </a:rPr>
              <a:t>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1" name="Ορθογώνιο 20"/>
              <p:cNvSpPr/>
              <p:nvPr/>
            </p:nvSpPr>
            <p:spPr>
              <a:xfrm>
                <a:off x="7757118" y="4691621"/>
                <a:ext cx="1118783" cy="624082"/>
              </a:xfrm>
              <a:prstGeom prst="rect">
                <a:avLst/>
              </a:prstGeom>
            </p:spPr>
            <p:txBody>
              <a:bodyPr wrap="square">
                <a:spAutoFit/>
              </a:bodyPr>
              <a:lstStyle/>
              <a:p>
                <a14:m>
                  <m:oMath xmlns:m="http://schemas.openxmlformats.org/officeDocument/2006/math">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den>
                    </m:f>
                  </m:oMath>
                </a14:m>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a:t>
                </a:r>
                <a:r>
                  <a:rPr lang="en-US" sz="24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endParaRPr lang="el-GR" sz="2400" b="1" baseline="30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21" name="Ορθογώνιο 20"/>
              <p:cNvSpPr>
                <a:spLocks noRot="1" noChangeAspect="1" noMove="1" noResize="1" noEditPoints="1" noAdjustHandles="1" noChangeArrowheads="1" noChangeShapeType="1" noTextEdit="1"/>
              </p:cNvSpPr>
              <p:nvPr/>
            </p:nvSpPr>
            <p:spPr>
              <a:xfrm>
                <a:off x="7757118" y="4691621"/>
                <a:ext cx="1118783" cy="624082"/>
              </a:xfrm>
              <a:prstGeom prst="rect">
                <a:avLst/>
              </a:prstGeom>
              <a:blipFill>
                <a:blip r:embed="rId3"/>
                <a:stretch>
                  <a:fillRect b="-156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80132" y="876906"/>
                <a:ext cx="8295401" cy="2308324"/>
              </a:xfrm>
              <a:prstGeom prst="rect">
                <a:avLst/>
              </a:prstGeom>
              <a:noFill/>
            </p:spPr>
            <p:txBody>
              <a:bodyPr wrap="square" rtlCol="0">
                <a:spAutoFit/>
              </a:bodyPr>
              <a:lstStyle/>
              <a:p>
                <a:pPr algn="just">
                  <a:lnSpc>
                    <a:spcPct val="150000"/>
                  </a:lnSpc>
                </a:pPr>
                <a:r>
                  <a:rPr lang="el-GR" sz="2400" b="1" dirty="0" smtClean="0">
                    <a:latin typeface="Comic Sans MS" panose="030F0702030302020204" pitchFamily="66" charset="0"/>
                  </a:rPr>
                  <a:t>Το </a:t>
                </a:r>
                <a:r>
                  <a:rPr lang="el-GR" sz="2400" b="1" dirty="0" smtClean="0">
                    <a:solidFill>
                      <a:schemeClr val="tx1"/>
                    </a:solidFill>
                    <a:effectLst/>
                    <a:latin typeface="Comic Sans MS" panose="030F0702030302020204" pitchFamily="66" charset="0"/>
                  </a:rPr>
                  <a:t>βάρος</a:t>
                </a:r>
                <a:r>
                  <a:rPr lang="el-GR" sz="2400" b="1" dirty="0">
                    <a:solidFill>
                      <a:schemeClr val="tx1"/>
                    </a:solidFill>
                    <a:effectLst/>
                    <a:latin typeface="Comic Sans MS" panose="030F0702030302020204" pitchFamily="66" charset="0"/>
                  </a:rPr>
                  <a:t> </a:t>
                </a:r>
                <a14:m>
                  <m:oMath xmlns:m="http://schemas.openxmlformats.org/officeDocument/2006/math">
                    <m:acc>
                      <m:accPr>
                        <m:chr m:val="⃗"/>
                        <m:ctrlPr>
                          <a:rPr lang="el-GR" sz="2400" b="1" i="1" smtClean="0">
                            <a:solidFill>
                              <a:schemeClr val="tx1"/>
                            </a:solidFill>
                            <a:effectLst/>
                            <a:latin typeface="Cambria Math" panose="02040503050406030204" pitchFamily="18" charset="0"/>
                          </a:rPr>
                        </m:ctrlPr>
                      </m:accPr>
                      <m:e>
                        <m:r>
                          <a:rPr lang="en-US" sz="2400" b="1" i="1" smtClean="0">
                            <a:solidFill>
                              <a:schemeClr val="tx1"/>
                            </a:solidFill>
                            <a:effectLst/>
                            <a:latin typeface="Cambria Math"/>
                          </a:rPr>
                          <m:t>𝒘</m:t>
                        </m:r>
                      </m:e>
                    </m:acc>
                  </m:oMath>
                </a14:m>
                <a:r>
                  <a:rPr lang="en-US" sz="2400" b="1" dirty="0" smtClean="0">
                    <a:latin typeface="Comic Sans MS" panose="030F0702030302020204" pitchFamily="66" charset="0"/>
                  </a:rPr>
                  <a:t> </a:t>
                </a:r>
                <a:r>
                  <a:rPr lang="el-GR" sz="2400" b="1" dirty="0" smtClean="0">
                    <a:latin typeface="Comic Sans MS" panose="030F0702030302020204" pitchFamily="66" charset="0"/>
                  </a:rPr>
                  <a:t>ενός </a:t>
                </a:r>
                <a:r>
                  <a:rPr lang="el-GR" sz="2400" b="1" dirty="0">
                    <a:latin typeface="Comic Sans MS" panose="030F0702030302020204" pitchFamily="66" charset="0"/>
                  </a:rPr>
                  <a:t>σώματος είναι η </a:t>
                </a:r>
                <a:r>
                  <a:rPr lang="el-GR" sz="2400" b="1" dirty="0" smtClean="0">
                    <a:effectLst>
                      <a:outerShdw blurRad="38100" dist="38100" dir="2700000" algn="tl">
                        <a:srgbClr val="000000">
                          <a:alpha val="43137"/>
                        </a:srgbClr>
                      </a:outerShdw>
                    </a:effectLst>
                    <a:latin typeface="Comic Sans MS" panose="030F0702030302020204" pitchFamily="66" charset="0"/>
                  </a:rPr>
                  <a:t>………………</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a:latin typeface="Comic Sans MS" panose="030F0702030302020204" pitchFamily="66" charset="0"/>
                  </a:rPr>
                  <a:t>δύναμη</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a:latin typeface="Comic Sans MS" panose="030F0702030302020204" pitchFamily="66" charset="0"/>
                  </a:rPr>
                  <a:t>που ασκεί η μάζα της γης στη μάζα </a:t>
                </a:r>
                <a:r>
                  <a:rPr lang="en-US" sz="2400" b="1" i="1" dirty="0" smtClean="0">
                    <a:latin typeface="Comic Sans MS" panose="030F0702030302020204" pitchFamily="66" charset="0"/>
                  </a:rPr>
                  <a:t>m</a:t>
                </a:r>
                <a:r>
                  <a:rPr lang="en-US" sz="2400" b="1" dirty="0" smtClean="0">
                    <a:latin typeface="Comic Sans MS" panose="030F0702030302020204" pitchFamily="66" charset="0"/>
                  </a:rPr>
                  <a:t> </a:t>
                </a:r>
                <a:r>
                  <a:rPr lang="el-GR" sz="2400" b="1" dirty="0" smtClean="0">
                    <a:latin typeface="Comic Sans MS" panose="030F0702030302020204" pitchFamily="66" charset="0"/>
                  </a:rPr>
                  <a:t>του σώματος και έχει μέτρο που υπολογίζεται από τη σχέση </a:t>
                </a:r>
                <a:r>
                  <a:rPr lang="en-US" sz="2400" b="1" i="1" dirty="0" smtClean="0">
                    <a:latin typeface="Comic Sans MS" panose="030F0702030302020204" pitchFamily="66" charset="0"/>
                  </a:rPr>
                  <a:t>w</a:t>
                </a:r>
                <a:r>
                  <a:rPr lang="en-US" sz="2400" b="1" dirty="0" smtClean="0">
                    <a:latin typeface="Comic Sans MS" panose="030F0702030302020204" pitchFamily="66" charset="0"/>
                  </a:rPr>
                  <a:t> </a:t>
                </a:r>
                <a:r>
                  <a:rPr lang="el-GR" sz="2400" b="1" dirty="0" smtClean="0">
                    <a:latin typeface="Comic Sans MS" panose="030F0702030302020204" pitchFamily="66" charset="0"/>
                  </a:rPr>
                  <a:t>=</a:t>
                </a:r>
                <a:r>
                  <a:rPr lang="en-US" sz="2400" b="1" dirty="0" smtClean="0">
                    <a:latin typeface="Comic Sans MS" panose="030F0702030302020204" pitchFamily="66" charset="0"/>
                  </a:rPr>
                  <a:t> </a:t>
                </a:r>
                <a:r>
                  <a:rPr lang="el-GR" sz="2400" b="1" dirty="0" smtClean="0">
                    <a:latin typeface="Comic Sans MS" panose="030F0702030302020204" pitchFamily="66" charset="0"/>
                  </a:rPr>
                  <a:t>……… (όπου </a:t>
                </a:r>
                <a:r>
                  <a:rPr lang="en-US" sz="2400" b="1" dirty="0" smtClean="0">
                    <a:latin typeface="Comic Sans MS" panose="030F0702030302020204" pitchFamily="66" charset="0"/>
                  </a:rPr>
                  <a:t>g</a:t>
                </a:r>
                <a:r>
                  <a:rPr lang="el-GR" sz="2400" b="1" dirty="0" smtClean="0">
                    <a:latin typeface="Comic Sans MS" panose="030F0702030302020204" pitchFamily="66" charset="0"/>
                  </a:rPr>
                  <a:t> το μέτρο της ……………………… βαρύτητας). </a:t>
                </a:r>
                <a:endParaRPr lang="el-GR" sz="2400" b="1"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580132" y="876906"/>
                <a:ext cx="8295401" cy="2308324"/>
              </a:xfrm>
              <a:prstGeom prst="rect">
                <a:avLst/>
              </a:prstGeom>
              <a:blipFill>
                <a:blip r:embed="rId4"/>
                <a:stretch>
                  <a:fillRect l="-1102" r="-1176" b="-2639"/>
                </a:stretch>
              </a:blipFill>
            </p:spPr>
            <p:txBody>
              <a:bodyPr/>
              <a:lstStyle/>
              <a:p>
                <a:r>
                  <a:rPr lang="el-GR">
                    <a:noFill/>
                  </a:rPr>
                  <a:t> </a:t>
                </a:r>
              </a:p>
            </p:txBody>
          </p:sp>
        </mc:Fallback>
      </mc:AlternateContent>
      <p:sp>
        <p:nvSpPr>
          <p:cNvPr id="9" name="TextBox 8"/>
          <p:cNvSpPr txBox="1"/>
          <p:nvPr/>
        </p:nvSpPr>
        <p:spPr>
          <a:xfrm>
            <a:off x="7808514" y="920915"/>
            <a:ext cx="126008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ελκτική</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0" name="TextBox 9"/>
          <p:cNvSpPr txBox="1"/>
          <p:nvPr/>
        </p:nvSpPr>
        <p:spPr>
          <a:xfrm>
            <a:off x="8875901" y="2024015"/>
            <a:ext cx="769435" cy="461665"/>
          </a:xfrm>
          <a:prstGeom prst="rect">
            <a:avLst/>
          </a:prstGeom>
          <a:noFill/>
        </p:spPr>
        <p:txBody>
          <a:bodyPr wrap="square" rtlCol="0">
            <a:spAutoFit/>
          </a:bodyPr>
          <a:lstStyle/>
          <a:p>
            <a:r>
              <a:rPr lang="en-US" sz="24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m.g</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4" name="TextBox 13"/>
          <p:cNvSpPr txBox="1"/>
          <p:nvPr/>
        </p:nvSpPr>
        <p:spPr>
          <a:xfrm>
            <a:off x="4585288" y="2547529"/>
            <a:ext cx="202638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επιτάχυνσης</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8484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5" grpId="0"/>
      <p:bldP spid="9"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10</a:t>
            </a:fld>
            <a:endParaRPr lang="el-GR" dirty="0"/>
          </a:p>
        </p:txBody>
      </p:sp>
      <p:sp>
        <p:nvSpPr>
          <p:cNvPr id="6" name="TextBox 5"/>
          <p:cNvSpPr txBox="1"/>
          <p:nvPr/>
        </p:nvSpPr>
        <p:spPr>
          <a:xfrm>
            <a:off x="1360170" y="4865930"/>
            <a:ext cx="9532620" cy="400110"/>
          </a:xfrm>
          <a:prstGeom prst="rect">
            <a:avLst/>
          </a:prstGeom>
          <a:noFill/>
        </p:spPr>
        <p:txBody>
          <a:bodyPr wrap="square" rtlCol="0">
            <a:spAutoFit/>
          </a:bodyPr>
          <a:lstStyle/>
          <a:p>
            <a:r>
              <a:rPr lang="el-GR" sz="2000" b="1" dirty="0">
                <a:latin typeface="Comic Sans MS" panose="030F0702030302020204" pitchFamily="66" charset="0"/>
              </a:rPr>
              <a:t>3. </a:t>
            </a:r>
            <a:r>
              <a:rPr lang="el-GR" sz="2000" b="1" dirty="0" smtClean="0">
                <a:solidFill>
                  <a:srgbClr val="0000FF"/>
                </a:solidFill>
                <a:latin typeface="Comic Sans MS" panose="030F0702030302020204" pitchFamily="66" charset="0"/>
              </a:rPr>
              <a:t>«</a:t>
            </a:r>
            <a:r>
              <a:rPr lang="el-GR" sz="2000" b="1" dirty="0" smtClean="0">
                <a:latin typeface="Comic Sans MS" panose="030F0702030302020204" pitchFamily="66" charset="0"/>
                <a:hlinkClick r:id="rId2"/>
              </a:rPr>
              <a:t>Προσγείωση στη Σελήνη</a:t>
            </a:r>
            <a:r>
              <a:rPr lang="el-GR" sz="2000" b="1" dirty="0" smtClean="0">
                <a:solidFill>
                  <a:srgbClr val="0000FF"/>
                </a:solidFill>
                <a:latin typeface="Comic Sans MS" panose="030F0702030302020204" pitchFamily="66" charset="0"/>
              </a:rPr>
              <a:t>»</a:t>
            </a:r>
            <a:r>
              <a:rPr lang="el-GR" sz="2000" b="1" dirty="0" smtClean="0">
                <a:latin typeface="Comic Sans MS" panose="030F0702030302020204" pitchFamily="66" charset="0"/>
              </a:rPr>
              <a:t> </a:t>
            </a:r>
            <a:r>
              <a:rPr lang="el-GR" sz="2000" b="1" dirty="0" err="1" smtClean="0">
                <a:latin typeface="Comic Sans MS" panose="030F0702030302020204" pitchFamily="66" charset="0"/>
              </a:rPr>
              <a:t>προσομείωση</a:t>
            </a:r>
            <a:r>
              <a:rPr lang="el-GR" sz="2000" b="1" dirty="0" smtClean="0">
                <a:latin typeface="Comic Sans MS" panose="030F0702030302020204" pitchFamily="66" charset="0"/>
              </a:rPr>
              <a:t> από το </a:t>
            </a:r>
            <a:r>
              <a:rPr lang="en-US" sz="2000" b="1" dirty="0" smtClean="0">
                <a:latin typeface="Comic Sans MS" panose="030F0702030302020204" pitchFamily="66" charset="0"/>
              </a:rPr>
              <a:t>Phet Colorado</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7" name="TextBox 6"/>
          <p:cNvSpPr txBox="1"/>
          <p:nvPr/>
        </p:nvSpPr>
        <p:spPr>
          <a:xfrm>
            <a:off x="1360170" y="3551512"/>
            <a:ext cx="9532620" cy="1292662"/>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2. </a:t>
            </a:r>
            <a:r>
              <a:rPr lang="en-US" sz="2000" b="1" dirty="0">
                <a:latin typeface="Comic Sans MS" panose="030F0702030302020204" pitchFamily="66" charset="0"/>
                <a:hlinkClick r:id="rId3"/>
              </a:rPr>
              <a:t>Video</a:t>
            </a:r>
            <a:r>
              <a:rPr lang="en-US" sz="2000" b="1" dirty="0">
                <a:latin typeface="Comic Sans MS" panose="030F0702030302020204" pitchFamily="66" charset="0"/>
              </a:rPr>
              <a:t> </a:t>
            </a:r>
            <a:r>
              <a:rPr lang="el-GR" sz="2000" b="1" dirty="0">
                <a:latin typeface="Comic Sans MS" panose="030F0702030302020204" pitchFamily="66" charset="0"/>
              </a:rPr>
              <a:t>με παρουσίαση ελεύθερης πτώσης σωμάτων σε σωλήνα κενού (</a:t>
            </a:r>
            <a:r>
              <a:rPr lang="en-US" sz="2000" b="1" dirty="0">
                <a:latin typeface="Comic Sans MS" panose="030F0702030302020204" pitchFamily="66" charset="0"/>
              </a:rPr>
              <a:t>MIT).</a:t>
            </a:r>
            <a:r>
              <a:rPr lang="el-GR" sz="2000" b="1" dirty="0">
                <a:latin typeface="Comic Sans MS" panose="030F0702030302020204" pitchFamily="66" charset="0"/>
              </a:rPr>
              <a:t>   </a:t>
            </a:r>
            <a:endParaRPr lang="en-US" sz="2000" b="1" dirty="0">
              <a:latin typeface="Comic Sans MS" panose="030F0702030302020204" pitchFamily="66" charset="0"/>
            </a:endParaRPr>
          </a:p>
          <a:p>
            <a:pPr algn="ctr">
              <a:lnSpc>
                <a:spcPct val="150000"/>
              </a:lnSpc>
            </a:pPr>
            <a:r>
              <a:rPr lang="el-GR" sz="1600" dirty="0">
                <a:latin typeface="Comic Sans MS" panose="030F0702030302020204" pitchFamily="66" charset="0"/>
              </a:rPr>
              <a:t>(Στο Ε.Κ.Φ.Ε. Χαλανδρίου υπάρχει τέτοιος </a:t>
            </a:r>
            <a:r>
              <a:rPr lang="el-GR" sz="1600" dirty="0" smtClean="0">
                <a:latin typeface="Comic Sans MS" panose="030F0702030302020204" pitchFamily="66" charset="0"/>
              </a:rPr>
              <a:t>σωλήνας, όπως επίσης και αεραντλία. </a:t>
            </a:r>
            <a:r>
              <a:rPr lang="el-GR" sz="1600" dirty="0">
                <a:latin typeface="Comic Sans MS" panose="030F0702030302020204" pitchFamily="66" charset="0"/>
              </a:rPr>
              <a:t>Το πείραμα αποτελεί μοναδική εμπειρία!) </a:t>
            </a:r>
          </a:p>
        </p:txBody>
      </p:sp>
      <p:sp>
        <p:nvSpPr>
          <p:cNvPr id="9" name="TextBox 8"/>
          <p:cNvSpPr txBox="1"/>
          <p:nvPr/>
        </p:nvSpPr>
        <p:spPr>
          <a:xfrm>
            <a:off x="1360170" y="890610"/>
            <a:ext cx="9349740" cy="258532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1.</a:t>
            </a:r>
            <a:r>
              <a:rPr lang="el-GR" sz="2400" b="1" dirty="0">
                <a:latin typeface="Comic Sans MS" panose="030F0702030302020204" pitchFamily="66" charset="0"/>
              </a:rPr>
              <a:t> </a:t>
            </a:r>
            <a:r>
              <a:rPr lang="el-GR" sz="2000" b="1" dirty="0">
                <a:latin typeface="Comic Sans MS" panose="030F0702030302020204" pitchFamily="66" charset="0"/>
              </a:rPr>
              <a:t>Διαλέγουμε δύο μικρά αντικείμενα συμπαγή, με ίδια περίπου μορφή και φανερά διαφορετικές μάζες (π.χ. δύο μικρά μεταλλικά σώματα, σφαιρικά ή κυλινδρικά, από διαφορετικό υλικό).</a:t>
            </a:r>
          </a:p>
          <a:p>
            <a:pPr algn="just">
              <a:lnSpc>
                <a:spcPct val="150000"/>
              </a:lnSpc>
            </a:pPr>
            <a:r>
              <a:rPr lang="el-GR" sz="2000" b="1" dirty="0">
                <a:latin typeface="Comic Sans MS" panose="030F0702030302020204" pitchFamily="66" charset="0"/>
              </a:rPr>
              <a:t>Αν τ’ αφήσουμε να πέσουν </a:t>
            </a:r>
            <a:r>
              <a:rPr lang="el-GR" sz="2000" b="1" dirty="0" smtClean="0">
                <a:latin typeface="Comic Sans MS" panose="030F0702030302020204" pitchFamily="66" charset="0"/>
              </a:rPr>
              <a:t>στο πάτωμα από </a:t>
            </a:r>
            <a:r>
              <a:rPr lang="el-GR" sz="2000" b="1" dirty="0">
                <a:latin typeface="Comic Sans MS" panose="030F0702030302020204" pitchFamily="66" charset="0"/>
              </a:rPr>
              <a:t>ίδιο μικρό ύψος </a:t>
            </a:r>
            <a:r>
              <a:rPr lang="el-GR" sz="2000" b="1" dirty="0" smtClean="0">
                <a:latin typeface="Comic Sans MS" panose="030F0702030302020204" pitchFamily="66" charset="0"/>
              </a:rPr>
              <a:t>(1</a:t>
            </a:r>
            <a:r>
              <a:rPr lang="en-US" sz="2000" b="1" dirty="0" smtClean="0">
                <a:latin typeface="Comic Sans MS" panose="030F0702030302020204" pitchFamily="66" charset="0"/>
              </a:rPr>
              <a:t>m</a:t>
            </a:r>
            <a:r>
              <a:rPr lang="el-GR" sz="2000" b="1" dirty="0" smtClean="0">
                <a:latin typeface="Comic Sans MS" panose="030F0702030302020204" pitchFamily="66" charset="0"/>
              </a:rPr>
              <a:t>–1,5</a:t>
            </a:r>
            <a:r>
              <a:rPr lang="en-US" sz="2000" b="1" dirty="0" smtClean="0">
                <a:latin typeface="Comic Sans MS" panose="030F0702030302020204" pitchFamily="66" charset="0"/>
              </a:rPr>
              <a:t>m)</a:t>
            </a:r>
            <a:r>
              <a:rPr lang="el-GR" sz="2000" b="1" dirty="0" smtClean="0">
                <a:latin typeface="Comic Sans MS" panose="030F0702030302020204" pitchFamily="66" charset="0"/>
              </a:rPr>
              <a:t> ταυτόχρονα</a:t>
            </a:r>
            <a:r>
              <a:rPr lang="el-GR" sz="2000" b="1" dirty="0">
                <a:latin typeface="Comic Sans MS" panose="030F0702030302020204" pitchFamily="66" charset="0"/>
              </a:rPr>
              <a:t>, θα φτάσουν στο έδαφος μαζί, σαν να έκαναν ελεύθερη πτώση.  </a:t>
            </a:r>
            <a:r>
              <a:rPr lang="el-GR" sz="2400" b="1" dirty="0">
                <a:latin typeface="Comic Sans MS" panose="030F0702030302020204" pitchFamily="66" charset="0"/>
              </a:rPr>
              <a:t> </a:t>
            </a:r>
          </a:p>
        </p:txBody>
      </p:sp>
      <p:sp>
        <p:nvSpPr>
          <p:cNvPr id="5" name="TextBox 4"/>
          <p:cNvSpPr txBox="1"/>
          <p:nvPr/>
        </p:nvSpPr>
        <p:spPr>
          <a:xfrm>
            <a:off x="1369563" y="5346524"/>
            <a:ext cx="9452873" cy="923330"/>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4. </a:t>
            </a:r>
            <a:r>
              <a:rPr lang="el-GR" sz="2000" b="1" dirty="0" smtClean="0">
                <a:latin typeface="Comic Sans MS" panose="030F0702030302020204" pitchFamily="66" charset="0"/>
                <a:hlinkClick r:id="rId4"/>
              </a:rPr>
              <a:t>Φύλλο εργασίας</a:t>
            </a:r>
            <a:r>
              <a:rPr lang="el-GR" sz="2000" b="1" dirty="0" smtClean="0">
                <a:latin typeface="Comic Sans MS" panose="030F0702030302020204" pitchFamily="66" charset="0"/>
              </a:rPr>
              <a:t> βασισμένο στο πρόγραμμα Μ.Α.Θ.Η.Μ.Α. </a:t>
            </a:r>
            <a:r>
              <a:rPr lang="el-GR" sz="1600" dirty="0" smtClean="0">
                <a:latin typeface="Comic Sans MS" panose="030F0702030302020204" pitchFamily="66" charset="0"/>
              </a:rPr>
              <a:t>(χρειάζεται να έχετε κατεβάσει το πρόγραμμα. Το πρόγραμμα μπορείτε να το βρείτε </a:t>
            </a:r>
            <a:r>
              <a:rPr lang="el-GR" sz="1600" b="1" dirty="0" smtClean="0">
                <a:latin typeface="Comic Sans MS" panose="030F0702030302020204" pitchFamily="66" charset="0"/>
                <a:hlinkClick r:id="rId5"/>
              </a:rPr>
              <a:t>ΕΔΩ</a:t>
            </a:r>
            <a:r>
              <a:rPr lang="el-GR" sz="1600" dirty="0" smtClean="0">
                <a:latin typeface="Comic Sans MS" panose="030F0702030302020204" pitchFamily="66" charset="0"/>
              </a:rPr>
              <a:t>).</a:t>
            </a:r>
            <a:endParaRPr lang="el-GR" sz="1600" dirty="0">
              <a:latin typeface="Comic Sans MS" panose="030F0702030302020204" pitchFamily="66" charset="0"/>
            </a:endParaRPr>
          </a:p>
        </p:txBody>
      </p:sp>
      <p:sp>
        <p:nvSpPr>
          <p:cNvPr id="10" name="Rectangle 4"/>
          <p:cNvSpPr>
            <a:spLocks noChangeArrowheads="1"/>
          </p:cNvSpPr>
          <p:nvPr/>
        </p:nvSpPr>
        <p:spPr bwMode="auto">
          <a:xfrm>
            <a:off x="2596896" y="348841"/>
            <a:ext cx="6876288"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Πειραματική παρουσίαση του φαινομένου</a:t>
            </a:r>
          </a:p>
        </p:txBody>
      </p:sp>
    </p:spTree>
    <p:extLst>
      <p:ext uri="{BB962C8B-B14F-4D97-AF65-F5344CB8AC3E}">
        <p14:creationId xmlns:p14="http://schemas.microsoft.com/office/powerpoint/2010/main" val="19364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11</a:t>
            </a:fld>
            <a:endParaRPr lang="el-G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1675875"/>
            <a:ext cx="1447800" cy="3771900"/>
          </a:xfrm>
          <a:prstGeom prst="rect">
            <a:avLst/>
          </a:prstGeom>
          <a:ln>
            <a:noFill/>
          </a:ln>
          <a:effectLst>
            <a:outerShdw blurRad="292100" dist="139700" dir="2700000" algn="tl" rotWithShape="0">
              <a:srgbClr val="333333">
                <a:alpha val="65000"/>
              </a:srgbClr>
            </a:outerShdw>
          </a:effectLst>
        </p:spPr>
      </p:pic>
      <p:sp>
        <p:nvSpPr>
          <p:cNvPr id="7" name="Rectangle 4"/>
          <p:cNvSpPr>
            <a:spLocks noChangeArrowheads="1"/>
          </p:cNvSpPr>
          <p:nvPr/>
        </p:nvSpPr>
        <p:spPr bwMode="auto">
          <a:xfrm>
            <a:off x="1975104" y="321409"/>
            <a:ext cx="7891272"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Εξισώσεις κίνησης στην «Ελεύθερη Πτώση»</a:t>
            </a:r>
          </a:p>
        </p:txBody>
      </p:sp>
    </p:spTree>
    <p:extLst>
      <p:ext uri="{BB962C8B-B14F-4D97-AF65-F5344CB8AC3E}">
        <p14:creationId xmlns:p14="http://schemas.microsoft.com/office/powerpoint/2010/main" val="42233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12</a:t>
            </a:fld>
            <a:endParaRPr lang="el-GR"/>
          </a:p>
        </p:txBody>
      </p:sp>
      <p:sp>
        <p:nvSpPr>
          <p:cNvPr id="4" name="TextBox 3"/>
          <p:cNvSpPr txBox="1"/>
          <p:nvPr/>
        </p:nvSpPr>
        <p:spPr>
          <a:xfrm>
            <a:off x="1991544" y="282714"/>
            <a:ext cx="8613394" cy="1754326"/>
          </a:xfrm>
          <a:prstGeom prst="rect">
            <a:avLst/>
          </a:prstGeom>
          <a:noFill/>
          <a:effectLst/>
        </p:spPr>
        <p:txBody>
          <a:bodyPr wrap="square" rtlCol="0">
            <a:spAutoFit/>
          </a:bodyPr>
          <a:lstStyle/>
          <a:p>
            <a:pPr algn="just">
              <a:lnSpc>
                <a:spcPct val="150000"/>
              </a:lnSpc>
            </a:pPr>
            <a:r>
              <a:rPr lang="el-GR" sz="2400" b="1" dirty="0">
                <a:latin typeface="Comic Sans MS" panose="030F0702030302020204" pitchFamily="66" charset="0"/>
              </a:rPr>
              <a:t>Αφού στην ελεύθερη πτώση ενός σώματος η μοναδική δύναμη που δρα πάνω του είναι το ........ του, τότε αυτή </a:t>
            </a:r>
            <a:r>
              <a:rPr lang="el-GR" sz="2400" b="1" dirty="0" smtClean="0">
                <a:latin typeface="Comic Sans MS" panose="030F0702030302020204" pitchFamily="66" charset="0"/>
              </a:rPr>
              <a:t>είναι </a:t>
            </a:r>
            <a:r>
              <a:rPr lang="el-GR" sz="2400" b="1" dirty="0">
                <a:latin typeface="Comic Sans MS" panose="030F0702030302020204" pitchFamily="66" charset="0"/>
              </a:rPr>
              <a:t>η ............... δύναμη, που θα είναι σταθερή. </a:t>
            </a:r>
          </a:p>
        </p:txBody>
      </p:sp>
      <p:sp>
        <p:nvSpPr>
          <p:cNvPr id="5" name="TextBox 4"/>
          <p:cNvSpPr txBox="1"/>
          <p:nvPr/>
        </p:nvSpPr>
        <p:spPr>
          <a:xfrm>
            <a:off x="7244240" y="833377"/>
            <a:ext cx="1044116"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βάρος</a:t>
            </a:r>
          </a:p>
        </p:txBody>
      </p:sp>
      <p:sp>
        <p:nvSpPr>
          <p:cNvPr id="6" name="TextBox 5"/>
          <p:cNvSpPr txBox="1"/>
          <p:nvPr/>
        </p:nvSpPr>
        <p:spPr>
          <a:xfrm>
            <a:off x="3188842" y="1429971"/>
            <a:ext cx="1944216"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συνισταμένη</a:t>
            </a:r>
          </a:p>
        </p:txBody>
      </p:sp>
      <mc:AlternateContent xmlns:mc="http://schemas.openxmlformats.org/markup-compatibility/2006" xmlns:a14="http://schemas.microsoft.com/office/drawing/2010/main">
        <mc:Choice Requires="a14">
          <p:sp>
            <p:nvSpPr>
              <p:cNvPr id="7" name="TextBox 6"/>
              <p:cNvSpPr txBox="1"/>
              <p:nvPr/>
            </p:nvSpPr>
            <p:spPr>
              <a:xfrm>
                <a:off x="1991544" y="2207897"/>
                <a:ext cx="8613394" cy="1754326"/>
              </a:xfrm>
              <a:prstGeom prst="rect">
                <a:avLst/>
              </a:prstGeom>
              <a:noFill/>
              <a:effectLst/>
            </p:spPr>
            <p:txBody>
              <a:bodyPr wrap="square" rtlCol="0">
                <a:spAutoFit/>
              </a:bodyPr>
              <a:lstStyle/>
              <a:p>
                <a:pPr algn="just">
                  <a:lnSpc>
                    <a:spcPct val="150000"/>
                  </a:lnSpc>
                </a:pPr>
                <a:r>
                  <a:rPr lang="el-GR" sz="2400" b="1" dirty="0" smtClean="0">
                    <a:latin typeface="Comic Sans MS" panose="030F0702030302020204" pitchFamily="66" charset="0"/>
                  </a:rPr>
                  <a:t>Συνεπώς, η κίνηση του σώματος θα είναι ευθύγραμμη ........ ................., χωρίς αρχική ταχύτητα, με σταθερή επιτάχυνση </a:t>
                </a:r>
                <a14:m>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a14:m>
                <a:r>
                  <a:rPr lang="en-US" sz="2400" b="1" dirty="0" smtClean="0">
                    <a:latin typeface="Comic Sans MS" panose="030F0702030302020204" pitchFamily="66" charset="0"/>
                  </a:rPr>
                  <a:t> (</a:t>
                </a:r>
                <a:r>
                  <a:rPr lang="el-GR" sz="2400" b="1" dirty="0" smtClean="0">
                    <a:latin typeface="Comic Sans MS" panose="030F0702030302020204" pitchFamily="66" charset="0"/>
                  </a:rPr>
                  <a:t>επιτάχυνση βαρύτητας).</a:t>
                </a:r>
                <a:endParaRPr lang="el-GR" sz="2400" b="1" dirty="0">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91544" y="2207897"/>
                <a:ext cx="8613394" cy="1754326"/>
              </a:xfrm>
              <a:prstGeom prst="rect">
                <a:avLst/>
              </a:prstGeom>
              <a:blipFill>
                <a:blip r:embed="rId3"/>
                <a:stretch>
                  <a:fillRect l="-1132" r="-1062" b="-3819"/>
                </a:stretch>
              </a:blipFill>
              <a:effectLst/>
            </p:spPr>
            <p:txBody>
              <a:bodyPr/>
              <a:lstStyle/>
              <a:p>
                <a:r>
                  <a:rPr lang="el-GR">
                    <a:noFill/>
                  </a:rPr>
                  <a:t> </a:t>
                </a:r>
              </a:p>
            </p:txBody>
          </p:sp>
        </mc:Fallback>
      </mc:AlternateContent>
      <p:grpSp>
        <p:nvGrpSpPr>
          <p:cNvPr id="15" name="Ομάδα 14"/>
          <p:cNvGrpSpPr/>
          <p:nvPr/>
        </p:nvGrpSpPr>
        <p:grpSpPr>
          <a:xfrm>
            <a:off x="2088903" y="2772438"/>
            <a:ext cx="3623570" cy="461666"/>
            <a:chOff x="602302" y="2293829"/>
            <a:chExt cx="3623570" cy="461666"/>
          </a:xfrm>
        </p:grpSpPr>
        <p:sp>
          <p:nvSpPr>
            <p:cNvPr id="8" name="TextBox 7"/>
            <p:cNvSpPr txBox="1"/>
            <p:nvPr/>
          </p:nvSpPr>
          <p:spPr>
            <a:xfrm>
              <a:off x="602302" y="2293830"/>
              <a:ext cx="1099939"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ομαλά</a:t>
              </a:r>
            </a:p>
          </p:txBody>
        </p:sp>
        <p:sp>
          <p:nvSpPr>
            <p:cNvPr id="9" name="TextBox 8"/>
            <p:cNvSpPr txBox="1"/>
            <p:nvPr/>
          </p:nvSpPr>
          <p:spPr>
            <a:xfrm>
              <a:off x="1989330" y="2293829"/>
              <a:ext cx="2236542"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επιταχυνόμενη</a:t>
              </a:r>
            </a:p>
          </p:txBody>
        </p:sp>
      </p:grpSp>
      <p:sp>
        <p:nvSpPr>
          <p:cNvPr id="11" name="Text Box 4"/>
          <p:cNvSpPr txBox="1">
            <a:spLocks noChangeArrowheads="1"/>
          </p:cNvSpPr>
          <p:nvPr/>
        </p:nvSpPr>
        <p:spPr bwMode="auto">
          <a:xfrm>
            <a:off x="3280004" y="4119248"/>
            <a:ext cx="2663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defRPr/>
            </a:pPr>
            <a:r>
              <a:rPr lang="el-GR" altLang="el-GR" sz="2000" b="1" dirty="0">
                <a:latin typeface="Comic Sans MS" pitchFamily="66" charset="0"/>
              </a:rPr>
              <a:t>Εξίσωση ταχύτητας</a:t>
            </a:r>
            <a:r>
              <a:rPr lang="en-US" altLang="el-GR" sz="2000" b="1" dirty="0">
                <a:latin typeface="Comic Sans MS" pitchFamily="66" charset="0"/>
              </a:rPr>
              <a:t>:   </a:t>
            </a:r>
            <a:r>
              <a:rPr lang="el-GR" altLang="el-GR" sz="2000" b="1" dirty="0">
                <a:solidFill>
                  <a:srgbClr val="FF0000"/>
                </a:solidFill>
                <a:latin typeface="Comic Sans MS" pitchFamily="66" charset="0"/>
              </a:rPr>
              <a:t> </a:t>
            </a:r>
            <a:endParaRPr lang="el-GR" altLang="el-GR" sz="2000" b="1" dirty="0">
              <a:latin typeface="Comic Sans MS" pitchFamily="66" charset="0"/>
            </a:endParaRPr>
          </a:p>
        </p:txBody>
      </p:sp>
      <p:sp>
        <p:nvSpPr>
          <p:cNvPr id="13" name="Text Box 6"/>
          <p:cNvSpPr txBox="1">
            <a:spLocks noChangeArrowheads="1"/>
          </p:cNvSpPr>
          <p:nvPr/>
        </p:nvSpPr>
        <p:spPr bwMode="auto">
          <a:xfrm>
            <a:off x="3188842" y="5127960"/>
            <a:ext cx="28081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l-GR" altLang="el-GR" sz="2000" b="1" dirty="0">
                <a:latin typeface="Comic Sans MS" pitchFamily="66" charset="0"/>
              </a:rPr>
              <a:t>Εξίσωση διαστήματος</a:t>
            </a:r>
            <a:r>
              <a:rPr lang="en-US" altLang="el-GR" sz="2000" b="1" dirty="0">
                <a:latin typeface="Comic Sans MS" pitchFamily="66" charset="0"/>
              </a:rPr>
              <a:t>:</a:t>
            </a:r>
            <a:endParaRPr lang="el-GR" altLang="el-GR" sz="2000" b="1" dirty="0">
              <a:latin typeface="Comic Sans MS" pitchFamily="66" charset="0"/>
            </a:endParaRPr>
          </a:p>
        </p:txBody>
      </p:sp>
      <mc:AlternateContent xmlns:mc="http://schemas.openxmlformats.org/markup-compatibility/2006" xmlns:a14="http://schemas.microsoft.com/office/drawing/2010/main">
        <mc:Choice Requires="a14">
          <p:sp>
            <p:nvSpPr>
              <p:cNvPr id="10" name="TextBox 9"/>
              <p:cNvSpPr txBox="1"/>
              <p:nvPr/>
            </p:nvSpPr>
            <p:spPr>
              <a:xfrm>
                <a:off x="6649792" y="4039079"/>
                <a:ext cx="1479224" cy="430887"/>
              </a:xfrm>
              <a:prstGeom prst="rect">
                <a:avLst/>
              </a:prstGeom>
              <a:noFill/>
              <a:ln w="19050">
                <a:noFill/>
              </a:ln>
              <a:scene3d>
                <a:camera prst="orthographicFront"/>
                <a:lightRig rig="threePt" dir="t"/>
              </a:scene3d>
              <a:sp3d>
                <a:bevelT w="139700" prst="cross"/>
              </a:sp3d>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𝝊</m:t>
                      </m:r>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𝒈𝒕</m:t>
                      </m: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649792" y="4039079"/>
                <a:ext cx="1479224" cy="430887"/>
              </a:xfrm>
              <a:prstGeom prst="rect">
                <a:avLst/>
              </a:prstGeom>
              <a:blipFill>
                <a:blip r:embed="rId4"/>
                <a:stretch>
                  <a:fillRect/>
                </a:stretch>
              </a:blipFill>
              <a:ln w="1905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20232" y="4894931"/>
                <a:ext cx="1648015" cy="806631"/>
              </a:xfrm>
              <a:prstGeom prst="rect">
                <a:avLst/>
              </a:prstGeom>
              <a:noFill/>
              <a:ln w="19050">
                <a:noFill/>
              </a:ln>
              <a:scene3d>
                <a:camera prst="orthographicFront"/>
                <a:lightRig rig="threePt" dir="t"/>
              </a:scene3d>
              <a:sp3d>
                <a:bevelT/>
              </a:sp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𝒔</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den>
                      </m:f>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sSup>
                        <m:sSup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e>
                        <m:sup>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p>
                      </m:sSup>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420232" y="4894931"/>
                <a:ext cx="1648015" cy="806631"/>
              </a:xfrm>
              <a:prstGeom prst="rect">
                <a:avLst/>
              </a:prstGeom>
              <a:blipFill>
                <a:blip r:embed="rId5"/>
                <a:stretch>
                  <a:fillRect b="-4348"/>
                </a:stretch>
              </a:blipFill>
              <a:ln w="19050">
                <a:noFill/>
              </a:ln>
            </p:spPr>
            <p:txBody>
              <a:bodyPr/>
              <a:lstStyle/>
              <a:p>
                <a:r>
                  <a:rPr lang="el-GR">
                    <a:noFill/>
                  </a:rPr>
                  <a:t> </a:t>
                </a:r>
              </a:p>
            </p:txBody>
          </p:sp>
        </mc:Fallback>
      </mc:AlternateContent>
    </p:spTree>
    <p:extLst>
      <p:ext uri="{BB962C8B-B14F-4D97-AF65-F5344CB8AC3E}">
        <p14:creationId xmlns:p14="http://schemas.microsoft.com/office/powerpoint/2010/main" val="11730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par>
                          <p:cTn id="39" fill="hold">
                            <p:stCondLst>
                              <p:cond delay="1000"/>
                            </p:stCondLst>
                            <p:childTnLst>
                              <p:par>
                                <p:cTn id="40" presetID="47" presetClass="entr" presetSubtype="0" fill="hold" grpId="0" nodeType="afterEffect">
                                  <p:stCondLst>
                                    <p:cond delay="5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1000"/>
                                        <p:tgtEl>
                                          <p:spTgt spid="13"/>
                                        </p:tgtEl>
                                      </p:cBhvr>
                                    </p:animEffect>
                                  </p:childTnLst>
                                </p:cTn>
                              </p:par>
                            </p:childTnLst>
                          </p:cTn>
                        </p:par>
                        <p:par>
                          <p:cTn id="50" fill="hold">
                            <p:stCondLst>
                              <p:cond delay="1000"/>
                            </p:stCondLst>
                            <p:childTnLst>
                              <p:par>
                                <p:cTn id="51" presetID="47" presetClass="entr" presetSubtype="0" fill="hold" grpId="0" nodeType="afterEffect">
                                  <p:stCondLst>
                                    <p:cond delay="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3" grpId="0"/>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13</a:t>
            </a:fld>
            <a:endParaRPr lang="el-GR"/>
          </a:p>
        </p:txBody>
      </p:sp>
      <mc:AlternateContent xmlns:mc="http://schemas.openxmlformats.org/markup-compatibility/2006" xmlns:a14="http://schemas.microsoft.com/office/drawing/2010/main">
        <mc:Choice Requires="a14">
          <p:sp>
            <p:nvSpPr>
              <p:cNvPr id="6" name="TextBox 5"/>
              <p:cNvSpPr txBox="1"/>
              <p:nvPr/>
            </p:nvSpPr>
            <p:spPr>
              <a:xfrm>
                <a:off x="2625080" y="1289832"/>
                <a:ext cx="9113530" cy="458330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400" dirty="0">
                    <a:latin typeface="Comic Sans MS" panose="030F0702030302020204" pitchFamily="66" charset="0"/>
                  </a:rPr>
                  <a:t>  </a:t>
                </a:r>
                <a:r>
                  <a:rPr lang="el-GR" sz="2400" b="1" dirty="0">
                    <a:latin typeface="Comic Sans MS" panose="030F0702030302020204" pitchFamily="66" charset="0"/>
                  </a:rPr>
                  <a:t>Το σώμα αφήνεται να κάνει ελεύθερη πτώση </a:t>
                </a:r>
                <a:r>
                  <a:rPr lang="el-GR" sz="2400" b="1" dirty="0" smtClean="0">
                    <a:latin typeface="Comic Sans MS" panose="030F0702030302020204" pitchFamily="66" charset="0"/>
                  </a:rPr>
                  <a:t>σε ύψος </a:t>
                </a:r>
                <a:r>
                  <a:rPr lang="en-US" sz="2400" b="1" i="1" dirty="0">
                    <a:latin typeface="Comic Sans MS" panose="030F0702030302020204" pitchFamily="66" charset="0"/>
                  </a:rPr>
                  <a:t>h</a:t>
                </a:r>
                <a:r>
                  <a:rPr lang="en-US" sz="2400" b="1" dirty="0">
                    <a:latin typeface="Comic Sans MS" panose="030F0702030302020204" pitchFamily="66" charset="0"/>
                  </a:rPr>
                  <a:t> </a:t>
                </a:r>
                <a:r>
                  <a:rPr lang="el-GR" sz="2400" b="1" dirty="0" smtClean="0">
                    <a:latin typeface="Comic Sans MS" panose="030F0702030302020204" pitchFamily="66" charset="0"/>
                  </a:rPr>
                  <a:t>  </a:t>
                </a: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από </a:t>
                </a:r>
                <a:r>
                  <a:rPr lang="el-GR" sz="2400" b="1" dirty="0">
                    <a:latin typeface="Comic Sans MS" panose="030F0702030302020204" pitchFamily="66" charset="0"/>
                  </a:rPr>
                  <a:t>το έδαφος. </a:t>
                </a:r>
                <a:endParaRPr lang="en-US" sz="2400" b="1" dirty="0">
                  <a:latin typeface="Comic Sans MS" panose="030F0702030302020204" pitchFamily="66" charset="0"/>
                </a:endParaRP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Η </a:t>
                </a:r>
                <a:r>
                  <a:rPr lang="el-GR" sz="2400" b="1" dirty="0">
                    <a:latin typeface="Comic Sans MS" panose="030F0702030302020204" pitchFamily="66" charset="0"/>
                  </a:rPr>
                  <a:t>εξίσωση </a:t>
                </a:r>
                <a14:m>
                  <m:oMath xmlns:m="http://schemas.openxmlformats.org/officeDocument/2006/math">
                    <m:r>
                      <a:rPr lang="en-US" sz="2400" b="1" i="1">
                        <a:solidFill>
                          <a:srgbClr val="FF0000"/>
                        </a:solidFill>
                        <a:effectLst>
                          <a:outerShdw blurRad="38100" dist="38100" dir="2700000" algn="tl">
                            <a:srgbClr val="000000">
                              <a:alpha val="43137"/>
                            </a:srgbClr>
                          </a:outerShdw>
                        </a:effectLst>
                        <a:latin typeface="Cambria Math"/>
                      </a:rPr>
                      <m:t>𝒔</m:t>
                    </m:r>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a:rPr>
                          <m:t>𝟏</m:t>
                        </m:r>
                      </m:num>
                      <m:den>
                        <m:r>
                          <a:rPr lang="en-US" sz="2400" b="1" i="1">
                            <a:solidFill>
                              <a:srgbClr val="FF0000"/>
                            </a:solidFill>
                            <a:effectLst>
                              <a:outerShdw blurRad="38100" dist="38100" dir="2700000" algn="tl">
                                <a:srgbClr val="000000">
                                  <a:alpha val="43137"/>
                                </a:srgbClr>
                              </a:outerShdw>
                            </a:effectLst>
                            <a:latin typeface="Cambria Math"/>
                          </a:rPr>
                          <m:t>𝟐</m:t>
                        </m:r>
                      </m:den>
                    </m:f>
                    <m:r>
                      <a:rPr lang="en-US" sz="2400" b="1" i="1">
                        <a:solidFill>
                          <a:srgbClr val="FF0000"/>
                        </a:solidFill>
                        <a:effectLst>
                          <a:outerShdw blurRad="38100" dist="38100" dir="2700000" algn="tl">
                            <a:srgbClr val="000000">
                              <a:alpha val="43137"/>
                            </a:srgbClr>
                          </a:outerShdw>
                        </a:effectLst>
                        <a:latin typeface="Cambria Math"/>
                      </a:rPr>
                      <m:t>𝒈</m:t>
                    </m:r>
                    <m:sSup>
                      <m:s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400" b="1" i="1">
                            <a:solidFill>
                              <a:srgbClr val="FF0000"/>
                            </a:solidFill>
                            <a:effectLst>
                              <a:outerShdw blurRad="38100" dist="38100" dir="2700000" algn="tl">
                                <a:srgbClr val="000000">
                                  <a:alpha val="43137"/>
                                </a:srgbClr>
                              </a:outerShdw>
                            </a:effectLst>
                            <a:latin typeface="Cambria Math"/>
                          </a:rPr>
                          <m:t>𝒕</m:t>
                        </m:r>
                      </m:e>
                      <m:sup>
                        <m:r>
                          <a:rPr lang="en-US" sz="2400" b="1" i="1">
                            <a:solidFill>
                              <a:srgbClr val="FF0000"/>
                            </a:solidFill>
                            <a:effectLst>
                              <a:outerShdw blurRad="38100" dist="38100" dir="2700000" algn="tl">
                                <a:srgbClr val="000000">
                                  <a:alpha val="43137"/>
                                </a:srgbClr>
                              </a:outerShdw>
                            </a:effectLst>
                            <a:latin typeface="Cambria Math"/>
                          </a:rPr>
                          <m:t>𝟐</m:t>
                        </m:r>
                      </m:sup>
                    </m:sSup>
                  </m:oMath>
                </a14:m>
                <a:r>
                  <a:rPr lang="el-GR" sz="2400" b="1" dirty="0">
                    <a:solidFill>
                      <a:srgbClr val="FF0000"/>
                    </a:solidFill>
                    <a:effectLst>
                      <a:outerShdw blurRad="38100" dist="38100" dir="2700000" algn="tl">
                        <a:srgbClr val="000000">
                          <a:alpha val="43137"/>
                        </a:srgbClr>
                      </a:outerShdw>
                    </a:effectLst>
                  </a:rPr>
                  <a:t> </a:t>
                </a:r>
                <a:r>
                  <a:rPr lang="el-GR" sz="2400" b="1" dirty="0" smtClean="0">
                    <a:solidFill>
                      <a:srgbClr val="FF0000"/>
                    </a:solidFill>
                    <a:effectLst>
                      <a:outerShdw blurRad="38100" dist="38100" dir="2700000" algn="tl">
                        <a:srgbClr val="000000">
                          <a:alpha val="43137"/>
                        </a:srgbClr>
                      </a:outerShdw>
                    </a:effectLst>
                  </a:rPr>
                  <a:t> </a:t>
                </a:r>
                <a:r>
                  <a:rPr lang="el-GR" sz="2400" b="1" dirty="0" smtClean="0">
                    <a:latin typeface="Comic Sans MS" panose="030F0702030302020204" pitchFamily="66" charset="0"/>
                  </a:rPr>
                  <a:t>μετράει </a:t>
                </a:r>
                <a:r>
                  <a:rPr lang="el-GR" sz="2400" b="1" dirty="0">
                    <a:latin typeface="Comic Sans MS" panose="030F0702030302020204" pitchFamily="66" charset="0"/>
                  </a:rPr>
                  <a:t>την απόσταση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s</a:t>
                </a:r>
                <a:r>
                  <a:rPr lang="en-US" sz="2400" b="1" dirty="0">
                    <a:latin typeface="Comic Sans MS" panose="030F0702030302020204" pitchFamily="66" charset="0"/>
                  </a:rPr>
                  <a:t> </a:t>
                </a:r>
                <a:r>
                  <a:rPr lang="el-GR" sz="2400" b="1" dirty="0">
                    <a:latin typeface="Comic Sans MS" panose="030F0702030302020204" pitchFamily="66" charset="0"/>
                  </a:rPr>
                  <a:t>που </a:t>
                </a:r>
                <a:r>
                  <a:rPr lang="el-GR" sz="2400" b="1" dirty="0" smtClean="0">
                    <a:latin typeface="Comic Sans MS" panose="030F0702030302020204" pitchFamily="66" charset="0"/>
                  </a:rPr>
                  <a:t>έχει   </a:t>
                </a: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διανύσει </a:t>
                </a:r>
                <a:r>
                  <a:rPr lang="el-GR" sz="2400" b="1" dirty="0">
                    <a:latin typeface="Comic Sans MS" panose="030F0702030302020204" pitchFamily="66" charset="0"/>
                  </a:rPr>
                  <a:t>το σώμα από την αρχική θέση</a:t>
                </a:r>
                <a:r>
                  <a:rPr lang="en-US" sz="2400" b="1" dirty="0">
                    <a:latin typeface="Comic Sans MS" panose="030F0702030302020204" pitchFamily="66" charset="0"/>
                  </a:rPr>
                  <a:t> </a:t>
                </a:r>
                <a:r>
                  <a:rPr lang="el-GR" sz="2400" b="1" dirty="0" smtClean="0">
                    <a:latin typeface="Comic Sans MS" panose="030F0702030302020204" pitchFamily="66" charset="0"/>
                  </a:rPr>
                  <a:t>Α, κινούμενο </a:t>
                </a: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κατακόρυφα </a:t>
                </a:r>
                <a:r>
                  <a:rPr lang="el-GR" sz="2400" b="1" dirty="0">
                    <a:latin typeface="Comic Sans MS" panose="030F0702030302020204" pitchFamily="66" charset="0"/>
                  </a:rPr>
                  <a:t>προς τα κάτω, σε χρόνο </a:t>
                </a:r>
                <a:r>
                  <a:rPr lang="en-US" sz="2400" b="1" i="1" dirty="0">
                    <a:latin typeface="Comic Sans MS" panose="030F0702030302020204" pitchFamily="66" charset="0"/>
                  </a:rPr>
                  <a:t>t</a:t>
                </a:r>
                <a:r>
                  <a:rPr lang="en-US" sz="2400" b="1" dirty="0">
                    <a:latin typeface="Comic Sans MS" panose="030F0702030302020204" pitchFamily="66" charset="0"/>
                  </a:rPr>
                  <a:t>.</a:t>
                </a:r>
              </a:p>
              <a:p>
                <a:pPr algn="just"/>
                <a:endParaRPr lang="en-US" sz="2400" b="1" dirty="0">
                  <a:latin typeface="Comic Sans MS" panose="030F0702030302020204" pitchFamily="66" charset="0"/>
                </a:endParaRPr>
              </a:p>
              <a:p>
                <a:pPr marL="342900" indent="-342900" algn="just">
                  <a:lnSpc>
                    <a:spcPct val="150000"/>
                  </a:lnSpc>
                  <a:buFont typeface="Wingdings" panose="05000000000000000000" pitchFamily="2" charset="2"/>
                  <a:buChar char="ü"/>
                </a:pPr>
                <a:r>
                  <a:rPr lang="en-US" sz="2400" b="1" dirty="0">
                    <a:latin typeface="Comic Sans MS" panose="030F0702030302020204" pitchFamily="66" charset="0"/>
                  </a:rPr>
                  <a:t> </a:t>
                </a:r>
                <a:r>
                  <a:rPr lang="el-GR" sz="2400" b="1" dirty="0">
                    <a:latin typeface="Comic Sans MS" panose="030F0702030302020204" pitchFamily="66" charset="0"/>
                  </a:rPr>
                  <a:t>Αν ζητείται η απόσταση </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d</a:t>
                </a:r>
                <a:r>
                  <a:rPr lang="en-US" sz="2400" b="1" dirty="0">
                    <a:latin typeface="Comic Sans MS" panose="030F0702030302020204" pitchFamily="66" charset="0"/>
                  </a:rPr>
                  <a:t> </a:t>
                </a:r>
                <a:r>
                  <a:rPr lang="el-GR" sz="2400" b="1" dirty="0">
                    <a:latin typeface="Comic Sans MS" panose="030F0702030302020204" pitchFamily="66" charset="0"/>
                  </a:rPr>
                  <a:t>του σώματος από το έδαφος</a:t>
                </a:r>
                <a:r>
                  <a:rPr lang="en-US" sz="2400" b="1" dirty="0">
                    <a:latin typeface="Comic Sans MS" panose="030F0702030302020204" pitchFamily="66" charset="0"/>
                  </a:rPr>
                  <a:t>, </a:t>
                </a:r>
                <a:r>
                  <a:rPr lang="el-GR" sz="2400" b="1" dirty="0" smtClean="0">
                    <a:latin typeface="Comic Sans MS" panose="030F0702030302020204" pitchFamily="66" charset="0"/>
                  </a:rPr>
                  <a:t>σε   </a:t>
                </a: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χρόνο </a:t>
                </a:r>
                <a:r>
                  <a:rPr lang="en-US" sz="2400" b="1" i="1" dirty="0">
                    <a:latin typeface="Comic Sans MS" panose="030F0702030302020204" pitchFamily="66" charset="0"/>
                  </a:rPr>
                  <a:t>t</a:t>
                </a:r>
                <a:r>
                  <a:rPr lang="en-US" sz="2400" b="1" dirty="0">
                    <a:latin typeface="Comic Sans MS" panose="030F0702030302020204" pitchFamily="66" charset="0"/>
                  </a:rPr>
                  <a:t> </a:t>
                </a:r>
                <a:r>
                  <a:rPr lang="el-GR" sz="2400" b="1" dirty="0">
                    <a:latin typeface="Comic Sans MS" panose="030F0702030302020204" pitchFamily="66" charset="0"/>
                  </a:rPr>
                  <a:t>από την έναρξη της κίνησής του, τότε </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d </a:t>
                </a:r>
                <a:r>
                  <a:rPr lang="en-US" sz="2400" b="1" dirty="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 h-s</a:t>
                </a:r>
                <a:r>
                  <a:rPr lang="en-US" sz="2400" b="1" dirty="0">
                    <a:latin typeface="Comic Sans MS" panose="030F0702030302020204" pitchFamily="66" charset="0"/>
                  </a:rPr>
                  <a:t>.</a:t>
                </a:r>
                <a:r>
                  <a:rPr lang="el-GR" sz="2400" b="1" dirty="0">
                    <a:latin typeface="Comic Sans MS" panose="030F0702030302020204" pitchFamily="66" charset="0"/>
                  </a:rPr>
                  <a:t>  </a:t>
                </a:r>
                <a:r>
                  <a:rPr lang="en-US" sz="2400" b="1" dirty="0">
                    <a:latin typeface="Comic Sans MS" panose="030F0702030302020204" pitchFamily="66"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2625080" y="1289832"/>
                <a:ext cx="9113530" cy="4583306"/>
              </a:xfrm>
              <a:prstGeom prst="rect">
                <a:avLst/>
              </a:prstGeom>
              <a:blipFill>
                <a:blip r:embed="rId2"/>
                <a:stretch>
                  <a:fillRect l="-936" r="-134" b="-1598"/>
                </a:stretch>
              </a:blipFill>
            </p:spPr>
            <p:txBody>
              <a:bodyPr/>
              <a:lstStyle/>
              <a:p>
                <a:r>
                  <a:rPr lang="el-GR">
                    <a:noFill/>
                  </a:rPr>
                  <a:t> </a:t>
                </a:r>
              </a:p>
            </p:txBody>
          </p:sp>
        </mc:Fallback>
      </mc:AlternateContent>
      <p:grpSp>
        <p:nvGrpSpPr>
          <p:cNvPr id="57" name="Ομάδα 56"/>
          <p:cNvGrpSpPr/>
          <p:nvPr/>
        </p:nvGrpSpPr>
        <p:grpSpPr>
          <a:xfrm>
            <a:off x="1656200" y="1556792"/>
            <a:ext cx="911409" cy="3240360"/>
            <a:chOff x="132199" y="1556792"/>
            <a:chExt cx="911409" cy="3240360"/>
          </a:xfrm>
        </p:grpSpPr>
        <p:cxnSp>
          <p:nvCxnSpPr>
            <p:cNvPr id="8" name="Ευθεία γραμμή σύνδεσης 7"/>
            <p:cNvCxnSpPr/>
            <p:nvPr/>
          </p:nvCxnSpPr>
          <p:spPr>
            <a:xfrm>
              <a:off x="179512" y="4797152"/>
              <a:ext cx="864096" cy="0"/>
            </a:xfrm>
            <a:prstGeom prst="line">
              <a:avLst/>
            </a:prstGeom>
            <a:ln w="38100">
              <a:solidFill>
                <a:srgbClr val="800000"/>
              </a:solidFill>
            </a:ln>
            <a:effectLst>
              <a:outerShdw blurRad="76200" dir="13500000" sy="23000" kx="1200000" algn="br" rotWithShape="0">
                <a:prstClr val="black">
                  <a:alpha val="20000"/>
                </a:prstClr>
              </a:outerShdw>
            </a:effectLst>
            <a:scene3d>
              <a:camera prst="orthographicFront"/>
              <a:lightRig rig="threePt" dir="t"/>
            </a:scene3d>
            <a:sp3d extrusionH="76200" contourW="12700" prstMaterial="flat">
              <a:extrusionClr>
                <a:srgbClr val="800000"/>
              </a:extrusionClr>
              <a:contourClr>
                <a:srgbClr val="CC9900"/>
              </a:contourClr>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544" y="1556792"/>
              <a:ext cx="288032" cy="769441"/>
            </a:xfrm>
            <a:prstGeom prst="rect">
              <a:avLst/>
            </a:prstGeom>
            <a:noFill/>
          </p:spPr>
          <p:txBody>
            <a:bodyPr wrap="square" rtlCol="0">
              <a:spAutoFit/>
            </a:bodyPr>
            <a:lstStyle/>
            <a:p>
              <a:r>
                <a:rPr lang="en-US" sz="4400" dirty="0">
                  <a:latin typeface="Comic Sans MS" panose="030F0702030302020204" pitchFamily="66" charset="0"/>
                </a:rPr>
                <a:t>.</a:t>
              </a:r>
              <a:endParaRPr lang="el-GR" sz="4400" dirty="0">
                <a:latin typeface="Comic Sans MS" panose="030F0702030302020204" pitchFamily="66" charset="0"/>
              </a:endParaRPr>
            </a:p>
          </p:txBody>
        </p:sp>
        <p:sp>
          <p:nvSpPr>
            <p:cNvPr id="10" name="TextBox 9"/>
            <p:cNvSpPr txBox="1"/>
            <p:nvPr/>
          </p:nvSpPr>
          <p:spPr>
            <a:xfrm>
              <a:off x="395536" y="1756846"/>
              <a:ext cx="360040" cy="369332"/>
            </a:xfrm>
            <a:prstGeom prst="rect">
              <a:avLst/>
            </a:prstGeom>
            <a:noFill/>
          </p:spPr>
          <p:txBody>
            <a:bodyPr wrap="square" rtlCol="0">
              <a:spAutoFit/>
            </a:bodyPr>
            <a:lstStyle/>
            <a:p>
              <a:r>
                <a:rPr lang="en-US" b="1" dirty="0">
                  <a:latin typeface="Comic Sans MS" panose="030F0702030302020204" pitchFamily="66" charset="0"/>
                </a:rPr>
                <a:t>A</a:t>
              </a:r>
              <a:endParaRPr lang="el-GR" b="1" dirty="0">
                <a:latin typeface="Comic Sans MS" panose="030F0702030302020204" pitchFamily="66" charset="0"/>
              </a:endParaRPr>
            </a:p>
          </p:txBody>
        </p:sp>
        <p:cxnSp>
          <p:nvCxnSpPr>
            <p:cNvPr id="12" name="Ευθεία γραμμή σύνδεσης 11"/>
            <p:cNvCxnSpPr/>
            <p:nvPr/>
          </p:nvCxnSpPr>
          <p:spPr>
            <a:xfrm>
              <a:off x="179512" y="212617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287524" y="2126179"/>
              <a:ext cx="0" cy="1158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287524" y="3573016"/>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2199" y="3257512"/>
              <a:ext cx="360040" cy="369332"/>
            </a:xfrm>
            <a:prstGeom prst="rect">
              <a:avLst/>
            </a:prstGeom>
            <a:noFill/>
          </p:spPr>
          <p:txBody>
            <a:bodyPr wrap="square" rtlCol="0">
              <a:spAutoFit/>
            </a:bodyPr>
            <a:lstStyle/>
            <a:p>
              <a:r>
                <a:rPr lang="en-US" b="1" i="1" dirty="0">
                  <a:latin typeface="Comic Sans MS" panose="030F0702030302020204" pitchFamily="66" charset="0"/>
                </a:rPr>
                <a:t>h</a:t>
              </a:r>
              <a:endParaRPr lang="el-GR" b="1" i="1" dirty="0">
                <a:latin typeface="Comic Sans MS" panose="030F0702030302020204" pitchFamily="66" charset="0"/>
              </a:endParaRPr>
            </a:p>
          </p:txBody>
        </p:sp>
      </p:grpSp>
      <p:grpSp>
        <p:nvGrpSpPr>
          <p:cNvPr id="58" name="Ομάδα 57"/>
          <p:cNvGrpSpPr/>
          <p:nvPr/>
        </p:nvGrpSpPr>
        <p:grpSpPr>
          <a:xfrm>
            <a:off x="1934072" y="2126179"/>
            <a:ext cx="705544" cy="1131333"/>
            <a:chOff x="410072" y="2126178"/>
            <a:chExt cx="705544" cy="1131333"/>
          </a:xfrm>
        </p:grpSpPr>
        <p:grpSp>
          <p:nvGrpSpPr>
            <p:cNvPr id="48" name="Ομάδα 47"/>
            <p:cNvGrpSpPr/>
            <p:nvPr/>
          </p:nvGrpSpPr>
          <p:grpSpPr>
            <a:xfrm>
              <a:off x="755576" y="2126178"/>
              <a:ext cx="360040" cy="1131333"/>
              <a:chOff x="755576" y="2126178"/>
              <a:chExt cx="360040" cy="1131333"/>
            </a:xfrm>
          </p:grpSpPr>
          <p:cxnSp>
            <p:nvCxnSpPr>
              <p:cNvPr id="25" name="Ευθεία γραμμή σύνδεσης 24"/>
              <p:cNvCxnSpPr/>
              <p:nvPr/>
            </p:nvCxnSpPr>
            <p:spPr>
              <a:xfrm>
                <a:off x="755576" y="2126178"/>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5576" y="2472650"/>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Comic Sans MS" panose="030F0702030302020204" pitchFamily="66" charset="0"/>
                  </a:rPr>
                  <a:t>s</a:t>
                </a:r>
                <a:endParaRPr lang="el-GR"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40" name="Ευθύγραμμο βέλος σύνδεσης 39"/>
              <p:cNvCxnSpPr/>
              <p:nvPr/>
            </p:nvCxnSpPr>
            <p:spPr>
              <a:xfrm flipV="1">
                <a:off x="899592" y="2126179"/>
                <a:ext cx="0" cy="438725"/>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899017" y="2841982"/>
                <a:ext cx="0" cy="415529"/>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755576" y="3257511"/>
                <a:ext cx="28803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Ευθύγραμμο βέλος σύνδεσης 46"/>
            <p:cNvCxnSpPr/>
            <p:nvPr/>
          </p:nvCxnSpPr>
          <p:spPr>
            <a:xfrm>
              <a:off x="410072" y="2292630"/>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Ομάδα 58"/>
          <p:cNvGrpSpPr/>
          <p:nvPr/>
        </p:nvGrpSpPr>
        <p:grpSpPr>
          <a:xfrm>
            <a:off x="2243572" y="3240688"/>
            <a:ext cx="360040" cy="1533310"/>
            <a:chOff x="719572" y="3240688"/>
            <a:chExt cx="360040" cy="1533310"/>
          </a:xfrm>
        </p:grpSpPr>
        <p:sp>
          <p:nvSpPr>
            <p:cNvPr id="51" name="TextBox 50"/>
            <p:cNvSpPr txBox="1"/>
            <p:nvPr/>
          </p:nvSpPr>
          <p:spPr>
            <a:xfrm>
              <a:off x="719572" y="3861048"/>
              <a:ext cx="360040" cy="369332"/>
            </a:xfrm>
            <a:prstGeom prst="rect">
              <a:avLst/>
            </a:prstGeom>
            <a:noFill/>
          </p:spPr>
          <p:txBody>
            <a:bodyPr wrap="square" rtlCol="0">
              <a:spAutoFit/>
            </a:bodyPr>
            <a:lstStyle/>
            <a:p>
              <a:r>
                <a:rPr lang="en-US" b="1" i="1" dirty="0">
                  <a:solidFill>
                    <a:srgbClr val="0000FF"/>
                  </a:solidFill>
                  <a:effectLst>
                    <a:outerShdw blurRad="38100" dist="38100" dir="2700000" algn="tl">
                      <a:srgbClr val="000000">
                        <a:alpha val="43137"/>
                      </a:srgbClr>
                    </a:outerShdw>
                  </a:effectLst>
                  <a:latin typeface="Comic Sans MS" panose="030F0702030302020204" pitchFamily="66" charset="0"/>
                </a:rPr>
                <a:t>d</a:t>
              </a:r>
              <a:endParaRPr lang="el-GR"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cxnSp>
          <p:nvCxnSpPr>
            <p:cNvPr id="52" name="Ευθύγραμμο βέλος σύνδεσης 51"/>
            <p:cNvCxnSpPr/>
            <p:nvPr/>
          </p:nvCxnSpPr>
          <p:spPr>
            <a:xfrm flipV="1">
              <a:off x="899017" y="3240688"/>
              <a:ext cx="0" cy="620360"/>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a:stCxn id="51" idx="2"/>
            </p:cNvCxnSpPr>
            <p:nvPr/>
          </p:nvCxnSpPr>
          <p:spPr>
            <a:xfrm flipH="1">
              <a:off x="899017" y="4230380"/>
              <a:ext cx="575" cy="54361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grpSp>
      <p:sp>
        <p:nvSpPr>
          <p:cNvPr id="26" name="Rectangle 4"/>
          <p:cNvSpPr>
            <a:spLocks noChangeArrowheads="1"/>
          </p:cNvSpPr>
          <p:nvPr/>
        </p:nvSpPr>
        <p:spPr bwMode="auto">
          <a:xfrm>
            <a:off x="2802660" y="378421"/>
            <a:ext cx="6586680"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στην Ελεύθερη Πτώση</a:t>
            </a:r>
          </a:p>
        </p:txBody>
      </p:sp>
    </p:spTree>
    <p:extLst>
      <p:ext uri="{BB962C8B-B14F-4D97-AF65-F5344CB8AC3E}">
        <p14:creationId xmlns:p14="http://schemas.microsoft.com/office/powerpoint/2010/main" val="21444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ppt_x</p:attrName>
                                        </p:attrNameLst>
                                      </p:cBhvr>
                                      <p:tavLst>
                                        <p:tav tm="0">
                                          <p:val>
                                            <p:strVal val="#ppt_x-.2"/>
                                          </p:val>
                                        </p:tav>
                                        <p:tav tm="100000">
                                          <p:val>
                                            <p:strVal val="#ppt_x"/>
                                          </p:val>
                                        </p:tav>
                                      </p:tavLst>
                                    </p:anim>
                                    <p:anim calcmode="lin" valueType="num">
                                      <p:cBhvr>
                                        <p:cTn id="8" dur="2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2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par>
                          <p:cTn id="18" fill="hold">
                            <p:stCondLst>
                              <p:cond delay="500"/>
                            </p:stCondLst>
                            <p:childTnLst>
                              <p:par>
                                <p:cTn id="19" presetID="9" presetClass="entr" presetSubtype="0" fill="hold" nodeType="afterEffect">
                                  <p:stCondLst>
                                    <p:cond delay="500"/>
                                  </p:stCondLst>
                                  <p:childTnLst>
                                    <p:set>
                                      <p:cBhvr>
                                        <p:cTn id="20" dur="1" fill="hold">
                                          <p:stCondLst>
                                            <p:cond delay="0"/>
                                          </p:stCondLst>
                                        </p:cTn>
                                        <p:tgtEl>
                                          <p:spTgt spid="57"/>
                                        </p:tgtEl>
                                        <p:attrNameLst>
                                          <p:attrName>style.visibility</p:attrName>
                                        </p:attrNameLst>
                                      </p:cBhvr>
                                      <p:to>
                                        <p:strVal val="visible"/>
                                      </p:to>
                                    </p:set>
                                    <p:animEffect transition="in" filter="dissolv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dissolve">
                                      <p:cBhvr>
                                        <p:cTn id="26" dur="1000"/>
                                        <p:tgtEl>
                                          <p:spTgt spid="6">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1000"/>
                                        <p:tgtEl>
                                          <p:spTgt spid="6">
                                            <p:txEl>
                                              <p:pRg st="3" end="3"/>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dissolve">
                                      <p:cBhvr>
                                        <p:cTn id="32" dur="1000"/>
                                        <p:tgtEl>
                                          <p:spTgt spid="6">
                                            <p:txEl>
                                              <p:pRg st="4" end="4"/>
                                            </p:txEl>
                                          </p:spTgt>
                                        </p:tgtEl>
                                      </p:cBhvr>
                                    </p:animEffect>
                                  </p:childTnLst>
                                </p:cTn>
                              </p:par>
                            </p:childTnLst>
                          </p:cTn>
                        </p:par>
                        <p:par>
                          <p:cTn id="33" fill="hold">
                            <p:stCondLst>
                              <p:cond delay="1000"/>
                            </p:stCondLst>
                            <p:childTnLst>
                              <p:par>
                                <p:cTn id="34" presetID="9" presetClass="entr" presetSubtype="0" fill="hold" nodeType="afterEffect">
                                  <p:stCondLst>
                                    <p:cond delay="500"/>
                                  </p:stCondLst>
                                  <p:childTnLst>
                                    <p:set>
                                      <p:cBhvr>
                                        <p:cTn id="35" dur="1" fill="hold">
                                          <p:stCondLst>
                                            <p:cond delay="0"/>
                                          </p:stCondLst>
                                        </p:cTn>
                                        <p:tgtEl>
                                          <p:spTgt spid="58"/>
                                        </p:tgtEl>
                                        <p:attrNameLst>
                                          <p:attrName>style.visibility</p:attrName>
                                        </p:attrNameLst>
                                      </p:cBhvr>
                                      <p:to>
                                        <p:strVal val="visible"/>
                                      </p:to>
                                    </p:set>
                                    <p:animEffect transition="in" filter="dissolv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dissolve">
                                      <p:cBhvr>
                                        <p:cTn id="41" dur="1000"/>
                                        <p:tgtEl>
                                          <p:spTgt spid="6">
                                            <p:txEl>
                                              <p:pRg st="6" end="6"/>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dissolve">
                                      <p:cBhvr>
                                        <p:cTn id="44" dur="1000"/>
                                        <p:tgtEl>
                                          <p:spTgt spid="6">
                                            <p:txEl>
                                              <p:pRg st="7" end="7"/>
                                            </p:txEl>
                                          </p:spTgt>
                                        </p:tgtEl>
                                      </p:cBhvr>
                                    </p:animEffect>
                                  </p:childTnLst>
                                </p:cTn>
                              </p:par>
                            </p:childTnLst>
                          </p:cTn>
                        </p:par>
                        <p:par>
                          <p:cTn id="45" fill="hold">
                            <p:stCondLst>
                              <p:cond delay="1000"/>
                            </p:stCondLst>
                            <p:childTnLst>
                              <p:par>
                                <p:cTn id="46" presetID="9" presetClass="entr" presetSubtype="0" fill="hold" nodeType="afterEffect">
                                  <p:stCondLst>
                                    <p:cond delay="500"/>
                                  </p:stCondLst>
                                  <p:childTnLst>
                                    <p:set>
                                      <p:cBhvr>
                                        <p:cTn id="47" dur="1" fill="hold">
                                          <p:stCondLst>
                                            <p:cond delay="0"/>
                                          </p:stCondLst>
                                        </p:cTn>
                                        <p:tgtEl>
                                          <p:spTgt spid="59"/>
                                        </p:tgtEl>
                                        <p:attrNameLst>
                                          <p:attrName>style.visibility</p:attrName>
                                        </p:attrNameLst>
                                      </p:cBhvr>
                                      <p:to>
                                        <p:strVal val="visible"/>
                                      </p:to>
                                    </p:set>
                                    <p:animEffect transition="in" filter="dissolv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14</a:t>
            </a:fld>
            <a:endParaRPr lang="el-GR"/>
          </a:p>
        </p:txBody>
      </p:sp>
      <p:cxnSp>
        <p:nvCxnSpPr>
          <p:cNvPr id="5127" name="Ευθεία γραμμή σύνδεσης 5126"/>
          <p:cNvCxnSpPr>
            <a:stCxn id="38" idx="3"/>
            <a:endCxn id="38" idx="3"/>
          </p:cNvCxnSpPr>
          <p:nvPr/>
        </p:nvCxnSpPr>
        <p:spPr>
          <a:xfrm>
            <a:off x="6403357" y="5129269"/>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Ομάδα 36"/>
          <p:cNvGrpSpPr/>
          <p:nvPr/>
        </p:nvGrpSpPr>
        <p:grpSpPr>
          <a:xfrm>
            <a:off x="5861233" y="3650919"/>
            <a:ext cx="4837844" cy="2463641"/>
            <a:chOff x="3687118" y="3591977"/>
            <a:chExt cx="4837844" cy="2463641"/>
          </a:xfrm>
        </p:grpSpPr>
        <p:grpSp>
          <p:nvGrpSpPr>
            <p:cNvPr id="36" name="Ομάδα 35"/>
            <p:cNvGrpSpPr/>
            <p:nvPr/>
          </p:nvGrpSpPr>
          <p:grpSpPr>
            <a:xfrm>
              <a:off x="3687118" y="3696124"/>
              <a:ext cx="4837844" cy="2359494"/>
              <a:chOff x="3754599" y="3461717"/>
              <a:chExt cx="4837844" cy="2359494"/>
            </a:xfrm>
          </p:grpSpPr>
          <p:grpSp>
            <p:nvGrpSpPr>
              <p:cNvPr id="34" name="Ομάδα 33"/>
              <p:cNvGrpSpPr/>
              <p:nvPr/>
            </p:nvGrpSpPr>
            <p:grpSpPr>
              <a:xfrm>
                <a:off x="3754599" y="3461717"/>
                <a:ext cx="3351061" cy="2359494"/>
                <a:chOff x="4389291" y="3551955"/>
                <a:chExt cx="3351061" cy="2359494"/>
              </a:xfrm>
            </p:grpSpPr>
            <p:grpSp>
              <p:nvGrpSpPr>
                <p:cNvPr id="5138" name="Ομάδα 5137"/>
                <p:cNvGrpSpPr/>
                <p:nvPr/>
              </p:nvGrpSpPr>
              <p:grpSpPr>
                <a:xfrm>
                  <a:off x="4616380" y="3551955"/>
                  <a:ext cx="3123972" cy="2185214"/>
                  <a:chOff x="4218037" y="3638973"/>
                  <a:chExt cx="3123972" cy="2185214"/>
                </a:xfrm>
              </p:grpSpPr>
              <p:grpSp>
                <p:nvGrpSpPr>
                  <p:cNvPr id="16" name="Ομάδα 15"/>
                  <p:cNvGrpSpPr/>
                  <p:nvPr/>
                </p:nvGrpSpPr>
                <p:grpSpPr>
                  <a:xfrm>
                    <a:off x="4527756" y="3638973"/>
                    <a:ext cx="2814253" cy="1912695"/>
                    <a:chOff x="4729463" y="3388513"/>
                    <a:chExt cx="2814253" cy="1912695"/>
                  </a:xfrm>
                </p:grpSpPr>
                <p:cxnSp>
                  <p:nvCxnSpPr>
                    <p:cNvPr id="13" name="Ευθύγραμμο βέλος σύνδεσης 12"/>
                    <p:cNvCxnSpPr/>
                    <p:nvPr/>
                  </p:nvCxnSpPr>
                  <p:spPr>
                    <a:xfrm flipV="1">
                      <a:off x="4729463" y="3388513"/>
                      <a:ext cx="0" cy="19126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4729463" y="5288978"/>
                      <a:ext cx="2814253" cy="122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36" name="Ομάδα 5135"/>
                  <p:cNvGrpSpPr/>
                  <p:nvPr/>
                </p:nvGrpSpPr>
                <p:grpSpPr>
                  <a:xfrm>
                    <a:off x="4409982" y="5491206"/>
                    <a:ext cx="2576788" cy="332981"/>
                    <a:chOff x="4409982" y="5491206"/>
                    <a:chExt cx="2576788" cy="332981"/>
                  </a:xfrm>
                </p:grpSpPr>
                <p:sp>
                  <p:nvSpPr>
                    <p:cNvPr id="18" name="TextBox 17"/>
                    <p:cNvSpPr txBox="1"/>
                    <p:nvPr/>
                  </p:nvSpPr>
                  <p:spPr>
                    <a:xfrm>
                      <a:off x="4409982" y="5509230"/>
                      <a:ext cx="198022" cy="261610"/>
                    </a:xfrm>
                    <a:prstGeom prst="rect">
                      <a:avLst/>
                    </a:prstGeom>
                    <a:noFill/>
                  </p:spPr>
                  <p:txBody>
                    <a:bodyPr wrap="square" rtlCol="0">
                      <a:spAutoFit/>
                    </a:bodyPr>
                    <a:lstStyle/>
                    <a:p>
                      <a:r>
                        <a:rPr lang="en-US" sz="1100" dirty="0"/>
                        <a:t>0</a:t>
                      </a:r>
                      <a:endParaRPr lang="el-GR" sz="1100" dirty="0"/>
                    </a:p>
                  </p:txBody>
                </p:sp>
                <p:sp>
                  <p:nvSpPr>
                    <p:cNvPr id="23" name="TextBox 22"/>
                    <p:cNvSpPr txBox="1"/>
                    <p:nvPr/>
                  </p:nvSpPr>
                  <p:spPr>
                    <a:xfrm>
                      <a:off x="5076056" y="5562577"/>
                      <a:ext cx="432048" cy="261610"/>
                    </a:xfrm>
                    <a:prstGeom prst="rect">
                      <a:avLst/>
                    </a:prstGeom>
                    <a:noFill/>
                  </p:spPr>
                  <p:txBody>
                    <a:bodyPr wrap="square" rtlCol="0">
                      <a:spAutoFit/>
                    </a:bodyPr>
                    <a:lstStyle/>
                    <a:p>
                      <a:r>
                        <a:rPr lang="en-US" sz="1100" dirty="0"/>
                        <a:t>0,5</a:t>
                      </a:r>
                      <a:endParaRPr lang="el-GR" sz="1100" dirty="0"/>
                    </a:p>
                  </p:txBody>
                </p:sp>
                <p:sp>
                  <p:nvSpPr>
                    <p:cNvPr id="24" name="TextBox 23"/>
                    <p:cNvSpPr txBox="1"/>
                    <p:nvPr/>
                  </p:nvSpPr>
                  <p:spPr>
                    <a:xfrm>
                      <a:off x="5803444" y="5539438"/>
                      <a:ext cx="417431" cy="261610"/>
                    </a:xfrm>
                    <a:prstGeom prst="rect">
                      <a:avLst/>
                    </a:prstGeom>
                    <a:noFill/>
                  </p:spPr>
                  <p:txBody>
                    <a:bodyPr wrap="square" rtlCol="0">
                      <a:spAutoFit/>
                    </a:bodyPr>
                    <a:lstStyle/>
                    <a:p>
                      <a:r>
                        <a:rPr lang="en-US" sz="1100" dirty="0"/>
                        <a:t>1,0</a:t>
                      </a:r>
                      <a:endParaRPr lang="el-GR" sz="1100" dirty="0"/>
                    </a:p>
                  </p:txBody>
                </p:sp>
                <p:sp>
                  <p:nvSpPr>
                    <p:cNvPr id="25" name="TextBox 24"/>
                    <p:cNvSpPr txBox="1"/>
                    <p:nvPr/>
                  </p:nvSpPr>
                  <p:spPr>
                    <a:xfrm>
                      <a:off x="6579874" y="5551668"/>
                      <a:ext cx="406896" cy="246221"/>
                    </a:xfrm>
                    <a:prstGeom prst="rect">
                      <a:avLst/>
                    </a:prstGeom>
                    <a:noFill/>
                  </p:spPr>
                  <p:txBody>
                    <a:bodyPr wrap="square" rtlCol="0">
                      <a:spAutoFit/>
                    </a:bodyPr>
                    <a:lstStyle/>
                    <a:p>
                      <a:r>
                        <a:rPr lang="en-US" sz="1000" dirty="0"/>
                        <a:t>1,5</a:t>
                      </a:r>
                      <a:endParaRPr lang="el-GR" sz="1000" dirty="0"/>
                    </a:p>
                  </p:txBody>
                </p:sp>
                <p:cxnSp>
                  <p:nvCxnSpPr>
                    <p:cNvPr id="20" name="Ευθεία γραμμή σύνδεσης 19"/>
                    <p:cNvCxnSpPr/>
                    <p:nvPr/>
                  </p:nvCxnSpPr>
                  <p:spPr>
                    <a:xfrm>
                      <a:off x="6012160" y="5498321"/>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6770611" y="5491206"/>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5292080" y="5509230"/>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37" name="Ομάδα 5136"/>
                  <p:cNvGrpSpPr/>
                  <p:nvPr/>
                </p:nvGrpSpPr>
                <p:grpSpPr>
                  <a:xfrm>
                    <a:off x="4218037" y="3873380"/>
                    <a:ext cx="442283" cy="1755746"/>
                    <a:chOff x="4218037" y="3873380"/>
                    <a:chExt cx="442283" cy="1755746"/>
                  </a:xfrm>
                </p:grpSpPr>
                <p:sp>
                  <p:nvSpPr>
                    <p:cNvPr id="38" name="TextBox 37"/>
                    <p:cNvSpPr txBox="1"/>
                    <p:nvPr/>
                  </p:nvSpPr>
                  <p:spPr>
                    <a:xfrm>
                      <a:off x="4228272" y="4882371"/>
                      <a:ext cx="304800" cy="261610"/>
                    </a:xfrm>
                    <a:prstGeom prst="rect">
                      <a:avLst/>
                    </a:prstGeom>
                    <a:noFill/>
                  </p:spPr>
                  <p:txBody>
                    <a:bodyPr wrap="square" rtlCol="0">
                      <a:spAutoFit/>
                    </a:bodyPr>
                    <a:lstStyle/>
                    <a:p>
                      <a:r>
                        <a:rPr lang="en-US" sz="1100" dirty="0"/>
                        <a:t>5</a:t>
                      </a:r>
                      <a:endParaRPr lang="el-GR" sz="1100" dirty="0"/>
                    </a:p>
                  </p:txBody>
                </p:sp>
                <p:sp>
                  <p:nvSpPr>
                    <p:cNvPr id="39" name="TextBox 38"/>
                    <p:cNvSpPr txBox="1"/>
                    <p:nvPr/>
                  </p:nvSpPr>
                  <p:spPr>
                    <a:xfrm>
                      <a:off x="4218037" y="4378315"/>
                      <a:ext cx="432048" cy="261610"/>
                    </a:xfrm>
                    <a:prstGeom prst="rect">
                      <a:avLst/>
                    </a:prstGeom>
                    <a:noFill/>
                  </p:spPr>
                  <p:txBody>
                    <a:bodyPr wrap="square" rtlCol="0">
                      <a:spAutoFit/>
                    </a:bodyPr>
                    <a:lstStyle/>
                    <a:p>
                      <a:r>
                        <a:rPr lang="en-US" sz="1100" dirty="0"/>
                        <a:t>10</a:t>
                      </a:r>
                      <a:endParaRPr lang="el-GR" sz="1100" dirty="0"/>
                    </a:p>
                  </p:txBody>
                </p:sp>
                <p:sp>
                  <p:nvSpPr>
                    <p:cNvPr id="40" name="TextBox 39"/>
                    <p:cNvSpPr txBox="1"/>
                    <p:nvPr/>
                  </p:nvSpPr>
                  <p:spPr>
                    <a:xfrm>
                      <a:off x="4228272" y="3873380"/>
                      <a:ext cx="432048" cy="261610"/>
                    </a:xfrm>
                    <a:prstGeom prst="rect">
                      <a:avLst/>
                    </a:prstGeom>
                    <a:noFill/>
                  </p:spPr>
                  <p:txBody>
                    <a:bodyPr wrap="square" rtlCol="0">
                      <a:spAutoFit/>
                    </a:bodyPr>
                    <a:lstStyle/>
                    <a:p>
                      <a:r>
                        <a:rPr lang="en-US" sz="1100" dirty="0"/>
                        <a:t>15</a:t>
                      </a:r>
                      <a:endParaRPr lang="el-GR" sz="1100" dirty="0"/>
                    </a:p>
                  </p:txBody>
                </p:sp>
                <p:sp>
                  <p:nvSpPr>
                    <p:cNvPr id="41" name="TextBox 40"/>
                    <p:cNvSpPr txBox="1"/>
                    <p:nvPr/>
                  </p:nvSpPr>
                  <p:spPr>
                    <a:xfrm>
                      <a:off x="4335050" y="5367516"/>
                      <a:ext cx="198022" cy="261610"/>
                    </a:xfrm>
                    <a:prstGeom prst="rect">
                      <a:avLst/>
                    </a:prstGeom>
                    <a:noFill/>
                  </p:spPr>
                  <p:txBody>
                    <a:bodyPr wrap="square" rtlCol="0">
                      <a:spAutoFit/>
                    </a:bodyPr>
                    <a:lstStyle/>
                    <a:p>
                      <a:r>
                        <a:rPr lang="en-US" sz="1100" dirty="0"/>
                        <a:t>0</a:t>
                      </a:r>
                      <a:endParaRPr lang="el-GR" sz="1100" dirty="0"/>
                    </a:p>
                  </p:txBody>
                </p:sp>
                <p:cxnSp>
                  <p:nvCxnSpPr>
                    <p:cNvPr id="5130" name="Ευθεία γραμμή σύνδεσης 5129"/>
                    <p:cNvCxnSpPr/>
                    <p:nvPr/>
                  </p:nvCxnSpPr>
                  <p:spPr>
                    <a:xfrm>
                      <a:off x="4508993" y="5013176"/>
                      <a:ext cx="99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3" name="Ευθεία γραμμή σύνδεσης 5132"/>
                    <p:cNvCxnSpPr/>
                    <p:nvPr/>
                  </p:nvCxnSpPr>
                  <p:spPr>
                    <a:xfrm>
                      <a:off x="4533072" y="4509120"/>
                      <a:ext cx="74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5" name="Ευθεία γραμμή σύνδεσης 5134"/>
                    <p:cNvCxnSpPr/>
                    <p:nvPr/>
                  </p:nvCxnSpPr>
                  <p:spPr>
                    <a:xfrm>
                      <a:off x="4527756" y="4005064"/>
                      <a:ext cx="80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TextBox 54"/>
                <p:cNvSpPr txBox="1"/>
                <p:nvPr/>
              </p:nvSpPr>
              <p:spPr>
                <a:xfrm>
                  <a:off x="5906447" y="5603672"/>
                  <a:ext cx="1162760" cy="307777"/>
                </a:xfrm>
                <a:prstGeom prst="rect">
                  <a:avLst/>
                </a:prstGeom>
                <a:noFill/>
                <a:ln>
                  <a:noFill/>
                </a:ln>
              </p:spPr>
              <p:txBody>
                <a:bodyPr wrap="square" rtlCol="0">
                  <a:spAutoFit/>
                </a:bodyPr>
                <a:lstStyle/>
                <a:p>
                  <a:r>
                    <a:rPr lang="el-GR" sz="1400" dirty="0">
                      <a:latin typeface="Comic Sans MS" panose="030F0702030302020204" pitchFamily="66" charset="0"/>
                    </a:rPr>
                    <a:t>Χρόνος  / </a:t>
                  </a:r>
                  <a:r>
                    <a:rPr lang="en-US" sz="1400" dirty="0">
                      <a:latin typeface="Comic Sans MS" panose="030F0702030302020204" pitchFamily="66" charset="0"/>
                    </a:rPr>
                    <a:t>s</a:t>
                  </a:r>
                  <a:endParaRPr lang="el-GR"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39" name="TextBox 5138"/>
                    <p:cNvSpPr txBox="1"/>
                    <p:nvPr/>
                  </p:nvSpPr>
                  <p:spPr>
                    <a:xfrm rot="16200000">
                      <a:off x="3797589" y="4297411"/>
                      <a:ext cx="1605186" cy="421782"/>
                    </a:xfrm>
                    <a:prstGeom prst="rect">
                      <a:avLst/>
                    </a:prstGeom>
                    <a:noFill/>
                  </p:spPr>
                  <p:txBody>
                    <a:bodyPr wrap="square" rtlCol="0">
                      <a:spAutoFit/>
                    </a:bodyPr>
                    <a:lstStyle/>
                    <a:p>
                      <a:r>
                        <a:rPr lang="el-GR" sz="1400" dirty="0">
                          <a:latin typeface="Comic Sans MS" panose="030F0702030302020204" pitchFamily="66" charset="0"/>
                        </a:rPr>
                        <a:t>Ταχύτητα  /</a:t>
                      </a:r>
                      <a:r>
                        <a:rPr lang="el-GR" sz="1600" dirty="0">
                          <a:latin typeface="Comic Sans MS" panose="030F0702030302020204" pitchFamily="66" charset="0"/>
                        </a:rPr>
                        <a:t> </a:t>
                      </a:r>
                      <a14:m>
                        <m:oMath xmlns:m="http://schemas.openxmlformats.org/officeDocument/2006/math">
                          <m:f>
                            <m:fPr>
                              <m:ctrlPr>
                                <a:rPr lang="el-GR" sz="1600" i="1">
                                  <a:latin typeface="Cambria Math" panose="02040503050406030204" pitchFamily="18" charset="0"/>
                                </a:rPr>
                              </m:ctrlPr>
                            </m:fPr>
                            <m:num>
                              <m:r>
                                <m:rPr>
                                  <m:sty m:val="p"/>
                                </m:rPr>
                                <a:rPr lang="en-US" sz="1600" i="0">
                                  <a:latin typeface="Cambria Math"/>
                                </a:rPr>
                                <m:t>m</m:t>
                              </m:r>
                            </m:num>
                            <m:den>
                              <m:r>
                                <m:rPr>
                                  <m:sty m:val="p"/>
                                </m:rPr>
                                <a:rPr lang="en-US" sz="1600" i="0">
                                  <a:latin typeface="Cambria Math"/>
                                </a:rPr>
                                <m:t>s</m:t>
                              </m:r>
                            </m:den>
                          </m:f>
                        </m:oMath>
                      </a14:m>
                      <a:endParaRPr lang="el-GR" sz="1600" dirty="0">
                        <a:latin typeface="Comic Sans MS" panose="030F0702030302020204" pitchFamily="66" charset="0"/>
                      </a:endParaRPr>
                    </a:p>
                  </p:txBody>
                </p:sp>
              </mc:Choice>
              <mc:Fallback xmlns="">
                <p:sp>
                  <p:nvSpPr>
                    <p:cNvPr id="5139" name="TextBox 5138"/>
                    <p:cNvSpPr txBox="1">
                      <a:spLocks noRot="1" noChangeAspect="1" noMove="1" noResize="1" noEditPoints="1" noAdjustHandles="1" noChangeArrowheads="1" noChangeShapeType="1" noTextEdit="1"/>
                    </p:cNvSpPr>
                    <p:nvPr/>
                  </p:nvSpPr>
                  <p:spPr>
                    <a:xfrm rot="16200000">
                      <a:off x="3797589" y="4297411"/>
                      <a:ext cx="1605186" cy="421782"/>
                    </a:xfrm>
                    <a:prstGeom prst="rect">
                      <a:avLst/>
                    </a:prstGeom>
                    <a:blipFill>
                      <a:blip r:embed="rId2"/>
                      <a:stretch>
                        <a:fillRect b="-1136"/>
                      </a:stretch>
                    </a:blipFill>
                  </p:spPr>
                  <p:txBody>
                    <a:bodyPr/>
                    <a:lstStyle/>
                    <a:p>
                      <a:r>
                        <a:rPr lang="el-GR">
                          <a:noFill/>
                        </a:rPr>
                        <a:t> </a:t>
                      </a:r>
                    </a:p>
                  </p:txBody>
                </p:sp>
              </mc:Fallback>
            </mc:AlternateContent>
            <p:cxnSp>
              <p:nvCxnSpPr>
                <p:cNvPr id="5145" name="Ευθεία γραμμή σύνδεσης 5144"/>
                <p:cNvCxnSpPr/>
                <p:nvPr/>
              </p:nvCxnSpPr>
              <p:spPr>
                <a:xfrm flipV="1">
                  <a:off x="4931415" y="3918046"/>
                  <a:ext cx="2250250" cy="155092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183498" y="4195417"/>
                <a:ext cx="1408945" cy="523220"/>
              </a:xfrm>
              <a:prstGeom prst="rect">
                <a:avLst/>
              </a:prstGeom>
              <a:noFill/>
            </p:spPr>
            <p:txBody>
              <a:bodyPr wrap="square" rtlCol="0">
                <a:spAutoFit/>
              </a:bodyPr>
              <a:lstStyle/>
              <a:p>
                <a:pPr algn="ctr"/>
                <a:r>
                  <a:rPr lang="el-GR" sz="1400" dirty="0">
                    <a:latin typeface="Comic Sans MS" panose="030F0702030302020204" pitchFamily="66" charset="0"/>
                  </a:rPr>
                  <a:t>(θετική φορά προς τα κάτω)</a:t>
                </a:r>
              </a:p>
            </p:txBody>
          </p:sp>
        </p:grpSp>
        <p:sp>
          <p:nvSpPr>
            <p:cNvPr id="74" name="TextBox 73"/>
            <p:cNvSpPr txBox="1"/>
            <p:nvPr/>
          </p:nvSpPr>
          <p:spPr>
            <a:xfrm>
              <a:off x="4368845" y="3591977"/>
              <a:ext cx="2944958" cy="338554"/>
            </a:xfrm>
            <a:prstGeom prst="rect">
              <a:avLst/>
            </a:prstGeom>
            <a:solidFill>
              <a:srgbClr val="FFFFCC"/>
            </a:solidFill>
          </p:spPr>
          <p:txBody>
            <a:bodyPr wrap="square" rtlCol="0">
              <a:spAutoFit/>
            </a:bodyPr>
            <a:lstStyle/>
            <a:p>
              <a:pPr algn="ctr"/>
              <a:r>
                <a:rPr lang="el-GR" sz="1600" b="1" dirty="0">
                  <a:solidFill>
                    <a:srgbClr val="FF0000"/>
                  </a:solidFill>
                  <a:latin typeface="Comic Sans MS" panose="030F0702030302020204" pitchFamily="66" charset="0"/>
                </a:rPr>
                <a:t>Ταχύτητα   -   Χρόνος</a:t>
              </a:r>
            </a:p>
          </p:txBody>
        </p:sp>
      </p:grpSp>
      <p:grpSp>
        <p:nvGrpSpPr>
          <p:cNvPr id="22" name="Ομάδα 21"/>
          <p:cNvGrpSpPr/>
          <p:nvPr/>
        </p:nvGrpSpPr>
        <p:grpSpPr>
          <a:xfrm>
            <a:off x="5527379" y="824753"/>
            <a:ext cx="3059211" cy="2624063"/>
            <a:chOff x="3190487" y="561580"/>
            <a:chExt cx="3179213" cy="2624063"/>
          </a:xfrm>
        </p:grpSpPr>
        <p:pic>
          <p:nvPicPr>
            <p:cNvPr id="5122" name="Picture 2" descr="C:\Users\Merkouris\Desktop\1.jpg"/>
            <p:cNvPicPr>
              <a:picLocks noChangeAspect="1" noChangeArrowheads="1"/>
            </p:cNvPicPr>
            <p:nvPr/>
          </p:nvPicPr>
          <p:blipFill>
            <a:blip r:embed="rId3">
              <a:clrChange>
                <a:clrFrom>
                  <a:srgbClr val="F0EFFF"/>
                </a:clrFrom>
                <a:clrTo>
                  <a:srgbClr val="F0EFFF">
                    <a:alpha val="0"/>
                  </a:srgbClr>
                </a:clrTo>
              </a:clrChange>
              <a:extLst>
                <a:ext uri="{28A0092B-C50C-407E-A947-70E740481C1C}">
                  <a14:useLocalDpi xmlns:a14="http://schemas.microsoft.com/office/drawing/2010/main" val="0"/>
                </a:ext>
              </a:extLst>
            </a:blip>
            <a:srcRect/>
            <a:stretch>
              <a:fillRect/>
            </a:stretch>
          </p:blipFill>
          <p:spPr bwMode="auto">
            <a:xfrm>
              <a:off x="3201676" y="947714"/>
              <a:ext cx="3168024" cy="22379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81279" y="850175"/>
              <a:ext cx="2242719" cy="338554"/>
            </a:xfrm>
            <a:prstGeom prst="rect">
              <a:avLst/>
            </a:prstGeom>
            <a:solidFill>
              <a:srgbClr val="FFFFCC"/>
            </a:solidFill>
          </p:spPr>
          <p:txBody>
            <a:bodyPr wrap="square" rtlCol="0">
              <a:spAutoFit/>
            </a:bodyPr>
            <a:lstStyle/>
            <a:p>
              <a:pPr algn="ctr"/>
              <a:r>
                <a:rPr lang="el-GR" sz="1600" b="1" dirty="0">
                  <a:solidFill>
                    <a:srgbClr val="FF0000"/>
                  </a:solidFill>
                  <a:latin typeface="Comic Sans MS" panose="030F0702030302020204" pitchFamily="66" charset="0"/>
                </a:rPr>
                <a:t>Θέση   -   Χρόνος</a:t>
              </a:r>
            </a:p>
          </p:txBody>
        </p:sp>
        <p:sp>
          <p:nvSpPr>
            <p:cNvPr id="9" name="TextBox 8"/>
            <p:cNvSpPr txBox="1"/>
            <p:nvPr/>
          </p:nvSpPr>
          <p:spPr>
            <a:xfrm rot="16200000">
              <a:off x="2644149" y="1555756"/>
              <a:ext cx="1369676" cy="276999"/>
            </a:xfrm>
            <a:prstGeom prst="rect">
              <a:avLst/>
            </a:prstGeom>
            <a:solidFill>
              <a:srgbClr val="FFFFCC"/>
            </a:solidFill>
            <a:ln>
              <a:noFill/>
            </a:ln>
          </p:spPr>
          <p:txBody>
            <a:bodyPr wrap="square" rtlCol="0">
              <a:spAutoFit/>
            </a:bodyPr>
            <a:lstStyle/>
            <a:p>
              <a:r>
                <a:rPr lang="el-GR" sz="1200" dirty="0">
                  <a:latin typeface="Comic Sans MS" panose="030F0702030302020204" pitchFamily="66" charset="0"/>
                </a:rPr>
                <a:t>Θέση  / </a:t>
              </a:r>
              <a:r>
                <a:rPr lang="en-US" sz="1200" dirty="0">
                  <a:latin typeface="Comic Sans MS" panose="030F0702030302020204" pitchFamily="66" charset="0"/>
                </a:rPr>
                <a:t>m</a:t>
              </a:r>
              <a:endParaRPr lang="el-GR" sz="1200" dirty="0">
                <a:solidFill>
                  <a:srgbClr val="FFFFCC"/>
                </a:solidFill>
                <a:latin typeface="Comic Sans MS" panose="030F0702030302020204" pitchFamily="66" charset="0"/>
              </a:endParaRPr>
            </a:p>
          </p:txBody>
        </p:sp>
        <p:sp>
          <p:nvSpPr>
            <p:cNvPr id="10" name="TextBox 9"/>
            <p:cNvSpPr txBox="1"/>
            <p:nvPr/>
          </p:nvSpPr>
          <p:spPr>
            <a:xfrm>
              <a:off x="4389738" y="2908644"/>
              <a:ext cx="1145894" cy="276999"/>
            </a:xfrm>
            <a:prstGeom prst="rect">
              <a:avLst/>
            </a:prstGeom>
            <a:solidFill>
              <a:srgbClr val="FFFFCC"/>
            </a:solidFill>
            <a:ln>
              <a:noFill/>
            </a:ln>
          </p:spPr>
          <p:txBody>
            <a:bodyPr wrap="square" rtlCol="0">
              <a:spAutoFit/>
            </a:bodyPr>
            <a:lstStyle/>
            <a:p>
              <a:r>
                <a:rPr lang="el-GR" sz="1200" dirty="0">
                  <a:latin typeface="Comic Sans MS" panose="030F0702030302020204" pitchFamily="66" charset="0"/>
                </a:rPr>
                <a:t>Χρόνος  / </a:t>
              </a:r>
              <a:r>
                <a:rPr lang="en-US" sz="1200" dirty="0">
                  <a:latin typeface="Comic Sans MS" panose="030F0702030302020204" pitchFamily="66" charset="0"/>
                </a:rPr>
                <a:t>s</a:t>
              </a:r>
              <a:endParaRPr lang="el-GR" sz="1200" dirty="0">
                <a:latin typeface="Comic Sans MS" panose="030F0702030302020204" pitchFamily="66" charset="0"/>
              </a:endParaRPr>
            </a:p>
          </p:txBody>
        </p:sp>
        <p:sp>
          <p:nvSpPr>
            <p:cNvPr id="17" name="TextBox 16"/>
            <p:cNvSpPr txBox="1"/>
            <p:nvPr/>
          </p:nvSpPr>
          <p:spPr>
            <a:xfrm>
              <a:off x="3444521" y="561580"/>
              <a:ext cx="2754822" cy="307777"/>
            </a:xfrm>
            <a:prstGeom prst="rect">
              <a:avLst/>
            </a:prstGeom>
            <a:noFill/>
          </p:spPr>
          <p:txBody>
            <a:bodyPr wrap="square" rtlCol="0">
              <a:spAutoFit/>
            </a:bodyPr>
            <a:lstStyle/>
            <a:p>
              <a:r>
                <a:rPr lang="en-US" sz="1400" dirty="0">
                  <a:latin typeface="Comic Sans MS" panose="030F0702030302020204" pitchFamily="66" charset="0"/>
                </a:rPr>
                <a:t>(</a:t>
              </a:r>
              <a:r>
                <a:rPr lang="el-GR" sz="1400" dirty="0">
                  <a:latin typeface="Comic Sans MS" panose="030F0702030302020204" pitchFamily="66" charset="0"/>
                </a:rPr>
                <a:t>εκκίνηση από θέση  </a:t>
              </a:r>
              <a:r>
                <a:rPr lang="en-US" sz="1400" i="1" dirty="0">
                  <a:latin typeface="Comic Sans MS" panose="030F0702030302020204" pitchFamily="66" charset="0"/>
                </a:rPr>
                <a:t>x</a:t>
              </a:r>
              <a:r>
                <a:rPr lang="en-US" sz="1400" dirty="0">
                  <a:latin typeface="Comic Sans MS" panose="030F0702030302020204" pitchFamily="66" charset="0"/>
                </a:rPr>
                <a:t> = 20 m)</a:t>
              </a:r>
              <a:endParaRPr lang="el-GR" sz="1400" dirty="0">
                <a:latin typeface="Comic Sans MS" panose="030F0702030302020204" pitchFamily="66" charset="0"/>
              </a:endParaRPr>
            </a:p>
          </p:txBody>
        </p:sp>
      </p:grpSp>
      <p:grpSp>
        <p:nvGrpSpPr>
          <p:cNvPr id="26" name="Ομάδα 25"/>
          <p:cNvGrpSpPr/>
          <p:nvPr/>
        </p:nvGrpSpPr>
        <p:grpSpPr>
          <a:xfrm>
            <a:off x="8910637" y="936680"/>
            <a:ext cx="2801203" cy="2249967"/>
            <a:chOff x="6310762" y="669460"/>
            <a:chExt cx="2801203" cy="2249967"/>
          </a:xfrm>
        </p:grpSpPr>
        <p:pic>
          <p:nvPicPr>
            <p:cNvPr id="717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2940" y="1163665"/>
              <a:ext cx="1894508" cy="161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6310762" y="669460"/>
              <a:ext cx="2801203" cy="307777"/>
            </a:xfrm>
            <a:prstGeom prst="rect">
              <a:avLst/>
            </a:prstGeom>
            <a:noFill/>
          </p:spPr>
          <p:txBody>
            <a:bodyPr wrap="square" rtlCol="0">
              <a:spAutoFit/>
            </a:bodyPr>
            <a:lstStyle/>
            <a:p>
              <a:pPr algn="ctr"/>
              <a:r>
                <a:rPr lang="en-US" sz="1400" dirty="0">
                  <a:latin typeface="Comic Sans MS" panose="030F0702030302020204" pitchFamily="66" charset="0"/>
                </a:rPr>
                <a:t>(</a:t>
              </a:r>
              <a:r>
                <a:rPr lang="el-GR" sz="1400" dirty="0">
                  <a:latin typeface="Comic Sans MS" panose="030F0702030302020204" pitchFamily="66" charset="0"/>
                </a:rPr>
                <a:t>η απόσταση μετριέται από το Α</a:t>
              </a:r>
              <a:r>
                <a:rPr lang="en-US" sz="1400" dirty="0">
                  <a:latin typeface="Comic Sans MS" panose="030F0702030302020204" pitchFamily="66" charset="0"/>
                </a:rPr>
                <a:t>)</a:t>
              </a:r>
              <a:endParaRPr lang="el-GR" sz="1400" dirty="0">
                <a:latin typeface="Comic Sans MS" panose="030F0702030302020204" pitchFamily="66" charset="0"/>
              </a:endParaRPr>
            </a:p>
          </p:txBody>
        </p:sp>
        <p:sp>
          <p:nvSpPr>
            <p:cNvPr id="48" name="TextBox 47"/>
            <p:cNvSpPr txBox="1"/>
            <p:nvPr/>
          </p:nvSpPr>
          <p:spPr>
            <a:xfrm>
              <a:off x="7357213" y="2642428"/>
              <a:ext cx="860534" cy="276999"/>
            </a:xfrm>
            <a:prstGeom prst="rect">
              <a:avLst/>
            </a:prstGeom>
            <a:noFill/>
            <a:ln>
              <a:noFill/>
            </a:ln>
          </p:spPr>
          <p:txBody>
            <a:bodyPr wrap="square" rtlCol="0">
              <a:spAutoFit/>
            </a:bodyPr>
            <a:lstStyle/>
            <a:p>
              <a:r>
                <a:rPr lang="el-GR" sz="1200" dirty="0">
                  <a:latin typeface="Comic Sans MS" panose="030F0702030302020204" pitchFamily="66" charset="0"/>
                </a:rPr>
                <a:t>Χρόνος  </a:t>
              </a:r>
              <a:r>
                <a:rPr lang="en-US" sz="1200" i="1" dirty="0">
                  <a:latin typeface="Comic Sans MS" panose="030F0702030302020204" pitchFamily="66" charset="0"/>
                </a:rPr>
                <a:t>t</a:t>
              </a:r>
              <a:r>
                <a:rPr lang="el-GR" sz="1200" dirty="0">
                  <a:latin typeface="Comic Sans MS" panose="030F0702030302020204" pitchFamily="66" charset="0"/>
                </a:rPr>
                <a:t> </a:t>
              </a:r>
            </a:p>
          </p:txBody>
        </p:sp>
        <p:sp>
          <p:nvSpPr>
            <p:cNvPr id="49" name="TextBox 48"/>
            <p:cNvSpPr txBox="1"/>
            <p:nvPr/>
          </p:nvSpPr>
          <p:spPr>
            <a:xfrm rot="16200000">
              <a:off x="6016399" y="1750923"/>
              <a:ext cx="1333082" cy="276999"/>
            </a:xfrm>
            <a:prstGeom prst="rect">
              <a:avLst/>
            </a:prstGeom>
            <a:noFill/>
            <a:ln>
              <a:noFill/>
            </a:ln>
          </p:spPr>
          <p:txBody>
            <a:bodyPr wrap="square" rtlCol="0">
              <a:spAutoFit/>
            </a:bodyPr>
            <a:lstStyle/>
            <a:p>
              <a:r>
                <a:rPr lang="el-GR" sz="1200" dirty="0">
                  <a:latin typeface="Comic Sans MS" panose="030F0702030302020204" pitchFamily="66" charset="0"/>
                </a:rPr>
                <a:t>Απόσταση</a:t>
              </a:r>
              <a:r>
                <a:rPr lang="en-US" sz="1200" dirty="0">
                  <a:latin typeface="Comic Sans MS" panose="030F0702030302020204" pitchFamily="66" charset="0"/>
                </a:rPr>
                <a:t>  </a:t>
              </a:r>
              <a:r>
                <a:rPr lang="en-US" sz="1200" i="1" dirty="0">
                  <a:latin typeface="Comic Sans MS" panose="030F0702030302020204" pitchFamily="66" charset="0"/>
                </a:rPr>
                <a:t>s</a:t>
              </a:r>
              <a:endParaRPr lang="el-GR" sz="1200" i="1" dirty="0">
                <a:solidFill>
                  <a:srgbClr val="FFFFCC"/>
                </a:solidFill>
                <a:latin typeface="Comic Sans MS" panose="030F0702030302020204" pitchFamily="66" charset="0"/>
              </a:endParaRPr>
            </a:p>
          </p:txBody>
        </p:sp>
      </p:grpSp>
      <p:grpSp>
        <p:nvGrpSpPr>
          <p:cNvPr id="31" name="Ομάδα 30"/>
          <p:cNvGrpSpPr/>
          <p:nvPr/>
        </p:nvGrpSpPr>
        <p:grpSpPr>
          <a:xfrm>
            <a:off x="1515752" y="936680"/>
            <a:ext cx="3209925" cy="5458907"/>
            <a:chOff x="-8249" y="936679"/>
            <a:chExt cx="3209925" cy="5458907"/>
          </a:xfrm>
        </p:grpSpPr>
        <p:grpSp>
          <p:nvGrpSpPr>
            <p:cNvPr id="21" name="Ομάδα 20"/>
            <p:cNvGrpSpPr/>
            <p:nvPr/>
          </p:nvGrpSpPr>
          <p:grpSpPr>
            <a:xfrm>
              <a:off x="-8249" y="936679"/>
              <a:ext cx="3209925" cy="5458907"/>
              <a:chOff x="-8249" y="936679"/>
              <a:chExt cx="3209925" cy="5458907"/>
            </a:xfrm>
          </p:grpSpPr>
          <p:grpSp>
            <p:nvGrpSpPr>
              <p:cNvPr id="7" name="Ομάδα 6"/>
              <p:cNvGrpSpPr/>
              <p:nvPr/>
            </p:nvGrpSpPr>
            <p:grpSpPr>
              <a:xfrm>
                <a:off x="-8249" y="936679"/>
                <a:ext cx="3209925" cy="5458907"/>
                <a:chOff x="149491" y="936679"/>
                <a:chExt cx="3209925" cy="5458907"/>
              </a:xfrm>
              <a:solidFill>
                <a:srgbClr val="CCFFFF"/>
              </a:solidFill>
            </p:grpSpPr>
            <p:pic>
              <p:nvPicPr>
                <p:cNvPr id="5124" name="Picture 4" descr="C:\Users\Merkouris\Desktop\2.jpg"/>
                <p:cNvPicPr>
                  <a:picLocks noChangeAspect="1" noChangeArrowheads="1"/>
                </p:cNvPicPr>
                <p:nvPr/>
              </p:nvPicPr>
              <p:blipFill>
                <a:blip r:embed="rId5">
                  <a:clrChange>
                    <a:clrFrom>
                      <a:srgbClr val="F0EFFF"/>
                    </a:clrFrom>
                    <a:clrTo>
                      <a:srgbClr val="F0EFFF">
                        <a:alpha val="0"/>
                      </a:srgbClr>
                    </a:clrTo>
                  </a:clrChange>
                  <a:extLst>
                    <a:ext uri="{28A0092B-C50C-407E-A947-70E740481C1C}">
                      <a14:useLocalDpi xmlns:a14="http://schemas.microsoft.com/office/drawing/2010/main" val="0"/>
                    </a:ext>
                  </a:extLst>
                </a:blip>
                <a:srcRect/>
                <a:stretch>
                  <a:fillRect/>
                </a:stretch>
              </p:blipFill>
              <p:spPr bwMode="auto">
                <a:xfrm>
                  <a:off x="149491" y="1019452"/>
                  <a:ext cx="3209925" cy="5314950"/>
                </a:xfrm>
                <a:prstGeom prst="rect">
                  <a:avLst/>
                </a:prstGeom>
                <a:grpFill/>
                <a:extLst/>
              </p:spPr>
            </p:pic>
            <p:sp>
              <p:nvSpPr>
                <p:cNvPr id="5" name="TextBox 4"/>
                <p:cNvSpPr txBox="1"/>
                <p:nvPr/>
              </p:nvSpPr>
              <p:spPr>
                <a:xfrm>
                  <a:off x="1115616" y="936679"/>
                  <a:ext cx="1728192" cy="307777"/>
                </a:xfrm>
                <a:prstGeom prst="rect">
                  <a:avLst/>
                </a:prstGeom>
                <a:grpFill/>
              </p:spPr>
              <p:txBody>
                <a:bodyPr wrap="square" rtlCol="0">
                  <a:spAutoFit/>
                </a:bodyPr>
                <a:lstStyle/>
                <a:p>
                  <a:r>
                    <a:rPr lang="el-GR" sz="1400" dirty="0">
                      <a:latin typeface="Comic Sans MS" panose="030F0702030302020204" pitchFamily="66" charset="0"/>
                    </a:rPr>
                    <a:t>Πορεία κίνησης</a:t>
                  </a:r>
                </a:p>
              </p:txBody>
            </p:sp>
            <p:sp>
              <p:nvSpPr>
                <p:cNvPr id="6" name="TextBox 5"/>
                <p:cNvSpPr txBox="1"/>
                <p:nvPr/>
              </p:nvSpPr>
              <p:spPr>
                <a:xfrm>
                  <a:off x="1547664" y="6087809"/>
                  <a:ext cx="648072" cy="307777"/>
                </a:xfrm>
                <a:prstGeom prst="rect">
                  <a:avLst/>
                </a:prstGeom>
                <a:grpFill/>
                <a:ln>
                  <a:noFill/>
                </a:ln>
              </p:spPr>
              <p:txBody>
                <a:bodyPr wrap="square" rtlCol="0">
                  <a:spAutoFit/>
                </a:bodyPr>
                <a:lstStyle/>
                <a:p>
                  <a:r>
                    <a:rPr lang="el-GR" sz="1400" dirty="0">
                      <a:latin typeface="Comic Sans MS" panose="030F0702030302020204" pitchFamily="66" charset="0"/>
                    </a:rPr>
                    <a:t>Θέση</a:t>
                  </a:r>
                </a:p>
              </p:txBody>
            </p:sp>
          </p:grpSp>
          <p:sp>
            <p:nvSpPr>
              <p:cNvPr id="14" name="TextBox 13"/>
              <p:cNvSpPr txBox="1"/>
              <p:nvPr/>
            </p:nvSpPr>
            <p:spPr>
              <a:xfrm>
                <a:off x="1240409" y="1488165"/>
                <a:ext cx="473551" cy="369332"/>
              </a:xfrm>
              <a:prstGeom prst="rect">
                <a:avLst/>
              </a:prstGeom>
              <a:noFill/>
            </p:spPr>
            <p:txBody>
              <a:bodyPr wrap="square" rtlCol="0">
                <a:spAutoFit/>
              </a:bodyPr>
              <a:lstStyle/>
              <a:p>
                <a:r>
                  <a:rPr lang="en-US" b="1" dirty="0">
                    <a:latin typeface="Comic Sans MS" panose="030F0702030302020204" pitchFamily="66" charset="0"/>
                  </a:rPr>
                  <a:t>A</a:t>
                </a:r>
                <a:endParaRPr lang="el-GR" b="1" dirty="0">
                  <a:latin typeface="Comic Sans MS" panose="030F0702030302020204" pitchFamily="66" charset="0"/>
                </a:endParaRPr>
              </a:p>
            </p:txBody>
          </p:sp>
        </p:grpSp>
        <p:cxnSp>
          <p:nvCxnSpPr>
            <p:cNvPr id="30" name="Ευθύγραμμο βέλος σύνδεσης 29"/>
            <p:cNvCxnSpPr/>
            <p:nvPr/>
          </p:nvCxnSpPr>
          <p:spPr>
            <a:xfrm>
              <a:off x="957876" y="2492896"/>
              <a:ext cx="0" cy="4265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3" name="Rectangle 4"/>
          <p:cNvSpPr>
            <a:spLocks noChangeArrowheads="1"/>
          </p:cNvSpPr>
          <p:nvPr/>
        </p:nvSpPr>
        <p:spPr bwMode="auto">
          <a:xfrm>
            <a:off x="2096170" y="168677"/>
            <a:ext cx="7860918"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Γραφικές παραστάσεις στην Ελεύθερη Πτώση</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264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2000" fill="hold"/>
                                        <p:tgtEl>
                                          <p:spTgt spid="53"/>
                                        </p:tgtEl>
                                        <p:attrNameLst>
                                          <p:attrName>ppt_x</p:attrName>
                                        </p:attrNameLst>
                                      </p:cBhvr>
                                      <p:tavLst>
                                        <p:tav tm="0">
                                          <p:val>
                                            <p:strVal val="#ppt_x-.2"/>
                                          </p:val>
                                        </p:tav>
                                        <p:tav tm="100000">
                                          <p:val>
                                            <p:strVal val="#ppt_x"/>
                                          </p:val>
                                        </p:tav>
                                      </p:tavLst>
                                    </p:anim>
                                    <p:anim calcmode="lin" valueType="num">
                                      <p:cBhvr>
                                        <p:cTn id="8" dur="2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9" dur="20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ssolve">
                                      <p:cBhvr>
                                        <p:cTn id="14" dur="1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1500"/>
                                        <p:tgtEl>
                                          <p:spTgt spid="22"/>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1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3"/>
          <p:cNvSpPr>
            <a:spLocks noGrp="1"/>
          </p:cNvSpPr>
          <p:nvPr>
            <p:ph type="ftr" sz="quarter" idx="11"/>
          </p:nvPr>
        </p:nvSpPr>
        <p:spPr/>
        <p:txBody>
          <a:bodyPr/>
          <a:lstStyle/>
          <a:p>
            <a:r>
              <a:rPr lang="el-GR" altLang="el-GR" dirty="0" err="1"/>
              <a:t>Μερκ</a:t>
            </a:r>
            <a:r>
              <a:rPr lang="el-GR" altLang="el-GR" dirty="0"/>
              <a:t>. </a:t>
            </a:r>
            <a:r>
              <a:rPr lang="el-GR" altLang="el-GR" dirty="0" smtClean="0"/>
              <a:t>Παναγιωτόπουλος</a:t>
            </a:r>
            <a:r>
              <a:rPr lang="en-US" altLang="el-GR" dirty="0" smtClean="0"/>
              <a:t> </a:t>
            </a:r>
            <a:r>
              <a:rPr lang="el-GR" altLang="el-GR" dirty="0" smtClean="0"/>
              <a:t>-</a:t>
            </a:r>
            <a:r>
              <a:rPr lang="en-US" altLang="el-GR" dirty="0" smtClean="0"/>
              <a:t> </a:t>
            </a:r>
            <a:r>
              <a:rPr lang="el-GR" altLang="el-GR" dirty="0" smtClean="0"/>
              <a:t>Φυσικός            </a:t>
            </a:r>
            <a:r>
              <a:rPr lang="el-GR" altLang="el-GR" dirty="0" err="1" smtClean="0"/>
              <a:t>www.merkopanas.blogspot</a:t>
            </a:r>
            <a:r>
              <a:rPr lang="el-GR" altLang="el-GR" dirty="0" smtClean="0"/>
              <a:t>.</a:t>
            </a:r>
            <a:r>
              <a:rPr lang="en-US" altLang="el-GR" dirty="0" smtClean="0"/>
              <a:t>gr</a:t>
            </a:r>
            <a:endParaRPr lang="el-GR" altLang="el-GR" dirty="0"/>
          </a:p>
        </p:txBody>
      </p:sp>
      <p:sp>
        <p:nvSpPr>
          <p:cNvPr id="4" name="Θέση αριθμού διαφάνειας 4"/>
          <p:cNvSpPr>
            <a:spLocks noGrp="1"/>
          </p:cNvSpPr>
          <p:nvPr>
            <p:ph type="sldNum" sz="quarter" idx="12"/>
          </p:nvPr>
        </p:nvSpPr>
        <p:spPr/>
        <p:txBody>
          <a:bodyPr/>
          <a:lstStyle/>
          <a:p>
            <a:fld id="{C04BC85A-BA59-4C6B-BD5C-BBC3D8ACCCE8}" type="slidenum">
              <a:rPr lang="el-GR" altLang="el-GR"/>
              <a:pPr/>
              <a:t>15</a:t>
            </a:fld>
            <a:endParaRPr lang="el-GR" altLang="el-GR"/>
          </a:p>
        </p:txBody>
      </p:sp>
      <p:sp>
        <p:nvSpPr>
          <p:cNvPr id="5" name="Rectangle 4"/>
          <p:cNvSpPr>
            <a:spLocks noChangeArrowheads="1"/>
          </p:cNvSpPr>
          <p:nvPr/>
        </p:nvSpPr>
        <p:spPr bwMode="auto">
          <a:xfrm>
            <a:off x="3371088" y="1659149"/>
            <a:ext cx="5449824" cy="146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buFont typeface="Wingdings" pitchFamily="2" charset="2"/>
              <a:buNone/>
            </a:pPr>
            <a:r>
              <a:rPr lang="el-GR" altLang="el-GR" sz="3200" b="1" dirty="0">
                <a:solidFill>
                  <a:srgbClr val="800000"/>
                </a:solidFill>
                <a:effectLst>
                  <a:outerShdw blurRad="38100" dist="38100" dir="2700000" algn="tl">
                    <a:srgbClr val="000000"/>
                  </a:outerShdw>
                </a:effectLst>
                <a:latin typeface="Comic Sans MS" pitchFamily="66" charset="0"/>
              </a:rPr>
              <a:t>Μελέτη κατακόρυφης βολής </a:t>
            </a:r>
            <a:br>
              <a:rPr lang="el-GR" altLang="el-GR" sz="3200" b="1" dirty="0">
                <a:solidFill>
                  <a:srgbClr val="800000"/>
                </a:solidFill>
                <a:effectLst>
                  <a:outerShdw blurRad="38100" dist="38100" dir="2700000" algn="tl">
                    <a:srgbClr val="000000"/>
                  </a:outerShdw>
                </a:effectLst>
                <a:latin typeface="Comic Sans MS" pitchFamily="66" charset="0"/>
              </a:rPr>
            </a:br>
            <a:r>
              <a:rPr lang="el-GR" altLang="el-GR" sz="3200" b="1" dirty="0">
                <a:solidFill>
                  <a:srgbClr val="800000"/>
                </a:solidFill>
                <a:effectLst>
                  <a:outerShdw blurRad="38100" dist="38100" dir="2700000" algn="tl">
                    <a:srgbClr val="000000"/>
                  </a:outerShdw>
                </a:effectLst>
                <a:latin typeface="Comic Sans MS" pitchFamily="66" charset="0"/>
              </a:rPr>
              <a:t>προς τα </a:t>
            </a:r>
            <a:r>
              <a:rPr lang="el-GR" altLang="el-GR" sz="3200" b="1" dirty="0" smtClean="0">
                <a:solidFill>
                  <a:srgbClr val="800000"/>
                </a:solidFill>
                <a:effectLst>
                  <a:outerShdw blurRad="38100" dist="38100" dir="2700000" algn="tl">
                    <a:srgbClr val="000000"/>
                  </a:outerShdw>
                </a:effectLst>
                <a:latin typeface="Comic Sans MS" pitchFamily="66" charset="0"/>
              </a:rPr>
              <a:t>πάνω.</a:t>
            </a:r>
            <a:endParaRPr lang="el-GR" altLang="el-GR" sz="32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5073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Θέση υποσέλιδου 2"/>
          <p:cNvSpPr>
            <a:spLocks noGrp="1"/>
          </p:cNvSpPr>
          <p:nvPr>
            <p:ph type="ftr" sz="quarter" idx="11"/>
          </p:nvPr>
        </p:nvSpPr>
        <p:spPr/>
        <p:txBody>
          <a:bodyPr/>
          <a:lstStyle/>
          <a:p>
            <a:r>
              <a:rPr lang="el-GR" altLang="el-GR" dirty="0" err="1"/>
              <a:t>Μερκ</a:t>
            </a:r>
            <a:r>
              <a:rPr lang="el-GR" altLang="el-GR" dirty="0"/>
              <a:t>. </a:t>
            </a:r>
            <a:r>
              <a:rPr lang="el-GR" altLang="el-GR" dirty="0" smtClean="0"/>
              <a:t>Παναγιωτόπουλος</a:t>
            </a:r>
            <a:r>
              <a:rPr lang="en-US" altLang="el-GR" dirty="0" smtClean="0"/>
              <a:t> </a:t>
            </a:r>
            <a:r>
              <a:rPr lang="el-GR" altLang="el-GR" dirty="0" smtClean="0"/>
              <a:t>-</a:t>
            </a:r>
            <a:r>
              <a:rPr lang="en-US" altLang="el-GR" dirty="0" smtClean="0"/>
              <a:t> </a:t>
            </a:r>
            <a:r>
              <a:rPr lang="el-GR" altLang="el-GR" dirty="0" smtClean="0"/>
              <a:t>Φυσικός            </a:t>
            </a:r>
            <a:r>
              <a:rPr lang="el-GR" altLang="el-GR" dirty="0" err="1" smtClean="0"/>
              <a:t>www.merkopanas.blogspot</a:t>
            </a:r>
            <a:r>
              <a:rPr lang="el-GR" altLang="el-GR" dirty="0" smtClean="0"/>
              <a:t>.</a:t>
            </a:r>
            <a:r>
              <a:rPr lang="en-US" altLang="el-GR" dirty="0" smtClean="0"/>
              <a:t>gr</a:t>
            </a:r>
            <a:endParaRPr lang="el-GR" altLang="el-GR" dirty="0"/>
          </a:p>
        </p:txBody>
      </p:sp>
      <p:sp>
        <p:nvSpPr>
          <p:cNvPr id="36" name="Θέση αριθμού διαφάνειας 3"/>
          <p:cNvSpPr>
            <a:spLocks noGrp="1"/>
          </p:cNvSpPr>
          <p:nvPr>
            <p:ph type="sldNum" sz="quarter" idx="12"/>
          </p:nvPr>
        </p:nvSpPr>
        <p:spPr/>
        <p:txBody>
          <a:bodyPr/>
          <a:lstStyle/>
          <a:p>
            <a:fld id="{CE616D06-0FCF-4467-A6AC-772AC90DE8C1}" type="slidenum">
              <a:rPr lang="el-GR" altLang="el-GR"/>
              <a:pPr/>
              <a:t>16</a:t>
            </a:fld>
            <a:endParaRPr lang="el-GR" altLang="el-GR" dirty="0"/>
          </a:p>
        </p:txBody>
      </p:sp>
      <p:grpSp>
        <p:nvGrpSpPr>
          <p:cNvPr id="12325" name="Group 37"/>
          <p:cNvGrpSpPr>
            <a:grpSpLocks/>
          </p:cNvGrpSpPr>
          <p:nvPr/>
        </p:nvGrpSpPr>
        <p:grpSpPr bwMode="auto">
          <a:xfrm>
            <a:off x="1403968" y="3480701"/>
            <a:ext cx="819150" cy="636588"/>
            <a:chOff x="578" y="1883"/>
            <a:chExt cx="516" cy="401"/>
          </a:xfrm>
        </p:grpSpPr>
        <p:sp>
          <p:nvSpPr>
            <p:cNvPr id="12293" name="Line 5"/>
            <p:cNvSpPr>
              <a:spLocks noChangeShapeType="1"/>
            </p:cNvSpPr>
            <p:nvPr/>
          </p:nvSpPr>
          <p:spPr bwMode="auto">
            <a:xfrm flipV="1">
              <a:off x="837" y="1883"/>
              <a:ext cx="0" cy="267"/>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0" name="Line 12"/>
            <p:cNvSpPr>
              <a:spLocks noChangeShapeType="1"/>
            </p:cNvSpPr>
            <p:nvPr/>
          </p:nvSpPr>
          <p:spPr bwMode="auto">
            <a:xfrm>
              <a:off x="578" y="2284"/>
              <a:ext cx="516" cy="0"/>
            </a:xfrm>
            <a:prstGeom prst="line">
              <a:avLst/>
            </a:prstGeom>
            <a:noFill/>
            <a:ln w="28575">
              <a:solidFill>
                <a:srgbClr val="CC9900"/>
              </a:solidFill>
              <a:round/>
              <a:headEnd/>
              <a:tailEnd/>
            </a:ln>
            <a:effectLst/>
            <a:scene3d>
              <a:camera prst="orthographicFront"/>
              <a:lightRig rig="threePt" dir="t"/>
            </a:scene3d>
            <a:sp3d extrusionH="76200">
              <a:bevelT/>
              <a:extrusionClr>
                <a:srgbClr val="FF9900"/>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1" name="Oval 13"/>
            <p:cNvSpPr>
              <a:spLocks noChangeArrowheads="1"/>
            </p:cNvSpPr>
            <p:nvPr/>
          </p:nvSpPr>
          <p:spPr bwMode="auto">
            <a:xfrm>
              <a:off x="773" y="2150"/>
              <a:ext cx="128" cy="13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12326" name="Group 38"/>
          <p:cNvGrpSpPr>
            <a:grpSpLocks/>
          </p:cNvGrpSpPr>
          <p:nvPr/>
        </p:nvGrpSpPr>
        <p:grpSpPr bwMode="auto">
          <a:xfrm>
            <a:off x="1821761" y="4113021"/>
            <a:ext cx="0" cy="589346"/>
            <a:chOff x="837" y="2284"/>
            <a:chExt cx="0" cy="401"/>
          </a:xfrm>
        </p:grpSpPr>
        <p:sp>
          <p:nvSpPr>
            <p:cNvPr id="12305" name="Line 17"/>
            <p:cNvSpPr>
              <a:spLocks noChangeShapeType="1"/>
            </p:cNvSpPr>
            <p:nvPr/>
          </p:nvSpPr>
          <p:spPr bwMode="auto">
            <a:xfrm>
              <a:off x="837" y="2284"/>
              <a:ext cx="0" cy="401"/>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308" name="Line 20"/>
            <p:cNvSpPr>
              <a:spLocks noChangeShapeType="1"/>
            </p:cNvSpPr>
            <p:nvPr/>
          </p:nvSpPr>
          <p:spPr bwMode="auto">
            <a:xfrm>
              <a:off x="837" y="2284"/>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sp>
        <p:nvSpPr>
          <p:cNvPr id="4" name="TextBox 3"/>
          <p:cNvSpPr txBox="1"/>
          <p:nvPr/>
        </p:nvSpPr>
        <p:spPr>
          <a:xfrm>
            <a:off x="3420882" y="1267315"/>
            <a:ext cx="7306996" cy="2400657"/>
          </a:xfrm>
          <a:prstGeom prst="rect">
            <a:avLst/>
          </a:prstGeom>
          <a:noFill/>
        </p:spPr>
        <p:txBody>
          <a:bodyPr wrap="square" rtlCol="0">
            <a:spAutoFit/>
          </a:bodyPr>
          <a:lstStyle/>
          <a:p>
            <a:pPr algn="just">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Η μοναδική δύναμη που δρα στο σώμα σε όλη τη διάρκεια της κίνησής του προς τα πάνω είναι το ....... του, που έχει κατεύθυνση ........... της κίνησης. </a:t>
            </a:r>
          </a:p>
          <a:p>
            <a:pPr algn="just">
              <a:lnSpc>
                <a:spcPct val="150000"/>
              </a:lnSpc>
            </a:pPr>
            <a:r>
              <a:rPr lang="el-GR" sz="2000" b="1" dirty="0">
                <a:latin typeface="Comic Sans MS" panose="030F0702030302020204" pitchFamily="66" charset="0"/>
              </a:rPr>
              <a:t>Συνεπώς, η κίνηση του σώματος είναι   ευθύγραμμη ......... </a:t>
            </a:r>
            <a:r>
              <a:rPr lang="el-GR" sz="2000" b="1" dirty="0" smtClean="0">
                <a:latin typeface="Comic Sans MS" panose="030F0702030302020204" pitchFamily="66" charset="0"/>
              </a:rPr>
              <a:t>..................</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5" name="TextBox 4"/>
          <p:cNvSpPr txBox="1"/>
          <p:nvPr/>
        </p:nvSpPr>
        <p:spPr>
          <a:xfrm>
            <a:off x="8601364" y="1736586"/>
            <a:ext cx="90010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βάρος</a:t>
            </a:r>
          </a:p>
        </p:txBody>
      </p:sp>
      <p:sp>
        <p:nvSpPr>
          <p:cNvPr id="6" name="TextBox 5"/>
          <p:cNvSpPr txBox="1"/>
          <p:nvPr/>
        </p:nvSpPr>
        <p:spPr>
          <a:xfrm>
            <a:off x="5565213" y="2221824"/>
            <a:ext cx="1224136"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αντίθετη</a:t>
            </a:r>
          </a:p>
        </p:txBody>
      </p:sp>
      <p:grpSp>
        <p:nvGrpSpPr>
          <p:cNvPr id="11" name="Ομάδα 10"/>
          <p:cNvGrpSpPr/>
          <p:nvPr/>
        </p:nvGrpSpPr>
        <p:grpSpPr>
          <a:xfrm>
            <a:off x="631038" y="1325412"/>
            <a:ext cx="2612139" cy="2811136"/>
            <a:chOff x="132649" y="814715"/>
            <a:chExt cx="2612139" cy="2811136"/>
          </a:xfrm>
        </p:grpSpPr>
        <p:grpSp>
          <p:nvGrpSpPr>
            <p:cNvPr id="12328" name="Group 40"/>
            <p:cNvGrpSpPr>
              <a:grpSpLocks/>
            </p:cNvGrpSpPr>
            <p:nvPr/>
          </p:nvGrpSpPr>
          <p:grpSpPr bwMode="auto">
            <a:xfrm>
              <a:off x="1227137" y="865188"/>
              <a:ext cx="1517651" cy="2760663"/>
              <a:chOff x="773" y="545"/>
              <a:chExt cx="956" cy="1739"/>
            </a:xfrm>
          </p:grpSpPr>
          <p:sp>
            <p:nvSpPr>
              <p:cNvPr id="12295" name="Line 7"/>
              <p:cNvSpPr>
                <a:spLocks noChangeShapeType="1"/>
              </p:cNvSpPr>
              <p:nvPr/>
            </p:nvSpPr>
            <p:spPr bwMode="auto">
              <a:xfrm flipV="1">
                <a:off x="1417" y="1547"/>
                <a:ext cx="0" cy="73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Lst>
            </p:spPr>
            <p:txBody>
              <a:bodyPr/>
              <a:lstStyle/>
              <a:p>
                <a:endParaRPr lang="el-GR"/>
              </a:p>
            </p:txBody>
          </p:sp>
          <p:sp>
            <p:nvSpPr>
              <p:cNvPr id="12296" name="Line 8"/>
              <p:cNvSpPr>
                <a:spLocks noChangeShapeType="1"/>
              </p:cNvSpPr>
              <p:nvPr/>
            </p:nvSpPr>
            <p:spPr bwMode="auto">
              <a:xfrm flipV="1">
                <a:off x="1417" y="545"/>
                <a:ext cx="0" cy="7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297" name="Text Box 9"/>
              <p:cNvSpPr txBox="1">
                <a:spLocks noChangeArrowheads="1"/>
              </p:cNvSpPr>
              <p:nvPr/>
            </p:nvSpPr>
            <p:spPr bwMode="auto">
              <a:xfrm>
                <a:off x="1231" y="1244"/>
                <a:ext cx="49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l-GR" sz="2000" b="1" i="1" dirty="0" err="1">
                    <a:latin typeface="Comic Sans MS" pitchFamily="66" charset="0"/>
                  </a:rPr>
                  <a:t>h</a:t>
                </a:r>
                <a:r>
                  <a:rPr lang="en-US" altLang="el-GR" sz="2000" b="1" i="1" baseline="-25000" dirty="0" err="1">
                    <a:latin typeface="Comic Sans MS" pitchFamily="66" charset="0"/>
                  </a:rPr>
                  <a:t>max</a:t>
                </a:r>
                <a:endParaRPr lang="el-GR" altLang="el-GR" sz="2000" b="1" i="1" dirty="0">
                  <a:latin typeface="Comic Sans MS" pitchFamily="66" charset="0"/>
                </a:endParaRPr>
              </a:p>
            </p:txBody>
          </p:sp>
          <p:sp>
            <p:nvSpPr>
              <p:cNvPr id="12302" name="Oval 14"/>
              <p:cNvSpPr>
                <a:spLocks noChangeArrowheads="1"/>
              </p:cNvSpPr>
              <p:nvPr/>
            </p:nvSpPr>
            <p:spPr bwMode="auto">
              <a:xfrm>
                <a:off x="773" y="545"/>
                <a:ext cx="128" cy="134"/>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12306" name="Line 18"/>
              <p:cNvSpPr>
                <a:spLocks noChangeShapeType="1"/>
              </p:cNvSpPr>
              <p:nvPr/>
            </p:nvSpPr>
            <p:spPr bwMode="auto">
              <a:xfrm>
                <a:off x="837" y="678"/>
                <a:ext cx="0" cy="40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309" name="Line 21"/>
              <p:cNvSpPr>
                <a:spLocks noChangeShapeType="1"/>
              </p:cNvSpPr>
              <p:nvPr/>
            </p:nvSpPr>
            <p:spPr bwMode="auto">
              <a:xfrm>
                <a:off x="837" y="678"/>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sp>
          <p:nvSpPr>
            <p:cNvPr id="7" name="TextBox 6"/>
            <p:cNvSpPr txBox="1"/>
            <p:nvPr/>
          </p:nvSpPr>
          <p:spPr>
            <a:xfrm>
              <a:off x="132649" y="814715"/>
              <a:ext cx="1152128" cy="261610"/>
            </a:xfrm>
            <a:prstGeom prst="rect">
              <a:avLst/>
            </a:prstGeom>
            <a:noFill/>
          </p:spPr>
          <p:txBody>
            <a:bodyPr wrap="square" rtlCol="0">
              <a:spAutoFit/>
            </a:bodyPr>
            <a:lstStyle/>
            <a:p>
              <a:r>
                <a:rPr lang="el-GR" sz="1100" dirty="0">
                  <a:latin typeface="Comic Sans MS" panose="030F0702030302020204" pitchFamily="66" charset="0"/>
                </a:rPr>
                <a:t>ανώτερη  θέση </a:t>
              </a:r>
            </a:p>
          </p:txBody>
        </p:sp>
      </p:grpSp>
      <p:grpSp>
        <p:nvGrpSpPr>
          <p:cNvPr id="10" name="Ομάδα 9"/>
          <p:cNvGrpSpPr/>
          <p:nvPr/>
        </p:nvGrpSpPr>
        <p:grpSpPr>
          <a:xfrm>
            <a:off x="3586257" y="3127258"/>
            <a:ext cx="3023072" cy="406954"/>
            <a:chOff x="4139952" y="2356913"/>
            <a:chExt cx="3023072" cy="406954"/>
          </a:xfrm>
        </p:grpSpPr>
        <p:sp>
          <p:nvSpPr>
            <p:cNvPr id="8" name="TextBox 7"/>
            <p:cNvSpPr txBox="1"/>
            <p:nvPr/>
          </p:nvSpPr>
          <p:spPr>
            <a:xfrm>
              <a:off x="4139952" y="2363757"/>
              <a:ext cx="93610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ομαλά</a:t>
              </a:r>
            </a:p>
          </p:txBody>
        </p:sp>
        <p:sp>
          <p:nvSpPr>
            <p:cNvPr id="9" name="TextBox 8"/>
            <p:cNvSpPr txBox="1"/>
            <p:nvPr/>
          </p:nvSpPr>
          <p:spPr>
            <a:xfrm>
              <a:off x="5074792" y="2356913"/>
              <a:ext cx="208823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επιβραδυνόμενη</a:t>
              </a:r>
            </a:p>
          </p:txBody>
        </p:sp>
      </p:grpSp>
      <p:sp>
        <p:nvSpPr>
          <p:cNvPr id="12" name="TextBox 11"/>
          <p:cNvSpPr txBox="1"/>
          <p:nvPr/>
        </p:nvSpPr>
        <p:spPr>
          <a:xfrm>
            <a:off x="4784223" y="3698268"/>
            <a:ext cx="3993976" cy="400110"/>
          </a:xfrm>
          <a:prstGeom prst="rect">
            <a:avLst/>
          </a:prstGeom>
          <a:noFill/>
        </p:spPr>
        <p:txBody>
          <a:bodyPr wrap="square" rtlCol="0">
            <a:spAutoFit/>
          </a:bodyPr>
          <a:lstStyle/>
          <a:p>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Στην ανώτερη θέση θα έχουμε</a:t>
            </a:r>
            <a:r>
              <a:rPr lang="en-US" sz="20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13" name="TextBox 12"/>
          <p:cNvSpPr txBox="1"/>
          <p:nvPr/>
        </p:nvSpPr>
        <p:spPr>
          <a:xfrm>
            <a:off x="6602098" y="4751271"/>
            <a:ext cx="3293132" cy="584775"/>
          </a:xfrm>
          <a:prstGeom prst="rect">
            <a:avLst/>
          </a:prstGeom>
          <a:noFill/>
        </p:spPr>
        <p:txBody>
          <a:bodyPr wrap="square" rtlCol="0">
            <a:spAutoFit/>
          </a:bodyPr>
          <a:lstStyle/>
          <a:p>
            <a:r>
              <a:rPr lang="el-GR" sz="1600" dirty="0">
                <a:latin typeface="Comic Sans MS" panose="030F0702030302020204" pitchFamily="66" charset="0"/>
              </a:rPr>
              <a:t>(χρόνος που χρειάζεται το σώμα για να φτάσει στην ανώτερη θέση)</a:t>
            </a:r>
          </a:p>
        </p:txBody>
      </p:sp>
      <p:sp>
        <p:nvSpPr>
          <p:cNvPr id="14" name="TextBox 13"/>
          <p:cNvSpPr txBox="1"/>
          <p:nvPr/>
        </p:nvSpPr>
        <p:spPr>
          <a:xfrm>
            <a:off x="1265598" y="5658709"/>
            <a:ext cx="3744416" cy="400110"/>
          </a:xfrm>
          <a:prstGeom prst="rect">
            <a:avLst/>
          </a:prstGeom>
          <a:noFill/>
        </p:spPr>
        <p:txBody>
          <a:bodyPr wrap="square" rtlCol="0">
            <a:spAutoFit/>
          </a:bodyPr>
          <a:lstStyle/>
          <a:p>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μέγιστου ύψους</a:t>
            </a:r>
            <a:r>
              <a:rPr lang="en-US" sz="20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15" name="TextBox 14"/>
              <p:cNvSpPr txBox="1"/>
              <p:nvPr/>
            </p:nvSpPr>
            <p:spPr>
              <a:xfrm>
                <a:off x="4488772" y="4609708"/>
                <a:ext cx="1877690" cy="79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a:rPr>
                            <m:t>𝒕</m:t>
                          </m:r>
                        </m:e>
                        <m:sub>
                          <m:r>
                            <a:rPr lang="en-US" sz="2400" b="1" i="0">
                              <a:solidFill>
                                <a:srgbClr val="FF0000"/>
                              </a:solidFill>
                              <a:effectLst>
                                <a:outerShdw blurRad="38100" dist="38100" dir="2700000" algn="tl">
                                  <a:srgbClr val="000000">
                                    <a:alpha val="43137"/>
                                  </a:srgbClr>
                                </a:outerShdw>
                              </a:effectLst>
                              <a:latin typeface="Cambria Math"/>
                            </a:rPr>
                            <m:t>𝐬𝐭𝐨𝐩</m:t>
                          </m:r>
                        </m:sub>
                      </m:sSub>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a:solidFill>
                                    <a:srgbClr val="FF0000"/>
                                  </a:solidFill>
                                  <a:effectLst>
                                    <a:outerShdw blurRad="38100" dist="38100" dir="2700000" algn="tl">
                                      <a:srgbClr val="000000">
                                        <a:alpha val="43137"/>
                                      </a:srgbClr>
                                    </a:outerShdw>
                                  </a:effectLst>
                                  <a:latin typeface="Cambria Math"/>
                                </a:rPr>
                                <m:t>𝝊</m:t>
                              </m:r>
                            </m:e>
                            <m:sub>
                              <m:r>
                                <a:rPr lang="el-GR" sz="2400" b="1" i="1">
                                  <a:solidFill>
                                    <a:srgbClr val="FF0000"/>
                                  </a:solidFill>
                                  <a:effectLst>
                                    <a:outerShdw blurRad="38100" dist="38100" dir="2700000" algn="tl">
                                      <a:srgbClr val="000000">
                                        <a:alpha val="43137"/>
                                      </a:srgbClr>
                                    </a:outerShdw>
                                  </a:effectLst>
                                  <a:latin typeface="Cambria Math"/>
                                </a:rPr>
                                <m:t>𝟎</m:t>
                              </m:r>
                            </m:sub>
                          </m:sSub>
                        </m:num>
                        <m:den>
                          <m:r>
                            <a:rPr lang="en-US" sz="2400" b="1" i="1">
                              <a:solidFill>
                                <a:srgbClr val="FF0000"/>
                              </a:solidFill>
                              <a:effectLst>
                                <a:outerShdw blurRad="38100" dist="38100" dir="2700000" algn="tl">
                                  <a:srgbClr val="000000">
                                    <a:alpha val="43137"/>
                                  </a:srgbClr>
                                </a:outerShdw>
                              </a:effectLst>
                              <a:latin typeface="Cambria Math"/>
                            </a:rPr>
                            <m:t>𝒈</m:t>
                          </m:r>
                        </m:den>
                      </m:f>
                    </m:oMath>
                  </m:oMathPara>
                </a14:m>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4488772" y="4609708"/>
                <a:ext cx="1877690" cy="794898"/>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8127366" y="5289630"/>
                <a:ext cx="1698863" cy="907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a:rPr>
                            <m:t>𝒉</m:t>
                          </m:r>
                        </m:e>
                        <m:sub>
                          <m:r>
                            <a:rPr lang="en-US" sz="2400" b="1" i="0">
                              <a:solidFill>
                                <a:srgbClr val="FF0000"/>
                              </a:solidFill>
                              <a:effectLst>
                                <a:outerShdw blurRad="38100" dist="38100" dir="2700000" algn="tl">
                                  <a:srgbClr val="000000">
                                    <a:alpha val="43137"/>
                                  </a:srgbClr>
                                </a:outerShdw>
                              </a:effectLst>
                              <a:latin typeface="Cambria Math"/>
                            </a:rPr>
                            <m:t>𝐦𝐚𝐱</m:t>
                          </m:r>
                        </m:sub>
                      </m:sSub>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Sup>
                            <m:sSub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SupPr>
                            <m:e>
                              <m:r>
                                <a:rPr lang="el-GR" sz="2400" b="1" i="1">
                                  <a:solidFill>
                                    <a:srgbClr val="FF0000"/>
                                  </a:solidFill>
                                  <a:effectLst>
                                    <a:outerShdw blurRad="38100" dist="38100" dir="2700000" algn="tl">
                                      <a:srgbClr val="000000">
                                        <a:alpha val="43137"/>
                                      </a:srgbClr>
                                    </a:outerShdw>
                                  </a:effectLst>
                                  <a:latin typeface="Cambria Math"/>
                                </a:rPr>
                                <m:t>𝝊</m:t>
                              </m:r>
                            </m:e>
                            <m:sub>
                              <m:r>
                                <a:rPr lang="en-US" sz="2400" b="1" i="1"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𝟎</m:t>
                              </m:r>
                            </m:sub>
                            <m:sup>
                              <m:r>
                                <a:rPr lang="el-GR" sz="2400" b="1" i="1">
                                  <a:solidFill>
                                    <a:srgbClr val="FF0000"/>
                                  </a:solidFill>
                                  <a:effectLst>
                                    <a:outerShdw blurRad="38100" dist="38100" dir="2700000" algn="tl">
                                      <a:srgbClr val="000000">
                                        <a:alpha val="43137"/>
                                      </a:srgbClr>
                                    </a:outerShdw>
                                  </a:effectLst>
                                  <a:latin typeface="Cambria Math"/>
                                </a:rPr>
                                <m:t>𝟐</m:t>
                              </m:r>
                            </m:sup>
                          </m:sSubSup>
                        </m:num>
                        <m:den>
                          <m:r>
                            <a:rPr lang="en-US" sz="2400" b="1" i="1">
                              <a:solidFill>
                                <a:srgbClr val="FF0000"/>
                              </a:solidFill>
                              <a:effectLst>
                                <a:outerShdw blurRad="38100" dist="38100" dir="2700000" algn="tl">
                                  <a:srgbClr val="000000">
                                    <a:alpha val="43137"/>
                                  </a:srgbClr>
                                </a:outerShdw>
                              </a:effectLst>
                              <a:latin typeface="Cambria Math"/>
                            </a:rPr>
                            <m:t>𝟐</m:t>
                          </m:r>
                          <m:r>
                            <a:rPr lang="en-US" sz="2400" b="1" i="1">
                              <a:solidFill>
                                <a:srgbClr val="FF0000"/>
                              </a:solidFill>
                              <a:effectLst>
                                <a:outerShdw blurRad="38100" dist="38100" dir="2700000" algn="tl">
                                  <a:srgbClr val="000000">
                                    <a:alpha val="43137"/>
                                  </a:srgbClr>
                                </a:outerShdw>
                              </a:effectLst>
                              <a:latin typeface="Cambria Math"/>
                            </a:rPr>
                            <m:t>𝒈</m:t>
                          </m:r>
                        </m:den>
                      </m:f>
                    </m:oMath>
                  </m:oMathPara>
                </a14:m>
                <a:endParaRPr lang="el-GR" sz="2400" b="1" dirty="0"/>
              </a:p>
            </p:txBody>
          </p:sp>
        </mc:Choice>
        <mc:Fallback>
          <p:sp>
            <p:nvSpPr>
              <p:cNvPr id="16" name="TextBox 15"/>
              <p:cNvSpPr txBox="1">
                <a:spLocks noRot="1" noChangeAspect="1" noMove="1" noResize="1" noEditPoints="1" noAdjustHandles="1" noChangeArrowheads="1" noChangeShapeType="1" noTextEdit="1"/>
              </p:cNvSpPr>
              <p:nvPr/>
            </p:nvSpPr>
            <p:spPr>
              <a:xfrm>
                <a:off x="8127366" y="5289630"/>
                <a:ext cx="1698863" cy="907621"/>
              </a:xfrm>
              <a:prstGeom prst="rect">
                <a:avLst/>
              </a:prstGeom>
              <a:blipFill>
                <a:blip r:embed="rId3"/>
                <a:stretch>
                  <a:fillRect/>
                </a:stretch>
              </a:blipFill>
            </p:spPr>
            <p:txBody>
              <a:bodyPr/>
              <a:lstStyle/>
              <a:p>
                <a:r>
                  <a:rPr lang="el-GR">
                    <a:noFill/>
                  </a:rPr>
                  <a:t> </a:t>
                </a:r>
              </a:p>
            </p:txBody>
          </p:sp>
        </mc:Fallback>
      </mc:AlternateContent>
      <p:grpSp>
        <p:nvGrpSpPr>
          <p:cNvPr id="25" name="Ομάδα 24"/>
          <p:cNvGrpSpPr/>
          <p:nvPr/>
        </p:nvGrpSpPr>
        <p:grpSpPr>
          <a:xfrm>
            <a:off x="3579024" y="4124772"/>
            <a:ext cx="4228102" cy="461665"/>
            <a:chOff x="3579931" y="3795520"/>
            <a:chExt cx="4228102" cy="461665"/>
          </a:xfrm>
        </p:grpSpPr>
        <p:sp>
          <p:nvSpPr>
            <p:cNvPr id="17" name="TextBox 16"/>
            <p:cNvSpPr txBox="1"/>
            <p:nvPr/>
          </p:nvSpPr>
          <p:spPr>
            <a:xfrm>
              <a:off x="3579931" y="3795520"/>
              <a:ext cx="4228102" cy="461665"/>
            </a:xfrm>
            <a:prstGeom prst="rect">
              <a:avLst/>
            </a:prstGeom>
            <a:noFill/>
          </p:spPr>
          <p:txBody>
            <a:bodyPr wrap="square" rtlCol="0">
              <a:spAutoFit/>
            </a:bodyPr>
            <a:lstStyle/>
            <a:p>
              <a:r>
                <a:rPr lang="el-GR" sz="2400" b="1" i="1" dirty="0" smtClean="0">
                  <a:latin typeface="Comic Sans MS" panose="030F0702030302020204" pitchFamily="66" charset="0"/>
                </a:rPr>
                <a:t>υ = υ</a:t>
              </a:r>
              <a:r>
                <a:rPr lang="el-GR" sz="2400" b="1" baseline="-25000" dirty="0" smtClean="0">
                  <a:latin typeface="Comic Sans MS" panose="030F0702030302020204" pitchFamily="66" charset="0"/>
                </a:rPr>
                <a:t>0</a:t>
              </a:r>
              <a:r>
                <a:rPr lang="el-GR" sz="2400" b="1" i="1" dirty="0" smtClean="0">
                  <a:latin typeface="Comic Sans MS" panose="030F0702030302020204" pitchFamily="66" charset="0"/>
                </a:rPr>
                <a:t> – </a:t>
              </a:r>
              <a:r>
                <a:rPr lang="en-US" sz="2400" b="1" i="1" dirty="0" err="1" smtClean="0">
                  <a:latin typeface="Comic Sans MS" panose="030F0702030302020204" pitchFamily="66" charset="0"/>
                </a:rPr>
                <a:t>gt</a:t>
              </a:r>
              <a:r>
                <a:rPr lang="en-US" sz="2400" b="1" i="1" dirty="0" smtClean="0">
                  <a:latin typeface="Comic Sans MS" panose="030F0702030302020204" pitchFamily="66" charset="0"/>
                </a:rPr>
                <a:t>      0 = </a:t>
              </a:r>
              <a:r>
                <a:rPr lang="el-GR" sz="2400" b="1" i="1" dirty="0" smtClean="0">
                  <a:latin typeface="Comic Sans MS" panose="030F0702030302020204" pitchFamily="66" charset="0"/>
                </a:rPr>
                <a:t>υ</a:t>
              </a:r>
              <a:r>
                <a:rPr lang="el-GR" sz="2400" b="1" baseline="-25000" dirty="0" smtClean="0">
                  <a:latin typeface="Comic Sans MS" panose="030F0702030302020204" pitchFamily="66" charset="0"/>
                </a:rPr>
                <a:t>0</a:t>
              </a:r>
              <a:r>
                <a:rPr lang="el-GR" sz="2400" b="1" i="1" dirty="0">
                  <a:latin typeface="Comic Sans MS" panose="030F0702030302020204" pitchFamily="66" charset="0"/>
                </a:rPr>
                <a:t> – </a:t>
              </a:r>
              <a:r>
                <a:rPr lang="en-US" sz="2400" b="1" i="1" dirty="0" err="1">
                  <a:latin typeface="Comic Sans MS" panose="030F0702030302020204" pitchFamily="66" charset="0"/>
                </a:rPr>
                <a:t>gt</a:t>
              </a:r>
              <a:r>
                <a:rPr lang="en-US" sz="2400" b="1" baseline="-25000" dirty="0" smtClean="0">
                  <a:latin typeface="Comic Sans MS" panose="030F0702030302020204" pitchFamily="66" charset="0"/>
                </a:rPr>
                <a:t>  </a:t>
              </a:r>
              <a:endParaRPr lang="el-GR" sz="2400" b="1" i="1" dirty="0">
                <a:latin typeface="Comic Sans MS" panose="030F0702030302020204" pitchFamily="66" charset="0"/>
              </a:endParaRPr>
            </a:p>
          </p:txBody>
        </p:sp>
        <p:sp>
          <p:nvSpPr>
            <p:cNvPr id="22" name="Δεξί βέλος 21"/>
            <p:cNvSpPr/>
            <p:nvPr/>
          </p:nvSpPr>
          <p:spPr>
            <a:xfrm>
              <a:off x="5466679" y="4026352"/>
              <a:ext cx="32991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sp>
        <p:nvSpPr>
          <p:cNvPr id="56" name="Δεξί βέλος 55"/>
          <p:cNvSpPr/>
          <p:nvPr/>
        </p:nvSpPr>
        <p:spPr>
          <a:xfrm>
            <a:off x="7918975" y="4365309"/>
            <a:ext cx="337446"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3" name="Ορθογώνιο 22"/>
          <p:cNvSpPr/>
          <p:nvPr/>
        </p:nvSpPr>
        <p:spPr>
          <a:xfrm>
            <a:off x="8306770" y="4107043"/>
            <a:ext cx="1454244" cy="461665"/>
          </a:xfrm>
          <a:prstGeom prst="rect">
            <a:avLst/>
          </a:prstGeom>
        </p:spPr>
        <p:txBody>
          <a:bodyPr wrap="none">
            <a:spAutoFit/>
          </a:bodyPr>
          <a:lstStyle/>
          <a:p>
            <a:r>
              <a:rPr lang="el-GR" sz="2400" b="1" i="1" dirty="0">
                <a:latin typeface="Comic Sans MS" panose="030F0702030302020204" pitchFamily="66" charset="0"/>
              </a:rPr>
              <a:t> </a:t>
            </a:r>
            <a:r>
              <a:rPr lang="en-US" sz="2400" b="1" i="1" dirty="0" err="1">
                <a:latin typeface="Comic Sans MS" panose="030F0702030302020204" pitchFamily="66" charset="0"/>
              </a:rPr>
              <a:t>gt</a:t>
            </a:r>
            <a:r>
              <a:rPr lang="en-US" sz="2400" b="1" baseline="-25000" dirty="0">
                <a:latin typeface="Comic Sans MS" panose="030F0702030302020204" pitchFamily="66" charset="0"/>
              </a:rPr>
              <a:t> </a:t>
            </a:r>
            <a:r>
              <a:rPr lang="en-US" sz="2400" b="1" i="1" dirty="0" smtClean="0">
                <a:latin typeface="Comic Sans MS" panose="030F0702030302020204" pitchFamily="66" charset="0"/>
              </a:rPr>
              <a:t>= </a:t>
            </a:r>
            <a:r>
              <a:rPr lang="el-GR" sz="2400" b="1" i="1" dirty="0">
                <a:latin typeface="Comic Sans MS" panose="030F0702030302020204" pitchFamily="66" charset="0"/>
              </a:rPr>
              <a:t>υ</a:t>
            </a:r>
            <a:r>
              <a:rPr lang="el-GR" sz="2400" b="1" baseline="-25000" dirty="0">
                <a:latin typeface="Comic Sans MS" panose="030F0702030302020204" pitchFamily="66" charset="0"/>
              </a:rPr>
              <a:t>0</a:t>
            </a:r>
            <a:r>
              <a:rPr lang="el-GR" sz="2400" b="1" i="1" dirty="0">
                <a:latin typeface="Comic Sans MS" panose="030F0702030302020204" pitchFamily="66" charset="0"/>
              </a:rPr>
              <a:t> </a:t>
            </a:r>
            <a:endParaRPr lang="el-GR" sz="2400" dirty="0"/>
          </a:p>
        </p:txBody>
      </p:sp>
      <mc:AlternateContent xmlns:mc="http://schemas.openxmlformats.org/markup-compatibility/2006">
        <mc:Choice xmlns:a14="http://schemas.microsoft.com/office/drawing/2010/main" Requires="a14">
          <p:sp>
            <p:nvSpPr>
              <p:cNvPr id="24" name="TextBox 23"/>
              <p:cNvSpPr txBox="1"/>
              <p:nvPr/>
            </p:nvSpPr>
            <p:spPr>
              <a:xfrm>
                <a:off x="5060974" y="5413447"/>
                <a:ext cx="2599836"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𝒉</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l-GR" sz="2400" b="1" i="1" smtClean="0">
                              <a:latin typeface="Cambria Math" panose="02040503050406030204" pitchFamily="18" charset="0"/>
                            </a:rPr>
                            <m:t>𝝊</m:t>
                          </m:r>
                        </m:e>
                        <m:sub>
                          <m:r>
                            <a:rPr lang="el-GR" sz="2400" b="1" i="1" smtClean="0">
                              <a:latin typeface="Cambria Math" panose="02040503050406030204" pitchFamily="18" charset="0"/>
                            </a:rPr>
                            <m:t>𝟎</m:t>
                          </m:r>
                        </m:sub>
                      </m:sSub>
                      <m:r>
                        <a:rPr lang="en-US" sz="2400" b="1" i="1" smtClean="0">
                          <a:latin typeface="Cambria Math" panose="02040503050406030204" pitchFamily="18" charset="0"/>
                        </a:rPr>
                        <m:t>𝒕</m:t>
                      </m:r>
                      <m:r>
                        <a:rPr lang="en-US" sz="2400" b="1" i="1" smtClean="0">
                          <a:latin typeface="Cambria Math" panose="02040503050406030204" pitchFamily="18" charset="0"/>
                        </a:rPr>
                        <m:t> − </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𝒈</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𝒕</m:t>
                          </m:r>
                        </m:e>
                        <m:sup>
                          <m:r>
                            <a:rPr lang="en-US" sz="2400" b="1" i="1" smtClean="0">
                              <a:latin typeface="Cambria Math" panose="02040503050406030204" pitchFamily="18" charset="0"/>
                            </a:rPr>
                            <m:t>𝟐</m:t>
                          </m:r>
                        </m:sup>
                      </m:sSup>
                    </m:oMath>
                  </m:oMathPara>
                </a14:m>
                <a:endParaRPr lang="el-GR" sz="2400" b="1" dirty="0"/>
              </a:p>
            </p:txBody>
          </p:sp>
        </mc:Choice>
        <mc:Fallback>
          <p:sp>
            <p:nvSpPr>
              <p:cNvPr id="24" name="TextBox 23"/>
              <p:cNvSpPr txBox="1">
                <a:spLocks noRot="1" noChangeAspect="1" noMove="1" noResize="1" noEditPoints="1" noAdjustHandles="1" noChangeArrowheads="1" noChangeShapeType="1" noTextEdit="1"/>
              </p:cNvSpPr>
              <p:nvPr/>
            </p:nvSpPr>
            <p:spPr>
              <a:xfrm>
                <a:off x="5060974" y="5413447"/>
                <a:ext cx="2599836" cy="783804"/>
              </a:xfrm>
              <a:prstGeom prst="rect">
                <a:avLst/>
              </a:prstGeom>
              <a:blipFill>
                <a:blip r:embed="rId4"/>
                <a:stretch>
                  <a:fillRect/>
                </a:stretch>
              </a:blipFill>
            </p:spPr>
            <p:txBody>
              <a:bodyPr/>
              <a:lstStyle/>
              <a:p>
                <a:r>
                  <a:rPr lang="el-GR">
                    <a:noFill/>
                  </a:rPr>
                  <a:t> </a:t>
                </a:r>
              </a:p>
            </p:txBody>
          </p:sp>
        </mc:Fallback>
      </mc:AlternateContent>
      <p:sp>
        <p:nvSpPr>
          <p:cNvPr id="60" name="Δεξί βέλος 59"/>
          <p:cNvSpPr/>
          <p:nvPr/>
        </p:nvSpPr>
        <p:spPr>
          <a:xfrm>
            <a:off x="7711158" y="5813045"/>
            <a:ext cx="32991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 name="Ορθογώνιο 2"/>
              <p:cNvSpPr/>
              <p:nvPr/>
            </p:nvSpPr>
            <p:spPr>
              <a:xfrm>
                <a:off x="1803308" y="3360195"/>
                <a:ext cx="39946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1400" b="1" i="1">
                              <a:solidFill>
                                <a:srgbClr val="006600"/>
                              </a:solidFill>
                              <a:effectLst>
                                <a:outerShdw blurRad="38100" dist="38100" dir="2700000" algn="tl">
                                  <a:srgbClr val="000000">
                                    <a:alpha val="43137"/>
                                  </a:srgbClr>
                                </a:outerShdw>
                              </a:effectLst>
                              <a:latin typeface="Cambria Math" panose="02040503050406030204" pitchFamily="18" charset="0"/>
                            </a:rPr>
                            <m:t>𝝊</m:t>
                          </m:r>
                        </m:e>
                      </m:acc>
                      <m:r>
                        <a:rPr lang="el-GR" sz="1400" b="1" i="1" baseline="-25000">
                          <a:solidFill>
                            <a:srgbClr val="0066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1400" dirty="0"/>
              </a:p>
            </p:txBody>
          </p:sp>
        </mc:Choice>
        <mc:Fallback xmlns="">
          <p:sp>
            <p:nvSpPr>
              <p:cNvPr id="3" name="Ορθογώνιο 2"/>
              <p:cNvSpPr>
                <a:spLocks noRot="1" noChangeAspect="1" noMove="1" noResize="1" noEditPoints="1" noAdjustHandles="1" noChangeArrowheads="1" noChangeShapeType="1" noTextEdit="1"/>
              </p:cNvSpPr>
              <p:nvPr/>
            </p:nvSpPr>
            <p:spPr>
              <a:xfrm>
                <a:off x="1803308" y="3360195"/>
                <a:ext cx="399468" cy="307777"/>
              </a:xfrm>
              <a:prstGeom prst="rect">
                <a:avLst/>
              </a:prstGeom>
              <a:blipFill>
                <a:blip r:embed="rId2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916731" y="1215215"/>
                <a:ext cx="4844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6600"/>
                              </a:solidFill>
                              <a:latin typeface="Cambria Math" panose="02040503050406030204" pitchFamily="18" charset="0"/>
                            </a:rPr>
                          </m:ctrlPr>
                        </m:accPr>
                        <m:e>
                          <m:r>
                            <a:rPr lang="el-GR" sz="1400" b="1" i="1" smtClean="0">
                              <a:solidFill>
                                <a:srgbClr val="006600"/>
                              </a:solidFill>
                              <a:latin typeface="Cambria Math" panose="02040503050406030204" pitchFamily="18" charset="0"/>
                            </a:rPr>
                            <m:t>𝝊</m:t>
                          </m:r>
                        </m:e>
                      </m:acc>
                      <m:r>
                        <a:rPr lang="el-GR" sz="1400" b="1" i="1" smtClean="0">
                          <a:solidFill>
                            <a:srgbClr val="006600"/>
                          </a:solidFill>
                          <a:latin typeface="Cambria Math" panose="02040503050406030204" pitchFamily="18" charset="0"/>
                        </a:rPr>
                        <m:t>=</m:t>
                      </m:r>
                      <m:r>
                        <a:rPr lang="el-GR" sz="1400" b="1" i="1" smtClean="0">
                          <a:solidFill>
                            <a:srgbClr val="006600"/>
                          </a:solidFill>
                          <a:latin typeface="Cambria Math" panose="02040503050406030204" pitchFamily="18" charset="0"/>
                        </a:rPr>
                        <m:t>𝟎</m:t>
                      </m:r>
                    </m:oMath>
                  </m:oMathPara>
                </a14:m>
                <a:endParaRPr lang="el-GR" sz="1400" b="1" dirty="0">
                  <a:solidFill>
                    <a:srgbClr val="0066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16731" y="1215215"/>
                <a:ext cx="484492" cy="215444"/>
              </a:xfrm>
              <a:prstGeom prst="rect">
                <a:avLst/>
              </a:prstGeom>
              <a:blipFill>
                <a:blip r:embed="rId22"/>
                <a:stretch>
                  <a:fillRect l="-3750" r="-6250"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9" name="Ορθογώνιο 58"/>
              <p:cNvSpPr/>
              <p:nvPr/>
            </p:nvSpPr>
            <p:spPr>
              <a:xfrm>
                <a:off x="1492808" y="4548479"/>
                <a:ext cx="334317"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xmlns="">
          <p:sp>
            <p:nvSpPr>
              <p:cNvPr id="59" name="Ορθογώνιο 58"/>
              <p:cNvSpPr>
                <a:spLocks noRot="1" noChangeAspect="1" noMove="1" noResize="1" noEditPoints="1" noAdjustHandles="1" noChangeArrowheads="1" noChangeShapeType="1" noTextEdit="1"/>
              </p:cNvSpPr>
              <p:nvPr/>
            </p:nvSpPr>
            <p:spPr>
              <a:xfrm>
                <a:off x="1492808" y="4548479"/>
                <a:ext cx="334317" cy="307777"/>
              </a:xfrm>
              <a:prstGeom prst="rect">
                <a:avLst/>
              </a:prstGeom>
              <a:blipFill>
                <a:blip r:embed="rId2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1" name="Ορθογώνιο 60"/>
              <p:cNvSpPr/>
              <p:nvPr/>
            </p:nvSpPr>
            <p:spPr>
              <a:xfrm>
                <a:off x="1492809" y="2046981"/>
                <a:ext cx="36580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xmlns="">
          <p:sp>
            <p:nvSpPr>
              <p:cNvPr id="61" name="Ορθογώνιο 60"/>
              <p:cNvSpPr>
                <a:spLocks noRot="1" noChangeAspect="1" noMove="1" noResize="1" noEditPoints="1" noAdjustHandles="1" noChangeArrowheads="1" noChangeShapeType="1" noTextEdit="1"/>
              </p:cNvSpPr>
              <p:nvPr/>
            </p:nvSpPr>
            <p:spPr>
              <a:xfrm>
                <a:off x="1492809" y="2046981"/>
                <a:ext cx="365806" cy="307777"/>
              </a:xfrm>
              <a:prstGeom prst="rect">
                <a:avLst/>
              </a:prstGeom>
              <a:blipFill>
                <a:blip r:embed="rId2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912873" y="1778137"/>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912873" y="1778137"/>
                <a:ext cx="161903" cy="215444"/>
              </a:xfrm>
              <a:prstGeom prst="rect">
                <a:avLst/>
              </a:prstGeom>
              <a:blipFill>
                <a:blip r:embed="rId25"/>
                <a:stretch>
                  <a:fillRect l="-30769" r="-26923" b="-22857"/>
                </a:stretch>
              </a:blipFill>
            </p:spPr>
            <p:txBody>
              <a:bodyPr/>
              <a:lstStyle/>
              <a:p>
                <a:r>
                  <a:rPr lang="el-GR">
                    <a:noFill/>
                  </a:rPr>
                  <a:t> </a:t>
                </a:r>
              </a:p>
            </p:txBody>
          </p:sp>
        </mc:Fallback>
      </mc:AlternateContent>
      <p:grpSp>
        <p:nvGrpSpPr>
          <p:cNvPr id="29" name="Ομάδα 28"/>
          <p:cNvGrpSpPr/>
          <p:nvPr/>
        </p:nvGrpSpPr>
        <p:grpSpPr>
          <a:xfrm>
            <a:off x="1009011" y="2544285"/>
            <a:ext cx="1049848" cy="929120"/>
            <a:chOff x="1009011" y="2544285"/>
            <a:chExt cx="1049848" cy="929120"/>
          </a:xfrm>
        </p:grpSpPr>
        <p:grpSp>
          <p:nvGrpSpPr>
            <p:cNvPr id="21" name="Ομάδα 20"/>
            <p:cNvGrpSpPr/>
            <p:nvPr/>
          </p:nvGrpSpPr>
          <p:grpSpPr>
            <a:xfrm>
              <a:off x="1009011" y="2544285"/>
              <a:ext cx="919715" cy="849312"/>
              <a:chOff x="510623" y="2033588"/>
              <a:chExt cx="919715" cy="849312"/>
            </a:xfrm>
          </p:grpSpPr>
          <p:grpSp>
            <p:nvGrpSpPr>
              <p:cNvPr id="19" name="Ομάδα 18"/>
              <p:cNvGrpSpPr/>
              <p:nvPr/>
            </p:nvGrpSpPr>
            <p:grpSpPr>
              <a:xfrm>
                <a:off x="767210" y="2033588"/>
                <a:ext cx="663128" cy="849312"/>
                <a:chOff x="767210" y="2033588"/>
                <a:chExt cx="663128" cy="849312"/>
              </a:xfrm>
            </p:grpSpPr>
            <p:grpSp>
              <p:nvGrpSpPr>
                <p:cNvPr id="12327" name="Group 39"/>
                <p:cNvGrpSpPr>
                  <a:grpSpLocks/>
                </p:cNvGrpSpPr>
                <p:nvPr/>
              </p:nvGrpSpPr>
              <p:grpSpPr bwMode="auto">
                <a:xfrm>
                  <a:off x="1227138" y="2033588"/>
                  <a:ext cx="203200" cy="849312"/>
                  <a:chOff x="773" y="1281"/>
                  <a:chExt cx="128" cy="535"/>
                </a:xfrm>
              </p:grpSpPr>
              <p:sp>
                <p:nvSpPr>
                  <p:cNvPr id="12304" name="Oval 16"/>
                  <p:cNvSpPr>
                    <a:spLocks noChangeArrowheads="1"/>
                  </p:cNvSpPr>
                  <p:nvPr/>
                </p:nvSpPr>
                <p:spPr bwMode="auto">
                  <a:xfrm>
                    <a:off x="773" y="1281"/>
                    <a:ext cx="128" cy="134"/>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12307" name="Line 19"/>
                  <p:cNvSpPr>
                    <a:spLocks noChangeShapeType="1"/>
                  </p:cNvSpPr>
                  <p:nvPr/>
                </p:nvSpPr>
                <p:spPr bwMode="auto">
                  <a:xfrm>
                    <a:off x="837" y="1414"/>
                    <a:ext cx="0" cy="40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310" name="Line 22"/>
                  <p:cNvSpPr>
                    <a:spLocks noChangeShapeType="1"/>
                  </p:cNvSpPr>
                  <p:nvPr/>
                </p:nvSpPr>
                <p:spPr bwMode="auto">
                  <a:xfrm>
                    <a:off x="837" y="1414"/>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cxnSp>
              <p:nvCxnSpPr>
                <p:cNvPr id="18" name="Ευθύγραμμο βέλος σύνδεσης 17"/>
                <p:cNvCxnSpPr/>
                <p:nvPr/>
              </p:nvCxnSpPr>
              <p:spPr>
                <a:xfrm flipV="1">
                  <a:off x="767210" y="2244725"/>
                  <a:ext cx="0" cy="3960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10623" y="2302193"/>
                <a:ext cx="256587" cy="338554"/>
              </a:xfrm>
              <a:prstGeom prst="rect">
                <a:avLst/>
              </a:prstGeom>
              <a:noFill/>
            </p:spPr>
            <p:txBody>
              <a:bodyPr wrap="square" rtlCol="0">
                <a:spAutoFit/>
              </a:bodyPr>
              <a:lstStyle/>
              <a:p>
                <a:r>
                  <a:rPr lang="en-US" sz="1600" b="1" dirty="0">
                    <a:latin typeface="Comic Sans MS" panose="030F0702030302020204" pitchFamily="66" charset="0"/>
                  </a:rPr>
                  <a:t>+</a:t>
                </a:r>
                <a:endParaRPr lang="el-GR" sz="1600" b="1"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62" name="Ορθογώνιο 61"/>
                <p:cNvSpPr/>
                <p:nvPr/>
              </p:nvSpPr>
              <p:spPr>
                <a:xfrm>
                  <a:off x="1461320" y="3165628"/>
                  <a:ext cx="36580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xmlns="">
            <p:sp>
              <p:nvSpPr>
                <p:cNvPr id="62" name="Ορθογώνιο 61"/>
                <p:cNvSpPr>
                  <a:spLocks noRot="1" noChangeAspect="1" noMove="1" noResize="1" noEditPoints="1" noAdjustHandles="1" noChangeArrowheads="1" noChangeShapeType="1" noTextEdit="1"/>
                </p:cNvSpPr>
                <p:nvPr/>
              </p:nvSpPr>
              <p:spPr>
                <a:xfrm>
                  <a:off x="1461320" y="3165628"/>
                  <a:ext cx="365806" cy="307777"/>
                </a:xfrm>
                <a:prstGeom prst="rect">
                  <a:avLst/>
                </a:prstGeom>
                <a:blipFill>
                  <a:blip r:embed="rId2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1896956" y="2937279"/>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1896956" y="2937279"/>
                  <a:ext cx="161903" cy="215444"/>
                </a:xfrm>
                <a:prstGeom prst="rect">
                  <a:avLst/>
                </a:prstGeom>
                <a:blipFill>
                  <a:blip r:embed="rId27"/>
                  <a:stretch>
                    <a:fillRect l="-25926" r="-25926" b="-22857"/>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4" name="TextBox 63"/>
              <p:cNvSpPr txBox="1"/>
              <p:nvPr/>
            </p:nvSpPr>
            <p:spPr>
              <a:xfrm>
                <a:off x="1896956" y="4292863"/>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896956" y="4292863"/>
                <a:ext cx="161903" cy="215444"/>
              </a:xfrm>
              <a:prstGeom prst="rect">
                <a:avLst/>
              </a:prstGeom>
              <a:blipFill>
                <a:blip r:embed="rId28"/>
                <a:stretch>
                  <a:fillRect l="-25926" r="-25926" b="-22222"/>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57" name="Rectangle 4"/>
              <p:cNvSpPr>
                <a:spLocks noChangeArrowheads="1"/>
              </p:cNvSpPr>
              <p:nvPr/>
            </p:nvSpPr>
            <p:spPr bwMode="auto">
              <a:xfrm>
                <a:off x="2626736" y="127006"/>
                <a:ext cx="7468312" cy="9207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CC99FF"/>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Σώμα βάρους </a:t>
                </a:r>
                <a14:m>
                  <m:oMath xmlns:m="http://schemas.openxmlformats.org/officeDocument/2006/math">
                    <m:acc>
                      <m:accPr>
                        <m:chr m:val="⃗"/>
                        <m:ctrlPr>
                          <a:rPr lang="el-GR" sz="2800" b="1" i="1">
                            <a:solidFill>
                              <a:schemeClr val="tx1"/>
                            </a:solidFill>
                            <a:latin typeface="Cambria Math" panose="02040503050406030204" pitchFamily="18" charset="0"/>
                          </a:rPr>
                        </m:ctrlPr>
                      </m:accPr>
                      <m:e>
                        <m:r>
                          <a:rPr lang="en-US" sz="2800" b="1" i="1">
                            <a:solidFill>
                              <a:schemeClr val="tx1"/>
                            </a:solidFill>
                            <a:latin typeface="Cambria Math" panose="02040503050406030204" pitchFamily="18" charset="0"/>
                          </a:rPr>
                          <m:t>𝒘</m:t>
                        </m:r>
                      </m:e>
                    </m:acc>
                  </m:oMath>
                </a14:m>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εκτοξεύεται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κατακόρυφα προς τα πάνω με αρχική </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ταχύτητα</a:t>
                </a:r>
                <a:r>
                  <a:rPr lang="en-US"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a:t>
                </a:r>
                <a14:m>
                  <m:oMath xmlns:m="http://schemas.openxmlformats.org/officeDocument/2006/math">
                    <m:acc>
                      <m:accPr>
                        <m:chr m:val="⃗"/>
                        <m:ctrlPr>
                          <a:rPr lang="el-GR" sz="28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2800" b="1" i="1">
                            <a:solidFill>
                              <a:srgbClr val="006600"/>
                            </a:solidFill>
                            <a:effectLst>
                              <a:outerShdw blurRad="38100" dist="38100" dir="2700000" algn="tl">
                                <a:srgbClr val="000000">
                                  <a:alpha val="43137"/>
                                </a:srgbClr>
                              </a:outerShdw>
                            </a:effectLst>
                            <a:latin typeface="Cambria Math" panose="02040503050406030204" pitchFamily="18" charset="0"/>
                          </a:rPr>
                          <m:t>𝝊</m:t>
                        </m:r>
                      </m:e>
                    </m:acc>
                    <m:r>
                      <a:rPr lang="el-GR" sz="2800" b="1" i="1" baseline="-25000">
                        <a:solidFill>
                          <a:srgbClr val="006600"/>
                        </a:solidFill>
                        <a:effectLst>
                          <a:outerShdw blurRad="38100" dist="38100" dir="2700000" algn="tl">
                            <a:srgbClr val="000000">
                              <a:alpha val="43137"/>
                            </a:srgbClr>
                          </a:outerShdw>
                        </a:effectLst>
                        <a:latin typeface="Cambria Math" panose="02040503050406030204" pitchFamily="18" charset="0"/>
                      </a:rPr>
                      <m:t>𝟎</m:t>
                    </m:r>
                  </m:oMath>
                </a14:m>
                <a:r>
                  <a:rPr lang="el-GR" sz="2800" b="1" dirty="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57" name="Rectangle 4"/>
              <p:cNvSpPr>
                <a:spLocks noRot="1" noChangeAspect="1" noMove="1" noResize="1" noEditPoints="1" noAdjustHandles="1" noChangeArrowheads="1" noChangeShapeType="1" noTextEdit="1"/>
              </p:cNvSpPr>
              <p:nvPr/>
            </p:nvSpPr>
            <p:spPr bwMode="auto">
              <a:xfrm>
                <a:off x="2626736" y="127006"/>
                <a:ext cx="7468312" cy="920774"/>
              </a:xfrm>
              <a:prstGeom prst="rect">
                <a:avLst/>
              </a:prstGeom>
              <a:blipFill>
                <a:blip r:embed="rId29"/>
                <a:stretch>
                  <a:fillRect t="-16556" r="-898" b="-390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Tree>
    <p:extLst>
      <p:ext uri="{BB962C8B-B14F-4D97-AF65-F5344CB8AC3E}">
        <p14:creationId xmlns:p14="http://schemas.microsoft.com/office/powerpoint/2010/main" val="312913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2000" fill="hold"/>
                                        <p:tgtEl>
                                          <p:spTgt spid="57"/>
                                        </p:tgtEl>
                                        <p:attrNameLst>
                                          <p:attrName>ppt_x</p:attrName>
                                        </p:attrNameLst>
                                      </p:cBhvr>
                                      <p:tavLst>
                                        <p:tav tm="0">
                                          <p:val>
                                            <p:strVal val="#ppt_x-.2"/>
                                          </p:val>
                                        </p:tav>
                                        <p:tav tm="100000">
                                          <p:val>
                                            <p:strVal val="#ppt_x"/>
                                          </p:val>
                                        </p:tav>
                                      </p:tavLst>
                                    </p:anim>
                                    <p:anim calcmode="lin" valueType="num">
                                      <p:cBhvr>
                                        <p:cTn id="8" dur="2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9" dur="20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325"/>
                                        </p:tgtEl>
                                        <p:attrNameLst>
                                          <p:attrName>style.visibility</p:attrName>
                                        </p:attrNameLst>
                                      </p:cBhvr>
                                      <p:to>
                                        <p:strVal val="visible"/>
                                      </p:to>
                                    </p:set>
                                    <p:animEffect transition="in" filter="wipe(down)">
                                      <p:cBhvr>
                                        <p:cTn id="14" dur="1000"/>
                                        <p:tgtEl>
                                          <p:spTgt spid="12325"/>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nodeType="withGroup">
                            <p:stCondLst>
                              <p:cond delay="1750"/>
                            </p:stCondLst>
                            <p:childTnLst>
                              <p:par>
                                <p:cTn id="20" presetID="22" presetClass="entr" presetSubtype="1" fill="hold" nodeType="afterEffect">
                                  <p:stCondLst>
                                    <p:cond delay="500"/>
                                  </p:stCondLst>
                                  <p:childTnLst>
                                    <p:set>
                                      <p:cBhvr>
                                        <p:cTn id="21" dur="1" fill="hold">
                                          <p:stCondLst>
                                            <p:cond delay="0"/>
                                          </p:stCondLst>
                                        </p:cTn>
                                        <p:tgtEl>
                                          <p:spTgt spid="12326"/>
                                        </p:tgtEl>
                                        <p:attrNameLst>
                                          <p:attrName>style.visibility</p:attrName>
                                        </p:attrNameLst>
                                      </p:cBhvr>
                                      <p:to>
                                        <p:strVal val="visible"/>
                                      </p:to>
                                    </p:set>
                                    <p:animEffect transition="in" filter="wipe(up)">
                                      <p:cBhvr>
                                        <p:cTn id="22" dur="1000"/>
                                        <p:tgtEl>
                                          <p:spTgt spid="12326"/>
                                        </p:tgtEl>
                                      </p:cBhvr>
                                    </p:animEffect>
                                  </p:childTnLst>
                                </p:cTn>
                              </p:par>
                            </p:childTnLst>
                          </p:cTn>
                        </p:par>
                        <p:par>
                          <p:cTn id="23" fill="hold">
                            <p:stCondLst>
                              <p:cond delay="3250"/>
                            </p:stCondLst>
                            <p:childTnLst>
                              <p:par>
                                <p:cTn id="24" presetID="10"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dissolve">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1000"/>
                                        <p:tgtEl>
                                          <p:spTgt spid="6"/>
                                        </p:tgtEl>
                                      </p:cBhvr>
                                    </p:animEffect>
                                  </p:childTnLst>
                                </p:cTn>
                              </p:par>
                            </p:childTnLst>
                          </p:cTn>
                        </p:par>
                        <p:par>
                          <p:cTn id="46" fill="hold">
                            <p:stCondLst>
                              <p:cond delay="1000"/>
                            </p:stCondLst>
                            <p:childTnLst>
                              <p:par>
                                <p:cTn id="47" presetID="10" presetClass="entr" presetSubtype="0" fill="hold" nodeType="afterEffect">
                                  <p:stCondLst>
                                    <p:cond delay="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dissolve">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outVertical)">
                                      <p:cBhvr>
                                        <p:cTn id="64" dur="1000"/>
                                        <p:tgtEl>
                                          <p:spTgt spid="12"/>
                                        </p:tgtEl>
                                      </p:cBhvr>
                                    </p:animEffect>
                                  </p:childTnLst>
                                </p:cTn>
                              </p:par>
                            </p:childTnLst>
                          </p:cTn>
                        </p:par>
                        <p:par>
                          <p:cTn id="65" fill="hold">
                            <p:stCondLst>
                              <p:cond delay="1000"/>
                            </p:stCondLst>
                            <p:childTnLst>
                              <p:par>
                                <p:cTn id="66" presetID="9" presetClass="entr" presetSubtype="0" fill="hold" nodeType="afterEffect">
                                  <p:stCondLst>
                                    <p:cond delay="500"/>
                                  </p:stCondLst>
                                  <p:childTnLst>
                                    <p:set>
                                      <p:cBhvr>
                                        <p:cTn id="67" dur="1" fill="hold">
                                          <p:stCondLst>
                                            <p:cond delay="0"/>
                                          </p:stCondLst>
                                        </p:cTn>
                                        <p:tgtEl>
                                          <p:spTgt spid="11"/>
                                        </p:tgtEl>
                                        <p:attrNameLst>
                                          <p:attrName>style.visibility</p:attrName>
                                        </p:attrNameLst>
                                      </p:cBhvr>
                                      <p:to>
                                        <p:strVal val="visible"/>
                                      </p:to>
                                    </p:set>
                                    <p:animEffect transition="in" filter="dissolve">
                                      <p:cBhvr>
                                        <p:cTn id="68" dur="500"/>
                                        <p:tgtEl>
                                          <p:spTgt spid="11"/>
                                        </p:tgtEl>
                                      </p:cBhvr>
                                    </p:animEffect>
                                  </p:childTnLst>
                                </p:cTn>
                              </p:par>
                            </p:childTnLst>
                          </p:cTn>
                        </p:par>
                        <p:par>
                          <p:cTn id="69" fill="hold">
                            <p:stCondLst>
                              <p:cond delay="2000"/>
                            </p:stCondLst>
                            <p:childTnLst>
                              <p:par>
                                <p:cTn id="70" presetID="10" presetClass="entr" presetSubtype="0" fill="hold" grpId="0" nodeType="afterEffect">
                                  <p:stCondLst>
                                    <p:cond delay="25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2750"/>
                            </p:stCondLst>
                            <p:childTnLst>
                              <p:par>
                                <p:cTn id="74" presetID="10" presetClass="entr" presetSubtype="0" fill="hold" grpId="0" nodeType="afterEffect">
                                  <p:stCondLst>
                                    <p:cond delay="25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childTnLst>
                          </p:cTn>
                        </p:par>
                        <p:par>
                          <p:cTn id="77" fill="hold">
                            <p:stCondLst>
                              <p:cond delay="3500"/>
                            </p:stCondLst>
                            <p:childTnLst>
                              <p:par>
                                <p:cTn id="78" presetID="10" presetClass="entr" presetSubtype="0"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500"/>
                                        <p:tgtEl>
                                          <p:spTgt spid="56"/>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repeatCount="200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1000" fill="hold"/>
                                        <p:tgtEl>
                                          <p:spTgt spid="15"/>
                                        </p:tgtEl>
                                        <p:attrNameLst>
                                          <p:attrName>ppt_w</p:attrName>
                                        </p:attrNameLst>
                                      </p:cBhvr>
                                      <p:tavLst>
                                        <p:tav tm="0">
                                          <p:val>
                                            <p:fltVal val="0"/>
                                          </p:val>
                                        </p:tav>
                                        <p:tav tm="100000">
                                          <p:val>
                                            <p:strVal val="#ppt_w"/>
                                          </p:val>
                                        </p:tav>
                                      </p:tavLst>
                                    </p:anim>
                                    <p:anim calcmode="lin" valueType="num">
                                      <p:cBhvr>
                                        <p:cTn id="100" dur="1000" fill="hold"/>
                                        <p:tgtEl>
                                          <p:spTgt spid="15"/>
                                        </p:tgtEl>
                                        <p:attrNameLst>
                                          <p:attrName>ppt_h</p:attrName>
                                        </p:attrNameLst>
                                      </p:cBhvr>
                                      <p:tavLst>
                                        <p:tav tm="0">
                                          <p:val>
                                            <p:fltVal val="0"/>
                                          </p:val>
                                        </p:tav>
                                        <p:tav tm="100000">
                                          <p:val>
                                            <p:strVal val="#ppt_h"/>
                                          </p:val>
                                        </p:tav>
                                      </p:tavLst>
                                    </p:anim>
                                    <p:animEffect transition="in" filter="fade">
                                      <p:cBhvr>
                                        <p:cTn id="101" dur="1000"/>
                                        <p:tgtEl>
                                          <p:spTgt spid="15"/>
                                        </p:tgtEl>
                                      </p:cBhvr>
                                    </p:animEffect>
                                  </p:childTnLst>
                                </p:cTn>
                              </p:par>
                            </p:childTnLst>
                          </p:cTn>
                        </p:par>
                        <p:par>
                          <p:cTn id="102" fill="hold">
                            <p:stCondLst>
                              <p:cond delay="2000"/>
                            </p:stCondLst>
                            <p:childTnLst>
                              <p:par>
                                <p:cTn id="103" presetID="9" presetClass="entr" presetSubtype="0" fill="hold" grpId="0" nodeType="afterEffect">
                                  <p:stCondLst>
                                    <p:cond delay="500"/>
                                  </p:stCondLst>
                                  <p:childTnLst>
                                    <p:set>
                                      <p:cBhvr>
                                        <p:cTn id="104" dur="1" fill="hold">
                                          <p:stCondLst>
                                            <p:cond delay="0"/>
                                          </p:stCondLst>
                                        </p:cTn>
                                        <p:tgtEl>
                                          <p:spTgt spid="13"/>
                                        </p:tgtEl>
                                        <p:attrNameLst>
                                          <p:attrName>style.visibility</p:attrName>
                                        </p:attrNameLst>
                                      </p:cBhvr>
                                      <p:to>
                                        <p:strVal val="visible"/>
                                      </p:to>
                                    </p:set>
                                    <p:animEffect transition="in" filter="dissolve">
                                      <p:cBhvr>
                                        <p:cTn id="105" dur="1500"/>
                                        <p:tgtEl>
                                          <p:spTgt spid="1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dissolve">
                                      <p:cBhvr>
                                        <p:cTn id="110" dur="1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left)">
                                      <p:cBhvr>
                                        <p:cTn id="115" dur="10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500"/>
                            </p:stCondLst>
                            <p:childTnLst>
                              <p:par>
                                <p:cTn id="122" presetID="53" presetClass="entr" presetSubtype="16" repeatCount="200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 calcmode="lin" valueType="num">
                                      <p:cBhvr>
                                        <p:cTn id="124" dur="1000" fill="hold"/>
                                        <p:tgtEl>
                                          <p:spTgt spid="16"/>
                                        </p:tgtEl>
                                        <p:attrNameLst>
                                          <p:attrName>ppt_w</p:attrName>
                                        </p:attrNameLst>
                                      </p:cBhvr>
                                      <p:tavLst>
                                        <p:tav tm="0">
                                          <p:val>
                                            <p:fltVal val="0"/>
                                          </p:val>
                                        </p:tav>
                                        <p:tav tm="100000">
                                          <p:val>
                                            <p:strVal val="#ppt_w"/>
                                          </p:val>
                                        </p:tav>
                                      </p:tavLst>
                                    </p:anim>
                                    <p:anim calcmode="lin" valueType="num">
                                      <p:cBhvr>
                                        <p:cTn id="125" dur="1000" fill="hold"/>
                                        <p:tgtEl>
                                          <p:spTgt spid="16"/>
                                        </p:tgtEl>
                                        <p:attrNameLst>
                                          <p:attrName>ppt_h</p:attrName>
                                        </p:attrNameLst>
                                      </p:cBhvr>
                                      <p:tavLst>
                                        <p:tav tm="0">
                                          <p:val>
                                            <p:fltVal val="0"/>
                                          </p:val>
                                        </p:tav>
                                        <p:tav tm="100000">
                                          <p:val>
                                            <p:strVal val="#ppt_h"/>
                                          </p:val>
                                        </p:tav>
                                      </p:tavLst>
                                    </p:anim>
                                    <p:animEffect transition="in" filter="fade">
                                      <p:cBhvr>
                                        <p:cTn id="1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p:bldP spid="16" grpId="0"/>
      <p:bldP spid="56" grpId="0" animBg="1"/>
      <p:bldP spid="23" grpId="0"/>
      <p:bldP spid="24" grpId="0"/>
      <p:bldP spid="60" grpId="0" animBg="1"/>
      <p:bldP spid="3" grpId="0"/>
      <p:bldP spid="26" grpId="0"/>
      <p:bldP spid="59" grpId="0"/>
      <p:bldP spid="61" grpId="0"/>
      <p:bldP spid="28" grpId="0"/>
      <p:bldP spid="64"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1">
                    <a:lumMod val="50000"/>
                  </a:schemeClr>
                </a:solidFill>
              </a:rPr>
              <a:t>Μερκ</a:t>
            </a:r>
            <a:r>
              <a:rPr lang="el-GR" dirty="0" smtClean="0">
                <a:solidFill>
                  <a:schemeClr val="bg1">
                    <a:lumMod val="50000"/>
                  </a:schemeClr>
                </a:solidFill>
              </a:rPr>
              <a:t>. Παναγιωτόπουλος-Φυσικός         </a:t>
            </a:r>
            <a:r>
              <a:rPr lang="en-US" dirty="0" smtClean="0">
                <a:solidFill>
                  <a:schemeClr val="bg1">
                    <a:lumMod val="50000"/>
                  </a:schemeClr>
                </a:solidFill>
              </a:rPr>
              <a:t>www.merkopanas.blogspot.gr</a:t>
            </a:r>
            <a:endParaRPr lang="el-GR" dirty="0">
              <a:solidFill>
                <a:schemeClr val="bg1">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50000"/>
                  </a:schemeClr>
                </a:solidFill>
              </a:rPr>
              <a:pPr/>
              <a:t>17</a:t>
            </a:fld>
            <a:endParaRPr lang="el-GR" dirty="0">
              <a:solidFill>
                <a:schemeClr val="bg1">
                  <a:lumMod val="50000"/>
                </a:schemeClr>
              </a:solidFill>
            </a:endParaRPr>
          </a:p>
        </p:txBody>
      </p:sp>
      <p:sp>
        <p:nvSpPr>
          <p:cNvPr id="6" name="TextBox 5"/>
          <p:cNvSpPr txBox="1"/>
          <p:nvPr/>
        </p:nvSpPr>
        <p:spPr>
          <a:xfrm>
            <a:off x="1326479" y="1367771"/>
            <a:ext cx="8119273"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Από την ιστοσελίδα του Ανδρέα Ι. </a:t>
            </a:r>
            <a:r>
              <a:rPr lang="el-GR" sz="2000" b="1" dirty="0" err="1">
                <a:latin typeface="Comic Sans MS" panose="030F0702030302020204" pitchFamily="66" charset="0"/>
              </a:rPr>
              <a:t>Κασσέτα</a:t>
            </a:r>
            <a:r>
              <a:rPr lang="el-GR" sz="2000" b="1" dirty="0">
                <a:latin typeface="Comic Sans MS" panose="030F0702030302020204" pitchFamily="66" charset="0"/>
              </a:rPr>
              <a:t>  </a:t>
            </a:r>
            <a:r>
              <a:rPr lang="el-GR" sz="2000" b="1" dirty="0">
                <a:latin typeface="Comic Sans MS" panose="030F0702030302020204" pitchFamily="66" charset="0"/>
                <a:hlinkClick r:id="rId2"/>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Διαδικτυακή </a:t>
            </a:r>
            <a:r>
              <a:rPr lang="el-GR" sz="2000" b="1" dirty="0">
                <a:latin typeface="Comic Sans MS" panose="030F0702030302020204" pitchFamily="66" charset="0"/>
              </a:rPr>
              <a:t>παρουσίαση θεωρίας από τον Σωκράτη </a:t>
            </a:r>
            <a:r>
              <a:rPr lang="el-GR" sz="2000" b="1" dirty="0" err="1">
                <a:latin typeface="Comic Sans MS" panose="030F0702030302020204" pitchFamily="66" charset="0"/>
              </a:rPr>
              <a:t>Καλελή</a:t>
            </a:r>
            <a:r>
              <a:rPr lang="el-GR" sz="2000" b="1" dirty="0">
                <a:latin typeface="Comic Sans MS" panose="030F0702030302020204" pitchFamily="66" charset="0"/>
              </a:rPr>
              <a:t> στο κανάλι </a:t>
            </a:r>
            <a:r>
              <a:rPr lang="en-US" sz="2000" b="1" dirty="0">
                <a:latin typeface="Comic Sans MS" panose="030F0702030302020204" pitchFamily="66" charset="0"/>
                <a:hlinkClick r:id="rId3"/>
              </a:rPr>
              <a:t>schooldoctor.gr</a:t>
            </a:r>
            <a:r>
              <a:rPr lang="el-GR" sz="2000" b="1" dirty="0">
                <a:latin typeface="Comic Sans MS" panose="030F0702030302020204" pitchFamily="66" charset="0"/>
              </a:rPr>
              <a:t>,  </a:t>
            </a:r>
            <a:r>
              <a:rPr lang="el-GR" sz="2000" b="1" dirty="0">
                <a:latin typeface="Comic Sans MS" panose="030F0702030302020204" pitchFamily="66" charset="0"/>
                <a:hlinkClick r:id="rId4"/>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Από την ιστοσελίδα </a:t>
            </a:r>
            <a:r>
              <a:rPr lang="en-US" sz="2000" b="1" dirty="0" smtClean="0">
                <a:latin typeface="Comic Sans MS" panose="030F0702030302020204" pitchFamily="66" charset="0"/>
                <a:hlinkClick r:id="rId5"/>
              </a:rPr>
              <a:t>Physic Lessons</a:t>
            </a:r>
            <a:r>
              <a:rPr lang="en-US" sz="2000" b="1" dirty="0" smtClean="0">
                <a:latin typeface="Comic Sans MS" panose="030F0702030302020204" pitchFamily="66" charset="0"/>
              </a:rPr>
              <a:t> </a:t>
            </a:r>
            <a:r>
              <a:rPr lang="el-GR" sz="2000" b="1" dirty="0" smtClean="0">
                <a:latin typeface="Comic Sans MS" panose="030F0702030302020204" pitchFamily="66" charset="0"/>
              </a:rPr>
              <a:t>του Στέργιου </a:t>
            </a:r>
            <a:r>
              <a:rPr lang="el-GR" sz="2000" b="1" dirty="0" err="1" smtClean="0">
                <a:latin typeface="Comic Sans MS" panose="030F0702030302020204" pitchFamily="66" charset="0"/>
              </a:rPr>
              <a:t>Πελλή</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6"/>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Διαδικτυακή παρουσίαση από τον </a:t>
            </a:r>
            <a:r>
              <a:rPr lang="el-GR" sz="2000" b="1" dirty="0" smtClean="0">
                <a:latin typeface="Comic Sans MS" panose="030F0702030302020204" pitchFamily="66" charset="0"/>
              </a:rPr>
              <a:t>Άρη </a:t>
            </a:r>
            <a:r>
              <a:rPr lang="el-GR" sz="2000" b="1" dirty="0" err="1" smtClean="0">
                <a:latin typeface="Comic Sans MS" panose="030F0702030302020204" pitchFamily="66" charset="0"/>
              </a:rPr>
              <a:t>Ροντούλη</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7"/>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Προσομοίωση </a:t>
            </a:r>
            <a:r>
              <a:rPr lang="el-GR" sz="2000" b="1" dirty="0">
                <a:latin typeface="Comic Sans MS" panose="030F0702030302020204" pitchFamily="66" charset="0"/>
              </a:rPr>
              <a:t>του Ηλία </a:t>
            </a:r>
            <a:r>
              <a:rPr lang="el-GR" sz="2000" b="1" dirty="0" err="1">
                <a:latin typeface="Comic Sans MS" panose="030F0702030302020204" pitchFamily="66" charset="0"/>
              </a:rPr>
              <a:t>Σιτσανλή</a:t>
            </a:r>
            <a:r>
              <a:rPr lang="el-GR" sz="2000" b="1" dirty="0">
                <a:latin typeface="Comic Sans MS" panose="030F0702030302020204" pitchFamily="66" charset="0"/>
              </a:rPr>
              <a:t> από το </a:t>
            </a:r>
            <a:r>
              <a:rPr lang="en-US" sz="2000" b="1" dirty="0">
                <a:latin typeface="Comic Sans MS" panose="030F0702030302020204" pitchFamily="66" charset="0"/>
                <a:hlinkClick r:id="rId8"/>
              </a:rPr>
              <a:t>www.seilias.gr</a:t>
            </a:r>
            <a:r>
              <a:rPr lang="el-GR" sz="2000" b="1" dirty="0">
                <a:latin typeface="Comic Sans MS" panose="030F0702030302020204" pitchFamily="66" charset="0"/>
              </a:rPr>
              <a:t>  </a:t>
            </a:r>
            <a:r>
              <a:rPr lang="el-GR" sz="2000" b="1" dirty="0">
                <a:latin typeface="Comic Sans MS" panose="030F0702030302020204" pitchFamily="66" charset="0"/>
                <a:hlinkClick r:id="rId9"/>
              </a:rPr>
              <a:t>εδώ</a:t>
            </a:r>
            <a:r>
              <a:rPr lang="el-GR" sz="2000" b="1" dirty="0" smtClean="0">
                <a:latin typeface="Comic Sans MS" panose="030F0702030302020204" pitchFamily="66" charset="0"/>
              </a:rPr>
              <a:t>.</a:t>
            </a: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Ένα άλλο </a:t>
            </a:r>
            <a:r>
              <a:rPr lang="en-US" sz="2000" b="1" dirty="0" err="1" smtClean="0">
                <a:latin typeface="Comic Sans MS" panose="030F0702030302020204" pitchFamily="66" charset="0"/>
              </a:rPr>
              <a:t>ppt</a:t>
            </a:r>
            <a:r>
              <a:rPr lang="en-US" sz="2000" b="1" dirty="0" smtClean="0">
                <a:latin typeface="Comic Sans MS" panose="030F0702030302020204" pitchFamily="66" charset="0"/>
              </a:rPr>
              <a:t> </a:t>
            </a:r>
            <a:r>
              <a:rPr lang="el-GR" sz="2000" b="1" dirty="0" smtClean="0">
                <a:latin typeface="Comic Sans MS" panose="030F0702030302020204" pitchFamily="66" charset="0"/>
              </a:rPr>
              <a:t>του Νίκου </a:t>
            </a:r>
            <a:r>
              <a:rPr lang="el-GR" sz="2000" b="1" dirty="0" err="1" smtClean="0">
                <a:latin typeface="Comic Sans MS" panose="030F0702030302020204" pitchFamily="66" charset="0"/>
              </a:rPr>
              <a:t>Κανδεράκη</a:t>
            </a:r>
            <a:r>
              <a:rPr lang="el-GR" sz="2000" b="1" dirty="0" smtClean="0">
                <a:latin typeface="Comic Sans MS" panose="030F0702030302020204" pitchFamily="66" charset="0"/>
              </a:rPr>
              <a:t> από το ΜΙΘΕ  </a:t>
            </a:r>
            <a:r>
              <a:rPr lang="el-GR" sz="2000" b="1" dirty="0" smtClean="0">
                <a:latin typeface="Comic Sans MS" panose="030F0702030302020204" pitchFamily="66" charset="0"/>
                <a:hlinkClick r:id="rId10"/>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grpSp>
        <p:nvGrpSpPr>
          <p:cNvPr id="9" name="Ομάδα 8"/>
          <p:cNvGrpSpPr/>
          <p:nvPr/>
        </p:nvGrpSpPr>
        <p:grpSpPr>
          <a:xfrm>
            <a:off x="8986345" y="5598071"/>
            <a:ext cx="1350579" cy="444412"/>
            <a:chOff x="8986345" y="5634939"/>
            <a:chExt cx="1350579" cy="444412"/>
          </a:xfrm>
        </p:grpSpPr>
        <p:sp>
          <p:nvSpPr>
            <p:cNvPr id="5" name="Δεξί βέλος 4"/>
            <p:cNvSpPr/>
            <p:nvPr/>
          </p:nvSpPr>
          <p:spPr>
            <a:xfrm>
              <a:off x="8986345" y="5934793"/>
              <a:ext cx="1292772" cy="1445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8986345" y="5634939"/>
              <a:ext cx="1350579" cy="338554"/>
            </a:xfrm>
            <a:prstGeom prst="rect">
              <a:avLst/>
            </a:prstGeom>
            <a:noFill/>
          </p:spPr>
          <p:txBody>
            <a:bodyPr wrap="square" rtlCol="0">
              <a:spAutoFit/>
            </a:bodyPr>
            <a:lstStyle/>
            <a:p>
              <a:r>
                <a:rPr lang="el-GR" sz="1600" b="1" dirty="0" smtClean="0">
                  <a:latin typeface="Comic Sans MS" panose="030F0702030302020204" pitchFamily="66" charset="0"/>
                </a:rPr>
                <a:t>συνεχίζεται</a:t>
              </a:r>
              <a:endParaRPr lang="el-GR" sz="1600" b="1" dirty="0">
                <a:latin typeface="Comic Sans MS" panose="030F0702030302020204" pitchFamily="66" charset="0"/>
              </a:endParaRPr>
            </a:p>
          </p:txBody>
        </p:sp>
      </p:grpSp>
      <p:sp>
        <p:nvSpPr>
          <p:cNvPr id="10" name="Rectangle 4"/>
          <p:cNvSpPr>
            <a:spLocks noChangeArrowheads="1"/>
          </p:cNvSpPr>
          <p:nvPr/>
        </p:nvSpPr>
        <p:spPr bwMode="auto">
          <a:xfrm>
            <a:off x="1563379" y="109723"/>
            <a:ext cx="8596621" cy="116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2400" b="1" dirty="0">
                <a:solidFill>
                  <a:srgbClr val="800000"/>
                </a:solidFill>
                <a:effectLst>
                  <a:outerShdw blurRad="38100" dist="38100" dir="2700000" algn="tl">
                    <a:srgbClr val="000000"/>
                  </a:outerShdw>
                </a:effectLst>
                <a:latin typeface="Comic Sans MS" panose="030F0702030302020204" pitchFamily="66" charset="0"/>
              </a:rPr>
              <a:t>Παρακάτω δίνονται μερικές διευθύνσεις όπου μπορείτε να βρείτε αναρτήσεις για το θέμα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a:t>
            </a:r>
            <a:r>
              <a:rPr lang="en-US" altLang="el-GR" sz="2400" b="1" dirty="0">
                <a:solidFill>
                  <a:srgbClr val="FF0000"/>
                </a:solidFill>
                <a:effectLst>
                  <a:outerShdw blurRad="38100" dist="38100" dir="2700000" algn="tl">
                    <a:srgbClr val="000000"/>
                  </a:outerShdw>
                </a:effectLst>
                <a:latin typeface="Comic Sans MS" panose="030F0702030302020204" pitchFamily="66" charset="0"/>
              </a:rPr>
              <a:t>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Ελεύθερη Πτώση ».</a:t>
            </a:r>
            <a:endParaRPr lang="el-GR" altLang="el-GR" sz="2400" b="1" dirty="0">
              <a:solidFill>
                <a:srgbClr val="FF00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37482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wipe(left)">
                                      <p:cBhvr>
                                        <p:cTn id="29" dur="10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left)">
                                      <p:cBhvr>
                                        <p:cTn id="34" dur="1000"/>
                                        <p:tgtEl>
                                          <p:spTgt spid="6">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wipe(left)">
                                      <p:cBhvr>
                                        <p:cTn id="39" dur="1000"/>
                                        <p:tgtEl>
                                          <p:spTgt spid="6">
                                            <p:txEl>
                                              <p:pRg st="10" end="10"/>
                                            </p:txEl>
                                          </p:spTgt>
                                        </p:tgtEl>
                                      </p:cBhvr>
                                    </p:animEffect>
                                  </p:childTnLst>
                                </p:cTn>
                              </p:par>
                            </p:childTnLst>
                          </p:cTn>
                        </p:par>
                        <p:par>
                          <p:cTn id="40" fill="hold">
                            <p:stCondLst>
                              <p:cond delay="1000"/>
                            </p:stCondLst>
                            <p:childTnLst>
                              <p:par>
                                <p:cTn id="41" presetID="22" presetClass="entr" presetSubtype="8" fill="hold" nodeType="after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18</a:t>
            </a:fld>
            <a:endParaRPr lang="el-GR">
              <a:solidFill>
                <a:prstClr val="black">
                  <a:tint val="75000"/>
                </a:prstClr>
              </a:solidFill>
            </a:endParaRPr>
          </a:p>
        </p:txBody>
      </p:sp>
      <p:sp>
        <p:nvSpPr>
          <p:cNvPr id="4" name="TextBox 3"/>
          <p:cNvSpPr txBox="1"/>
          <p:nvPr/>
        </p:nvSpPr>
        <p:spPr>
          <a:xfrm>
            <a:off x="1240221" y="303374"/>
            <a:ext cx="9396249" cy="5632311"/>
          </a:xfrm>
          <a:prstGeom prst="rect">
            <a:avLst/>
          </a:prstGeom>
          <a:noFill/>
        </p:spPr>
        <p:txBody>
          <a:bodyPr wrap="square" rtlCol="0">
            <a:spAutoFit/>
          </a:bodyPr>
          <a:lstStyle/>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Ένα βίντεο από τη ΝΕΤ με αναπαράσταση των πειραμάτων του Γαλιλαίου </a:t>
            </a:r>
            <a:r>
              <a:rPr lang="el-GR" sz="2000" b="1" dirty="0" smtClean="0">
                <a:latin typeface="Comic Sans MS" panose="030F0702030302020204" pitchFamily="66" charset="0"/>
                <a:hlinkClick r:id="rId2"/>
              </a:rPr>
              <a:t>εδώ</a:t>
            </a:r>
            <a:r>
              <a:rPr lang="el-GR" sz="2000" b="1" dirty="0" smtClean="0">
                <a:latin typeface="Comic Sans MS" panose="030F0702030302020204" pitchFamily="66" charset="0"/>
              </a:rPr>
              <a:t> (έχει ελληνικούς υπότιτλους).</a:t>
            </a:r>
          </a:p>
          <a:p>
            <a:pPr algn="just">
              <a:lnSpc>
                <a:spcPct val="150000"/>
              </a:lnSpc>
            </a:pPr>
            <a:endParaRPr lang="el-GR"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Π</a:t>
            </a:r>
            <a:r>
              <a:rPr lang="el-GR" sz="2000" b="1" dirty="0" smtClean="0">
                <a:latin typeface="Comic Sans MS" panose="030F0702030302020204" pitchFamily="66" charset="0"/>
              </a:rPr>
              <a:t>αρουσίαση </a:t>
            </a:r>
            <a:r>
              <a:rPr lang="el-GR" sz="2000" b="1" dirty="0">
                <a:latin typeface="Comic Sans MS" panose="030F0702030302020204" pitchFamily="66" charset="0"/>
              </a:rPr>
              <a:t>Ελεύθερης </a:t>
            </a:r>
            <a:r>
              <a:rPr lang="el-GR" sz="2000" b="1" dirty="0" smtClean="0">
                <a:latin typeface="Comic Sans MS" panose="030F0702030302020204" pitchFamily="66" charset="0"/>
              </a:rPr>
              <a:t>Πτώσης </a:t>
            </a:r>
            <a:r>
              <a:rPr lang="el-GR" sz="2000" b="1" dirty="0">
                <a:latin typeface="Comic Sans MS" panose="030F0702030302020204" pitchFamily="66" charset="0"/>
              </a:rPr>
              <a:t>με αλεξίπτωτο (</a:t>
            </a:r>
            <a:r>
              <a:rPr lang="en-US" sz="2000" b="1" dirty="0">
                <a:latin typeface="Comic Sans MS" panose="030F0702030302020204" pitchFamily="66" charset="0"/>
              </a:rPr>
              <a:t>Skydiving)  </a:t>
            </a:r>
            <a:r>
              <a:rPr lang="el-GR" sz="2000" b="1" dirty="0">
                <a:latin typeface="Comic Sans MS" panose="030F0702030302020204" pitchFamily="66" charset="0"/>
                <a:hlinkClick r:id="rId3"/>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Το παγκόσμιο ρεκόρ Ελεύθερης Πτώσης  </a:t>
            </a:r>
            <a:r>
              <a:rPr lang="el-GR" sz="2000" b="1" dirty="0" smtClean="0">
                <a:latin typeface="Comic Sans MS" panose="030F0702030302020204" pitchFamily="66" charset="0"/>
                <a:hlinkClick r:id="rId4"/>
              </a:rPr>
              <a:t>εδώ</a:t>
            </a:r>
            <a:r>
              <a:rPr lang="el-GR" sz="2000" b="1" dirty="0" smtClean="0">
                <a:latin typeface="Comic Sans MS" panose="030F0702030302020204" pitchFamily="66" charset="0"/>
              </a:rPr>
              <a:t>  και  </a:t>
            </a:r>
            <a:r>
              <a:rPr lang="el-GR" sz="2000" b="1" dirty="0" smtClean="0">
                <a:latin typeface="Comic Sans MS" panose="030F0702030302020204" pitchFamily="66" charset="0"/>
                <a:hlinkClick r:id="rId5"/>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Ελεύθερη πτώση μπάλας στον Διεθνή Διαστημικό Σταθμό (</a:t>
            </a:r>
            <a:r>
              <a:rPr lang="en-US" sz="2000" b="1" dirty="0" smtClean="0">
                <a:latin typeface="Comic Sans MS" panose="030F0702030302020204" pitchFamily="66" charset="0"/>
              </a:rPr>
              <a:t>ISS)  </a:t>
            </a:r>
            <a:r>
              <a:rPr lang="el-GR" sz="2000" b="1" dirty="0" smtClean="0">
                <a:latin typeface="Comic Sans MS" panose="030F0702030302020204" pitchFamily="66" charset="0"/>
                <a:hlinkClick r:id="rId6"/>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Μεγάλη ποικιλία ερωτήσεων και ασκήσεων από το «Υλικό Φυσικής-Χημείας»  </a:t>
            </a:r>
            <a:r>
              <a:rPr lang="el-GR" sz="2000" b="1" dirty="0">
                <a:latin typeface="Comic Sans MS" panose="030F0702030302020204" pitchFamily="66" charset="0"/>
                <a:hlinkClick r:id="rId7"/>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171450" indent="-171450" algn="just">
              <a:lnSpc>
                <a:spcPct val="150000"/>
              </a:lnSpc>
              <a:buFont typeface="Arial" panose="020B0604020202020204" pitchFamily="34" charset="0"/>
              <a:buChar char="•"/>
            </a:pPr>
            <a:r>
              <a:rPr lang="el-GR" sz="2000" b="1" dirty="0" smtClean="0">
                <a:latin typeface="Comic Sans MS" panose="030F0702030302020204" pitchFamily="66" charset="0"/>
              </a:rPr>
              <a:t>…… </a:t>
            </a:r>
            <a:r>
              <a:rPr lang="el-GR" sz="2000" b="1" dirty="0">
                <a:latin typeface="Comic Sans MS" panose="030F0702030302020204" pitchFamily="66" charset="0"/>
              </a:rPr>
              <a:t>Και μια μουσική «Όμορφη Πτώση» με την Νατάσα </a:t>
            </a:r>
            <a:r>
              <a:rPr lang="el-GR" sz="2000" b="1" dirty="0" err="1">
                <a:latin typeface="Comic Sans MS" panose="030F0702030302020204" pitchFamily="66" charset="0"/>
              </a:rPr>
              <a:t>Μποφίλιου</a:t>
            </a:r>
            <a:r>
              <a:rPr lang="el-GR" sz="2000" b="1" dirty="0">
                <a:latin typeface="Comic Sans MS" panose="030F0702030302020204" pitchFamily="66" charset="0"/>
              </a:rPr>
              <a:t> και τον Κωστή </a:t>
            </a:r>
            <a:r>
              <a:rPr lang="el-GR" sz="2000" b="1" dirty="0" err="1">
                <a:latin typeface="Comic Sans MS" panose="030F0702030302020204" pitchFamily="66" charset="0"/>
              </a:rPr>
              <a:t>Μαραβέγια</a:t>
            </a:r>
            <a:r>
              <a:rPr lang="el-GR" sz="2000" b="1" dirty="0">
                <a:latin typeface="Comic Sans MS" panose="030F0702030302020204" pitchFamily="66" charset="0"/>
              </a:rPr>
              <a:t>  </a:t>
            </a:r>
            <a:r>
              <a:rPr lang="el-GR" sz="2000" b="1" dirty="0">
                <a:latin typeface="Comic Sans MS" panose="030F0702030302020204" pitchFamily="66" charset="0"/>
                <a:hlinkClick r:id="rId8"/>
              </a:rPr>
              <a:t>εδώ</a:t>
            </a:r>
            <a:r>
              <a:rPr lang="el-GR" sz="2000" b="1" dirty="0">
                <a:latin typeface="Comic Sans MS" panose="030F0702030302020204" pitchFamily="66" charset="0"/>
              </a:rPr>
              <a:t>.</a:t>
            </a:r>
          </a:p>
          <a:p>
            <a:pPr algn="just">
              <a:lnSpc>
                <a:spcPct val="150000"/>
              </a:lnSpc>
            </a:pPr>
            <a:endParaRPr lang="el-GR" sz="1200" b="1" dirty="0">
              <a:latin typeface="Comic Sans MS" panose="030F0702030302020204" pitchFamily="66" charset="0"/>
            </a:endParaRPr>
          </a:p>
        </p:txBody>
      </p:sp>
    </p:spTree>
    <p:extLst>
      <p:ext uri="{BB962C8B-B14F-4D97-AF65-F5344CB8AC3E}">
        <p14:creationId xmlns:p14="http://schemas.microsoft.com/office/powerpoint/2010/main" val="143163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1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left)">
                                      <p:cBhvr>
                                        <p:cTn id="22" dur="10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left)">
                                      <p:cBhvr>
                                        <p:cTn id="27" dur="10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wipe(left)">
                                      <p:cBhvr>
                                        <p:cTn id="32"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1">
                    <a:lumMod val="50000"/>
                  </a:schemeClr>
                </a:solidFill>
              </a:rPr>
              <a:t>Μερκ</a:t>
            </a:r>
            <a:r>
              <a:rPr lang="el-GR" dirty="0" smtClean="0">
                <a:solidFill>
                  <a:schemeClr val="bg1">
                    <a:lumMod val="50000"/>
                  </a:schemeClr>
                </a:solidFill>
              </a:rPr>
              <a:t>. Παναγιωτόπουλος-Φυσικός         </a:t>
            </a:r>
            <a:r>
              <a:rPr lang="en-US" dirty="0" smtClean="0">
                <a:solidFill>
                  <a:schemeClr val="bg1">
                    <a:lumMod val="50000"/>
                  </a:schemeClr>
                </a:solidFill>
              </a:rPr>
              <a:t>www.merkopanas.blogspot.gr</a:t>
            </a:r>
            <a:endParaRPr lang="el-GR" dirty="0">
              <a:solidFill>
                <a:schemeClr val="bg1">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50000"/>
                  </a:schemeClr>
                </a:solidFill>
              </a:rPr>
              <a:pPr/>
              <a:t>19</a:t>
            </a:fld>
            <a:endParaRPr lang="el-GR" dirty="0">
              <a:solidFill>
                <a:schemeClr val="bg1">
                  <a:lumMod val="50000"/>
                </a:schemeClr>
              </a:solidFill>
            </a:endParaRPr>
          </a:p>
        </p:txBody>
      </p:sp>
      <p:sp>
        <p:nvSpPr>
          <p:cNvPr id="4" name="Text Box 4"/>
          <p:cNvSpPr txBox="1">
            <a:spLocks noChangeArrowheads="1"/>
          </p:cNvSpPr>
          <p:nvPr/>
        </p:nvSpPr>
        <p:spPr bwMode="auto">
          <a:xfrm>
            <a:off x="2764220" y="980729"/>
            <a:ext cx="6863255" cy="131350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Ερωτήσεις </a:t>
            </a:r>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στην </a:t>
            </a:r>
            <a:r>
              <a:rPr lang="el-GR"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Ελεύθερη Πτώση »</a:t>
            </a:r>
            <a:r>
              <a:rPr lang="el-GR" altLang="el-GR" sz="2800" b="1" dirty="0" smtClean="0">
                <a:solidFill>
                  <a:srgbClr val="FF0000"/>
                </a:solidFill>
                <a:effectLst>
                  <a:outerShdw blurRad="38100" dist="38100" dir="2700000" algn="tl">
                    <a:srgbClr val="000000">
                      <a:alpha val="43137"/>
                    </a:srgbClr>
                  </a:outerShdw>
                </a:effectLst>
              </a:rPr>
              <a:t>    </a:t>
            </a:r>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με </a:t>
            </a:r>
            <a:r>
              <a:rPr lang="el-GR" altLang="el-GR" sz="2800" b="1" dirty="0">
                <a:solidFill>
                  <a:srgbClr val="800000"/>
                </a:solidFill>
                <a:effectLst>
                  <a:outerShdw blurRad="38100" dist="38100" dir="2700000" algn="tl">
                    <a:srgbClr val="000000">
                      <a:alpha val="43137"/>
                    </a:srgbClr>
                  </a:outerShdw>
                </a:effectLst>
                <a:latin typeface="Comic Sans MS" pitchFamily="66" charset="0"/>
              </a:rPr>
              <a:t>το πρόγραμμα </a:t>
            </a:r>
            <a:r>
              <a:rPr lang="en-US" altLang="el-GR" sz="2800" b="1" dirty="0" smtClean="0">
                <a:solidFill>
                  <a:srgbClr val="800000"/>
                </a:solidFill>
                <a:effectLst>
                  <a:outerShdw blurRad="38100" dist="38100" dir="2700000" algn="tl">
                    <a:srgbClr val="000000">
                      <a:alpha val="43137"/>
                    </a:srgbClr>
                  </a:outerShdw>
                </a:effectLst>
                <a:latin typeface="Comic Sans MS" pitchFamily="66" charset="0"/>
              </a:rPr>
              <a:t>Hot </a:t>
            </a:r>
            <a:r>
              <a:rPr lang="en-US" altLang="el-GR" sz="2800" b="1" dirty="0">
                <a:solidFill>
                  <a:srgbClr val="800000"/>
                </a:solidFill>
                <a:effectLst>
                  <a:outerShdw blurRad="38100" dist="38100" dir="2700000" algn="tl">
                    <a:srgbClr val="000000">
                      <a:alpha val="43137"/>
                    </a:srgbClr>
                  </a:outerShdw>
                </a:effectLst>
                <a:latin typeface="Comic Sans MS" pitchFamily="66" charset="0"/>
              </a:rPr>
              <a:t>Potatoes</a:t>
            </a:r>
            <a:endParaRPr lang="el-GR" altLang="el-GR" sz="28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5" name="Text Box 5"/>
          <p:cNvSpPr txBox="1">
            <a:spLocks noChangeArrowheads="1"/>
          </p:cNvSpPr>
          <p:nvPr/>
        </p:nvSpPr>
        <p:spPr bwMode="auto">
          <a:xfrm>
            <a:off x="2978961" y="2627120"/>
            <a:ext cx="70332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342900" indent="-342900">
              <a:lnSpc>
                <a:spcPct val="150000"/>
              </a:lnSpc>
              <a:spcBef>
                <a:spcPct val="50000"/>
              </a:spcBef>
              <a:buFont typeface="Arial" panose="020B0604020202020204" pitchFamily="34" charset="0"/>
              <a:buChar char="•"/>
              <a:defRPr/>
            </a:pPr>
            <a:r>
              <a:rPr lang="el-GR" altLang="el-GR" sz="2400" b="1" dirty="0" smtClean="0">
                <a:latin typeface="Comic Sans MS" pitchFamily="66" charset="0"/>
              </a:rPr>
              <a:t>30 </a:t>
            </a:r>
            <a:r>
              <a:rPr lang="el-GR" altLang="el-GR" sz="2400" b="1" dirty="0" smtClean="0">
                <a:latin typeface="Comic Sans MS" pitchFamily="66" charset="0"/>
              </a:rPr>
              <a:t>Ερωτήσεις </a:t>
            </a:r>
            <a:r>
              <a:rPr lang="el-GR" altLang="el-GR" sz="2400" b="1" dirty="0">
                <a:latin typeface="Comic Sans MS" pitchFamily="66" charset="0"/>
              </a:rPr>
              <a:t>Πολλαπλής </a:t>
            </a:r>
            <a:r>
              <a:rPr lang="el-GR" altLang="el-GR" sz="2400" b="1" dirty="0" smtClean="0">
                <a:latin typeface="Comic Sans MS" pitchFamily="66" charset="0"/>
              </a:rPr>
              <a:t>Επιλογής και </a:t>
            </a:r>
          </a:p>
          <a:p>
            <a:pPr marL="342900" indent="-342900">
              <a:lnSpc>
                <a:spcPct val="150000"/>
              </a:lnSpc>
              <a:spcBef>
                <a:spcPct val="50000"/>
              </a:spcBef>
              <a:buFont typeface="Arial" panose="020B0604020202020204" pitchFamily="34" charset="0"/>
              <a:buChar char="•"/>
              <a:defRPr/>
            </a:pPr>
            <a:r>
              <a:rPr lang="el-GR" altLang="el-GR" sz="2400" b="1" dirty="0" smtClean="0">
                <a:latin typeface="Comic Sans MS" pitchFamily="66" charset="0"/>
              </a:rPr>
              <a:t>31 </a:t>
            </a:r>
            <a:r>
              <a:rPr lang="en-US" altLang="el-GR" sz="2400" b="1" dirty="0" smtClean="0">
                <a:latin typeface="Comic Sans MS" pitchFamily="66" charset="0"/>
              </a:rPr>
              <a:t>E</a:t>
            </a:r>
            <a:r>
              <a:rPr lang="el-GR" altLang="el-GR" sz="2400" b="1" dirty="0" smtClean="0">
                <a:latin typeface="Comic Sans MS" pitchFamily="66" charset="0"/>
              </a:rPr>
              <a:t>ρωτήσεις σε κείμενο </a:t>
            </a:r>
            <a:r>
              <a:rPr lang="en-US" altLang="el-GR" sz="2400" b="1" dirty="0" smtClean="0">
                <a:latin typeface="Comic Sans MS" pitchFamily="66" charset="0"/>
              </a:rPr>
              <a:t>word  </a:t>
            </a:r>
            <a:r>
              <a:rPr lang="el-GR" altLang="el-GR" sz="2400" b="1" dirty="0" smtClean="0">
                <a:latin typeface="Comic Sans MS" pitchFamily="66" charset="0"/>
                <a:hlinkClick r:id="rId2"/>
              </a:rPr>
              <a:t>εδώ</a:t>
            </a:r>
            <a:r>
              <a:rPr lang="el-GR" altLang="el-GR" sz="2400" b="1" dirty="0" smtClean="0">
                <a:latin typeface="Comic Sans MS" pitchFamily="66" charset="0"/>
              </a:rPr>
              <a:t>.</a:t>
            </a:r>
          </a:p>
        </p:txBody>
      </p:sp>
    </p:spTree>
    <p:extLst>
      <p:ext uri="{BB962C8B-B14F-4D97-AF65-F5344CB8AC3E}">
        <p14:creationId xmlns:p14="http://schemas.microsoft.com/office/powerpoint/2010/main" val="146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υποσέλιδου 5"/>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2</a:t>
            </a:fld>
            <a:endParaRPr lang="el-GR"/>
          </a:p>
        </p:txBody>
      </p:sp>
      <p:sp>
        <p:nvSpPr>
          <p:cNvPr id="9" name="Ορθογώνιο 8"/>
          <p:cNvSpPr/>
          <p:nvPr/>
        </p:nvSpPr>
        <p:spPr>
          <a:xfrm>
            <a:off x="2096750" y="1362745"/>
            <a:ext cx="7848872" cy="1754326"/>
          </a:xfrm>
          <a:prstGeom prst="rect">
            <a:avLst/>
          </a:prstGeom>
        </p:spPr>
        <p:txBody>
          <a:bodyPr wrap="square">
            <a:spAutoFit/>
          </a:bodyPr>
          <a:lstStyle/>
          <a:p>
            <a:pPr algn="ctr">
              <a:lnSpc>
                <a:spcPct val="150000"/>
              </a:lnSpc>
            </a:pPr>
            <a:r>
              <a:rPr lang="el-GR" dirty="0">
                <a:latin typeface="Comic Sans MS" panose="030F0702030302020204" pitchFamily="66" charset="0"/>
              </a:rPr>
              <a:t>(Το πείραμα </a:t>
            </a:r>
            <a:r>
              <a:rPr lang="el-GR" dirty="0" smtClean="0">
                <a:latin typeface="Comic Sans MS" panose="030F0702030302020204" pitchFamily="66" charset="0"/>
              </a:rPr>
              <a:t>« </a:t>
            </a:r>
            <a:r>
              <a:rPr lang="en-US" dirty="0" smtClean="0">
                <a:latin typeface="Comic Sans MS" panose="030F0702030302020204" pitchFamily="66" charset="0"/>
              </a:rPr>
              <a:t>Hammer </a:t>
            </a:r>
            <a:r>
              <a:rPr lang="en-US" dirty="0">
                <a:latin typeface="Comic Sans MS" panose="030F0702030302020204" pitchFamily="66" charset="0"/>
              </a:rPr>
              <a:t>vs </a:t>
            </a:r>
            <a:r>
              <a:rPr lang="en-US" dirty="0" smtClean="0">
                <a:latin typeface="Comic Sans MS" panose="030F0702030302020204" pitchFamily="66" charset="0"/>
              </a:rPr>
              <a:t>Feather</a:t>
            </a:r>
            <a:r>
              <a:rPr lang="el-GR" dirty="0" smtClean="0">
                <a:latin typeface="Comic Sans MS" panose="030F0702030302020204" pitchFamily="66" charset="0"/>
              </a:rPr>
              <a:t> »</a:t>
            </a:r>
            <a:r>
              <a:rPr lang="en-US" dirty="0" smtClean="0">
                <a:latin typeface="Comic Sans MS" panose="030F0702030302020204" pitchFamily="66" charset="0"/>
              </a:rPr>
              <a:t> (</a:t>
            </a:r>
            <a:r>
              <a:rPr lang="el-GR" dirty="0" smtClean="0">
                <a:latin typeface="Comic Sans MS" panose="030F0702030302020204" pitchFamily="66" charset="0"/>
              </a:rPr>
              <a:t>« Σφυρί εναντίον Φτερού »)  </a:t>
            </a:r>
            <a:r>
              <a:rPr lang="el-GR" dirty="0">
                <a:latin typeface="Comic Sans MS" panose="030F0702030302020204" pitchFamily="66" charset="0"/>
              </a:rPr>
              <a:t>έγινε στις 2 Αυγούστου 1971</a:t>
            </a:r>
            <a:r>
              <a:rPr lang="en-US" dirty="0">
                <a:latin typeface="Comic Sans MS" panose="030F0702030302020204" pitchFamily="66" charset="0"/>
              </a:rPr>
              <a:t> </a:t>
            </a:r>
            <a:r>
              <a:rPr lang="el-GR" dirty="0">
                <a:latin typeface="Comic Sans MS" panose="030F0702030302020204" pitchFamily="66" charset="0"/>
              </a:rPr>
              <a:t>στη διάρκεια της αποστολής του </a:t>
            </a:r>
            <a:r>
              <a:rPr lang="en-US" b="1" dirty="0">
                <a:latin typeface="Comic Sans MS" panose="030F0702030302020204" pitchFamily="66" charset="0"/>
                <a:hlinkClick r:id="rId2"/>
              </a:rPr>
              <a:t>Apollo </a:t>
            </a:r>
            <a:r>
              <a:rPr lang="en-US" b="1" dirty="0" smtClean="0">
                <a:latin typeface="Comic Sans MS" panose="030F0702030302020204" pitchFamily="66" charset="0"/>
                <a:hlinkClick r:id="rId2"/>
              </a:rPr>
              <a:t>15 </a:t>
            </a:r>
            <a:r>
              <a:rPr lang="en-US" dirty="0" smtClean="0">
                <a:latin typeface="Comic Sans MS" panose="030F0702030302020204" pitchFamily="66" charset="0"/>
              </a:rPr>
              <a:t>(</a:t>
            </a:r>
            <a:r>
              <a:rPr lang="el-GR" dirty="0" smtClean="0">
                <a:latin typeface="Comic Sans MS" panose="030F0702030302020204" pitchFamily="66" charset="0"/>
              </a:rPr>
              <a:t>Απόλλων 15) στη Σελήνη, </a:t>
            </a:r>
            <a:r>
              <a:rPr lang="el-GR" dirty="0">
                <a:latin typeface="Comic Sans MS" panose="030F0702030302020204" pitchFamily="66" charset="0"/>
              </a:rPr>
              <a:t>από τον αστροναύτη </a:t>
            </a:r>
            <a:r>
              <a:rPr lang="en-US" b="1" dirty="0">
                <a:latin typeface="Comic Sans MS" panose="030F0702030302020204" pitchFamily="66" charset="0"/>
                <a:hlinkClick r:id="rId3"/>
              </a:rPr>
              <a:t>David Scott</a:t>
            </a:r>
            <a:r>
              <a:rPr lang="el-GR" dirty="0">
                <a:latin typeface="Comic Sans MS" panose="030F0702030302020204" pitchFamily="66" charset="0"/>
              </a:rPr>
              <a:t>. </a:t>
            </a:r>
            <a:endParaRPr lang="el-GR" dirty="0" smtClean="0">
              <a:latin typeface="Comic Sans MS" panose="030F0702030302020204" pitchFamily="66" charset="0"/>
            </a:endParaRPr>
          </a:p>
          <a:p>
            <a:pPr algn="ctr">
              <a:lnSpc>
                <a:spcPct val="150000"/>
              </a:lnSpc>
            </a:pPr>
            <a:r>
              <a:rPr lang="el-GR" dirty="0" smtClean="0">
                <a:latin typeface="Comic Sans MS" panose="030F0702030302020204" pitchFamily="66" charset="0"/>
              </a:rPr>
              <a:t>Η </a:t>
            </a:r>
            <a:r>
              <a:rPr lang="el-GR" dirty="0">
                <a:latin typeface="Comic Sans MS" panose="030F0702030302020204" pitchFamily="66" charset="0"/>
              </a:rPr>
              <a:t>μάζα του σφυριού ήταν 1320 </a:t>
            </a:r>
            <a:r>
              <a:rPr lang="en-US" dirty="0">
                <a:latin typeface="Comic Sans MS" panose="030F0702030302020204" pitchFamily="66" charset="0"/>
              </a:rPr>
              <a:t>g</a:t>
            </a:r>
            <a:r>
              <a:rPr lang="el-GR" dirty="0">
                <a:latin typeface="Comic Sans MS" panose="030F0702030302020204" pitchFamily="66" charset="0"/>
              </a:rPr>
              <a:t>,</a:t>
            </a:r>
            <a:r>
              <a:rPr lang="en-US" dirty="0">
                <a:latin typeface="Comic Sans MS" panose="030F0702030302020204" pitchFamily="66" charset="0"/>
              </a:rPr>
              <a:t> </a:t>
            </a:r>
            <a:r>
              <a:rPr lang="el-GR" dirty="0">
                <a:latin typeface="Comic Sans MS" panose="030F0702030302020204" pitchFamily="66" charset="0"/>
              </a:rPr>
              <a:t>ενώ του φτερού 30 </a:t>
            </a:r>
            <a:r>
              <a:rPr lang="en-US" dirty="0">
                <a:latin typeface="Comic Sans MS" panose="030F0702030302020204" pitchFamily="66" charset="0"/>
              </a:rPr>
              <a:t>g</a:t>
            </a:r>
            <a:r>
              <a:rPr lang="el-GR" dirty="0">
                <a:latin typeface="Comic Sans MS" panose="030F0702030302020204" pitchFamily="66" charset="0"/>
              </a:rPr>
              <a:t>.)</a:t>
            </a:r>
            <a:endParaRPr lang="en-US" dirty="0">
              <a:latin typeface="Comic Sans MS" panose="030F0702030302020204" pitchFamily="66" charset="0"/>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529" y="3155409"/>
            <a:ext cx="1712941" cy="2700401"/>
          </a:xfrm>
          <a:prstGeom prst="rect">
            <a:avLst/>
          </a:prstGeom>
          <a:ln>
            <a:noFill/>
          </a:ln>
          <a:effectLst>
            <a:outerShdw blurRad="292100" dist="139700" dir="2700000" algn="tl" rotWithShape="0">
              <a:srgbClr val="333333">
                <a:alpha val="65000"/>
              </a:srgbClr>
            </a:outerShdw>
          </a:effectLst>
        </p:spPr>
      </p:pic>
      <p:sp>
        <p:nvSpPr>
          <p:cNvPr id="10" name="Rectangle 4"/>
          <p:cNvSpPr>
            <a:spLocks noChangeArrowheads="1"/>
          </p:cNvSpPr>
          <p:nvPr/>
        </p:nvSpPr>
        <p:spPr bwMode="auto">
          <a:xfrm>
            <a:off x="2329365" y="143359"/>
            <a:ext cx="7383642" cy="121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altLang="el-GR" sz="3600" b="1" dirty="0">
                <a:solidFill>
                  <a:srgbClr val="A50021"/>
                </a:solidFill>
                <a:effectLst>
                  <a:outerShdw blurRad="38100" dist="38100" dir="2700000" algn="tl">
                    <a:srgbClr val="000000"/>
                  </a:outerShdw>
                </a:effectLst>
                <a:latin typeface="Comic Sans MS" pitchFamily="66" charset="0"/>
                <a:hlinkClick r:id="rId5"/>
              </a:rPr>
              <a:t>Η ελεύθερη πτώση των σωμάτων</a:t>
            </a:r>
            <a:endParaRPr lang="el-GR" altLang="el-GR" sz="3600" b="1" dirty="0">
              <a:solidFill>
                <a:srgbClr val="A50021"/>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4315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ppt_x</p:attrName>
                                        </p:attrNameLst>
                                      </p:cBhvr>
                                      <p:tavLst>
                                        <p:tav tm="0">
                                          <p:val>
                                            <p:strVal val="#ppt_x-.2"/>
                                          </p:val>
                                        </p:tav>
                                        <p:tav tm="100000">
                                          <p:val>
                                            <p:strVal val="#ppt_x"/>
                                          </p:val>
                                        </p:tav>
                                      </p:tavLst>
                                    </p:anim>
                                    <p:anim calcmode="lin" valueType="num">
                                      <p:cBhvr>
                                        <p:cTn id="8" dur="1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500"/>
                                        <p:tgtEl>
                                          <p:spTgt spid="10"/>
                                        </p:tgtEl>
                                      </p:cBhvr>
                                    </p:animEffect>
                                  </p:childTnLst>
                                </p:cTn>
                              </p:par>
                            </p:childTnLst>
                          </p:cTn>
                        </p:par>
                        <p:par>
                          <p:cTn id="10" fill="hold">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2500"/>
                            </p:stCondLst>
                            <p:childTnLst>
                              <p:par>
                                <p:cTn id="15" presetID="10" presetClass="entr" presetSubtype="0" fill="hold" nodeType="after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20</a:t>
            </a:fld>
            <a:endParaRPr lang="el-GR"/>
          </a:p>
        </p:txBody>
      </p:sp>
      <p:sp>
        <p:nvSpPr>
          <p:cNvPr id="4" name="TextBox 3"/>
          <p:cNvSpPr txBox="1"/>
          <p:nvPr/>
        </p:nvSpPr>
        <p:spPr>
          <a:xfrm>
            <a:off x="3095937" y="2204865"/>
            <a:ext cx="5976664" cy="1333955"/>
          </a:xfrm>
          <a:prstGeom prst="rect">
            <a:avLst/>
          </a:prstGeom>
          <a:noFill/>
        </p:spPr>
        <p:txBody>
          <a:bodyPr wrap="square" rtlCol="0">
            <a:spAutoFit/>
          </a:bodyPr>
          <a:lstStyle/>
          <a:p>
            <a:pPr algn="ctr">
              <a:lnSpc>
                <a:spcPct val="150000"/>
              </a:lnSpc>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a:lnSpc>
                <a:spcPct val="150000"/>
              </a:lnSpc>
            </a:pPr>
            <a:r>
              <a:rPr lang="el-GR" sz="2000" b="1" dirty="0">
                <a:solidFill>
                  <a:srgbClr val="800000"/>
                </a:solidFill>
                <a:latin typeface="Comic Sans MS" panose="030F0702030302020204" pitchFamily="66" charset="0"/>
              </a:rPr>
              <a:t>(από σελ. 101)</a:t>
            </a:r>
          </a:p>
        </p:txBody>
      </p:sp>
    </p:spTree>
    <p:extLst>
      <p:ext uri="{BB962C8B-B14F-4D97-AF65-F5344CB8AC3E}">
        <p14:creationId xmlns:p14="http://schemas.microsoft.com/office/powerpoint/2010/main" val="269391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21</a:t>
            </a:fld>
            <a:endParaRPr lang="el-GR"/>
          </a:p>
        </p:txBody>
      </p:sp>
      <p:sp>
        <p:nvSpPr>
          <p:cNvPr id="4" name="Ορθογώνιο 3"/>
          <p:cNvSpPr/>
          <p:nvPr/>
        </p:nvSpPr>
        <p:spPr>
          <a:xfrm>
            <a:off x="1787269" y="304940"/>
            <a:ext cx="8979790"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10.  </a:t>
            </a:r>
            <a:r>
              <a:rPr lang="el-GR" sz="2000" dirty="0">
                <a:latin typeface="Trebuchet MS" panose="020B0603020202020204" pitchFamily="34" charset="0"/>
              </a:rPr>
              <a:t>Μέσα στην τάξη ένας μαθητής αφήνει να πέσουν από το ίδιο ύψος ταυτόχρονα ένα φύλλο χαρτί και ένα μολύβι. </a:t>
            </a:r>
            <a:r>
              <a:rPr lang="el-GR" sz="2000" dirty="0" err="1">
                <a:latin typeface="Trebuchet MS" panose="020B0603020202020204" pitchFamily="34" charset="0"/>
              </a:rPr>
              <a:t>To</a:t>
            </a:r>
            <a:r>
              <a:rPr lang="el-GR" sz="2000" dirty="0">
                <a:latin typeface="Trebuchet MS" panose="020B0603020202020204" pitchFamily="34" charset="0"/>
              </a:rPr>
              <a:t> μολύβι θα φτάσει πιο γρήγορα στο πάτωμα της τάξης. Ποια εξήγηση δίνετε για το φαινόμενο αυτό; </a:t>
            </a:r>
          </a:p>
        </p:txBody>
      </p:sp>
      <p:sp>
        <p:nvSpPr>
          <p:cNvPr id="6" name="Ορθογώνιο 5"/>
          <p:cNvSpPr/>
          <p:nvPr/>
        </p:nvSpPr>
        <p:spPr>
          <a:xfrm>
            <a:off x="1787269" y="2314320"/>
            <a:ext cx="8870633" cy="1015663"/>
          </a:xfrm>
          <a:prstGeom prst="rect">
            <a:avLst/>
          </a:prstGeom>
        </p:spPr>
        <p:txBody>
          <a:bodyPr wrap="square">
            <a:spAutoFit/>
          </a:bodyPr>
          <a:lstStyle/>
          <a:p>
            <a:pPr>
              <a:lnSpc>
                <a:spcPct val="150000"/>
              </a:lnSpc>
            </a:pPr>
            <a:r>
              <a:rPr lang="el-GR" sz="2000" b="1" dirty="0">
                <a:latin typeface="Trebuchet MS" panose="020B0603020202020204" pitchFamily="34" charset="0"/>
              </a:rPr>
              <a:t>13.  </a:t>
            </a:r>
            <a:r>
              <a:rPr lang="el-GR" sz="2000" dirty="0">
                <a:latin typeface="Trebuchet MS" panose="020B0603020202020204" pitchFamily="34" charset="0"/>
              </a:rPr>
              <a:t>Ένα σώμα κάνει ελεύθερη πτώση. Να συμπληρώσετε τον πίνακα τιμών (</a:t>
            </a:r>
            <a:r>
              <a:rPr lang="el-GR" sz="2000" i="1" dirty="0" smtClean="0">
                <a:latin typeface="Trebuchet MS" panose="020B0603020202020204" pitchFamily="34" charset="0"/>
              </a:rPr>
              <a:t>g </a:t>
            </a:r>
            <a:r>
              <a:rPr lang="el-GR" sz="2000" dirty="0" smtClean="0">
                <a:latin typeface="Trebuchet MS" panose="020B0603020202020204" pitchFamily="34" charset="0"/>
              </a:rPr>
              <a:t>= 10m/s</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graphicFrame>
        <p:nvGraphicFramePr>
          <p:cNvPr id="7" name="Πίνακας 6"/>
          <p:cNvGraphicFramePr>
            <a:graphicFrameLocks noGrp="1"/>
          </p:cNvGraphicFramePr>
          <p:nvPr>
            <p:extLst>
              <p:ext uri="{D42A27DB-BD31-4B8C-83A1-F6EECF244321}">
                <p14:modId xmlns:p14="http://schemas.microsoft.com/office/powerpoint/2010/main" val="2075686444"/>
              </p:ext>
            </p:extLst>
          </p:nvPr>
        </p:nvGraphicFramePr>
        <p:xfrm>
          <a:off x="4173798" y="3309634"/>
          <a:ext cx="4563802" cy="2496805"/>
        </p:xfrm>
        <a:graphic>
          <a:graphicData uri="http://schemas.openxmlformats.org/drawingml/2006/table">
            <a:tbl>
              <a:tblPr/>
              <a:tblGrid>
                <a:gridCol w="1472234">
                  <a:extLst>
                    <a:ext uri="{9D8B030D-6E8A-4147-A177-3AD203B41FA5}">
                      <a16:colId xmlns:a16="http://schemas.microsoft.com/office/drawing/2014/main" val="20000"/>
                    </a:ext>
                  </a:extLst>
                </a:gridCol>
                <a:gridCol w="1498942">
                  <a:extLst>
                    <a:ext uri="{9D8B030D-6E8A-4147-A177-3AD203B41FA5}">
                      <a16:colId xmlns:a16="http://schemas.microsoft.com/office/drawing/2014/main" val="20001"/>
                    </a:ext>
                  </a:extLst>
                </a:gridCol>
                <a:gridCol w="1592626">
                  <a:extLst>
                    <a:ext uri="{9D8B030D-6E8A-4147-A177-3AD203B41FA5}">
                      <a16:colId xmlns:a16="http://schemas.microsoft.com/office/drawing/2014/main" val="20002"/>
                    </a:ext>
                  </a:extLst>
                </a:gridCol>
              </a:tblGrid>
              <a:tr h="499361">
                <a:tc>
                  <a:txBody>
                    <a:bodyPr/>
                    <a:lstStyle/>
                    <a:p>
                      <a:pPr algn="ctr"/>
                      <a:r>
                        <a:rPr lang="en-US" i="1" dirty="0" smtClean="0">
                          <a:effectLst/>
                        </a:rPr>
                        <a:t>t</a:t>
                      </a:r>
                      <a:r>
                        <a:rPr lang="el-GR" i="1" dirty="0" smtClean="0">
                          <a:effectLst/>
                        </a:rPr>
                        <a:t> </a:t>
                      </a:r>
                      <a:r>
                        <a:rPr lang="en-US" dirty="0" smtClean="0">
                          <a:effectLst/>
                        </a:rPr>
                        <a:t>(</a:t>
                      </a:r>
                      <a:r>
                        <a:rPr lang="en-US" dirty="0">
                          <a:effectLst/>
                        </a:rPr>
                        <a:t>s)</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i="1" dirty="0" smtClean="0">
                          <a:effectLst/>
                        </a:rPr>
                        <a:t>υ</a:t>
                      </a:r>
                      <a:r>
                        <a:rPr lang="el-GR" dirty="0" smtClean="0">
                          <a:effectLst/>
                        </a:rPr>
                        <a:t> (</a:t>
                      </a:r>
                      <a:r>
                        <a:rPr lang="en-US" dirty="0">
                          <a:effectLst/>
                        </a:rPr>
                        <a:t>m/s)</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n-US" i="1" dirty="0" smtClean="0">
                          <a:effectLst/>
                        </a:rPr>
                        <a:t>s</a:t>
                      </a:r>
                      <a:r>
                        <a:rPr lang="el-GR" i="1" dirty="0" smtClean="0">
                          <a:effectLst/>
                        </a:rPr>
                        <a:t> </a:t>
                      </a:r>
                      <a:r>
                        <a:rPr lang="en-US" dirty="0" smtClean="0">
                          <a:effectLst/>
                        </a:rPr>
                        <a:t>(m</a:t>
                      </a:r>
                      <a:r>
                        <a:rPr lang="en-US" dirty="0">
                          <a:effectLst/>
                        </a:rPr>
                        <a:t>)</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0"/>
                  </a:ext>
                </a:extLst>
              </a:tr>
              <a:tr h="499361">
                <a:tc>
                  <a:txBody>
                    <a:bodyPr/>
                    <a:lstStyle/>
                    <a:p>
                      <a:pPr algn="ctr"/>
                      <a:r>
                        <a:rPr lang="el-GR" dirty="0">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1"/>
                  </a:ext>
                </a:extLst>
              </a:tr>
              <a:tr h="499361">
                <a:tc>
                  <a:txBody>
                    <a:bodyPr/>
                    <a:lstStyle/>
                    <a:p>
                      <a:pPr algn="ctr"/>
                      <a:r>
                        <a:rPr lang="el-GR">
                          <a:effectLst/>
                        </a:rPr>
                        <a:t>1</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2"/>
                  </a:ext>
                </a:extLst>
              </a:tr>
              <a:tr h="499361">
                <a:tc>
                  <a:txBody>
                    <a:bodyPr/>
                    <a:lstStyle/>
                    <a:p>
                      <a:pPr algn="ctr"/>
                      <a:r>
                        <a:rPr lang="el-GR" dirty="0">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dirty="0">
                          <a:effectLst/>
                        </a:rPr>
                        <a:t>20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3"/>
                  </a:ext>
                </a:extLst>
              </a:tr>
              <a:tr h="499361">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a:effectLst/>
                        </a:rPr>
                        <a:t>40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dirty="0">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Rectangle 1"/>
          <p:cNvSpPr>
            <a:spLocks noChangeArrowheads="1"/>
          </p:cNvSpPr>
          <p:nvPr/>
        </p:nvSpPr>
        <p:spPr bwMode="auto">
          <a:xfrm>
            <a:off x="2803526" y="262482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r>
              <a:rPr lang="el-GR" altLang="el-GR"/>
              <a:t/>
            </a:r>
            <a:br>
              <a:rPr lang="el-GR" altLang="el-GR"/>
            </a:br>
            <a:endParaRPr lang="el-GR" altLang="el-GR"/>
          </a:p>
        </p:txBody>
      </p:sp>
      <p:sp>
        <p:nvSpPr>
          <p:cNvPr id="14" name="TextBox 13"/>
          <p:cNvSpPr txBox="1"/>
          <p:nvPr/>
        </p:nvSpPr>
        <p:spPr>
          <a:xfrm>
            <a:off x="7738368" y="4311742"/>
            <a:ext cx="417443"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5</a:t>
            </a:r>
          </a:p>
        </p:txBody>
      </p:sp>
      <p:sp>
        <p:nvSpPr>
          <p:cNvPr id="15" name="TextBox 14"/>
          <p:cNvSpPr txBox="1"/>
          <p:nvPr/>
        </p:nvSpPr>
        <p:spPr>
          <a:xfrm>
            <a:off x="6072123" y="4311742"/>
            <a:ext cx="57606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10</a:t>
            </a:r>
          </a:p>
        </p:txBody>
      </p:sp>
      <p:sp>
        <p:nvSpPr>
          <p:cNvPr id="16" name="TextBox 15"/>
          <p:cNvSpPr txBox="1"/>
          <p:nvPr/>
        </p:nvSpPr>
        <p:spPr>
          <a:xfrm>
            <a:off x="6096000" y="4821500"/>
            <a:ext cx="52831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20</a:t>
            </a:r>
          </a:p>
        </p:txBody>
      </p:sp>
      <p:sp>
        <p:nvSpPr>
          <p:cNvPr id="17" name="TextBox 16"/>
          <p:cNvSpPr txBox="1"/>
          <p:nvPr/>
        </p:nvSpPr>
        <p:spPr>
          <a:xfrm>
            <a:off x="4773203" y="4788258"/>
            <a:ext cx="42554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2</a:t>
            </a:r>
          </a:p>
        </p:txBody>
      </p:sp>
      <p:sp>
        <p:nvSpPr>
          <p:cNvPr id="18" name="TextBox 17"/>
          <p:cNvSpPr txBox="1"/>
          <p:nvPr/>
        </p:nvSpPr>
        <p:spPr>
          <a:xfrm>
            <a:off x="7738368" y="5332911"/>
            <a:ext cx="57606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80</a:t>
            </a:r>
          </a:p>
        </p:txBody>
      </p:sp>
      <p:sp>
        <p:nvSpPr>
          <p:cNvPr id="19" name="TextBox 18"/>
          <p:cNvSpPr txBox="1"/>
          <p:nvPr/>
        </p:nvSpPr>
        <p:spPr>
          <a:xfrm>
            <a:off x="4778907" y="5332911"/>
            <a:ext cx="28803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4</a:t>
            </a:r>
          </a:p>
        </p:txBody>
      </p:sp>
    </p:spTree>
    <p:extLst>
      <p:ext uri="{BB962C8B-B14F-4D97-AF65-F5344CB8AC3E}">
        <p14:creationId xmlns:p14="http://schemas.microsoft.com/office/powerpoint/2010/main" val="22871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22</a:t>
            </a:fld>
            <a:endParaRPr lang="el-GR">
              <a:solidFill>
                <a:prstClr val="black">
                  <a:tint val="75000"/>
                </a:prstClr>
              </a:solidFill>
            </a:endParaRPr>
          </a:p>
        </p:txBody>
      </p:sp>
      <p:grpSp>
        <p:nvGrpSpPr>
          <p:cNvPr id="4" name="Ομάδα 3"/>
          <p:cNvGrpSpPr/>
          <p:nvPr/>
        </p:nvGrpSpPr>
        <p:grpSpPr>
          <a:xfrm>
            <a:off x="1634106" y="472925"/>
            <a:ext cx="8352928" cy="1500205"/>
            <a:chOff x="395536" y="4437112"/>
            <a:chExt cx="8352928" cy="1500205"/>
          </a:xfrm>
        </p:grpSpPr>
        <p:sp>
          <p:nvSpPr>
            <p:cNvPr id="5" name="Ορθογώνιο 4"/>
            <p:cNvSpPr/>
            <p:nvPr/>
          </p:nvSpPr>
          <p:spPr>
            <a:xfrm>
              <a:off x="395536" y="4437112"/>
              <a:ext cx="7992888" cy="400110"/>
            </a:xfrm>
            <a:prstGeom prst="rect">
              <a:avLst/>
            </a:prstGeom>
          </p:spPr>
          <p:txBody>
            <a:bodyPr wrap="square">
              <a:spAutoFit/>
            </a:bodyPr>
            <a:lstStyle/>
            <a:p>
              <a:r>
                <a:rPr lang="el-GR" sz="2000" b="1" dirty="0">
                  <a:latin typeface="Trebuchet MS" panose="020B0603020202020204" pitchFamily="34" charset="0"/>
                </a:rPr>
                <a:t>16. </a:t>
              </a:r>
              <a:r>
                <a:rPr lang="el-GR" sz="2000" dirty="0">
                  <a:latin typeface="Trebuchet MS" panose="020B0603020202020204" pitchFamily="34" charset="0"/>
                </a:rPr>
                <a:t> Να συμπληρώσετε τα κενά στην επόμενη πρόταση.</a:t>
              </a:r>
            </a:p>
          </p:txBody>
        </p:sp>
        <p:sp>
          <p:nvSpPr>
            <p:cNvPr id="6" name="Ορθογώνιο 5"/>
            <p:cNvSpPr/>
            <p:nvPr/>
          </p:nvSpPr>
          <p:spPr>
            <a:xfrm>
              <a:off x="395536" y="4978144"/>
              <a:ext cx="8352928" cy="959173"/>
            </a:xfrm>
            <a:prstGeom prst="rect">
              <a:avLst/>
            </a:prstGeom>
          </p:spPr>
          <p:txBody>
            <a:bodyPr wrap="square">
              <a:spAutoFit/>
            </a:bodyPr>
            <a:lstStyle/>
            <a:p>
              <a:pPr>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H ελεύθερη πτώση ενός σώματος είναι κίνηση ……………………… ομαλά επιταχυνόμενη χωρίς ……………… ταχύτητα.</a:t>
              </a:r>
            </a:p>
          </p:txBody>
        </p:sp>
      </p:grpSp>
      <p:sp>
        <p:nvSpPr>
          <p:cNvPr id="7" name="TextBox 6"/>
          <p:cNvSpPr txBox="1"/>
          <p:nvPr/>
        </p:nvSpPr>
        <p:spPr>
          <a:xfrm>
            <a:off x="7389895" y="1012329"/>
            <a:ext cx="165618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ευθύγραμμη</a:t>
            </a:r>
          </a:p>
        </p:txBody>
      </p:sp>
      <p:sp>
        <p:nvSpPr>
          <p:cNvPr id="8" name="TextBox 7"/>
          <p:cNvSpPr txBox="1"/>
          <p:nvPr/>
        </p:nvSpPr>
        <p:spPr>
          <a:xfrm>
            <a:off x="4236993" y="1493543"/>
            <a:ext cx="108012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αρχική</a:t>
            </a:r>
          </a:p>
        </p:txBody>
      </p:sp>
    </p:spTree>
    <p:extLst>
      <p:ext uri="{BB962C8B-B14F-4D97-AF65-F5344CB8AC3E}">
        <p14:creationId xmlns:p14="http://schemas.microsoft.com/office/powerpoint/2010/main" val="14408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23</a:t>
            </a:fld>
            <a:endParaRPr lang="el-GR"/>
          </a:p>
        </p:txBody>
      </p:sp>
      <mc:AlternateContent xmlns:mc="http://schemas.openxmlformats.org/markup-compatibility/2006" xmlns:a14="http://schemas.microsoft.com/office/drawing/2010/main">
        <mc:Choice Requires="a14">
          <p:sp>
            <p:nvSpPr>
              <p:cNvPr id="4" name="Ορθογώνιο 3"/>
              <p:cNvSpPr/>
              <p:nvPr/>
            </p:nvSpPr>
            <p:spPr>
              <a:xfrm>
                <a:off x="1991544" y="332656"/>
                <a:ext cx="8280920" cy="4863704"/>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19. </a:t>
                </a:r>
                <a:r>
                  <a:rPr lang="el-GR" sz="2000" dirty="0">
                    <a:latin typeface="Trebuchet MS" panose="020B0603020202020204" pitchFamily="34" charset="0"/>
                  </a:rPr>
                  <a:t> Ένα σώμα πέφτει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πάνω από το έδαφος. Να χαρακτηρίσετε με το γράμμα (Σ) και με το γράμμα (Λ), τις σωστές και τις λάθος αντίστοιχα, προτάσεις.</a:t>
                </a:r>
              </a:p>
              <a:p>
                <a:pPr algn="just">
                  <a:lnSpc>
                    <a:spcPct val="150000"/>
                  </a:lnSpc>
                </a:pPr>
                <a:r>
                  <a:rPr lang="el-GR" sz="2000" dirty="0">
                    <a:latin typeface="Trebuchet MS" panose="020B0603020202020204" pitchFamily="34" charset="0"/>
                  </a:rPr>
                  <a:t>(Αντιστάσεις από τον αέρα παραλείπονται).</a:t>
                </a:r>
              </a:p>
              <a:p>
                <a:pPr algn="just"/>
                <a:endParaRPr lang="el-GR" sz="2000" b="1" dirty="0">
                  <a:latin typeface="Trebuchet MS" panose="020B0603020202020204" pitchFamily="34" charset="0"/>
                </a:endParaRPr>
              </a:p>
              <a:p>
                <a:pPr algn="just"/>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err="1">
                    <a:latin typeface="Trebuchet MS" panose="020B0603020202020204" pitchFamily="34" charset="0"/>
                  </a:rPr>
                  <a:t>To</a:t>
                </a:r>
                <a:r>
                  <a:rPr lang="el-GR" sz="2000" dirty="0">
                    <a:latin typeface="Trebuchet MS" panose="020B0603020202020204" pitchFamily="34" charset="0"/>
                  </a:rPr>
                  <a:t> σώμα κάνει ομαλή κίνηση.</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Β.  </a:t>
                </a:r>
                <a:r>
                  <a:rPr lang="el-GR" sz="2000" dirty="0" err="1">
                    <a:latin typeface="Trebuchet MS" panose="020B0603020202020204" pitchFamily="34" charset="0"/>
                  </a:rPr>
                  <a:t>To</a:t>
                </a:r>
                <a:r>
                  <a:rPr lang="el-GR" sz="2000" dirty="0">
                    <a:latin typeface="Trebuchet MS" panose="020B0603020202020204" pitchFamily="34" charset="0"/>
                  </a:rPr>
                  <a:t> σώμα στην αρχή έχει επιτάχυνση μηδέν και ταχύτητα μηδέν.</a:t>
                </a:r>
              </a:p>
              <a:p>
                <a:pPr algn="just"/>
                <a:r>
                  <a:rPr lang="el-GR" sz="2000" dirty="0">
                    <a:latin typeface="Trebuchet MS" panose="020B0603020202020204" pitchFamily="34" charset="0"/>
                  </a:rPr>
                  <a:t> </a:t>
                </a:r>
                <a:br>
                  <a:rPr lang="el-GR" sz="2000" dirty="0">
                    <a:latin typeface="Trebuchet MS" panose="020B0603020202020204" pitchFamily="34" charset="0"/>
                  </a:rPr>
                </a:br>
                <a:r>
                  <a:rPr lang="el-GR" sz="2000" b="1" dirty="0">
                    <a:latin typeface="Trebuchet MS" panose="020B0603020202020204" pitchFamily="34" charset="0"/>
                  </a:rPr>
                  <a:t>Γ. </a:t>
                </a:r>
                <a:r>
                  <a:rPr lang="el-GR" sz="2000" dirty="0" err="1">
                    <a:latin typeface="Trebuchet MS" panose="020B0603020202020204" pitchFamily="34" charset="0"/>
                  </a:rPr>
                  <a:t>To</a:t>
                </a:r>
                <a:r>
                  <a:rPr lang="el-GR" sz="2000" dirty="0">
                    <a:latin typeface="Trebuchet MS" panose="020B0603020202020204" pitchFamily="34" charset="0"/>
                  </a:rPr>
                  <a:t> σώμα κάνει κίνηση ευθύγραμμη με σταθερή επιτάχυνση ίση με </a:t>
                </a:r>
                <a:r>
                  <a:rPr lang="el-GR" sz="2000" i="1" dirty="0">
                    <a:latin typeface="Trebuchet MS" panose="020B0603020202020204" pitchFamily="34" charset="0"/>
                  </a:rPr>
                  <a:t>g</a:t>
                </a:r>
                <a:r>
                  <a:rPr lang="el-GR" sz="2000" dirty="0">
                    <a:latin typeface="Trebuchet MS" panose="020B0603020202020204" pitchFamily="34" charset="0"/>
                  </a:rPr>
                  <a:t>.</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Δ.  </a:t>
                </a:r>
                <a:r>
                  <a:rPr lang="el-GR" sz="2000" dirty="0" err="1">
                    <a:latin typeface="Trebuchet MS" panose="020B0603020202020204" pitchFamily="34" charset="0"/>
                  </a:rPr>
                  <a:t>To</a:t>
                </a:r>
                <a:r>
                  <a:rPr lang="el-GR" sz="2000" dirty="0">
                    <a:latin typeface="Trebuchet MS" panose="020B0603020202020204" pitchFamily="34" charset="0"/>
                  </a:rPr>
                  <a:t> σώμα κάθε στιγμή βρίσκεται σε ύψος </a:t>
                </a:r>
                <a14:m>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a14:m>
                <a:r>
                  <a:rPr lang="el-GR" sz="2000" dirty="0">
                    <a:latin typeface="Trebuchet MS" panose="020B0603020202020204" pitchFamily="34" charset="0"/>
                  </a:rPr>
                  <a:t> πάνω από το έδαφος.</a:t>
                </a:r>
              </a:p>
            </p:txBody>
          </p:sp>
        </mc:Choice>
        <mc:Fallback xmlns="">
          <p:sp>
            <p:nvSpPr>
              <p:cNvPr id="4" name="Ορθογώνιο 3"/>
              <p:cNvSpPr>
                <a:spLocks noRot="1" noChangeAspect="1" noMove="1" noResize="1" noEditPoints="1" noAdjustHandles="1" noChangeArrowheads="1" noChangeShapeType="1" noTextEdit="1"/>
              </p:cNvSpPr>
              <p:nvPr/>
            </p:nvSpPr>
            <p:spPr>
              <a:xfrm>
                <a:off x="1991544" y="332656"/>
                <a:ext cx="8280920" cy="4863704"/>
              </a:xfrm>
              <a:prstGeom prst="rect">
                <a:avLst/>
              </a:prstGeom>
              <a:blipFill>
                <a:blip r:embed="rId2"/>
                <a:stretch>
                  <a:fillRect l="-810" r="-736" b="-753"/>
                </a:stretch>
              </a:blipFill>
            </p:spPr>
            <p:txBody>
              <a:bodyPr/>
              <a:lstStyle/>
              <a:p>
                <a:r>
                  <a:rPr lang="el-GR">
                    <a:noFill/>
                  </a:rPr>
                  <a:t> </a:t>
                </a:r>
              </a:p>
            </p:txBody>
          </p:sp>
        </mc:Fallback>
      </mc:AlternateContent>
      <p:sp>
        <p:nvSpPr>
          <p:cNvPr id="5" name="TextBox 4"/>
          <p:cNvSpPr txBox="1"/>
          <p:nvPr/>
        </p:nvSpPr>
        <p:spPr>
          <a:xfrm>
            <a:off x="6420113" y="2416325"/>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6" name="TextBox 5"/>
          <p:cNvSpPr txBox="1"/>
          <p:nvPr/>
        </p:nvSpPr>
        <p:spPr>
          <a:xfrm>
            <a:off x="10056440" y="3014286"/>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7" name="TextBox 6"/>
          <p:cNvSpPr txBox="1"/>
          <p:nvPr/>
        </p:nvSpPr>
        <p:spPr>
          <a:xfrm>
            <a:off x="3367698" y="4706802"/>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8" name="TextBox 7"/>
          <p:cNvSpPr txBox="1"/>
          <p:nvPr/>
        </p:nvSpPr>
        <p:spPr>
          <a:xfrm>
            <a:off x="10376480" y="3633227"/>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val="6934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1000"/>
                                        <p:tgtEl>
                                          <p:spTgt spid="4">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1000"/>
                                        <p:tgtEl>
                                          <p:spTgt spid="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dissolve">
                                      <p:cBhvr>
                                        <p:cTn id="19" dur="1000"/>
                                        <p:tgtEl>
                                          <p:spTgt spid="4">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1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24</a:t>
            </a:fld>
            <a:endParaRPr lang="el-GR"/>
          </a:p>
        </p:txBody>
      </p:sp>
      <p:sp>
        <p:nvSpPr>
          <p:cNvPr id="4" name="Ορθογώνιο 3"/>
          <p:cNvSpPr/>
          <p:nvPr/>
        </p:nvSpPr>
        <p:spPr>
          <a:xfrm>
            <a:off x="1847528" y="260648"/>
            <a:ext cx="8496944" cy="5478423"/>
          </a:xfrm>
          <a:prstGeom prst="rect">
            <a:avLst/>
          </a:prstGeom>
        </p:spPr>
        <p:txBody>
          <a:bodyPr wrap="square">
            <a:spAutoFit/>
          </a:bodyPr>
          <a:lstStyle/>
          <a:p>
            <a:pPr algn="just">
              <a:lnSpc>
                <a:spcPct val="150000"/>
              </a:lnSpc>
            </a:pPr>
            <a:r>
              <a:rPr lang="el-GR" sz="2000" b="1" dirty="0">
                <a:latin typeface="Trebuchet MS" panose="020B0603020202020204" pitchFamily="34" charset="0"/>
              </a:rPr>
              <a:t>23. </a:t>
            </a:r>
            <a:r>
              <a:rPr lang="el-GR" sz="2000" dirty="0">
                <a:latin typeface="Trebuchet MS" panose="020B0603020202020204" pitchFamily="34" charset="0"/>
              </a:rPr>
              <a:t> Ένα βαρύτερο σώμα έλκεται από τη Γη με δύναμη μεγαλύτερη από ένα ελαφρύτερο. Όταν τα αφήνουμε από το ίδιο ύψος φτάνουν ταυτόχρονα στην επιφάνεια της Γης (οι κινήσεις θεωρούμε ότι γίνονται μόνο υπό την επίδραση του βάρους των σωμάτων).</a:t>
            </a:r>
          </a:p>
          <a:p>
            <a:pPr algn="just">
              <a:lnSpc>
                <a:spcPct val="150000"/>
              </a:lnSpc>
            </a:pPr>
            <a:r>
              <a:rPr lang="el-GR" sz="2000" dirty="0">
                <a:latin typeface="Trebuchet MS" panose="020B0603020202020204" pitchFamily="34" charset="0"/>
              </a:rPr>
              <a:t>Να χαρακτηρίσετε τις επόμενες προτάσεις με το γράμμα (Σ) αν είναι σωστές και με το γράμμα (Λ) τις λανθασμένες.</a:t>
            </a:r>
          </a:p>
          <a:p>
            <a:pPr algn="just"/>
            <a:endParaRPr lang="el-GR" sz="11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Τα δύο σώματα έχουν κάθε στιγμή την ίδια επιτάχυνση (επιτάχυνση βαρύτητας</a:t>
            </a:r>
            <a:r>
              <a:rPr lang="el-GR" sz="2000" dirty="0" smtClean="0">
                <a:latin typeface="Trebuchet MS" panose="020B0603020202020204" pitchFamily="34" charset="0"/>
              </a:rPr>
              <a:t>).</a:t>
            </a:r>
          </a:p>
          <a:p>
            <a:pPr algn="just">
              <a:lnSpc>
                <a:spcPct val="150000"/>
              </a:lnSpc>
            </a:pPr>
            <a:r>
              <a:rPr lang="el-GR" sz="2000" dirty="0" smtClean="0">
                <a:latin typeface="Trebuchet MS" panose="020B0603020202020204" pitchFamily="34" charset="0"/>
              </a:rPr>
              <a:t/>
            </a:r>
            <a:br>
              <a:rPr lang="el-GR" sz="2000" dirty="0" smtClean="0">
                <a:latin typeface="Trebuchet MS" panose="020B0603020202020204" pitchFamily="34" charset="0"/>
              </a:rPr>
            </a:br>
            <a:r>
              <a:rPr lang="el-GR" sz="2000" b="1" dirty="0" smtClean="0">
                <a:latin typeface="Trebuchet MS" panose="020B0603020202020204" pitchFamily="34" charset="0"/>
              </a:rPr>
              <a:t>Β. </a:t>
            </a:r>
            <a:r>
              <a:rPr lang="el-GR" sz="2000" dirty="0" smtClean="0">
                <a:latin typeface="Trebuchet MS" panose="020B0603020202020204" pitchFamily="34" charset="0"/>
              </a:rPr>
              <a:t>Τα δύο σώματα δέχονται διαφορετικές δυνάμεις, όμως έχουν κάθε στιγμή την ίδια ταχύτητα.</a:t>
            </a:r>
            <a:endParaRPr lang="el-GR" sz="2000" dirty="0">
              <a:latin typeface="Trebuchet MS" panose="020B0603020202020204" pitchFamily="34" charset="0"/>
            </a:endParaRPr>
          </a:p>
        </p:txBody>
      </p:sp>
      <p:sp>
        <p:nvSpPr>
          <p:cNvPr id="5" name="TextBox 4"/>
          <p:cNvSpPr txBox="1"/>
          <p:nvPr/>
        </p:nvSpPr>
        <p:spPr>
          <a:xfrm>
            <a:off x="5663952" y="5058917"/>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
        <p:nvSpPr>
          <p:cNvPr id="6" name="TextBox 5"/>
          <p:cNvSpPr txBox="1"/>
          <p:nvPr/>
        </p:nvSpPr>
        <p:spPr>
          <a:xfrm>
            <a:off x="4075212" y="3669041"/>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val="22544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1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1000"/>
                                        <p:tgtEl>
                                          <p:spTgt spid="4">
                                            <p:txEl>
                                              <p:pRg st="4" end="4"/>
                                            </p:txEl>
                                          </p:spTgt>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25</a:t>
            </a:fld>
            <a:endParaRPr lang="el-GR"/>
          </a:p>
        </p:txBody>
      </p:sp>
      <p:grpSp>
        <p:nvGrpSpPr>
          <p:cNvPr id="7" name="Ομάδα 6"/>
          <p:cNvGrpSpPr/>
          <p:nvPr/>
        </p:nvGrpSpPr>
        <p:grpSpPr>
          <a:xfrm>
            <a:off x="1465139" y="510502"/>
            <a:ext cx="10008764" cy="5427538"/>
            <a:chOff x="409769" y="677377"/>
            <a:chExt cx="10008764" cy="5427538"/>
          </a:xfrm>
        </p:grpSpPr>
        <p:pic>
          <p:nvPicPr>
            <p:cNvPr id="6146"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2230" y="829442"/>
              <a:ext cx="2736303" cy="232066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Ομάδα 5"/>
            <p:cNvGrpSpPr/>
            <p:nvPr/>
          </p:nvGrpSpPr>
          <p:grpSpPr>
            <a:xfrm>
              <a:off x="409769" y="677377"/>
              <a:ext cx="7272808" cy="5427538"/>
              <a:chOff x="409769" y="677377"/>
              <a:chExt cx="7272808" cy="5427538"/>
            </a:xfrm>
          </p:grpSpPr>
          <p:sp>
            <p:nvSpPr>
              <p:cNvPr id="4" name="Ορθογώνιο 3"/>
              <p:cNvSpPr/>
              <p:nvPr/>
            </p:nvSpPr>
            <p:spPr>
              <a:xfrm>
                <a:off x="430728" y="677377"/>
                <a:ext cx="7051389"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30. </a:t>
                </a:r>
                <a:r>
                  <a:rPr lang="el-GR" sz="2000" dirty="0">
                    <a:latin typeface="Trebuchet MS" panose="020B0603020202020204" pitchFamily="34" charset="0"/>
                  </a:rPr>
                  <a:t>H ταχύτητα ενός σώματος που το αφήνουμε να πέσει από σχετικά μικρό ύψος μεταβάλλεται με το χρόνο, όπως φαίνεται στην εικόνα.</a:t>
                </a:r>
              </a:p>
              <a:p>
                <a:pPr algn="just">
                  <a:lnSpc>
                    <a:spcPct val="150000"/>
                  </a:lnSpc>
                </a:pPr>
                <a:r>
                  <a:rPr lang="en-US" sz="2000" dirty="0">
                    <a:latin typeface="Trebuchet MS" panose="020B0603020202020204" pitchFamily="34" charset="0"/>
                  </a:rPr>
                  <a:t>(</a:t>
                </a:r>
                <a:r>
                  <a:rPr lang="el-GR" sz="2000" dirty="0">
                    <a:latin typeface="Trebuchet MS" panose="020B0603020202020204" pitchFamily="34" charset="0"/>
                  </a:rPr>
                  <a:t>Επιλέξτε τη σωστή απάντηση)</a:t>
                </a:r>
              </a:p>
            </p:txBody>
          </p:sp>
          <p:sp>
            <p:nvSpPr>
              <p:cNvPr id="5" name="Ορθογώνιο 4"/>
              <p:cNvSpPr/>
              <p:nvPr/>
            </p:nvSpPr>
            <p:spPr>
              <a:xfrm>
                <a:off x="409769" y="2780928"/>
                <a:ext cx="7272808"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H </a:t>
                </a:r>
                <a:r>
                  <a:rPr lang="el-GR" sz="2000" dirty="0">
                    <a:latin typeface="Trebuchet MS" panose="020B0603020202020204" pitchFamily="34" charset="0"/>
                  </a:rPr>
                  <a:t>κίνηση που κάνει το σώμα είναι ελεύθερη πτώση</a:t>
                </a:r>
                <a:r>
                  <a:rPr lang="el-GR" sz="2000" dirty="0" smtClean="0">
                    <a:latin typeface="Trebuchet MS" panose="020B0603020202020204" pitchFamily="34" charset="0"/>
                  </a:rPr>
                  <a:t>.</a:t>
                </a:r>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Β. </a:t>
                </a:r>
                <a:r>
                  <a:rPr lang="en-US" sz="2000" b="1"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σώμα κινείται υπό την επίδραση του βάρους του και μίας ακόμη δύναμης ομόρροπης με το βάρος </a:t>
                </a:r>
                <a:r>
                  <a:rPr lang="el-GR" sz="2000" dirty="0" smtClean="0">
                    <a:latin typeface="Trebuchet MS" panose="020B0603020202020204" pitchFamily="34" charset="0"/>
                  </a:rPr>
                  <a:t>του.</a:t>
                </a:r>
                <a:endParaRPr lang="en-US" sz="2000" dirty="0">
                  <a:latin typeface="Trebuchet MS" panose="020B0603020202020204" pitchFamily="34" charset="0"/>
                </a:endParaRPr>
              </a:p>
              <a:p>
                <a:pPr algn="just">
                  <a:lnSpc>
                    <a:spcPct val="150000"/>
                  </a:lnSpc>
                </a:pPr>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n-US" sz="2000" b="1" dirty="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σώμα κινείται υπό την επίδραση του βάρους του και της </a:t>
                </a:r>
                <a:r>
                  <a:rPr lang="el-GR" sz="2000" dirty="0" smtClean="0">
                    <a:latin typeface="Trebuchet MS" panose="020B0603020202020204" pitchFamily="34" charset="0"/>
                  </a:rPr>
                  <a:t>αντίστασης </a:t>
                </a:r>
                <a:r>
                  <a:rPr lang="el-GR" sz="2000" dirty="0">
                    <a:latin typeface="Trebuchet MS" panose="020B0603020202020204" pitchFamily="34" charset="0"/>
                  </a:rPr>
                  <a:t>του </a:t>
                </a:r>
                <a:r>
                  <a:rPr lang="el-GR" sz="2000" dirty="0" smtClean="0">
                    <a:latin typeface="Trebuchet MS" panose="020B0603020202020204" pitchFamily="34" charset="0"/>
                  </a:rPr>
                  <a:t>αέρα.</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Δ. </a:t>
                </a:r>
                <a:r>
                  <a:rPr lang="el-GR" sz="2000" dirty="0" err="1" smtClean="0">
                    <a:latin typeface="Trebuchet MS" panose="020B0603020202020204" pitchFamily="34" charset="0"/>
                  </a:rPr>
                  <a:t>To</a:t>
                </a:r>
                <a:r>
                  <a:rPr lang="el-GR" sz="2000" dirty="0" smtClean="0">
                    <a:latin typeface="Trebuchet MS" panose="020B0603020202020204" pitchFamily="34" charset="0"/>
                  </a:rPr>
                  <a:t> σώμα εκτελεί ευθύγραμμη ομαλή κίνηση, μέχρι τη στιγμή </a:t>
                </a:r>
                <a:r>
                  <a:rPr lang="el-GR" sz="2000" i="1" dirty="0" smtClean="0">
                    <a:latin typeface="Trebuchet MS" panose="020B0603020202020204" pitchFamily="34" charset="0"/>
                  </a:rPr>
                  <a:t>t</a:t>
                </a:r>
                <a:r>
                  <a:rPr lang="el-GR" sz="2000" baseline="-25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p:txBody>
          </p:sp>
        </p:grpSp>
      </p:grpSp>
      <p:sp>
        <p:nvSpPr>
          <p:cNvPr id="9" name="Έλλειψη 8"/>
          <p:cNvSpPr/>
          <p:nvPr/>
        </p:nvSpPr>
        <p:spPr>
          <a:xfrm>
            <a:off x="1465139" y="4060022"/>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9771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26</a:t>
            </a:fld>
            <a:endParaRPr lang="el-GR"/>
          </a:p>
        </p:txBody>
      </p:sp>
      <p:sp>
        <p:nvSpPr>
          <p:cNvPr id="4" name="Ορθογώνιο 3"/>
          <p:cNvSpPr/>
          <p:nvPr/>
        </p:nvSpPr>
        <p:spPr>
          <a:xfrm>
            <a:off x="1842168" y="295177"/>
            <a:ext cx="8639142"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35. </a:t>
            </a:r>
            <a:r>
              <a:rPr lang="el-GR" sz="2000" dirty="0">
                <a:latin typeface="Trebuchet MS" panose="020B0603020202020204" pitchFamily="34" charset="0"/>
              </a:rPr>
              <a:t> Πετάμε ένα σώμα κατακόρυφα προς τα πάνω. Να σχεδιάσετε τα διανύσματα της επιτάχυνσης και της ταχύτητας του σώματος:</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Σε μια τυχαία χρονική στιγμή κατά τη διάρκεια της ανόδου του.</a:t>
            </a:r>
          </a:p>
          <a:p>
            <a:pPr algn="just"/>
            <a:endParaRPr lang="el-GR" sz="2000" dirty="0">
              <a:latin typeface="Trebuchet MS" panose="020B0603020202020204" pitchFamily="34" charset="0"/>
            </a:endParaRPr>
          </a:p>
          <a:p>
            <a:pPr algn="just"/>
            <a:endParaRPr lang="en-US" sz="2000" b="1" dirty="0">
              <a:latin typeface="Trebuchet MS" panose="020B0603020202020204" pitchFamily="34" charset="0"/>
            </a:endParaRPr>
          </a:p>
          <a:p>
            <a:pPr algn="just"/>
            <a:endParaRPr lang="en-US" sz="2000" b="1" dirty="0">
              <a:latin typeface="Trebuchet MS" panose="020B0603020202020204" pitchFamily="34" charset="0"/>
            </a:endParaRPr>
          </a:p>
          <a:p>
            <a:pPr algn="just"/>
            <a:endParaRPr lang="en-US"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Τη χρονική στιγμή που βρίσκεται στο ανώτατο σημείο της τροχιάς του.</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Γ.</a:t>
            </a:r>
            <a:r>
              <a:rPr lang="el-GR" sz="2000" dirty="0">
                <a:latin typeface="Trebuchet MS" panose="020B0603020202020204" pitchFamily="34" charset="0"/>
              </a:rPr>
              <a:t>  Σε μια τυχαία χρονική στιγμή κατά την διάρκεια της καθόδου του.</a:t>
            </a:r>
          </a:p>
        </p:txBody>
      </p:sp>
      <p:grpSp>
        <p:nvGrpSpPr>
          <p:cNvPr id="22" name="Ομάδα 21"/>
          <p:cNvGrpSpPr/>
          <p:nvPr/>
        </p:nvGrpSpPr>
        <p:grpSpPr>
          <a:xfrm>
            <a:off x="5853863" y="1738206"/>
            <a:ext cx="459702" cy="1173072"/>
            <a:chOff x="2555776" y="1329921"/>
            <a:chExt cx="459702" cy="1173072"/>
          </a:xfrm>
        </p:grpSpPr>
        <p:grpSp>
          <p:nvGrpSpPr>
            <p:cNvPr id="13" name="Ομάδα 12"/>
            <p:cNvGrpSpPr/>
            <p:nvPr/>
          </p:nvGrpSpPr>
          <p:grpSpPr>
            <a:xfrm>
              <a:off x="2555776" y="1700808"/>
              <a:ext cx="144016" cy="470983"/>
              <a:chOff x="2555776" y="1700808"/>
              <a:chExt cx="144016" cy="470983"/>
            </a:xfrm>
          </p:grpSpPr>
          <p:sp>
            <p:nvSpPr>
              <p:cNvPr id="5" name="Έλλειψη 4"/>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εία γραμμή σύνδεσης 9"/>
              <p:cNvCxnSpPr/>
              <p:nvPr/>
            </p:nvCxnSpPr>
            <p:spPr>
              <a:xfrm>
                <a:off x="2555776" y="191683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699792" y="1906892"/>
                <a:ext cx="0" cy="18996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Ευθύγραμμο βέλος σύνδεσης 14"/>
            <p:cNvCxnSpPr>
              <a:stCxn id="5" idx="0"/>
            </p:cNvCxnSpPr>
            <p:nvPr/>
          </p:nvCxnSpPr>
          <p:spPr>
            <a:xfrm flipV="1">
              <a:off x="2627784" y="1412776"/>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2627784" y="1844824"/>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55438" y="1329921"/>
              <a:ext cx="360040"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sp>
          <p:nvSpPr>
            <p:cNvPr id="21" name="TextBox 20"/>
            <p:cNvSpPr txBox="1"/>
            <p:nvPr/>
          </p:nvSpPr>
          <p:spPr>
            <a:xfrm>
              <a:off x="2627784" y="2133661"/>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33" name="Ομάδα 32"/>
          <p:cNvGrpSpPr/>
          <p:nvPr/>
        </p:nvGrpSpPr>
        <p:grpSpPr>
          <a:xfrm>
            <a:off x="5853863" y="3399237"/>
            <a:ext cx="710750" cy="1090352"/>
            <a:chOff x="3779336" y="3223688"/>
            <a:chExt cx="710750" cy="1090352"/>
          </a:xfrm>
        </p:grpSpPr>
        <p:sp>
          <p:nvSpPr>
            <p:cNvPr id="29" name="Έλλειψη 28"/>
            <p:cNvSpPr/>
            <p:nvPr/>
          </p:nvSpPr>
          <p:spPr>
            <a:xfrm>
              <a:off x="3779336" y="35118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6" name="Ευθύγραμμο βέλος σύνδεσης 25"/>
            <p:cNvCxnSpPr/>
            <p:nvPr/>
          </p:nvCxnSpPr>
          <p:spPr>
            <a:xfrm>
              <a:off x="3851344" y="3655871"/>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04454" y="3223688"/>
              <a:ext cx="685632"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r>
                <a:rPr lang="en-US" b="1" dirty="0">
                  <a:solidFill>
                    <a:srgbClr val="0000FF"/>
                  </a:solidFill>
                  <a:effectLst>
                    <a:outerShdw blurRad="38100" dist="38100" dir="2700000" algn="tl">
                      <a:srgbClr val="000000">
                        <a:alpha val="43137"/>
                      </a:srgbClr>
                    </a:outerShdw>
                  </a:effectLst>
                  <a:latin typeface="Trebuchet MS" panose="020B0603020202020204" pitchFamily="34" charset="0"/>
                </a:rPr>
                <a:t>=0</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8" name="TextBox 27"/>
            <p:cNvSpPr txBox="1"/>
            <p:nvPr/>
          </p:nvSpPr>
          <p:spPr>
            <a:xfrm>
              <a:off x="3851344" y="3944708"/>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45" name="Ομάδα 44"/>
          <p:cNvGrpSpPr/>
          <p:nvPr/>
        </p:nvGrpSpPr>
        <p:grpSpPr>
          <a:xfrm>
            <a:off x="5613055" y="5060268"/>
            <a:ext cx="769647" cy="1101402"/>
            <a:chOff x="4716015" y="5123785"/>
            <a:chExt cx="769647" cy="1101402"/>
          </a:xfrm>
        </p:grpSpPr>
        <p:grpSp>
          <p:nvGrpSpPr>
            <p:cNvPr id="35" name="Ομάδα 34"/>
            <p:cNvGrpSpPr/>
            <p:nvPr/>
          </p:nvGrpSpPr>
          <p:grpSpPr>
            <a:xfrm rot="10800000">
              <a:off x="5031701" y="5123785"/>
              <a:ext cx="144016" cy="470983"/>
              <a:chOff x="2555776" y="1700808"/>
              <a:chExt cx="144016" cy="470983"/>
            </a:xfrm>
          </p:grpSpPr>
          <p:sp>
            <p:nvSpPr>
              <p:cNvPr id="40" name="Έλλειψη 39"/>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1" name="Ευθεία γραμμή σύνδεσης 40"/>
              <p:cNvCxnSpPr/>
              <p:nvPr/>
            </p:nvCxnSpPr>
            <p:spPr>
              <a:xfrm>
                <a:off x="2555776" y="191683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a:off x="2699792" y="1906892"/>
                <a:ext cx="0" cy="22676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Ομάδα 43"/>
            <p:cNvGrpSpPr/>
            <p:nvPr/>
          </p:nvGrpSpPr>
          <p:grpSpPr>
            <a:xfrm>
              <a:off x="4716015" y="5594768"/>
              <a:ext cx="769647" cy="630419"/>
              <a:chOff x="4716015" y="5594768"/>
              <a:chExt cx="769647" cy="630419"/>
            </a:xfrm>
          </p:grpSpPr>
          <p:cxnSp>
            <p:nvCxnSpPr>
              <p:cNvPr id="37" name="Ευθύγραμμο βέλος σύνδεσης 36"/>
              <p:cNvCxnSpPr/>
              <p:nvPr/>
            </p:nvCxnSpPr>
            <p:spPr>
              <a:xfrm rot="10800000">
                <a:off x="5105264" y="5594768"/>
                <a:ext cx="0" cy="50405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a:stCxn id="40" idx="0"/>
              </p:cNvCxnSpPr>
              <p:nvPr/>
            </p:nvCxnSpPr>
            <p:spPr>
              <a:xfrm rot="10800000" flipV="1">
                <a:off x="5103709" y="5594768"/>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16015" y="5596323"/>
                <a:ext cx="360040"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sp>
            <p:nvSpPr>
              <p:cNvPr id="39" name="TextBox 38"/>
              <p:cNvSpPr txBox="1"/>
              <p:nvPr/>
            </p:nvSpPr>
            <p:spPr>
              <a:xfrm rot="21422185">
                <a:off x="5125622" y="5855855"/>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spTree>
    <p:extLst>
      <p:ext uri="{BB962C8B-B14F-4D97-AF65-F5344CB8AC3E}">
        <p14:creationId xmlns:p14="http://schemas.microsoft.com/office/powerpoint/2010/main" val="18694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1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dissolve">
                                      <p:cBhvr>
                                        <p:cTn id="21" dur="10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dissolve">
                                      <p:cBhvr>
                                        <p:cTn id="26" dur="1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dissolve">
                                      <p:cBhvr>
                                        <p:cTn id="31" dur="1000"/>
                                        <p:tgtEl>
                                          <p:spTgt spid="4">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up)">
                                      <p:cBhvr>
                                        <p:cTn id="36" dur="1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27</a:t>
            </a:fld>
            <a:endParaRPr lang="el-GR"/>
          </a:p>
        </p:txBody>
      </p:sp>
      <p:sp>
        <p:nvSpPr>
          <p:cNvPr id="5" name="Ορθογώνιο 4"/>
          <p:cNvSpPr/>
          <p:nvPr/>
        </p:nvSpPr>
        <p:spPr>
          <a:xfrm>
            <a:off x="1847528" y="332656"/>
            <a:ext cx="8568952"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37. </a:t>
            </a:r>
            <a:r>
              <a:rPr lang="el-GR" sz="2000" dirty="0">
                <a:latin typeface="Trebuchet MS" panose="020B0603020202020204" pitchFamily="34" charset="0"/>
              </a:rPr>
              <a:t>  Ρίχνουμε μια μπάλα κατακόρυφα προς τα πάνω. Να σχεδιάσετε τις δυνάμεις που ασκούνται πάνω στη μπάλα σε ένα τυχαίο σημείο της τροχιάς της όταν:</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Ανεβαίνει.</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Β.  </a:t>
            </a:r>
            <a:r>
              <a:rPr lang="el-GR" sz="2000" dirty="0">
                <a:latin typeface="Trebuchet MS" panose="020B0603020202020204" pitchFamily="34" charset="0"/>
              </a:rPr>
              <a:t>Κατεβαίνει.</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Γ.</a:t>
            </a:r>
            <a:r>
              <a:rPr lang="el-GR" sz="2000" dirty="0">
                <a:latin typeface="Trebuchet MS" panose="020B0603020202020204" pitchFamily="34" charset="0"/>
              </a:rPr>
              <a:t> Τη χρονική στιγμή που βρίσκεται στο ανώτατο σημείο της τροχιάς της.</a:t>
            </a:r>
          </a:p>
        </p:txBody>
      </p:sp>
      <p:grpSp>
        <p:nvGrpSpPr>
          <p:cNvPr id="17" name="Ομάδα 16"/>
          <p:cNvGrpSpPr/>
          <p:nvPr/>
        </p:nvGrpSpPr>
        <p:grpSpPr>
          <a:xfrm>
            <a:off x="6096000" y="1884961"/>
            <a:ext cx="432048" cy="802185"/>
            <a:chOff x="4030384" y="1783663"/>
            <a:chExt cx="432048" cy="802185"/>
          </a:xfrm>
        </p:grpSpPr>
        <p:grpSp>
          <p:nvGrpSpPr>
            <p:cNvPr id="8" name="Ομάδα 7"/>
            <p:cNvGrpSpPr/>
            <p:nvPr/>
          </p:nvGrpSpPr>
          <p:grpSpPr>
            <a:xfrm>
              <a:off x="4030384" y="1783663"/>
              <a:ext cx="144016" cy="470983"/>
              <a:chOff x="2555776" y="1700808"/>
              <a:chExt cx="144016" cy="470983"/>
            </a:xfrm>
          </p:grpSpPr>
          <p:sp>
            <p:nvSpPr>
              <p:cNvPr id="13" name="Έλλειψη 12"/>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p:cNvCxnSpPr/>
              <p:nvPr/>
            </p:nvCxnSpPr>
            <p:spPr>
              <a:xfrm>
                <a:off x="2555776" y="1916832"/>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2699792" y="2006842"/>
                <a:ext cx="0" cy="12681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 name="Ευθύγραμμο βέλος σύνδεσης 9"/>
            <p:cNvCxnSpPr/>
            <p:nvPr/>
          </p:nvCxnSpPr>
          <p:spPr>
            <a:xfrm>
              <a:off x="4102392" y="1927679"/>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02392" y="2216516"/>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26" name="Ομάδα 25"/>
          <p:cNvGrpSpPr/>
          <p:nvPr/>
        </p:nvGrpSpPr>
        <p:grpSpPr>
          <a:xfrm>
            <a:off x="6164404" y="3130504"/>
            <a:ext cx="432048" cy="1088051"/>
            <a:chOff x="3126904" y="2711086"/>
            <a:chExt cx="432048" cy="1088051"/>
          </a:xfrm>
        </p:grpSpPr>
        <p:sp>
          <p:nvSpPr>
            <p:cNvPr id="22" name="Έλλειψη 21"/>
            <p:cNvSpPr/>
            <p:nvPr/>
          </p:nvSpPr>
          <p:spPr>
            <a:xfrm>
              <a:off x="3126904" y="29969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Ευθεία γραμμή σύνδεσης 22"/>
            <p:cNvCxnSpPr/>
            <p:nvPr/>
          </p:nvCxnSpPr>
          <p:spPr>
            <a:xfrm>
              <a:off x="3198912" y="2711086"/>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3126904" y="2714605"/>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3270920" y="2770183"/>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3189243" y="3140968"/>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98912" y="3429805"/>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34" name="Ομάδα 33"/>
          <p:cNvGrpSpPr/>
          <p:nvPr/>
        </p:nvGrpSpPr>
        <p:grpSpPr>
          <a:xfrm>
            <a:off x="6164404" y="5097215"/>
            <a:ext cx="432048" cy="802185"/>
            <a:chOff x="3378932" y="4866994"/>
            <a:chExt cx="432048" cy="802185"/>
          </a:xfrm>
        </p:grpSpPr>
        <p:sp>
          <p:nvSpPr>
            <p:cNvPr id="28" name="Έλλειψη 27"/>
            <p:cNvSpPr/>
            <p:nvPr/>
          </p:nvSpPr>
          <p:spPr>
            <a:xfrm>
              <a:off x="3378932" y="48669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Ευθύγραμμο βέλος σύνδεσης 31"/>
            <p:cNvCxnSpPr/>
            <p:nvPr/>
          </p:nvCxnSpPr>
          <p:spPr>
            <a:xfrm>
              <a:off x="3450940" y="5011010"/>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50940" y="5299847"/>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4" name="Ομάδα 3"/>
          <p:cNvGrpSpPr/>
          <p:nvPr/>
        </p:nvGrpSpPr>
        <p:grpSpPr>
          <a:xfrm>
            <a:off x="7050257" y="1820579"/>
            <a:ext cx="306984" cy="369332"/>
            <a:chOff x="7050257" y="1820579"/>
            <a:chExt cx="306984" cy="369332"/>
          </a:xfrm>
        </p:grpSpPr>
        <p:sp>
          <p:nvSpPr>
            <p:cNvPr id="27" name="TextBox 26"/>
            <p:cNvSpPr txBox="1"/>
            <p:nvPr/>
          </p:nvSpPr>
          <p:spPr>
            <a:xfrm>
              <a:off x="7052220" y="1820579"/>
              <a:ext cx="305021"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cxnSp>
          <p:nvCxnSpPr>
            <p:cNvPr id="29" name="Ευθύγραμμο βέλος σύνδεσης 28"/>
            <p:cNvCxnSpPr/>
            <p:nvPr/>
          </p:nvCxnSpPr>
          <p:spPr>
            <a:xfrm flipV="1">
              <a:off x="7050257" y="1841143"/>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Ομάδα 29"/>
          <p:cNvGrpSpPr/>
          <p:nvPr/>
        </p:nvGrpSpPr>
        <p:grpSpPr>
          <a:xfrm>
            <a:off x="7204730" y="3231704"/>
            <a:ext cx="306984" cy="397683"/>
            <a:chOff x="7050257" y="1820579"/>
            <a:chExt cx="306984" cy="397683"/>
          </a:xfrm>
        </p:grpSpPr>
        <p:sp>
          <p:nvSpPr>
            <p:cNvPr id="31" name="TextBox 30"/>
            <p:cNvSpPr txBox="1"/>
            <p:nvPr/>
          </p:nvSpPr>
          <p:spPr>
            <a:xfrm>
              <a:off x="7052220" y="1820579"/>
              <a:ext cx="305021"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cxnSp>
          <p:nvCxnSpPr>
            <p:cNvPr id="35" name="Ευθύγραμμο βέλος σύνδεσης 34"/>
            <p:cNvCxnSpPr/>
            <p:nvPr/>
          </p:nvCxnSpPr>
          <p:spPr>
            <a:xfrm>
              <a:off x="7050257" y="1946148"/>
              <a:ext cx="0" cy="27211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711655" y="4982540"/>
            <a:ext cx="677203" cy="369332"/>
          </a:xfrm>
          <a:prstGeom prst="rect">
            <a:avLst/>
          </a:prstGeom>
          <a:noFill/>
        </p:spPr>
        <p:txBody>
          <a:bodyPr wrap="square" rtlCol="0">
            <a:spAutoFit/>
          </a:bodyPr>
          <a:lstStyle/>
          <a:p>
            <a:r>
              <a:rPr lang="el-GR" b="1" i="1" dirty="0" smtClean="0">
                <a:solidFill>
                  <a:srgbClr val="0000FF"/>
                </a:solidFill>
                <a:effectLst>
                  <a:outerShdw blurRad="38100" dist="38100" dir="2700000" algn="tl">
                    <a:srgbClr val="000000">
                      <a:alpha val="43137"/>
                    </a:srgbClr>
                  </a:outerShdw>
                </a:effectLst>
                <a:latin typeface="Trebuchet MS" panose="020B0603020202020204" pitchFamily="34" charset="0"/>
              </a:rPr>
              <a:t>υ</a:t>
            </a:r>
            <a:r>
              <a:rPr lang="en-US" b="1" i="1" dirty="0" smtClean="0">
                <a:solidFill>
                  <a:srgbClr val="0000FF"/>
                </a:solidFill>
                <a:effectLst>
                  <a:outerShdw blurRad="38100" dist="38100" dir="2700000" algn="tl">
                    <a:srgbClr val="000000">
                      <a:alpha val="43137"/>
                    </a:srgbClr>
                  </a:outerShdw>
                </a:effectLst>
                <a:latin typeface="Trebuchet MS" panose="020B0603020202020204" pitchFamily="34" charset="0"/>
              </a:rPr>
              <a:t>=0</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7621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1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4" fill="hold" nodeType="after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1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ssolv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500"/>
                            </p:stCondLst>
                            <p:childTnLst>
                              <p:par>
                                <p:cTn id="32" presetID="22" presetClass="entr" presetSubtype="1" fill="hold" nodeType="afterEffect">
                                  <p:stCondLst>
                                    <p:cond delay="50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1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dissolve">
                                      <p:cBhvr>
                                        <p:cTn id="39" dur="1000"/>
                                        <p:tgtEl>
                                          <p:spTgt spid="5">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500"/>
                            </p:stCondLst>
                            <p:childTnLst>
                              <p:par>
                                <p:cTn id="46" presetID="9" presetClass="entr" presetSubtype="0" fill="hold" nodeType="after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28</a:t>
            </a:fld>
            <a:endParaRPr lang="el-GR"/>
          </a:p>
        </p:txBody>
      </p:sp>
      <p:grpSp>
        <p:nvGrpSpPr>
          <p:cNvPr id="6" name="Ομάδα 5"/>
          <p:cNvGrpSpPr/>
          <p:nvPr/>
        </p:nvGrpSpPr>
        <p:grpSpPr>
          <a:xfrm>
            <a:off x="1553736" y="308714"/>
            <a:ext cx="9133313" cy="5370277"/>
            <a:chOff x="1553736" y="308714"/>
            <a:chExt cx="9133313" cy="5370277"/>
          </a:xfrm>
        </p:grpSpPr>
        <p:grpSp>
          <p:nvGrpSpPr>
            <p:cNvPr id="7" name="Ομάδα 6"/>
            <p:cNvGrpSpPr/>
            <p:nvPr/>
          </p:nvGrpSpPr>
          <p:grpSpPr>
            <a:xfrm>
              <a:off x="1553736" y="308714"/>
              <a:ext cx="9133313" cy="5370277"/>
              <a:chOff x="29736" y="308713"/>
              <a:chExt cx="9133313" cy="5370277"/>
            </a:xfrm>
          </p:grpSpPr>
          <p:sp>
            <p:nvSpPr>
              <p:cNvPr id="4" name="Ορθογώνιο 3"/>
              <p:cNvSpPr/>
              <p:nvPr/>
            </p:nvSpPr>
            <p:spPr>
              <a:xfrm>
                <a:off x="1290686" y="308713"/>
                <a:ext cx="7872363" cy="1015663"/>
              </a:xfrm>
              <a:prstGeom prst="rect">
                <a:avLst/>
              </a:prstGeom>
            </p:spPr>
            <p:txBody>
              <a:bodyPr wrap="square">
                <a:spAutoFit/>
              </a:bodyPr>
              <a:lstStyle/>
              <a:p>
                <a:pPr algn="just">
                  <a:lnSpc>
                    <a:spcPct val="150000"/>
                  </a:lnSpc>
                </a:pPr>
                <a:r>
                  <a:rPr lang="el-GR" sz="2000" b="1" dirty="0">
                    <a:latin typeface="Trebuchet MS" panose="020B0603020202020204" pitchFamily="34" charset="0"/>
                  </a:rPr>
                  <a:t>40. </a:t>
                </a:r>
                <a:r>
                  <a:rPr lang="el-GR" sz="2000" dirty="0">
                    <a:latin typeface="Trebuchet MS" panose="020B0603020202020204" pitchFamily="34" charset="0"/>
                  </a:rPr>
                  <a:t> Μέσα σε </a:t>
                </a:r>
                <a:r>
                  <a:rPr lang="el-GR" sz="2000" dirty="0" err="1">
                    <a:latin typeface="Trebuchet MS" panose="020B0603020202020204" pitchFamily="34" charset="0"/>
                  </a:rPr>
                  <a:t>αερόκενο</a:t>
                </a:r>
                <a:r>
                  <a:rPr lang="el-GR" sz="2000" dirty="0">
                    <a:latin typeface="Trebuchet MS" panose="020B0603020202020204" pitchFamily="34" charset="0"/>
                  </a:rPr>
                  <a:t> σωλήνα αφήνουμε μια σφαίρα. Ποια από τις παρακάτω προτάσεις είναι σωστή;</a:t>
                </a:r>
              </a:p>
            </p:txBody>
          </p:sp>
          <p:pic>
            <p:nvPicPr>
              <p:cNvPr id="7170"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36" y="1255169"/>
                <a:ext cx="743499" cy="442382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Ορθογώνιο 4"/>
            <p:cNvSpPr/>
            <p:nvPr/>
          </p:nvSpPr>
          <p:spPr>
            <a:xfrm>
              <a:off x="2865410" y="1498719"/>
              <a:ext cx="7821639" cy="3631763"/>
            </a:xfrm>
            <a:prstGeom prst="rect">
              <a:avLst/>
            </a:prstGeom>
          </p:spPr>
          <p:txBody>
            <a:bodyPr wrap="square">
              <a:spAutoFit/>
            </a:bodyPr>
            <a:lstStyle/>
            <a:p>
              <a:pPr algn="just"/>
              <a:r>
                <a:rPr lang="el-GR" sz="2000" b="1" dirty="0">
                  <a:latin typeface="Trebuchet MS" panose="020B0603020202020204" pitchFamily="34" charset="0"/>
                </a:rPr>
                <a:t>Α.</a:t>
              </a:r>
              <a:r>
                <a:rPr lang="el-GR" sz="2000" dirty="0">
                  <a:latin typeface="Trebuchet MS" panose="020B0603020202020204" pitchFamily="34" charset="0"/>
                </a:rPr>
                <a:t>   Δεν υπάρχει βαρύτητα μέσα στον </a:t>
              </a:r>
              <a:r>
                <a:rPr lang="el-GR" sz="2000" dirty="0" err="1">
                  <a:latin typeface="Trebuchet MS" panose="020B0603020202020204" pitchFamily="34" charset="0"/>
                </a:rPr>
                <a:t>αερόκενο</a:t>
              </a:r>
              <a:r>
                <a:rPr lang="el-GR" sz="2000" dirty="0">
                  <a:latin typeface="Trebuchet MS" panose="020B0603020202020204" pitchFamily="34" charset="0"/>
                </a:rPr>
                <a:t> σωλήνα.</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a:t>
              </a:r>
              <a:r>
                <a:rPr lang="el-GR" sz="2000" dirty="0" smtClean="0">
                  <a:latin typeface="Trebuchet MS" panose="020B0603020202020204" pitchFamily="34" charset="0"/>
                </a:rPr>
                <a:t>Στη </a:t>
              </a:r>
              <a:r>
                <a:rPr lang="el-GR" sz="2000" dirty="0">
                  <a:latin typeface="Trebuchet MS" panose="020B0603020202020204" pitchFamily="34" charset="0"/>
                </a:rPr>
                <a:t>σφαίρα ασκείται μόνο το βάρος της, το οποίο την επιταχύνει.</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H αντίσταση του αέρα εμποδίζει τη σφαίρα να πέσει ελεύθερα.</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βάρος ασκείται στη σφαίρα μόνο όταν την αφήσουμε να πέσει.</a:t>
              </a:r>
            </a:p>
          </p:txBody>
        </p:sp>
      </p:grpSp>
      <p:sp>
        <p:nvSpPr>
          <p:cNvPr id="11" name="TextBox 10"/>
          <p:cNvSpPr txBox="1"/>
          <p:nvPr/>
        </p:nvSpPr>
        <p:spPr>
          <a:xfrm>
            <a:off x="5018564" y="2557930"/>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val="410347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29</a:t>
            </a:fld>
            <a:endParaRPr lang="el-GR"/>
          </a:p>
        </p:txBody>
      </p:sp>
      <p:sp>
        <p:nvSpPr>
          <p:cNvPr id="4" name="Ορθογώνιο 3"/>
          <p:cNvSpPr/>
          <p:nvPr/>
        </p:nvSpPr>
        <p:spPr>
          <a:xfrm>
            <a:off x="3265374" y="2204865"/>
            <a:ext cx="5243743" cy="1416093"/>
          </a:xfrm>
          <a:prstGeom prst="rect">
            <a:avLst/>
          </a:prstGeom>
        </p:spPr>
        <p:txBody>
          <a:bodyPr wrap="none">
            <a:spAutoFit/>
          </a:bodyPr>
          <a:lstStyle/>
          <a:p>
            <a:pPr algn="ctr">
              <a:lnSpc>
                <a:spcPct val="150000"/>
              </a:lnSpc>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Ασκήσεις από το βιβλίο</a:t>
            </a:r>
          </a:p>
          <a:p>
            <a:pPr algn="ctr">
              <a:lnSpc>
                <a:spcPct val="150000"/>
              </a:lnSpc>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(σελ. 108) </a:t>
            </a:r>
          </a:p>
        </p:txBody>
      </p:sp>
    </p:spTree>
    <p:extLst>
      <p:ext uri="{BB962C8B-B14F-4D97-AF65-F5344CB8AC3E}">
        <p14:creationId xmlns:p14="http://schemas.microsoft.com/office/powerpoint/2010/main" val="259910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a:t>
            </a:fld>
            <a:endParaRPr lang="el-GR"/>
          </a:p>
        </p:txBody>
      </p:sp>
      <p:sp>
        <p:nvSpPr>
          <p:cNvPr id="4" name="Text Box 4"/>
          <p:cNvSpPr txBox="1">
            <a:spLocks noChangeArrowheads="1"/>
          </p:cNvSpPr>
          <p:nvPr/>
        </p:nvSpPr>
        <p:spPr bwMode="auto">
          <a:xfrm>
            <a:off x="1733224" y="231805"/>
            <a:ext cx="83299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defRPr/>
            </a:pPr>
            <a:r>
              <a:rPr lang="el-GR" altLang="el-GR" sz="2400" b="1" dirty="0">
                <a:latin typeface="Comic Sans MS" pitchFamily="66" charset="0"/>
              </a:rPr>
              <a:t>Ένα σώμα κάνει </a:t>
            </a:r>
            <a:r>
              <a:rPr lang="el-GR" altLang="el-GR" sz="2400" b="1" dirty="0">
                <a:solidFill>
                  <a:srgbClr val="FF0000"/>
                </a:solidFill>
                <a:effectLst>
                  <a:outerShdw blurRad="38100" dist="38100" dir="2700000" algn="tl">
                    <a:srgbClr val="000000"/>
                  </a:outerShdw>
                </a:effectLst>
                <a:latin typeface="Comic Sans MS" pitchFamily="66" charset="0"/>
              </a:rPr>
              <a:t>ελεύθερη πτώση</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όταν το αφήσουμε να πέσει από κάποιο ύψος και </a:t>
            </a:r>
            <a:r>
              <a:rPr lang="el-GR" altLang="el-GR" sz="2400" b="1" dirty="0">
                <a:solidFill>
                  <a:srgbClr val="FF0000"/>
                </a:solidFill>
                <a:effectLst>
                  <a:outerShdw blurRad="38100" dist="38100" dir="2700000" algn="tl">
                    <a:srgbClr val="000000"/>
                  </a:outerShdw>
                </a:effectLst>
                <a:latin typeface="Comic Sans MS" pitchFamily="66" charset="0"/>
              </a:rPr>
              <a:t>η μόνη δύναμη που ενεργεί σ’ αυτό είναι το βάρος του</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το οποίο θεωρείται σταθερό.</a:t>
            </a:r>
          </a:p>
        </p:txBody>
      </p:sp>
      <p:sp>
        <p:nvSpPr>
          <p:cNvPr id="5" name="Text Box 5"/>
          <p:cNvSpPr txBox="1">
            <a:spLocks noChangeArrowheads="1"/>
          </p:cNvSpPr>
          <p:nvPr/>
        </p:nvSpPr>
        <p:spPr bwMode="auto">
          <a:xfrm>
            <a:off x="2369655" y="5731061"/>
            <a:ext cx="6367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l-GR" altLang="el-GR" sz="2400" b="1" dirty="0">
                <a:solidFill>
                  <a:srgbClr val="008000"/>
                </a:solidFill>
                <a:effectLst>
                  <a:outerShdw blurRad="38100" dist="38100" dir="2700000" algn="tl">
                    <a:srgbClr val="000000"/>
                  </a:outerShdw>
                </a:effectLst>
                <a:latin typeface="Comic Sans MS" pitchFamily="66" charset="0"/>
              </a:rPr>
              <a:t>Η αντίσταση του αέρα θεωρείται αμελητέα.</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759" y="2214434"/>
            <a:ext cx="5463872" cy="2731936"/>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342" y="1986131"/>
            <a:ext cx="2485676" cy="331092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487462" y="5075954"/>
            <a:ext cx="3813048" cy="307777"/>
          </a:xfrm>
          <a:prstGeom prst="rect">
            <a:avLst/>
          </a:prstGeom>
          <a:noFill/>
        </p:spPr>
        <p:txBody>
          <a:bodyPr wrap="square" rtlCol="0">
            <a:spAutoFit/>
          </a:bodyPr>
          <a:lstStyle/>
          <a:p>
            <a:r>
              <a:rPr lang="el-GR" sz="1400" b="1" dirty="0" smtClean="0">
                <a:latin typeface="Comic Sans MS" panose="030F0702030302020204" pitchFamily="66" charset="0"/>
                <a:hlinkClick r:id="rId4"/>
              </a:rPr>
              <a:t>Ελεύθερη πτώση </a:t>
            </a:r>
            <a:r>
              <a:rPr lang="el-GR" sz="1400" b="1" dirty="0" smtClean="0">
                <a:latin typeface="Comic Sans MS" panose="030F0702030302020204" pitchFamily="66" charset="0"/>
              </a:rPr>
              <a:t>του</a:t>
            </a:r>
            <a:r>
              <a:rPr lang="en-US" sz="1400" b="1" dirty="0" smtClean="0">
                <a:latin typeface="Comic Sans MS" panose="030F0702030302020204" pitchFamily="66" charset="0"/>
              </a:rPr>
              <a:t> </a:t>
            </a:r>
            <a:r>
              <a:rPr lang="en-US" sz="1400" b="1" dirty="0">
                <a:latin typeface="Comic Sans MS" panose="030F0702030302020204" pitchFamily="66" charset="0"/>
              </a:rPr>
              <a:t>Felix </a:t>
            </a:r>
            <a:r>
              <a:rPr lang="en-US" sz="1400" b="1" dirty="0" smtClean="0">
                <a:latin typeface="Comic Sans MS" panose="030F0702030302020204" pitchFamily="66" charset="0"/>
                <a:hlinkClick r:id="rId5"/>
              </a:rPr>
              <a:t>Baumgartner</a:t>
            </a:r>
            <a:endParaRPr lang="el-GR" sz="1400" b="1" dirty="0">
              <a:latin typeface="Comic Sans MS" panose="030F0702030302020204" pitchFamily="66" charset="0"/>
            </a:endParaRPr>
          </a:p>
        </p:txBody>
      </p:sp>
      <p:sp>
        <p:nvSpPr>
          <p:cNvPr id="10" name="TextBox 9"/>
          <p:cNvSpPr txBox="1"/>
          <p:nvPr/>
        </p:nvSpPr>
        <p:spPr>
          <a:xfrm>
            <a:off x="7713862" y="5383731"/>
            <a:ext cx="3308636" cy="307777"/>
          </a:xfrm>
          <a:prstGeom prst="rect">
            <a:avLst/>
          </a:prstGeom>
          <a:noFill/>
        </p:spPr>
        <p:txBody>
          <a:bodyPr wrap="square" rtlCol="0">
            <a:spAutoFit/>
          </a:bodyPr>
          <a:lstStyle/>
          <a:p>
            <a:pPr algn="ctr"/>
            <a:r>
              <a:rPr lang="en-US" sz="1400" b="1" dirty="0" smtClean="0">
                <a:latin typeface="Comic Sans MS" panose="030F0702030302020204" pitchFamily="66" charset="0"/>
              </a:rPr>
              <a:t>Free fall tower</a:t>
            </a:r>
            <a:r>
              <a:rPr lang="el-GR" sz="1400" b="1" dirty="0" smtClean="0">
                <a:latin typeface="Comic Sans MS" panose="030F0702030302020204" pitchFamily="66" charset="0"/>
              </a:rPr>
              <a:t> από την </a:t>
            </a:r>
            <a:r>
              <a:rPr lang="en-US" sz="1400" b="1" dirty="0" smtClean="0">
                <a:latin typeface="Comic Sans MS" panose="030F0702030302020204" pitchFamily="66" charset="0"/>
                <a:hlinkClick r:id="rId6" action="ppaction://hlinkfile"/>
              </a:rPr>
              <a:t>INTAMIN</a:t>
            </a:r>
            <a:r>
              <a:rPr lang="en-US" sz="1400" b="1" dirty="0" smtClean="0">
                <a:latin typeface="Comic Sans MS" panose="030F0702030302020204" pitchFamily="66" charset="0"/>
              </a:rPr>
              <a:t> </a:t>
            </a:r>
            <a:endParaRPr lang="el-GR" sz="1400" b="1" dirty="0">
              <a:latin typeface="Comic Sans MS" panose="030F0702030302020204" pitchFamily="66" charset="0"/>
            </a:endParaRPr>
          </a:p>
        </p:txBody>
      </p:sp>
    </p:spTree>
    <p:extLst>
      <p:ext uri="{BB962C8B-B14F-4D97-AF65-F5344CB8AC3E}">
        <p14:creationId xmlns:p14="http://schemas.microsoft.com/office/powerpoint/2010/main" val="392724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2500"/>
                            </p:stCondLst>
                            <p:childTnLst>
                              <p:par>
                                <p:cTn id="16" presetID="10" presetClass="entr" presetSubtype="0"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3500"/>
                            </p:stCondLst>
                            <p:childTnLst>
                              <p:par>
                                <p:cTn id="23" presetID="22" presetClass="entr" presetSubtype="8"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30</a:t>
            </a:fld>
            <a:endParaRPr lang="el-GR"/>
          </a:p>
        </p:txBody>
      </p:sp>
      <p:sp>
        <p:nvSpPr>
          <p:cNvPr id="5" name="Ορθογώνιο 4"/>
          <p:cNvSpPr/>
          <p:nvPr/>
        </p:nvSpPr>
        <p:spPr>
          <a:xfrm>
            <a:off x="1735064" y="458387"/>
            <a:ext cx="8906266"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15.  </a:t>
            </a:r>
            <a:r>
              <a:rPr lang="el-GR" sz="2000" dirty="0">
                <a:latin typeface="Trebuchet MS" panose="020B0603020202020204" pitchFamily="34" charset="0"/>
              </a:rPr>
              <a:t>Μία μπάλα αφήνεται να πέσει από την ταράτσα μιας πολυκατοικίας που έχει ύψος </a:t>
            </a:r>
            <a:r>
              <a:rPr lang="el-GR" sz="2000" i="1" dirty="0" smtClean="0">
                <a:latin typeface="Trebuchet MS" panose="020B0603020202020204" pitchFamily="34" charset="0"/>
              </a:rPr>
              <a:t>h</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20m</a:t>
            </a:r>
            <a:r>
              <a:rPr lang="el-GR" sz="2000" dirty="0">
                <a:latin typeface="Trebuchet MS" panose="020B0603020202020204" pitchFamily="34" charset="0"/>
              </a:rPr>
              <a:t>. Πόσο χρόνο θα χρειαστεί η μπάλα για να φτάσει στο έδαφος;  Δίνεται ότι </a:t>
            </a:r>
            <a:r>
              <a:rPr lang="el-GR" sz="2000" i="1" dirty="0" smtClean="0">
                <a:latin typeface="Trebuchet MS" panose="020B0603020202020204" pitchFamily="34" charset="0"/>
              </a:rPr>
              <a:t>g</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 </a:t>
            </a:r>
          </a:p>
        </p:txBody>
      </p:sp>
      <p:sp>
        <p:nvSpPr>
          <p:cNvPr id="6" name="Ορθογώνιο 5"/>
          <p:cNvSpPr/>
          <p:nvPr/>
        </p:nvSpPr>
        <p:spPr>
          <a:xfrm>
            <a:off x="1735064" y="2455039"/>
            <a:ext cx="8906266" cy="2862322"/>
          </a:xfrm>
          <a:prstGeom prst="rect">
            <a:avLst/>
          </a:prstGeom>
        </p:spPr>
        <p:txBody>
          <a:bodyPr wrap="square">
            <a:spAutoFit/>
          </a:bodyPr>
          <a:lstStyle/>
          <a:p>
            <a:pPr algn="just">
              <a:lnSpc>
                <a:spcPct val="150000"/>
              </a:lnSpc>
            </a:pPr>
            <a:r>
              <a:rPr lang="el-GR" sz="2000" b="1" dirty="0">
                <a:latin typeface="Trebuchet MS" panose="020B0603020202020204" pitchFamily="34" charset="0"/>
              </a:rPr>
              <a:t>*16. </a:t>
            </a:r>
            <a:r>
              <a:rPr lang="el-GR" sz="2000" dirty="0">
                <a:latin typeface="Trebuchet MS" panose="020B0603020202020204" pitchFamily="34" charset="0"/>
              </a:rPr>
              <a:t>Ένα πηγάδι έχει βάθος </a:t>
            </a:r>
            <a:r>
              <a:rPr lang="el-GR" sz="2000" dirty="0" smtClean="0">
                <a:latin typeface="Trebuchet MS" panose="020B0603020202020204" pitchFamily="34" charset="0"/>
              </a:rPr>
              <a:t>180m</a:t>
            </a:r>
            <a:r>
              <a:rPr lang="el-GR" sz="2000" dirty="0">
                <a:latin typeface="Trebuchet MS" panose="020B0603020202020204" pitchFamily="34" charset="0"/>
              </a:rPr>
              <a:t>. Από το χείλος του πηγαδιού αφήνουμε να πέσει ελεύθερα ένα σώμα A και μετά από ένα δευτερόλεπτο αφήνουμε να πέσει ελεύθερα ένα άλλο σώμα B. </a:t>
            </a:r>
          </a:p>
          <a:p>
            <a:pPr algn="just">
              <a:lnSpc>
                <a:spcPct val="150000"/>
              </a:lnSpc>
            </a:pPr>
            <a:r>
              <a:rPr lang="el-GR" sz="2000" dirty="0" smtClean="0">
                <a:latin typeface="Trebuchet MS" panose="020B0603020202020204" pitchFamily="34" charset="0"/>
              </a:rPr>
              <a:t>Αν </a:t>
            </a:r>
            <a:r>
              <a:rPr lang="el-GR" sz="2000" dirty="0">
                <a:latin typeface="Trebuchet MS" panose="020B0603020202020204" pitchFamily="34" charset="0"/>
              </a:rPr>
              <a:t>η επιτάχυνση της βαρύτητας είναι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 πόση </a:t>
            </a:r>
            <a:r>
              <a:rPr lang="el-GR" sz="2000" dirty="0" smtClean="0">
                <a:latin typeface="Trebuchet MS" panose="020B0603020202020204" pitchFamily="34" charset="0"/>
              </a:rPr>
              <a:t>θα είναι </a:t>
            </a:r>
            <a:r>
              <a:rPr lang="el-GR" sz="2000" dirty="0">
                <a:latin typeface="Trebuchet MS" panose="020B0603020202020204" pitchFamily="34" charset="0"/>
              </a:rPr>
              <a:t>η απόσταση του σώματος B από τον πυθμένα του πηγαδιού, όταν σ' αυτόν θα φτάσει το σώμα Α; </a:t>
            </a:r>
          </a:p>
        </p:txBody>
      </p:sp>
      <p:sp>
        <p:nvSpPr>
          <p:cNvPr id="4" name="TextBox 3"/>
          <p:cNvSpPr txBox="1"/>
          <p:nvPr/>
        </p:nvSpPr>
        <p:spPr>
          <a:xfrm>
            <a:off x="6957060" y="1416049"/>
            <a:ext cx="1094740"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t </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 2s</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TextBox 6"/>
          <p:cNvSpPr txBox="1"/>
          <p:nvPr/>
        </p:nvSpPr>
        <p:spPr>
          <a:xfrm>
            <a:off x="4402328" y="4855696"/>
            <a:ext cx="1456690"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s </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 55m</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66927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31</a:t>
            </a:fld>
            <a:endParaRPr lang="el-GR"/>
          </a:p>
        </p:txBody>
      </p:sp>
      <p:sp>
        <p:nvSpPr>
          <p:cNvPr id="4" name="Ορθογώνιο 3"/>
          <p:cNvSpPr/>
          <p:nvPr/>
        </p:nvSpPr>
        <p:spPr>
          <a:xfrm>
            <a:off x="1978766" y="404665"/>
            <a:ext cx="8399674" cy="4339650"/>
          </a:xfrm>
          <a:prstGeom prst="rect">
            <a:avLst/>
          </a:prstGeom>
        </p:spPr>
        <p:txBody>
          <a:bodyPr wrap="square">
            <a:spAutoFit/>
          </a:bodyPr>
          <a:lstStyle/>
          <a:p>
            <a:pPr algn="just">
              <a:lnSpc>
                <a:spcPct val="150000"/>
              </a:lnSpc>
            </a:pPr>
            <a:r>
              <a:rPr lang="el-GR" sz="2000" b="1" dirty="0">
                <a:latin typeface="Trebuchet MS" panose="020B0603020202020204" pitchFamily="34" charset="0"/>
              </a:rPr>
              <a:t>*18. </a:t>
            </a:r>
            <a:r>
              <a:rPr lang="el-GR" sz="2000" dirty="0">
                <a:latin typeface="Trebuchet MS" panose="020B0603020202020204" pitchFamily="34" charset="0"/>
              </a:rPr>
              <a:t>Από ένα σημείο που βρίσκεται σε ύψος </a:t>
            </a:r>
            <a:r>
              <a:rPr lang="el-GR" sz="2000" i="1" dirty="0" smtClean="0">
                <a:latin typeface="Trebuchet MS" panose="020B0603020202020204" pitchFamily="34" charset="0"/>
              </a:rPr>
              <a:t>h</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45m </a:t>
            </a:r>
            <a:r>
              <a:rPr lang="el-GR" sz="2000" dirty="0">
                <a:latin typeface="Trebuchet MS" panose="020B0603020202020204" pitchFamily="34" charset="0"/>
              </a:rPr>
              <a:t>αφήνουμε να πέσει ένα σώμα και ένα δευτερόλεπτο αργότερα ρίχνουμε από το ίδιο σημείο δεύτερο σώμα με αρχική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τέτοια, ώστε τα δύο σώματα να φτάσουν στο έδαφος ταυτόχρονα. </a:t>
            </a:r>
          </a:p>
          <a:p>
            <a:pPr algn="just">
              <a:lnSpc>
                <a:spcPct val="150000"/>
              </a:lnSpc>
            </a:pPr>
            <a:endParaRPr lang="el-GR" sz="1200" dirty="0">
              <a:latin typeface="Trebuchet MS" panose="020B0603020202020204" pitchFamily="34" charset="0"/>
            </a:endParaRPr>
          </a:p>
          <a:p>
            <a:pPr algn="just">
              <a:lnSpc>
                <a:spcPct val="150000"/>
              </a:lnSpc>
            </a:pPr>
            <a:r>
              <a:rPr lang="el-GR" sz="2000" b="1" dirty="0">
                <a:latin typeface="Trebuchet MS" panose="020B0603020202020204" pitchFamily="34" charset="0"/>
              </a:rPr>
              <a:t>Α. </a:t>
            </a:r>
            <a:r>
              <a:rPr lang="el-GR" sz="2000" dirty="0" err="1">
                <a:latin typeface="Trebuchet MS" panose="020B0603020202020204" pitchFamily="34" charset="0"/>
              </a:rPr>
              <a:t>Nα</a:t>
            </a:r>
            <a:r>
              <a:rPr lang="el-GR" sz="2000" dirty="0">
                <a:latin typeface="Trebuchet MS" panose="020B0603020202020204" pitchFamily="34" charset="0"/>
              </a:rPr>
              <a:t> βρείτε την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το χρόνο που χρειάζεται το δεύτερο σώμα για να φτάσει στο έδαφος. </a:t>
            </a:r>
          </a:p>
          <a:p>
            <a:pPr algn="just">
              <a:lnSpc>
                <a:spcPct val="150000"/>
              </a:lnSpc>
            </a:pPr>
            <a:endParaRPr lang="el-GR" sz="1200" dirty="0">
              <a:latin typeface="Trebuchet MS" panose="020B0603020202020204" pitchFamily="34" charset="0"/>
            </a:endParaRPr>
          </a:p>
          <a:p>
            <a:pPr algn="just">
              <a:lnSpc>
                <a:spcPct val="150000"/>
              </a:lnSpc>
            </a:pPr>
            <a:r>
              <a:rPr lang="el-GR" sz="2000" b="1" dirty="0">
                <a:latin typeface="Trebuchet MS" panose="020B0603020202020204" pitchFamily="34" charset="0"/>
              </a:rPr>
              <a:t>B. </a:t>
            </a:r>
            <a:r>
              <a:rPr lang="el-GR" sz="2000" dirty="0">
                <a:latin typeface="Trebuchet MS" panose="020B0603020202020204" pitchFamily="34" charset="0"/>
              </a:rPr>
              <a:t>Να κάνετε τα διαγράμματα </a:t>
            </a:r>
            <a:r>
              <a:rPr lang="el-GR" sz="2000" i="1" dirty="0" smtClean="0">
                <a:latin typeface="Trebuchet MS" panose="020B0603020202020204" pitchFamily="34" charset="0"/>
              </a:rPr>
              <a:t>υ</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f(</a:t>
            </a:r>
            <a:r>
              <a:rPr lang="el-GR" sz="2000" i="1" dirty="0" smtClean="0">
                <a:latin typeface="Trebuchet MS" panose="020B0603020202020204" pitchFamily="34" charset="0"/>
              </a:rPr>
              <a:t>t</a:t>
            </a:r>
            <a:r>
              <a:rPr lang="el-GR" sz="2000" dirty="0">
                <a:latin typeface="Trebuchet MS" panose="020B0603020202020204" pitchFamily="34" charset="0"/>
              </a:rPr>
              <a:t>) και </a:t>
            </a:r>
            <a:r>
              <a:rPr lang="el-GR" sz="2000" i="1" dirty="0" smtClean="0">
                <a:latin typeface="Trebuchet MS" panose="020B0603020202020204" pitchFamily="34" charset="0"/>
              </a:rPr>
              <a:t>s</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f(</a:t>
            </a:r>
            <a:r>
              <a:rPr lang="el-GR" sz="2000" i="1" dirty="0" smtClean="0">
                <a:latin typeface="Trebuchet MS" panose="020B0603020202020204" pitchFamily="34" charset="0"/>
              </a:rPr>
              <a:t>t</a:t>
            </a:r>
            <a:r>
              <a:rPr lang="el-GR" sz="2000" dirty="0">
                <a:latin typeface="Trebuchet MS" panose="020B0603020202020204" pitchFamily="34" charset="0"/>
              </a:rPr>
              <a:t>) για το πρώτο σώμα. </a:t>
            </a:r>
            <a:r>
              <a:rPr lang="en-US" sz="2000" dirty="0" smtClean="0">
                <a:latin typeface="Trebuchet MS" panose="020B0603020202020204" pitchFamily="34" charset="0"/>
              </a:rPr>
              <a:t>  </a:t>
            </a:r>
            <a:r>
              <a:rPr lang="el-GR" sz="2000" dirty="0" smtClean="0">
                <a:latin typeface="Trebuchet MS" panose="020B0603020202020204" pitchFamily="34" charset="0"/>
              </a:rPr>
              <a:t>Δίνεται </a:t>
            </a:r>
            <a:r>
              <a:rPr lang="el-GR" sz="2000" dirty="0">
                <a:latin typeface="Trebuchet MS" panose="020B0603020202020204" pitchFamily="34" charset="0"/>
              </a:rPr>
              <a:t>ότι </a:t>
            </a:r>
            <a:r>
              <a:rPr lang="el-GR" sz="2000" i="1" dirty="0" smtClean="0">
                <a:latin typeface="Trebuchet MS" panose="020B0603020202020204" pitchFamily="34" charset="0"/>
              </a:rPr>
              <a:t>g</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a:t>
            </a:r>
          </a:p>
        </p:txBody>
      </p:sp>
      <p:sp>
        <p:nvSpPr>
          <p:cNvPr id="5" name="TextBox 4"/>
          <p:cNvSpPr txBox="1"/>
          <p:nvPr/>
        </p:nvSpPr>
        <p:spPr>
          <a:xfrm>
            <a:off x="6414770" y="2993389"/>
            <a:ext cx="266065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2s,        12,5 m/s</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414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1">
                    <a:lumMod val="65000"/>
                  </a:schemeClr>
                </a:solidFill>
              </a:rPr>
              <a:t>Μερκ</a:t>
            </a:r>
            <a:r>
              <a:rPr lang="el-GR" dirty="0" smtClean="0">
                <a:solidFill>
                  <a:schemeClr val="bg1">
                    <a:lumMod val="65000"/>
                  </a:schemeClr>
                </a:solidFill>
              </a:rPr>
              <a:t>. Παναγιωτόπουλος-Φυσικός         </a:t>
            </a:r>
            <a:r>
              <a:rPr lang="en-US" dirty="0" smtClean="0">
                <a:solidFill>
                  <a:schemeClr val="bg1">
                    <a:lumMod val="65000"/>
                  </a:schemeClr>
                </a:solidFill>
              </a:rPr>
              <a:t>www.merkopanas.blogspot.gr</a:t>
            </a:r>
            <a:endParaRPr lang="el-GR" dirty="0">
              <a:solidFill>
                <a:schemeClr val="bg1">
                  <a:lumMod val="65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65000"/>
                  </a:schemeClr>
                </a:solidFill>
              </a:rPr>
              <a:pPr/>
              <a:t>32</a:t>
            </a:fld>
            <a:endParaRPr lang="el-GR" dirty="0">
              <a:solidFill>
                <a:schemeClr val="bg1">
                  <a:lumMod val="65000"/>
                </a:schemeClr>
              </a:solidFill>
            </a:endParaRPr>
          </a:p>
        </p:txBody>
      </p:sp>
      <p:sp>
        <p:nvSpPr>
          <p:cNvPr id="4" name="TextBox 3"/>
          <p:cNvSpPr txBox="1"/>
          <p:nvPr/>
        </p:nvSpPr>
        <p:spPr>
          <a:xfrm>
            <a:off x="3395700" y="1810076"/>
            <a:ext cx="5400600" cy="1488036"/>
          </a:xfrm>
          <a:prstGeom prst="rect">
            <a:avLst/>
          </a:prstGeom>
          <a:noFill/>
        </p:spPr>
        <p:txBody>
          <a:bodyPr wrap="square" rtlCol="0">
            <a:spAutoFit/>
          </a:bodyPr>
          <a:lstStyle/>
          <a:p>
            <a:pPr algn="ct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εκτός του σχολικού βιβλίου</a:t>
            </a:r>
          </a:p>
        </p:txBody>
      </p:sp>
    </p:spTree>
    <p:extLst>
      <p:ext uri="{BB962C8B-B14F-4D97-AF65-F5344CB8AC3E}">
        <p14:creationId xmlns:p14="http://schemas.microsoft.com/office/powerpoint/2010/main" val="2276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33</a:t>
            </a:fld>
            <a:endParaRPr lang="el-GR"/>
          </a:p>
        </p:txBody>
      </p:sp>
      <p:sp>
        <p:nvSpPr>
          <p:cNvPr id="4" name="Ορθογώνιο 3"/>
          <p:cNvSpPr/>
          <p:nvPr/>
        </p:nvSpPr>
        <p:spPr>
          <a:xfrm>
            <a:off x="1114096" y="456974"/>
            <a:ext cx="10338764" cy="234416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a:t>
            </a:r>
            <a:r>
              <a:rPr lang="el-GR" sz="2000" dirty="0">
                <a:latin typeface="Trebuchet MS" panose="020B0603020202020204" pitchFamily="34" charset="0"/>
              </a:rPr>
              <a:t>  Στην ελεύθερη πτώση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το σώμα με τη μεγαλύτερη μάζα έχει μεγαλύτερη επιτάχυνση.</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 σώμα με τη μικρότερη μάζα φτάνει στο έδαφος σε λιγότερο χρόνο.</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η ταχύτητα του σώματος είναι ανάλογη του χρόνου.</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επιτάχυνση κάθε σώματος είναι ανάλογη με την ταχύτητα του σώματος.</a:t>
            </a:r>
          </a:p>
        </p:txBody>
      </p:sp>
      <p:sp>
        <p:nvSpPr>
          <p:cNvPr id="7" name="Ορθογώνιο 6"/>
          <p:cNvSpPr/>
          <p:nvPr/>
        </p:nvSpPr>
        <p:spPr>
          <a:xfrm>
            <a:off x="1114096" y="3137071"/>
            <a:ext cx="10338764" cy="2344168"/>
          </a:xfrm>
          <a:prstGeom prst="rect">
            <a:avLst/>
          </a:prstGeom>
        </p:spPr>
        <p:txBody>
          <a:bodyPr wrap="square">
            <a:spAutoFit/>
          </a:bodyPr>
          <a:lstStyle/>
          <a:p>
            <a:pPr algn="just">
              <a:lnSpc>
                <a:spcPct val="150000"/>
              </a:lnSpc>
            </a:pPr>
            <a:r>
              <a:rPr lang="el-GR" sz="2000" b="1" dirty="0">
                <a:latin typeface="Trebuchet MS" panose="020B0603020202020204" pitchFamily="34" charset="0"/>
              </a:rPr>
              <a:t>2.  </a:t>
            </a:r>
            <a:r>
              <a:rPr lang="el-GR" sz="2000" dirty="0">
                <a:latin typeface="Trebuchet MS" panose="020B0603020202020204" pitchFamily="34" charset="0"/>
              </a:rPr>
              <a:t>Όταν ένα σώμα πραγματοποιεί ελεύθερη πτώση,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δέχεται μόνο μία δύναμη, το βάρος του.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 εκτός των άλλων δυνάμεων δρα και το βάρος του.</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η μεγαλύτερη από τις δυνάμεις που δέχεται είναι το βάρος του.</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δεν δέχεται καμία δύναμη.</a:t>
            </a:r>
          </a:p>
        </p:txBody>
      </p:sp>
      <p:sp>
        <p:nvSpPr>
          <p:cNvPr id="6" name="Έλλειψη 5"/>
          <p:cNvSpPr/>
          <p:nvPr/>
        </p:nvSpPr>
        <p:spPr>
          <a:xfrm>
            <a:off x="1114096" y="1983275"/>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9" name="Έλλειψη 5"/>
          <p:cNvSpPr/>
          <p:nvPr/>
        </p:nvSpPr>
        <p:spPr>
          <a:xfrm>
            <a:off x="1114096" y="3763307"/>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2477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34</a:t>
            </a:fld>
            <a:endParaRPr lang="el-GR"/>
          </a:p>
        </p:txBody>
      </p:sp>
      <p:sp>
        <p:nvSpPr>
          <p:cNvPr id="6" name="Ορθογώνιο 5"/>
          <p:cNvSpPr/>
          <p:nvPr/>
        </p:nvSpPr>
        <p:spPr>
          <a:xfrm>
            <a:off x="1325880" y="404664"/>
            <a:ext cx="9486900" cy="2805833"/>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Από ύψος 2</a:t>
            </a:r>
            <a:r>
              <a:rPr lang="en-US" sz="2000" dirty="0">
                <a:latin typeface="Trebuchet MS" panose="020B0603020202020204" pitchFamily="34" charset="0"/>
              </a:rPr>
              <a:t>m </a:t>
            </a:r>
            <a:r>
              <a:rPr lang="el-GR" sz="2000" dirty="0">
                <a:latin typeface="Trebuchet MS" panose="020B0603020202020204" pitchFamily="34" charset="0"/>
              </a:rPr>
              <a:t>από την επιφάνεια της Σελήνης ένα σφυρί και ένα πούπουλο αφήνονται να πέσουν. </a:t>
            </a:r>
            <a:r>
              <a:rPr lang="el-GR" sz="2000" dirty="0" smtClean="0">
                <a:latin typeface="Trebuchet MS" panose="020B0603020202020204" pitchFamily="34" charset="0"/>
              </a:rPr>
              <a:t>Τότε</a:t>
            </a:r>
            <a:r>
              <a:rPr lang="en-US" sz="2000"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θα </a:t>
            </a:r>
            <a:r>
              <a:rPr lang="el-GR" sz="2000" dirty="0">
                <a:latin typeface="Trebuchet MS" panose="020B0603020202020204" pitchFamily="34" charset="0"/>
              </a:rPr>
              <a:t>φτάσουν στο έδαφος και τα δύο σώματα ταυτόχρονα.</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θα </a:t>
            </a:r>
            <a:r>
              <a:rPr lang="el-GR" sz="2000" dirty="0">
                <a:latin typeface="Trebuchet MS" panose="020B0603020202020204" pitchFamily="34" charset="0"/>
              </a:rPr>
              <a:t>φτάσει στο έδαφος πρώτα το σφυρί που είναι βαρύτερο.</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θα φτάσει στο έδαφος πρώτα το πούπουλο που είναι ελαφρύτερο.</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δεν </a:t>
            </a:r>
            <a:r>
              <a:rPr lang="el-GR" sz="2000" dirty="0">
                <a:latin typeface="Trebuchet MS" panose="020B0603020202020204" pitchFamily="34" charset="0"/>
              </a:rPr>
              <a:t>μπορούμε να προβλέψουμε τι θα συμβεί στη Σελήνη.</a:t>
            </a:r>
          </a:p>
        </p:txBody>
      </p:sp>
      <p:sp>
        <p:nvSpPr>
          <p:cNvPr id="7" name="Έλλειψη 5"/>
          <p:cNvSpPr/>
          <p:nvPr/>
        </p:nvSpPr>
        <p:spPr>
          <a:xfrm>
            <a:off x="1325880" y="1477423"/>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8" name="Ορθογώνιο 7"/>
          <p:cNvSpPr/>
          <p:nvPr/>
        </p:nvSpPr>
        <p:spPr>
          <a:xfrm>
            <a:off x="1325880" y="3441616"/>
            <a:ext cx="9646920"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l-GR" sz="2000" dirty="0">
                <a:latin typeface="Trebuchet MS" panose="020B0603020202020204" pitchFamily="34" charset="0"/>
              </a:rPr>
              <a:t>Στην Ελλάδα η επιτάχυνση της βαρύτητας είναι </a:t>
            </a:r>
            <a:r>
              <a:rPr lang="en-US" sz="2000" i="1" dirty="0" smtClean="0">
                <a:latin typeface="Trebuchet MS" panose="020B0603020202020204" pitchFamily="34" charset="0"/>
              </a:rPr>
              <a:t>g</a:t>
            </a:r>
            <a:r>
              <a:rPr lang="en-US" sz="2000"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 Αυτό σημαίνει ότι </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ένα σώμα πέφτει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smtClean="0">
                <a:latin typeface="Trebuchet MS" panose="020B0603020202020204" pitchFamily="34" charset="0"/>
              </a:rPr>
              <a:t> </a:t>
            </a:r>
            <a:r>
              <a:rPr lang="el-GR" sz="2000" dirty="0">
                <a:latin typeface="Trebuchet MS" panose="020B0603020202020204" pitchFamily="34" charset="0"/>
              </a:rPr>
              <a:t>κάθε δευτερόλεπτο.</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η επιτάχυνση του σώματος αυξάνεται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 κάθε δευτερόλεπτο.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η ταχύτητα του σώματος αυξάνεται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dirty="0">
                <a:latin typeface="Trebuchet MS" panose="020B0603020202020204" pitchFamily="34" charset="0"/>
              </a:rPr>
              <a:t> κάθε δευτερόλεπτο.</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ένα σώμα διανύει απόσταση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smtClean="0">
                <a:latin typeface="Trebuchet MS" panose="020B0603020202020204" pitchFamily="34" charset="0"/>
              </a:rPr>
              <a:t> </a:t>
            </a:r>
            <a:r>
              <a:rPr lang="el-GR" sz="2000" dirty="0">
                <a:latin typeface="Trebuchet MS" panose="020B0603020202020204" pitchFamily="34" charset="0"/>
              </a:rPr>
              <a:t>στο πρώτο δευτερόλεπτο.</a:t>
            </a:r>
          </a:p>
        </p:txBody>
      </p:sp>
      <p:sp>
        <p:nvSpPr>
          <p:cNvPr id="9" name="Έλλειψη 5"/>
          <p:cNvSpPr/>
          <p:nvPr/>
        </p:nvSpPr>
        <p:spPr>
          <a:xfrm>
            <a:off x="1325880" y="4967383"/>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46430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35</a:t>
            </a:fld>
            <a:endParaRPr lang="el-GR">
              <a:solidFill>
                <a:prstClr val="black">
                  <a:tint val="75000"/>
                </a:prstClr>
              </a:solidFill>
            </a:endParaRPr>
          </a:p>
        </p:txBody>
      </p:sp>
      <p:sp>
        <p:nvSpPr>
          <p:cNvPr id="4" name="Ορθογώνιο 3"/>
          <p:cNvSpPr/>
          <p:nvPr/>
        </p:nvSpPr>
        <p:spPr>
          <a:xfrm>
            <a:off x="1743512" y="376710"/>
            <a:ext cx="8352927" cy="2344168"/>
          </a:xfrm>
          <a:prstGeom prst="rect">
            <a:avLst/>
          </a:prstGeom>
        </p:spPr>
        <p:txBody>
          <a:bodyPr wrap="square">
            <a:spAutoFit/>
          </a:bodyPr>
          <a:lstStyle/>
          <a:p>
            <a:pPr algn="just">
              <a:lnSpc>
                <a:spcPct val="150000"/>
              </a:lnSpc>
            </a:pPr>
            <a:r>
              <a:rPr lang="en-US" sz="2000" b="1" dirty="0">
                <a:latin typeface="Trebuchet MS" panose="020B0603020202020204" pitchFamily="34" charset="0"/>
              </a:rPr>
              <a:t>5</a:t>
            </a:r>
            <a:r>
              <a:rPr lang="el-GR" sz="2000" b="1" dirty="0">
                <a:latin typeface="Trebuchet MS" panose="020B0603020202020204" pitchFamily="34" charset="0"/>
              </a:rPr>
              <a:t>.  </a:t>
            </a:r>
            <a:r>
              <a:rPr lang="el-GR" sz="2000" dirty="0">
                <a:latin typeface="Trebuchet MS" panose="020B0603020202020204" pitchFamily="34" charset="0"/>
              </a:rPr>
              <a:t>Η ελεύθερη πτώση των σωμάτων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είναι κίνηση ευθύγραμμη και ομαλή.</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είναι κίνηση ευθύγραμμη, ομαλά επιβραδυνόμενη.</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είναι κίνηση που γίνεται με σταθερή ταχύτητα.</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είναι κίνηση κατακόρυφη, ομαλά επιταχυνόμενη.</a:t>
            </a:r>
          </a:p>
        </p:txBody>
      </p:sp>
      <p:sp>
        <p:nvSpPr>
          <p:cNvPr id="6" name="Ορθογώνιο 5"/>
          <p:cNvSpPr/>
          <p:nvPr/>
        </p:nvSpPr>
        <p:spPr>
          <a:xfrm>
            <a:off x="1743511" y="3172407"/>
            <a:ext cx="8352928" cy="2344168"/>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6</a:t>
            </a:r>
            <a:r>
              <a:rPr lang="el-GR" sz="2000" b="1" dirty="0" smtClean="0">
                <a:latin typeface="Trebuchet MS" panose="020B0603020202020204" pitchFamily="34" charset="0"/>
              </a:rPr>
              <a:t>.  </a:t>
            </a:r>
            <a:r>
              <a:rPr lang="el-GR" sz="2000" dirty="0">
                <a:latin typeface="Trebuchet MS" panose="020B0603020202020204" pitchFamily="34" charset="0"/>
              </a:rPr>
              <a:t>Στην ελεύθερη πτώση ενός σώματος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 η επιτάχυνση αυξάνεται.</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 το διάστημα είναι ανάλογο του χρόνου.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διανύονται ίσα διαστήματα σε ίσους χρόνους.</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το μέτρο της ταχύτητας είναι ανάλογο του χρόνου.</a:t>
            </a:r>
          </a:p>
        </p:txBody>
      </p:sp>
      <p:sp>
        <p:nvSpPr>
          <p:cNvPr id="8" name="Έλλειψη 5"/>
          <p:cNvSpPr/>
          <p:nvPr/>
        </p:nvSpPr>
        <p:spPr>
          <a:xfrm>
            <a:off x="1743511" y="2332631"/>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9" name="Έλλειψη 5"/>
          <p:cNvSpPr/>
          <p:nvPr/>
        </p:nvSpPr>
        <p:spPr>
          <a:xfrm>
            <a:off x="1743511" y="5146261"/>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2043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36</a:t>
            </a:fld>
            <a:endParaRPr lang="el-GR"/>
          </a:p>
        </p:txBody>
      </p:sp>
      <p:sp>
        <p:nvSpPr>
          <p:cNvPr id="4" name="Ορθογώνιο 3"/>
          <p:cNvSpPr/>
          <p:nvPr/>
        </p:nvSpPr>
        <p:spPr>
          <a:xfrm>
            <a:off x="1143000" y="260648"/>
            <a:ext cx="8906256" cy="3323987"/>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7</a:t>
            </a:r>
            <a:r>
              <a:rPr lang="el-GR" sz="2000" b="1" dirty="0" smtClean="0">
                <a:latin typeface="Trebuchet MS" panose="020B0603020202020204" pitchFamily="34" charset="0"/>
              </a:rPr>
              <a:t>.  </a:t>
            </a:r>
            <a:r>
              <a:rPr lang="el-GR" sz="2000" dirty="0">
                <a:latin typeface="Trebuchet MS" panose="020B0603020202020204" pitchFamily="34" charset="0"/>
              </a:rPr>
              <a:t>Όταν ένα σώμα εκτελεί ελεύθερη πτώση γνωρίζουμε ότι </a:t>
            </a:r>
            <a:r>
              <a:rPr lang="el-GR" sz="2000" dirty="0" smtClean="0">
                <a:latin typeface="Trebuchet MS" panose="020B0603020202020204" pitchFamily="34" charset="0"/>
              </a:rPr>
              <a:t>ισχύει</a:t>
            </a:r>
            <a:r>
              <a:rPr lang="en-US" sz="2000" dirty="0" smtClean="0">
                <a:latin typeface="Trebuchet MS" panose="020B0603020202020204" pitchFamily="34" charset="0"/>
              </a:rPr>
              <a:t> </a:t>
            </a:r>
            <a:r>
              <a:rPr lang="el-GR" sz="2000" i="1" dirty="0" smtClean="0">
                <a:latin typeface="Trebuchet MS" panose="020B0603020202020204" pitchFamily="34" charset="0"/>
              </a:rPr>
              <a:t>υ</a:t>
            </a:r>
            <a:r>
              <a:rPr lang="en-US" sz="2000"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dirty="0">
                <a:latin typeface="Trebuchet MS" panose="020B0603020202020204" pitchFamily="34" charset="0"/>
              </a:rPr>
              <a:t>.</a:t>
            </a:r>
            <a:r>
              <a:rPr lang="en-US" sz="2000" i="1" dirty="0">
                <a:latin typeface="Trebuchet MS" panose="020B0603020202020204" pitchFamily="34" charset="0"/>
              </a:rPr>
              <a:t>t</a:t>
            </a:r>
            <a:r>
              <a:rPr lang="el-GR" sz="2000" dirty="0">
                <a:latin typeface="Trebuchet MS" panose="020B0603020202020204" pitchFamily="34" charset="0"/>
              </a:rPr>
              <a:t>, όπου </a:t>
            </a:r>
            <a:r>
              <a:rPr lang="el-GR" sz="2000" i="1" dirty="0">
                <a:latin typeface="Trebuchet MS" panose="020B0603020202020204" pitchFamily="34" charset="0"/>
              </a:rPr>
              <a:t>υ</a:t>
            </a:r>
            <a:r>
              <a:rPr lang="el-GR" sz="2000" dirty="0">
                <a:latin typeface="Trebuchet MS" panose="020B0603020202020204" pitchFamily="34" charset="0"/>
              </a:rPr>
              <a:t> η</a:t>
            </a:r>
            <a:r>
              <a:rPr lang="el-GR" sz="2000" b="1" dirty="0">
                <a:latin typeface="Trebuchet MS" panose="020B0603020202020204" pitchFamily="34" charset="0"/>
              </a:rPr>
              <a:t> </a:t>
            </a:r>
            <a:r>
              <a:rPr lang="el-GR" sz="2000" dirty="0">
                <a:latin typeface="Trebuchet MS" panose="020B0603020202020204" pitchFamily="34" charset="0"/>
              </a:rPr>
              <a:t>ταχύτητα</a:t>
            </a:r>
            <a:r>
              <a:rPr lang="el-GR" sz="2000" b="1" dirty="0">
                <a:latin typeface="Trebuchet MS" panose="020B0603020202020204" pitchFamily="34" charset="0"/>
              </a:rPr>
              <a:t> </a:t>
            </a:r>
            <a:r>
              <a:rPr lang="el-GR" sz="2000" dirty="0">
                <a:latin typeface="Trebuchet MS" panose="020B0603020202020204" pitchFamily="34" charset="0"/>
              </a:rPr>
              <a:t>του σώματος κάθε χρονική στιγμή </a:t>
            </a:r>
            <a:r>
              <a:rPr lang="en-US" sz="2000" i="1" dirty="0">
                <a:latin typeface="Trebuchet MS" panose="020B0603020202020204" pitchFamily="34" charset="0"/>
              </a:rPr>
              <a:t>t</a:t>
            </a:r>
            <a:r>
              <a:rPr lang="el-GR" sz="2000" dirty="0">
                <a:latin typeface="Trebuchet MS" panose="020B0603020202020204" pitchFamily="34" charset="0"/>
              </a:rPr>
              <a:t>. Από τη σχέση αυτή μπορούμε να συμπεράνουμε, ότι το μέτρο της επιτάχυνσης της βαρύτητας  </a:t>
            </a:r>
            <a:r>
              <a:rPr lang="en-US" sz="2000" i="1" dirty="0">
                <a:latin typeface="Trebuchet MS" panose="020B0603020202020204" pitchFamily="34" charset="0"/>
              </a:rPr>
              <a:t>g</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είναι ανάλογο με το μέτρο της ταχύτητας.</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είναι αντιστρόφως ανάλογο με το μέτρο της ταχύτητας.</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εξαρτάται από τη μάζα του σώματος.</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είναι ανεξάρτητο από όλα τα προηγούμενα.</a:t>
            </a:r>
          </a:p>
        </p:txBody>
      </p:sp>
      <p:sp>
        <p:nvSpPr>
          <p:cNvPr id="7" name="Έλλειψη 5"/>
          <p:cNvSpPr/>
          <p:nvPr/>
        </p:nvSpPr>
        <p:spPr>
          <a:xfrm>
            <a:off x="1143000" y="3157832"/>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11998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37</a:t>
            </a:fld>
            <a:endParaRPr lang="el-GR"/>
          </a:p>
        </p:txBody>
      </p:sp>
      <p:sp>
        <p:nvSpPr>
          <p:cNvPr id="4" name="Ορθογώνιο 3"/>
          <p:cNvSpPr/>
          <p:nvPr/>
        </p:nvSpPr>
        <p:spPr>
          <a:xfrm>
            <a:off x="1499616" y="404664"/>
            <a:ext cx="8823960"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8. </a:t>
            </a:r>
            <a:r>
              <a:rPr lang="el-GR" sz="2000" dirty="0" smtClean="0">
                <a:latin typeface="Trebuchet MS" panose="020B0603020202020204" pitchFamily="34" charset="0"/>
              </a:rPr>
              <a:t>Ένας </a:t>
            </a:r>
            <a:r>
              <a:rPr lang="el-GR" sz="2000" dirty="0">
                <a:latin typeface="Trebuchet MS" panose="020B0603020202020204" pitchFamily="34" charset="0"/>
              </a:rPr>
              <a:t>αλεξιπτωτιστής πέφτοντας αποκτά τελικά σταθερή ταχύτητα. Καταλαβαίνουμε ότι</a:t>
            </a:r>
          </a:p>
          <a:p>
            <a:pPr algn="just">
              <a:lnSpc>
                <a:spcPct val="150000"/>
              </a:lnSpc>
            </a:pPr>
            <a:r>
              <a:rPr lang="el-GR" sz="2000" b="1" dirty="0">
                <a:latin typeface="Trebuchet MS" panose="020B0603020202020204" pitchFamily="34" charset="0"/>
              </a:rPr>
              <a:t>α. </a:t>
            </a:r>
            <a:r>
              <a:rPr lang="en-US" sz="2000" b="1" dirty="0" smtClean="0">
                <a:latin typeface="Trebuchet MS" panose="020B0603020202020204" pitchFamily="34" charset="0"/>
              </a:rPr>
              <a:t> </a:t>
            </a:r>
            <a:r>
              <a:rPr lang="el-GR" sz="2000" dirty="0" smtClean="0">
                <a:latin typeface="Trebuchet MS" panose="020B0603020202020204" pitchFamily="34" charset="0"/>
              </a:rPr>
              <a:t>ο </a:t>
            </a:r>
            <a:r>
              <a:rPr lang="el-GR" sz="2000" dirty="0">
                <a:latin typeface="Trebuchet MS" panose="020B0603020202020204" pitchFamily="34" charset="0"/>
              </a:rPr>
              <a:t>αλεξιπτωτιστής κάνει ελεύθερη πτώση.</a:t>
            </a:r>
          </a:p>
          <a:p>
            <a:pPr algn="just">
              <a:lnSpc>
                <a:spcPct val="150000"/>
              </a:lnSpc>
            </a:pPr>
            <a:r>
              <a:rPr lang="el-GR" sz="2000" b="1" dirty="0">
                <a:latin typeface="Trebuchet MS" panose="020B0603020202020204" pitchFamily="34" charset="0"/>
              </a:rPr>
              <a:t>β. </a:t>
            </a:r>
            <a:r>
              <a:rPr lang="en-US" sz="2000" b="1" dirty="0" smtClean="0">
                <a:latin typeface="Trebuchet MS" panose="020B0603020202020204" pitchFamily="34" charset="0"/>
              </a:rPr>
              <a:t> </a:t>
            </a:r>
            <a:r>
              <a:rPr lang="el-GR" sz="2000" dirty="0" smtClean="0">
                <a:latin typeface="Trebuchet MS" panose="020B0603020202020204" pitchFamily="34" charset="0"/>
              </a:rPr>
              <a:t>από</a:t>
            </a:r>
            <a:r>
              <a:rPr lang="el-GR" sz="2000" b="1" dirty="0" smtClean="0">
                <a:latin typeface="Trebuchet MS" panose="020B0603020202020204" pitchFamily="34" charset="0"/>
              </a:rPr>
              <a:t> </a:t>
            </a:r>
            <a:r>
              <a:rPr lang="el-GR" sz="2000" dirty="0">
                <a:latin typeface="Trebuchet MS" panose="020B0603020202020204" pitchFamily="34" charset="0"/>
              </a:rPr>
              <a:t>εκείνη τη στιγμή το μέτρο της αντίστασης του αέρα είναι ίσο με το μέτρο του βάρους του αλεξιπτωτιστή.</a:t>
            </a:r>
            <a:endParaRPr lang="el-GR"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γ. </a:t>
            </a:r>
            <a:r>
              <a:rPr lang="en-US"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αντίσταση του αέρα θεωρείται αμελητέα.</a:t>
            </a:r>
            <a:endParaRPr lang="el-GR"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δ. </a:t>
            </a:r>
            <a:r>
              <a:rPr lang="en-US" sz="2000" b="1"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βάρος του αλεξιπτωτιστή θεωρείται αμελητέο. </a:t>
            </a:r>
          </a:p>
        </p:txBody>
      </p:sp>
      <p:sp>
        <p:nvSpPr>
          <p:cNvPr id="7" name="Έλλειψη 5"/>
          <p:cNvSpPr/>
          <p:nvPr/>
        </p:nvSpPr>
        <p:spPr>
          <a:xfrm>
            <a:off x="1499616" y="1881500"/>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1461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38</a:t>
            </a:fld>
            <a:endParaRPr lang="el-GR">
              <a:solidFill>
                <a:prstClr val="black">
                  <a:tint val="75000"/>
                </a:prstClr>
              </a:solidFill>
            </a:endParaRPr>
          </a:p>
        </p:txBody>
      </p:sp>
      <p:sp>
        <p:nvSpPr>
          <p:cNvPr id="4" name="Ορθογώνιο 3"/>
          <p:cNvSpPr/>
          <p:nvPr/>
        </p:nvSpPr>
        <p:spPr>
          <a:xfrm>
            <a:off x="1508760" y="404665"/>
            <a:ext cx="9738360"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9.</a:t>
            </a:r>
            <a:r>
              <a:rPr lang="el-GR" sz="2000" i="1" dirty="0">
                <a:latin typeface="Trebuchet MS" panose="020B0603020202020204" pitchFamily="34" charset="0"/>
              </a:rPr>
              <a:t>  </a:t>
            </a:r>
            <a:r>
              <a:rPr lang="el-GR" sz="2000" dirty="0">
                <a:latin typeface="Trebuchet MS" panose="020B0603020202020204" pitchFamily="34" charset="0"/>
              </a:rPr>
              <a:t>Να σημειώσεις τη σωστή πρόταση.</a:t>
            </a:r>
          </a:p>
          <a:p>
            <a:pPr algn="just">
              <a:lnSpc>
                <a:spcPct val="150000"/>
              </a:lnSpc>
            </a:pPr>
            <a:r>
              <a:rPr lang="el-GR" sz="2000" dirty="0">
                <a:latin typeface="Trebuchet MS" panose="020B0603020202020204" pitchFamily="34" charset="0"/>
              </a:rPr>
              <a:t>Δύο </a:t>
            </a:r>
            <a:r>
              <a:rPr lang="el-GR" sz="2000" dirty="0" smtClean="0">
                <a:latin typeface="Trebuchet MS" panose="020B0603020202020204" pitchFamily="34" charset="0"/>
              </a:rPr>
              <a:t>ξύλινες σφαίρες μικρού μεγέθους και ίδιου όγκου </a:t>
            </a:r>
            <a:r>
              <a:rPr lang="el-GR" sz="2000" dirty="0">
                <a:latin typeface="Trebuchet MS" panose="020B0603020202020204" pitchFamily="34" charset="0"/>
              </a:rPr>
              <a:t>αφήνονται να </a:t>
            </a:r>
            <a:r>
              <a:rPr lang="el-GR" sz="2000" dirty="0" smtClean="0">
                <a:latin typeface="Trebuchet MS" panose="020B0603020202020204" pitchFamily="34" charset="0"/>
              </a:rPr>
              <a:t>πέσουν, </a:t>
            </a:r>
            <a:r>
              <a:rPr lang="el-GR" sz="2000" dirty="0">
                <a:latin typeface="Trebuchet MS" panose="020B0603020202020204" pitchFamily="34" charset="0"/>
              </a:rPr>
              <a:t>την ίδια χρονική στιγμή και από το ίδιο ύψος από το </a:t>
            </a:r>
            <a:r>
              <a:rPr lang="el-GR" sz="2000" dirty="0" smtClean="0">
                <a:latin typeface="Trebuchet MS" panose="020B0603020202020204" pitchFamily="34" charset="0"/>
              </a:rPr>
              <a:t>έδαφος, </a:t>
            </a:r>
            <a:r>
              <a:rPr lang="el-GR" sz="2000" dirty="0">
                <a:latin typeface="Trebuchet MS" panose="020B0603020202020204" pitchFamily="34" charset="0"/>
              </a:rPr>
              <a:t>κοντά στην επιφάνεια της θάλασσας.</a:t>
            </a:r>
          </a:p>
          <a:p>
            <a:pPr algn="just">
              <a:lnSpc>
                <a:spcPct val="150000"/>
              </a:lnSpc>
            </a:pPr>
            <a:r>
              <a:rPr lang="el-GR" sz="2000" dirty="0">
                <a:latin typeface="Trebuchet MS" panose="020B0603020202020204" pitchFamily="34" charset="0"/>
              </a:rPr>
              <a:t>Η </a:t>
            </a:r>
            <a:r>
              <a:rPr lang="el-GR" sz="2000" dirty="0" smtClean="0">
                <a:latin typeface="Trebuchet MS" panose="020B0603020202020204" pitchFamily="34" charset="0"/>
              </a:rPr>
              <a:t>μία σφαίρα </a:t>
            </a:r>
            <a:r>
              <a:rPr lang="el-GR" sz="2000" dirty="0">
                <a:latin typeface="Trebuchet MS" panose="020B0603020202020204" pitchFamily="34" charset="0"/>
              </a:rPr>
              <a:t>εκτελεί την κίνηση στο Βόρειο Πόλο και η </a:t>
            </a:r>
            <a:r>
              <a:rPr lang="el-GR" sz="2000" dirty="0" smtClean="0">
                <a:latin typeface="Trebuchet MS" panose="020B0603020202020204" pitchFamily="34" charset="0"/>
              </a:rPr>
              <a:t>άλλη </a:t>
            </a:r>
            <a:r>
              <a:rPr lang="el-GR" sz="2000" dirty="0">
                <a:latin typeface="Trebuchet MS" panose="020B0603020202020204" pitchFamily="34" charset="0"/>
              </a:rPr>
              <a:t>στον Ισημερινό. Αν αγνοήσουμε την αντίσταση του αέρα,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πιο γρήγορα </a:t>
            </a:r>
            <a:r>
              <a:rPr lang="el-GR" sz="2000" dirty="0" smtClean="0">
                <a:latin typeface="Trebuchet MS" panose="020B0603020202020204" pitchFamily="34" charset="0"/>
              </a:rPr>
              <a:t>θα φτάσει στο </a:t>
            </a:r>
            <a:r>
              <a:rPr lang="el-GR" sz="2000" dirty="0">
                <a:latin typeface="Trebuchet MS" panose="020B0603020202020204" pitchFamily="34" charset="0"/>
              </a:rPr>
              <a:t>έδαφος η </a:t>
            </a:r>
            <a:r>
              <a:rPr lang="el-GR" sz="2000" dirty="0" smtClean="0">
                <a:latin typeface="Trebuchet MS" panose="020B0603020202020204" pitchFamily="34" charset="0"/>
              </a:rPr>
              <a:t>σφαίρα στον ισημερινό.</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πιο γρήγορα θα φτάσει στο έδαφος η σφαίρα </a:t>
            </a:r>
            <a:r>
              <a:rPr lang="el-GR" sz="2000" dirty="0" smtClean="0">
                <a:latin typeface="Trebuchet MS" panose="020B0603020202020204" pitchFamily="34" charset="0"/>
              </a:rPr>
              <a:t>στο βόρειο πόλο.</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οι δύο σφαίρες θα φτάσουν ταυτόχρονα στο έδαφος</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Λάβετε υπ’ όψη σας</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baseline="-25000" dirty="0" err="1" smtClean="0">
                <a:latin typeface="Trebuchet MS" panose="020B0603020202020204" pitchFamily="34" charset="0"/>
              </a:rPr>
              <a:t>ισ</a:t>
            </a:r>
            <a:r>
              <a:rPr lang="el-GR" sz="2000" dirty="0" smtClean="0">
                <a:latin typeface="Trebuchet MS" panose="020B0603020202020204" pitchFamily="34" charset="0"/>
              </a:rPr>
              <a:t> = 9,78</a:t>
            </a:r>
            <a:r>
              <a:rPr lang="en-US" sz="2000" dirty="0" smtClean="0">
                <a:latin typeface="Trebuchet MS" panose="020B0603020202020204" pitchFamily="34" charset="0"/>
              </a:rPr>
              <a:t>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baseline="-25000" dirty="0" err="1" smtClean="0">
                <a:latin typeface="Trebuchet MS" panose="020B0603020202020204" pitchFamily="34" charset="0"/>
              </a:rPr>
              <a:t>βπ</a:t>
            </a:r>
            <a:r>
              <a:rPr lang="el-GR" sz="2000" dirty="0" smtClean="0">
                <a:latin typeface="Trebuchet MS" panose="020B0603020202020204" pitchFamily="34" charset="0"/>
              </a:rPr>
              <a:t> = 9,83</a:t>
            </a:r>
            <a:r>
              <a:rPr lang="en-US" sz="2000" dirty="0" smtClean="0">
                <a:latin typeface="Trebuchet MS" panose="020B0603020202020204" pitchFamily="34" charset="0"/>
              </a:rPr>
              <a:t>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6" name="Έλλειψη 5"/>
          <p:cNvSpPr/>
          <p:nvPr/>
        </p:nvSpPr>
        <p:spPr>
          <a:xfrm>
            <a:off x="1508760" y="3735342"/>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9588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39</a:t>
            </a:fld>
            <a:endParaRPr lang="el-GR"/>
          </a:p>
        </p:txBody>
      </p:sp>
      <p:sp>
        <p:nvSpPr>
          <p:cNvPr id="4" name="Ορθογώνιο 3"/>
          <p:cNvSpPr/>
          <p:nvPr/>
        </p:nvSpPr>
        <p:spPr>
          <a:xfrm>
            <a:off x="1508760" y="404665"/>
            <a:ext cx="9738360" cy="4708981"/>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10.</a:t>
            </a:r>
            <a:r>
              <a:rPr lang="el-GR" sz="2000" i="1" dirty="0" smtClean="0">
                <a:latin typeface="Trebuchet MS" panose="020B0603020202020204" pitchFamily="34" charset="0"/>
              </a:rPr>
              <a:t>  </a:t>
            </a:r>
            <a:r>
              <a:rPr lang="el-GR" sz="2000" dirty="0">
                <a:latin typeface="Trebuchet MS" panose="020B0603020202020204" pitchFamily="34" charset="0"/>
              </a:rPr>
              <a:t>Να σημειώσεις τη σωστή πρόταση.</a:t>
            </a:r>
          </a:p>
          <a:p>
            <a:pPr algn="just">
              <a:lnSpc>
                <a:spcPct val="150000"/>
              </a:lnSpc>
            </a:pPr>
            <a:r>
              <a:rPr lang="el-GR" sz="2000" dirty="0">
                <a:latin typeface="Trebuchet MS" panose="020B0603020202020204" pitchFamily="34" charset="0"/>
              </a:rPr>
              <a:t>Δύο σφαίρες μικρού </a:t>
            </a:r>
            <a:r>
              <a:rPr lang="el-GR" sz="2000" dirty="0" smtClean="0">
                <a:latin typeface="Trebuchet MS" panose="020B0603020202020204" pitchFamily="34" charset="0"/>
              </a:rPr>
              <a:t>μεγέθους, </a:t>
            </a:r>
            <a:r>
              <a:rPr lang="el-GR" sz="2000" dirty="0">
                <a:latin typeface="Trebuchet MS" panose="020B0603020202020204" pitchFamily="34" charset="0"/>
              </a:rPr>
              <a:t>μια σιδερένια και μια ξύλινη, ίδιου </a:t>
            </a:r>
            <a:r>
              <a:rPr lang="el-GR" sz="2000" dirty="0" smtClean="0">
                <a:latin typeface="Trebuchet MS" panose="020B0603020202020204" pitchFamily="34" charset="0"/>
              </a:rPr>
              <a:t>όγκου</a:t>
            </a:r>
            <a:r>
              <a:rPr lang="en-US" sz="2000" dirty="0" smtClean="0">
                <a:latin typeface="Trebuchet MS" panose="020B0603020202020204" pitchFamily="34" charset="0"/>
              </a:rPr>
              <a:t>,</a:t>
            </a:r>
            <a:r>
              <a:rPr lang="el-GR" sz="2000" dirty="0" smtClean="0">
                <a:latin typeface="Trebuchet MS" panose="020B0603020202020204" pitchFamily="34" charset="0"/>
              </a:rPr>
              <a:t> </a:t>
            </a:r>
            <a:r>
              <a:rPr lang="el-GR" sz="2000" dirty="0">
                <a:latin typeface="Trebuchet MS" panose="020B0603020202020204" pitchFamily="34" charset="0"/>
              </a:rPr>
              <a:t>αφήνονται να </a:t>
            </a:r>
            <a:r>
              <a:rPr lang="el-GR" sz="2000" dirty="0" smtClean="0">
                <a:latin typeface="Trebuchet MS" panose="020B0603020202020204" pitchFamily="34" charset="0"/>
              </a:rPr>
              <a:t>πέσουν την </a:t>
            </a:r>
            <a:r>
              <a:rPr lang="el-GR" sz="2000" dirty="0">
                <a:latin typeface="Trebuchet MS" panose="020B0603020202020204" pitchFamily="34" charset="0"/>
              </a:rPr>
              <a:t>ίδια χρονική στιγμή και από το ίδιο ύψος από το </a:t>
            </a:r>
            <a:r>
              <a:rPr lang="el-GR" sz="2000" dirty="0" smtClean="0">
                <a:latin typeface="Trebuchet MS" panose="020B0603020202020204" pitchFamily="34" charset="0"/>
              </a:rPr>
              <a:t>έδαφος, </a:t>
            </a:r>
            <a:r>
              <a:rPr lang="el-GR" sz="2000" dirty="0">
                <a:latin typeface="Trebuchet MS" panose="020B0603020202020204" pitchFamily="34" charset="0"/>
              </a:rPr>
              <a:t>κοντά στην επιφάνεια της θάλασσας.</a:t>
            </a:r>
          </a:p>
          <a:p>
            <a:pPr algn="just">
              <a:lnSpc>
                <a:spcPct val="150000"/>
              </a:lnSpc>
            </a:pPr>
            <a:r>
              <a:rPr lang="el-GR" sz="2000" dirty="0">
                <a:latin typeface="Trebuchet MS" panose="020B0603020202020204" pitchFamily="34" charset="0"/>
              </a:rPr>
              <a:t>Η </a:t>
            </a:r>
            <a:r>
              <a:rPr lang="el-GR" sz="2000" dirty="0" smtClean="0">
                <a:latin typeface="Trebuchet MS" panose="020B0603020202020204" pitchFamily="34" charset="0"/>
              </a:rPr>
              <a:t>ξύλινη </a:t>
            </a:r>
            <a:r>
              <a:rPr lang="el-GR" sz="2000" dirty="0">
                <a:latin typeface="Trebuchet MS" panose="020B0603020202020204" pitchFamily="34" charset="0"/>
              </a:rPr>
              <a:t>εκτελεί την κίνηση στο Βόρειο Πόλο και η </a:t>
            </a:r>
            <a:r>
              <a:rPr lang="el-GR" sz="2000" dirty="0" smtClean="0">
                <a:latin typeface="Trebuchet MS" panose="020B0603020202020204" pitchFamily="34" charset="0"/>
              </a:rPr>
              <a:t>σιδερένια </a:t>
            </a:r>
            <a:r>
              <a:rPr lang="el-GR" sz="2000" dirty="0">
                <a:latin typeface="Trebuchet MS" panose="020B0603020202020204" pitchFamily="34" charset="0"/>
              </a:rPr>
              <a:t>στον Ισημερινό. Αν αγνοήσουμε την αντίσταση του αέρα,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 η </a:t>
            </a:r>
            <a:r>
              <a:rPr lang="el-GR" sz="2000" dirty="0">
                <a:latin typeface="Trebuchet MS" panose="020B0603020202020204" pitchFamily="34" charset="0"/>
              </a:rPr>
              <a:t>ξύλινη θα φτάσει πιο γρήγορα στο έδαφος. </a:t>
            </a:r>
            <a:endParaRPr lang="el-GR"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β</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η </a:t>
            </a:r>
            <a:r>
              <a:rPr lang="el-GR" sz="2000" dirty="0">
                <a:latin typeface="Trebuchet MS" panose="020B0603020202020204" pitchFamily="34" charset="0"/>
              </a:rPr>
              <a:t>σιδερένια θα φτάσει πιο γρήγορα στο έδαφος.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οι δύο σφαίρες θα φτάσουν ταυτόχρονα στο έδαφος</a:t>
            </a:r>
            <a:r>
              <a:rPr lang="el-GR" sz="2000" dirty="0" smtClean="0">
                <a:latin typeface="Trebuchet MS" panose="020B0603020202020204" pitchFamily="34" charset="0"/>
              </a:rPr>
              <a:t>.</a:t>
            </a:r>
          </a:p>
          <a:p>
            <a:pPr algn="just">
              <a:lnSpc>
                <a:spcPct val="150000"/>
              </a:lnSpc>
            </a:pPr>
            <a:r>
              <a:rPr lang="el-GR" sz="2000" dirty="0">
                <a:latin typeface="Trebuchet MS" panose="020B0603020202020204" pitchFamily="34" charset="0"/>
              </a:rPr>
              <a:t>Λάβετε υπ’ όψη σας</a:t>
            </a:r>
            <a:r>
              <a:rPr lang="en-US" sz="2000" dirty="0">
                <a:latin typeface="Trebuchet MS" panose="020B0603020202020204" pitchFamily="34" charset="0"/>
              </a:rPr>
              <a:t>:  </a:t>
            </a:r>
            <a:r>
              <a:rPr lang="en-US" sz="2000" i="1" dirty="0">
                <a:latin typeface="Trebuchet MS" panose="020B0603020202020204" pitchFamily="34" charset="0"/>
              </a:rPr>
              <a:t>g</a:t>
            </a:r>
            <a:r>
              <a:rPr lang="el-GR" sz="2000" baseline="-25000" dirty="0" err="1">
                <a:latin typeface="Trebuchet MS" panose="020B0603020202020204" pitchFamily="34" charset="0"/>
              </a:rPr>
              <a:t>ισ</a:t>
            </a:r>
            <a:r>
              <a:rPr lang="el-GR" sz="2000" dirty="0">
                <a:latin typeface="Trebuchet MS" panose="020B0603020202020204" pitchFamily="34" charset="0"/>
              </a:rPr>
              <a:t> = 9,78</a:t>
            </a:r>
            <a:r>
              <a:rPr lang="en-US" sz="2000" dirty="0">
                <a:latin typeface="Trebuchet MS" panose="020B0603020202020204" pitchFamily="34" charset="0"/>
              </a:rPr>
              <a:t>m/s</a:t>
            </a:r>
            <a:r>
              <a:rPr lang="en-US" sz="2000" baseline="30000" dirty="0">
                <a:latin typeface="Trebuchet MS" panose="020B0603020202020204" pitchFamily="34" charset="0"/>
              </a:rPr>
              <a:t>2</a:t>
            </a:r>
            <a:r>
              <a:rPr lang="en-US" sz="2000" dirty="0">
                <a:latin typeface="Trebuchet MS" panose="020B0603020202020204" pitchFamily="34" charset="0"/>
              </a:rPr>
              <a:t>,  </a:t>
            </a:r>
            <a:r>
              <a:rPr lang="en-US" sz="2000" i="1" dirty="0">
                <a:latin typeface="Trebuchet MS" panose="020B0603020202020204" pitchFamily="34" charset="0"/>
              </a:rPr>
              <a:t>g</a:t>
            </a:r>
            <a:r>
              <a:rPr lang="el-GR" sz="2000" baseline="-25000" dirty="0" err="1">
                <a:latin typeface="Trebuchet MS" panose="020B0603020202020204" pitchFamily="34" charset="0"/>
              </a:rPr>
              <a:t>βπ</a:t>
            </a:r>
            <a:r>
              <a:rPr lang="el-GR" sz="2000" dirty="0">
                <a:latin typeface="Trebuchet MS" panose="020B0603020202020204" pitchFamily="34" charset="0"/>
              </a:rPr>
              <a:t> = 9,83</a:t>
            </a:r>
            <a:r>
              <a:rPr lang="en-US" sz="2000" dirty="0">
                <a:latin typeface="Trebuchet MS" panose="020B0603020202020204" pitchFamily="34" charset="0"/>
              </a:rPr>
              <a:t>m/s</a:t>
            </a:r>
            <a:r>
              <a:rPr lang="en-US" sz="2000" baseline="30000" dirty="0">
                <a:latin typeface="Trebuchet MS" panose="020B0603020202020204" pitchFamily="34" charset="0"/>
              </a:rPr>
              <a:t>2</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6" name="Έλλειψη 5"/>
          <p:cNvSpPr/>
          <p:nvPr/>
        </p:nvSpPr>
        <p:spPr>
          <a:xfrm>
            <a:off x="1508760" y="3297079"/>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5862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4</a:t>
            </a:fld>
            <a:endParaRPr lang="el-GR"/>
          </a:p>
        </p:txBody>
      </p:sp>
      <p:grpSp>
        <p:nvGrpSpPr>
          <p:cNvPr id="6" name="Ομάδα 5"/>
          <p:cNvGrpSpPr/>
          <p:nvPr/>
        </p:nvGrpSpPr>
        <p:grpSpPr>
          <a:xfrm>
            <a:off x="2698689" y="165588"/>
            <a:ext cx="3163887" cy="4020999"/>
            <a:chOff x="1331913" y="692150"/>
            <a:chExt cx="3163887" cy="4020999"/>
          </a:xfrm>
        </p:grpSpPr>
        <p:pic>
          <p:nvPicPr>
            <p:cNvPr id="7" name="Picture 5" descr="aristotel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92150"/>
              <a:ext cx="3163887" cy="331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1403350" y="4005263"/>
              <a:ext cx="29511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altLang="el-GR" sz="1600" b="1" dirty="0">
                  <a:latin typeface="Comic Sans MS" pitchFamily="66" charset="0"/>
                  <a:hlinkClick r:id="rId4"/>
                </a:rPr>
                <a:t>Αριστοτέλης</a:t>
              </a:r>
              <a:endParaRPr lang="el-GR" altLang="el-GR" sz="1600" b="1" dirty="0">
                <a:latin typeface="Comic Sans MS" pitchFamily="66" charset="0"/>
              </a:endParaRPr>
            </a:p>
            <a:p>
              <a:pPr algn="ctr" eaLnBrk="1" hangingPunct="1">
                <a:spcBef>
                  <a:spcPct val="50000"/>
                </a:spcBef>
              </a:pPr>
              <a:r>
                <a:rPr lang="el-GR" altLang="el-GR" sz="1600" b="1" dirty="0" smtClean="0">
                  <a:latin typeface="Comic Sans MS" pitchFamily="66" charset="0"/>
                </a:rPr>
                <a:t>384</a:t>
              </a:r>
              <a:r>
                <a:rPr lang="en-US" altLang="el-GR" sz="1600" b="1" dirty="0" smtClean="0">
                  <a:latin typeface="Comic Sans MS" pitchFamily="66" charset="0"/>
                </a:rPr>
                <a:t> </a:t>
              </a:r>
              <a:r>
                <a:rPr lang="el-GR" altLang="el-GR" sz="1600" b="1" dirty="0" smtClean="0">
                  <a:latin typeface="Comic Sans MS" pitchFamily="66" charset="0"/>
                </a:rPr>
                <a:t>π.Χ-323</a:t>
              </a:r>
              <a:r>
                <a:rPr lang="en-US" altLang="el-GR" sz="1600" b="1" dirty="0" smtClean="0">
                  <a:latin typeface="Comic Sans MS" pitchFamily="66" charset="0"/>
                </a:rPr>
                <a:t> </a:t>
              </a:r>
              <a:r>
                <a:rPr lang="el-GR" altLang="el-GR" sz="1600" b="1" dirty="0" smtClean="0">
                  <a:latin typeface="Comic Sans MS" pitchFamily="66" charset="0"/>
                </a:rPr>
                <a:t>π.Χ</a:t>
              </a:r>
              <a:r>
                <a:rPr lang="el-GR" altLang="el-GR" sz="1600" b="1" dirty="0">
                  <a:latin typeface="Comic Sans MS" pitchFamily="66" charset="0"/>
                </a:rPr>
                <a:t>.</a:t>
              </a:r>
            </a:p>
          </p:txBody>
        </p:sp>
      </p:grpSp>
      <p:sp>
        <p:nvSpPr>
          <p:cNvPr id="4" name="TextBox 3"/>
          <p:cNvSpPr txBox="1"/>
          <p:nvPr/>
        </p:nvSpPr>
        <p:spPr>
          <a:xfrm>
            <a:off x="2843559" y="4105978"/>
            <a:ext cx="6891454" cy="964623"/>
          </a:xfrm>
          <a:prstGeom prst="rect">
            <a:avLst/>
          </a:prstGeom>
          <a:noFill/>
        </p:spPr>
        <p:txBody>
          <a:bodyPr wrap="square" rtlCol="0">
            <a:spAutoFit/>
          </a:bodyPr>
          <a:lstStyle/>
          <a:p>
            <a:pPr algn="ctr">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Η επιρροή των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hlinkClick r:id="rId5"/>
              </a:rPr>
              <a:t>απόψεων του Αριστοτέλη για την κίνηση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διατηρήθηκαν μέχρι τον 17</a:t>
            </a:r>
            <a:r>
              <a:rPr lang="el-GR" sz="2000" b="1" baseline="30000" dirty="0">
                <a:solidFill>
                  <a:srgbClr val="0000FF"/>
                </a:solidFill>
                <a:effectLst>
                  <a:outerShdw blurRad="38100" dist="38100" dir="2700000" algn="tl">
                    <a:srgbClr val="000000">
                      <a:alpha val="43137"/>
                    </a:srgbClr>
                  </a:outerShdw>
                </a:effectLst>
                <a:latin typeface="Comic Sans MS" panose="030F0702030302020204" pitchFamily="66" charset="0"/>
              </a:rPr>
              <a:t>ο</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 αιώνα. </a:t>
            </a:r>
          </a:p>
        </p:txBody>
      </p:sp>
      <p:sp>
        <p:nvSpPr>
          <p:cNvPr id="5" name="Ορθογώνιο 4"/>
          <p:cNvSpPr/>
          <p:nvPr/>
        </p:nvSpPr>
        <p:spPr>
          <a:xfrm>
            <a:off x="1215481" y="5070601"/>
            <a:ext cx="10147609" cy="1015663"/>
          </a:xfrm>
          <a:prstGeom prst="rect">
            <a:avLst/>
          </a:prstGeom>
        </p:spPr>
        <p:txBody>
          <a:bodyPr wrap="square">
            <a:spAutoFit/>
          </a:bodyPr>
          <a:lstStyle/>
          <a:p>
            <a:pPr lvl="0" algn="ctr">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Με το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hlinkClick r:id="rId6"/>
              </a:rPr>
              <a:t>έργο του 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hlinkClick r:id="rId6"/>
              </a:rPr>
              <a:t>Γαλιλαίος</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hlinkClick r:id="rId6"/>
              </a:rPr>
              <a:t>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θεσμοθέτησε κανόνες που καθιερώνουν ένα νέο τρόπο μελέτης της φύσης, που συνδυάζει τα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και τον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2" name="Ορθογώνιο 11"/>
          <p:cNvSpPr/>
          <p:nvPr/>
        </p:nvSpPr>
        <p:spPr>
          <a:xfrm>
            <a:off x="6096000" y="5630479"/>
            <a:ext cx="1500732"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μαθηματικά</a:t>
            </a:r>
            <a:endParaRPr lang="el-GR" sz="2000" dirty="0"/>
          </a:p>
        </p:txBody>
      </p:sp>
      <p:sp>
        <p:nvSpPr>
          <p:cNvPr id="13" name="Ορθογώνιο 12"/>
          <p:cNvSpPr/>
          <p:nvPr/>
        </p:nvSpPr>
        <p:spPr>
          <a:xfrm>
            <a:off x="8499739" y="5630479"/>
            <a:ext cx="2470548" cy="400110"/>
          </a:xfrm>
          <a:prstGeom prst="rect">
            <a:avLst/>
          </a:prstGeom>
        </p:spPr>
        <p:txBody>
          <a:bodyPr wrap="none">
            <a:spAutoFit/>
          </a:bodyPr>
          <a:lstStyle/>
          <a:p>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πειραματικό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έλεγχο</a:t>
            </a:r>
            <a:endParaRPr lang="el-GR" sz="2000" dirty="0"/>
          </a:p>
        </p:txBody>
      </p:sp>
      <p:grpSp>
        <p:nvGrpSpPr>
          <p:cNvPr id="16" name="Ομάδα 15"/>
          <p:cNvGrpSpPr/>
          <p:nvPr/>
        </p:nvGrpSpPr>
        <p:grpSpPr>
          <a:xfrm>
            <a:off x="6464285" y="165588"/>
            <a:ext cx="2650654" cy="4020999"/>
            <a:chOff x="6464285" y="165588"/>
            <a:chExt cx="2650654" cy="4020999"/>
          </a:xfrm>
        </p:grpSpPr>
        <p:sp>
          <p:nvSpPr>
            <p:cNvPr id="11" name="Text Box 9"/>
            <p:cNvSpPr txBox="1">
              <a:spLocks noChangeArrowheads="1"/>
            </p:cNvSpPr>
            <p:nvPr/>
          </p:nvSpPr>
          <p:spPr bwMode="auto">
            <a:xfrm>
              <a:off x="6706410" y="3478701"/>
              <a:ext cx="23034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l-GR" sz="1600" b="1" dirty="0">
                  <a:latin typeface="Comic Sans MS" pitchFamily="66" charset="0"/>
                  <a:hlinkClick r:id="rId7"/>
                </a:rPr>
                <a:t>Galileo Galilei</a:t>
              </a:r>
              <a:endParaRPr lang="en-US" altLang="el-GR" sz="1600" b="1" dirty="0">
                <a:latin typeface="Comic Sans MS" pitchFamily="66" charset="0"/>
              </a:endParaRPr>
            </a:p>
            <a:p>
              <a:pPr algn="ctr" eaLnBrk="1" hangingPunct="1">
                <a:spcBef>
                  <a:spcPct val="50000"/>
                </a:spcBef>
              </a:pPr>
              <a:r>
                <a:rPr lang="en-US" altLang="el-GR" sz="1600" b="1" dirty="0">
                  <a:latin typeface="Comic Sans MS" pitchFamily="66" charset="0"/>
                </a:rPr>
                <a:t>1564-1642</a:t>
              </a:r>
              <a:endParaRPr lang="el-GR" altLang="el-GR" sz="1600" b="1" dirty="0">
                <a:latin typeface="Comic Sans MS" pitchFamily="66" charset="0"/>
              </a:endParaRPr>
            </a:p>
          </p:txBody>
        </p:sp>
        <p:pic>
          <p:nvPicPr>
            <p:cNvPr id="15" name="Εικόνα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4285" y="165588"/>
              <a:ext cx="2650654" cy="326072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512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1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500"/>
                                        <p:tgtEl>
                                          <p:spTgt spid="5"/>
                                        </p:tgtEl>
                                      </p:cBhvr>
                                    </p:animEffect>
                                  </p:childTnLst>
                                </p:cTn>
                              </p:par>
                            </p:childTnLst>
                          </p:cTn>
                        </p:par>
                        <p:par>
                          <p:cTn id="21" fill="hold">
                            <p:stCondLst>
                              <p:cond delay="2500"/>
                            </p:stCondLst>
                            <p:childTnLst>
                              <p:par>
                                <p:cTn id="22" presetID="53" presetClass="entr" presetSubtype="16"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childTnLst>
                          </p:cTn>
                        </p:par>
                        <p:par>
                          <p:cTn id="27" fill="hold">
                            <p:stCondLst>
                              <p:cond delay="3750"/>
                            </p:stCondLst>
                            <p:childTnLst>
                              <p:par>
                                <p:cTn id="28" presetID="53" presetClass="entr" presetSubtype="16" fill="hold" grpId="0" nodeType="afterEffect">
                                  <p:stCondLst>
                                    <p:cond delay="25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40</a:t>
            </a:fld>
            <a:endParaRPr lang="el-GR">
              <a:solidFill>
                <a:prstClr val="black">
                  <a:tint val="75000"/>
                </a:prstClr>
              </a:solidFill>
            </a:endParaRPr>
          </a:p>
        </p:txBody>
      </p:sp>
      <p:sp>
        <p:nvSpPr>
          <p:cNvPr id="4" name="Ορθογώνιο 3"/>
          <p:cNvSpPr/>
          <p:nvPr/>
        </p:nvSpPr>
        <p:spPr>
          <a:xfrm>
            <a:off x="1306830" y="390829"/>
            <a:ext cx="9578340" cy="326749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11.  </a:t>
            </a:r>
            <a:r>
              <a:rPr lang="el-GR" sz="2000" dirty="0">
                <a:latin typeface="Trebuchet MS" panose="020B0603020202020204" pitchFamily="34" charset="0"/>
              </a:rPr>
              <a:t>Δύο σώματα Α</a:t>
            </a:r>
            <a:r>
              <a:rPr lang="en-US" sz="2000" dirty="0">
                <a:latin typeface="Trebuchet MS" panose="020B0603020202020204" pitchFamily="34" charset="0"/>
              </a:rPr>
              <a:t> </a:t>
            </a:r>
            <a:r>
              <a:rPr lang="el-GR" sz="2000" dirty="0">
                <a:latin typeface="Trebuchet MS" panose="020B0603020202020204" pitchFamily="34" charset="0"/>
              </a:rPr>
              <a:t>και Β</a:t>
            </a:r>
            <a:r>
              <a:rPr lang="en-US" sz="2000" dirty="0">
                <a:latin typeface="Trebuchet MS" panose="020B0603020202020204" pitchFamily="34" charset="0"/>
              </a:rPr>
              <a:t> </a:t>
            </a:r>
            <a:r>
              <a:rPr lang="el-GR" sz="2000" dirty="0">
                <a:latin typeface="Trebuchet MS" panose="020B0603020202020204" pitchFamily="34" charset="0"/>
              </a:rPr>
              <a:t>έχουν μάζες </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και 4</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αντίστοιχα και αμελητέες διαστάσεις. Τη χρονική στιγμή </a:t>
            </a:r>
            <a:r>
              <a:rPr lang="en-US" sz="2000" i="1" dirty="0" smtClean="0">
                <a:latin typeface="Trebuchet MS" panose="020B0603020202020204" pitchFamily="34" charset="0"/>
              </a:rPr>
              <a:t>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0 </a:t>
            </a:r>
            <a:r>
              <a:rPr lang="el-GR" sz="2000" dirty="0">
                <a:latin typeface="Trebuchet MS" panose="020B0603020202020204" pitchFamily="34" charset="0"/>
              </a:rPr>
              <a:t>τα σώματα αφήνονται σε ελεύθερη πτώση από το ίδιο ύψος </a:t>
            </a:r>
            <a:r>
              <a:rPr lang="en-US" sz="2000" i="1" dirty="0" smtClean="0">
                <a:latin typeface="Trebuchet MS" panose="020B0603020202020204" pitchFamily="34" charset="0"/>
              </a:rPr>
              <a:t>h</a:t>
            </a:r>
            <a:r>
              <a:rPr lang="el-GR" sz="2000" dirty="0" smtClean="0">
                <a:latin typeface="Trebuchet MS" panose="020B0603020202020204" pitchFamily="34" charset="0"/>
              </a:rPr>
              <a:t>,</a:t>
            </a:r>
            <a:r>
              <a:rPr lang="el-GR" sz="2000" i="1" dirty="0" smtClean="0">
                <a:latin typeface="Trebuchet MS" panose="020B0603020202020204" pitchFamily="34" charset="0"/>
              </a:rPr>
              <a:t> </a:t>
            </a:r>
            <a:r>
              <a:rPr lang="el-GR" sz="2000" dirty="0" smtClean="0">
                <a:latin typeface="Trebuchet MS" panose="020B0603020202020204" pitchFamily="34" charset="0"/>
              </a:rPr>
              <a:t>στο ίδιο μέρος</a:t>
            </a:r>
            <a:r>
              <a:rPr lang="el-GR" sz="2000" b="1"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Αν το Α φτάνει στο έδαφος </a:t>
            </a:r>
            <a:r>
              <a:rPr lang="el-GR" sz="2000" dirty="0" smtClean="0">
                <a:latin typeface="Trebuchet MS" panose="020B0603020202020204" pitchFamily="34" charset="0"/>
              </a:rPr>
              <a:t>μετά από 2</a:t>
            </a:r>
            <a:r>
              <a:rPr lang="en-US" sz="2000" dirty="0" smtClean="0">
                <a:latin typeface="Trebuchet MS" panose="020B0603020202020204" pitchFamily="34" charset="0"/>
              </a:rPr>
              <a:t>s</a:t>
            </a:r>
            <a:r>
              <a:rPr lang="el-GR" sz="2000" dirty="0">
                <a:latin typeface="Trebuchet MS" panose="020B0603020202020204" pitchFamily="34" charset="0"/>
              </a:rPr>
              <a:t>, το Β θα φτάσει στο έδαφος </a:t>
            </a:r>
            <a:r>
              <a:rPr lang="el-GR" sz="2000" dirty="0" smtClean="0">
                <a:latin typeface="Trebuchet MS" panose="020B0603020202020204" pitchFamily="34" charset="0"/>
              </a:rPr>
              <a:t>μετά από</a:t>
            </a:r>
            <a:endParaRPr lang="el-GR" sz="2000" b="1" dirty="0">
              <a:latin typeface="Trebuchet MS" panose="020B0603020202020204" pitchFamily="34" charset="0"/>
            </a:endParaRPr>
          </a:p>
          <a:p>
            <a:pPr>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0,25</a:t>
            </a:r>
            <a:r>
              <a:rPr lang="en-US" sz="2000" dirty="0" smtClean="0">
                <a:latin typeface="Trebuchet MS" panose="020B0603020202020204" pitchFamily="34" charset="0"/>
              </a:rPr>
              <a:t>s</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1</a:t>
            </a:r>
            <a:r>
              <a:rPr lang="en-US" sz="2000" dirty="0" smtClean="0">
                <a:latin typeface="Trebuchet MS" panose="020B0603020202020204" pitchFamily="34" charset="0"/>
              </a:rPr>
              <a:t>s</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γ</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2</a:t>
            </a:r>
            <a:r>
              <a:rPr lang="en-US" sz="2000" dirty="0" smtClean="0">
                <a:latin typeface="Trebuchet MS" panose="020B0603020202020204" pitchFamily="34" charset="0"/>
              </a:rPr>
              <a:t>s</a:t>
            </a:r>
            <a:r>
              <a:rPr lang="el-GR" sz="2000" dirty="0">
                <a:latin typeface="Trebuchet MS" panose="020B0603020202020204" pitchFamily="34" charset="0"/>
              </a:rPr>
              <a:t>.</a:t>
            </a:r>
            <a:r>
              <a:rPr lang="en-US" sz="2000" dirty="0">
                <a:latin typeface="Trebuchet MS" panose="020B0603020202020204" pitchFamily="34" charset="0"/>
              </a:rPr>
              <a:t> </a:t>
            </a:r>
            <a:endParaRPr lang="el-GR" sz="2000" dirty="0">
              <a:latin typeface="Trebuchet MS" panose="020B0603020202020204" pitchFamily="34" charset="0"/>
            </a:endParaRPr>
          </a:p>
          <a:p>
            <a:pPr>
              <a:lnSpc>
                <a:spcPct val="150000"/>
              </a:lnSpc>
            </a:pPr>
            <a:r>
              <a:rPr lang="el-GR" sz="2000" dirty="0">
                <a:latin typeface="Trebuchet MS" panose="020B0603020202020204" pitchFamily="34" charset="0"/>
              </a:rPr>
              <a:t>Να επιλέξετε τη σωστή </a:t>
            </a:r>
            <a:r>
              <a:rPr lang="el-GR" sz="2000" dirty="0" smtClean="0">
                <a:latin typeface="Trebuchet MS" panose="020B0603020202020204" pitchFamily="34" charset="0"/>
              </a:rPr>
              <a:t>απάντηση</a:t>
            </a:r>
            <a:endParaRPr lang="el-GR" sz="2000" dirty="0">
              <a:latin typeface="Trebuchet MS" panose="020B0603020202020204" pitchFamily="34" charset="0"/>
            </a:endParaRPr>
          </a:p>
          <a:p>
            <a:pPr>
              <a:lnSpc>
                <a:spcPct val="150000"/>
              </a:lnSpc>
            </a:pPr>
            <a:r>
              <a:rPr lang="el-GR" sz="2000" dirty="0">
                <a:latin typeface="Trebuchet MS" panose="020B0603020202020204" pitchFamily="34" charset="0"/>
              </a:rPr>
              <a:t>Να αιτιολογήσετε την επιλογή σας.</a:t>
            </a:r>
          </a:p>
        </p:txBody>
      </p:sp>
      <p:sp>
        <p:nvSpPr>
          <p:cNvPr id="5" name="Έλλειψη 6"/>
          <p:cNvSpPr/>
          <p:nvPr/>
        </p:nvSpPr>
        <p:spPr>
          <a:xfrm>
            <a:off x="7597902" y="2364212"/>
            <a:ext cx="357378" cy="365516"/>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2334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41</a:t>
            </a:fld>
            <a:endParaRPr lang="el-GR">
              <a:solidFill>
                <a:prstClr val="black">
                  <a:tint val="75000"/>
                </a:prstClr>
              </a:solidFill>
            </a:endParaRPr>
          </a:p>
        </p:txBody>
      </p:sp>
      <p:sp>
        <p:nvSpPr>
          <p:cNvPr id="4" name="Ορθογώνιο 3"/>
          <p:cNvSpPr/>
          <p:nvPr/>
        </p:nvSpPr>
        <p:spPr>
          <a:xfrm>
            <a:off x="1543050" y="163681"/>
            <a:ext cx="9292590" cy="4036939"/>
          </a:xfrm>
          <a:prstGeom prst="rect">
            <a:avLst/>
          </a:prstGeom>
        </p:spPr>
        <p:txBody>
          <a:bodyPr wrap="square">
            <a:spAutoFit/>
          </a:bodyPr>
          <a:lstStyle/>
          <a:p>
            <a:pPr algn="just">
              <a:lnSpc>
                <a:spcPct val="200000"/>
              </a:lnSpc>
              <a:spcAft>
                <a:spcPts val="0"/>
              </a:spcAft>
            </a:pPr>
            <a:r>
              <a:rPr lang="el-GR" sz="2000" b="1"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12.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Δύο μικρού μεγέθους σώματα, Α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και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Β,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αφήνονται να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κάνουν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ελεύθερη πτώση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από μικρά ύψη </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αντίστοιχα, πάνω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από το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έδαφος.</a:t>
            </a:r>
            <a:endParaRPr lang="el-GR" sz="20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200000"/>
              </a:lnSpc>
              <a:spcAft>
                <a:spcPts val="0"/>
              </a:spcAft>
              <a:tabLst>
                <a:tab pos="270510" algn="l"/>
              </a:tabLst>
            </a:pP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Αν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για τους χρόνους πτώσης μέχρι το έδαφος ισχύει </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2</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τότε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ο λόγος </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ικανοποιεί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τη σχέση: </a:t>
            </a:r>
            <a:endParaRPr lang="el-GR" sz="20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l-GR"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2.</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b="1"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β</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4.</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γ</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8.</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Έλλειψη 40"/>
          <p:cNvSpPr/>
          <p:nvPr/>
        </p:nvSpPr>
        <p:spPr>
          <a:xfrm>
            <a:off x="5203384" y="2826323"/>
            <a:ext cx="383600" cy="39236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9727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42</a:t>
            </a:fld>
            <a:endParaRPr lang="el-GR">
              <a:solidFill>
                <a:prstClr val="black">
                  <a:tint val="75000"/>
                </a:prstClr>
              </a:solidFill>
            </a:endParaRPr>
          </a:p>
        </p:txBody>
      </p:sp>
      <p:sp>
        <p:nvSpPr>
          <p:cNvPr id="6" name="Rectangle 3"/>
          <p:cNvSpPr>
            <a:spLocks noChangeArrowheads="1"/>
          </p:cNvSpPr>
          <p:nvPr/>
        </p:nvSpPr>
        <p:spPr bwMode="auto">
          <a:xfrm>
            <a:off x="0" y="7143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7" name="Ορθογώνιο 6"/>
              <p:cNvSpPr/>
              <p:nvPr/>
            </p:nvSpPr>
            <p:spPr>
              <a:xfrm>
                <a:off x="1049655" y="387549"/>
                <a:ext cx="10092690" cy="3774175"/>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13.  </a:t>
                </a:r>
                <a:r>
                  <a:rPr lang="el-GR" sz="2000" dirty="0" smtClean="0">
                    <a:latin typeface="Trebuchet MS" panose="020B0603020202020204" pitchFamily="34" charset="0"/>
                  </a:rPr>
                  <a:t>Από </a:t>
                </a:r>
                <a:r>
                  <a:rPr lang="el-GR" sz="2000" dirty="0">
                    <a:latin typeface="Trebuchet MS" panose="020B0603020202020204" pitchFamily="34" charset="0"/>
                  </a:rPr>
                  <a:t>ένα σημείο του εδάφους εκτοξεύουμε μικρή μεταλλική σφαίρα κατακόρυφα προς τα πάνω με αρχική ταχύτητα μέτρου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φτάνει σε μέγιστο ύψος ίσο με </a:t>
                </a:r>
                <a:r>
                  <a:rPr lang="el-GR" sz="2000" i="1" dirty="0">
                    <a:latin typeface="Trebuchet MS" panose="020B0603020202020204" pitchFamily="34" charset="0"/>
                  </a:rPr>
                  <a:t>h</a:t>
                </a:r>
                <a:r>
                  <a:rPr lang="el-GR" sz="2000" dirty="0">
                    <a:latin typeface="Trebuchet MS" panose="020B0603020202020204" pitchFamily="34" charset="0"/>
                  </a:rPr>
                  <a:t> πάνω από το έδαφος. Η αντίσταση του αέρα θεωρείται αμελητέα.</a:t>
                </a:r>
              </a:p>
              <a:p>
                <a:pPr algn="just">
                  <a:lnSpc>
                    <a:spcPct val="150000"/>
                  </a:lnSpc>
                </a:pPr>
                <a:r>
                  <a:rPr lang="el-GR" sz="2000" dirty="0" smtClean="0">
                    <a:latin typeface="Trebuchet MS" panose="020B0603020202020204" pitchFamily="34" charset="0"/>
                  </a:rPr>
                  <a:t>Για </a:t>
                </a:r>
                <a:r>
                  <a:rPr lang="el-GR" sz="2000" dirty="0">
                    <a:latin typeface="Trebuchet MS" panose="020B0603020202020204" pitchFamily="34" charset="0"/>
                  </a:rPr>
                  <a:t>να φτάσει η σφαίρα σε μέγιστο ύψος ίσο με 2</a:t>
                </a:r>
                <a:r>
                  <a:rPr lang="el-GR" sz="2000" i="1" dirty="0">
                    <a:latin typeface="Trebuchet MS" panose="020B0603020202020204" pitchFamily="34" charset="0"/>
                  </a:rPr>
                  <a:t>h</a:t>
                </a:r>
                <a:r>
                  <a:rPr lang="el-GR" sz="2000" dirty="0">
                    <a:latin typeface="Trebuchet MS" panose="020B0603020202020204" pitchFamily="34" charset="0"/>
                  </a:rPr>
                  <a:t>, πρέπει να εκτοξευτεί με ταχύτητα μέτρου:</a:t>
                </a:r>
              </a:p>
              <a:p>
                <a:pPr algn="just">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2</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4</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γ. </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14:m>
                  <m:oMath xmlns:m="http://schemas.openxmlformats.org/officeDocument/2006/math">
                    <m:rad>
                      <m:radPr>
                        <m:degHide m:val="on"/>
                        <m:ctrlPr>
                          <a:rPr lang="el-GR" sz="2000" i="1" smtClean="0">
                            <a:latin typeface="Cambria Math" panose="02040503050406030204" pitchFamily="18" charset="0"/>
                          </a:rPr>
                        </m:ctrlPr>
                      </m:radPr>
                      <m:deg/>
                      <m:e>
                        <m:r>
                          <a:rPr lang="el-GR" sz="2000" b="0" i="1" smtClean="0">
                            <a:latin typeface="Cambria Math" panose="02040503050406030204" pitchFamily="18" charset="0"/>
                          </a:rPr>
                          <m:t>2</m:t>
                        </m:r>
                      </m:e>
                    </m:rad>
                  </m:oMath>
                </a14:m>
                <a:r>
                  <a:rPr lang="el-GR" sz="2000" b="1" dirty="0" smtClean="0">
                    <a:latin typeface="Trebuchet MS" panose="020B0603020202020204" pitchFamily="34" charset="0"/>
                  </a:rPr>
                  <a:t> </a:t>
                </a:r>
                <a:r>
                  <a:rPr lang="el-GR" sz="2000" dirty="0" smtClean="0">
                    <a:latin typeface="Trebuchet MS" panose="020B0603020202020204" pitchFamily="34" charset="0"/>
                  </a:rPr>
                  <a:t>.</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mc:Choice>
        <mc:Fallback xmlns="">
          <p:sp>
            <p:nvSpPr>
              <p:cNvPr id="7" name="Ορθογώνιο 6"/>
              <p:cNvSpPr>
                <a:spLocks noRot="1" noChangeAspect="1" noMove="1" noResize="1" noEditPoints="1" noAdjustHandles="1" noChangeArrowheads="1" noChangeShapeType="1" noTextEdit="1"/>
              </p:cNvSpPr>
              <p:nvPr/>
            </p:nvSpPr>
            <p:spPr>
              <a:xfrm>
                <a:off x="1049655" y="387549"/>
                <a:ext cx="10092690" cy="3774175"/>
              </a:xfrm>
              <a:prstGeom prst="rect">
                <a:avLst/>
              </a:prstGeom>
              <a:blipFill>
                <a:blip r:embed="rId2"/>
                <a:stretch>
                  <a:fillRect l="-604" r="-664" b="-1939"/>
                </a:stretch>
              </a:blipFill>
            </p:spPr>
            <p:txBody>
              <a:bodyPr/>
              <a:lstStyle/>
              <a:p>
                <a:r>
                  <a:rPr lang="el-GR">
                    <a:noFill/>
                  </a:rPr>
                  <a:t> </a:t>
                </a:r>
              </a:p>
            </p:txBody>
          </p:sp>
        </mc:Fallback>
      </mc:AlternateContent>
      <p:sp>
        <p:nvSpPr>
          <p:cNvPr id="8" name="Έλλειψη 40"/>
          <p:cNvSpPr/>
          <p:nvPr/>
        </p:nvSpPr>
        <p:spPr>
          <a:xfrm>
            <a:off x="9265636" y="2841486"/>
            <a:ext cx="392744" cy="39236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865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43</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4" name="Ορθογώνιο 3"/>
              <p:cNvSpPr/>
              <p:nvPr/>
            </p:nvSpPr>
            <p:spPr>
              <a:xfrm>
                <a:off x="941070" y="510600"/>
                <a:ext cx="10309860" cy="4239046"/>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14. </a:t>
                </a:r>
                <a:r>
                  <a:rPr lang="el-GR" sz="2000" dirty="0" smtClean="0">
                    <a:latin typeface="Trebuchet MS" panose="020B0603020202020204" pitchFamily="34" charset="0"/>
                  </a:rPr>
                  <a:t>Μία </a:t>
                </a:r>
                <a:r>
                  <a:rPr lang="el-GR" sz="2000" dirty="0">
                    <a:latin typeface="Trebuchet MS" panose="020B0603020202020204" pitchFamily="34" charset="0"/>
                  </a:rPr>
                  <a:t>μεταλλική σφαίρα μικρών διαστάσεων αφήνεται να πέσει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με αποτέλεσμα η ταχύτητα της ακριβώς πριν ακουμπήσει στο έδαφος να έχει μέτρο ίσο με </a:t>
                </a:r>
                <a:r>
                  <a:rPr lang="el-GR" sz="2000" i="1" dirty="0" smtClean="0">
                    <a:latin typeface="Trebuchet MS" panose="020B0603020202020204" pitchFamily="34" charset="0"/>
                  </a:rPr>
                  <a:t>υ</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Θεωρήστε </a:t>
                </a:r>
                <a:r>
                  <a:rPr lang="el-GR" sz="2000" dirty="0">
                    <a:latin typeface="Trebuchet MS" panose="020B0603020202020204" pitchFamily="34" charset="0"/>
                  </a:rPr>
                  <a:t>την επίδραση του αέρα αμελητέα και την επιτάχυνση της βαρύτητας </a:t>
                </a:r>
                <a:r>
                  <a:rPr lang="el-GR" sz="2000" dirty="0" smtClean="0">
                    <a:latin typeface="Trebuchet MS" panose="020B0603020202020204" pitchFamily="34" charset="0"/>
                  </a:rPr>
                  <a:t>σταθερή</a:t>
                </a:r>
                <a:r>
                  <a:rPr lang="el-GR" sz="2000" dirty="0">
                    <a:latin typeface="Trebuchet MS" panose="020B0603020202020204" pitchFamily="34" charset="0"/>
                  </a:rPr>
                  <a:t>.</a:t>
                </a:r>
              </a:p>
              <a:p>
                <a:pPr algn="just">
                  <a:lnSpc>
                    <a:spcPct val="150000"/>
                  </a:lnSpc>
                </a:pPr>
                <a:r>
                  <a:rPr lang="el-GR" sz="2000" dirty="0" smtClean="0">
                    <a:latin typeface="Trebuchet MS" panose="020B0603020202020204" pitchFamily="34" charset="0"/>
                  </a:rPr>
                  <a:t>Για </a:t>
                </a:r>
                <a:r>
                  <a:rPr lang="el-GR" sz="2000" dirty="0">
                    <a:latin typeface="Trebuchet MS" panose="020B0603020202020204" pitchFamily="34" charset="0"/>
                  </a:rPr>
                  <a:t>να έχει η ίδια σφαίρα ακριβώς πριν ακουμπήσει στο έδαφος ταχύτητα διπλάσιου μέτρου, </a:t>
                </a:r>
                <a:r>
                  <a:rPr lang="el-GR" sz="2000" dirty="0" smtClean="0">
                    <a:latin typeface="Trebuchet MS" panose="020B0603020202020204" pitchFamily="34" charset="0"/>
                  </a:rPr>
                  <a:t>τότε</a:t>
                </a:r>
                <a:r>
                  <a:rPr lang="en-US" sz="2000" dirty="0" smtClean="0">
                    <a:latin typeface="Trebuchet MS" panose="020B0603020202020204" pitchFamily="34" charset="0"/>
                  </a:rPr>
                  <a:t> </a:t>
                </a:r>
                <a:r>
                  <a:rPr lang="el-GR" sz="2000" dirty="0" smtClean="0">
                    <a:latin typeface="Trebuchet MS" panose="020B0603020202020204" pitchFamily="34" charset="0"/>
                  </a:rPr>
                  <a:t>πρέπει </a:t>
                </a:r>
                <a:r>
                  <a:rPr lang="el-GR" sz="2000" dirty="0">
                    <a:latin typeface="Trebuchet MS" panose="020B0603020202020204" pitchFamily="34" charset="0"/>
                  </a:rPr>
                  <a:t>να αφεθεί από ύψος:</a:t>
                </a:r>
              </a:p>
              <a:p>
                <a:pPr algn="just">
                  <a:lnSpc>
                    <a:spcPct val="150000"/>
                  </a:lnSpc>
                </a:pPr>
                <a:r>
                  <a:rPr lang="el-GR" sz="2000" b="1" dirty="0">
                    <a:latin typeface="Trebuchet MS" panose="020B0603020202020204" pitchFamily="34" charset="0"/>
                  </a:rPr>
                  <a:t>α. </a:t>
                </a:r>
                <a:r>
                  <a:rPr lang="en-US" sz="2000" b="1" dirty="0" smtClean="0">
                    <a:latin typeface="Trebuchet MS" panose="020B0603020202020204" pitchFamily="34" charset="0"/>
                  </a:rPr>
                  <a:t> </a:t>
                </a:r>
                <a:r>
                  <a:rPr lang="el-GR" sz="2000" dirty="0" smtClean="0">
                    <a:latin typeface="Trebuchet MS" panose="020B0603020202020204" pitchFamily="34" charset="0"/>
                  </a:rPr>
                  <a:t>2</a:t>
                </a:r>
                <a:r>
                  <a:rPr lang="el-GR" sz="2000" i="1" dirty="0" smtClean="0">
                    <a:latin typeface="Trebuchet MS" panose="020B0603020202020204" pitchFamily="34" charset="0"/>
                  </a:rPr>
                  <a:t>h</a:t>
                </a:r>
                <a:r>
                  <a:rPr lang="en-US" sz="2000" dirty="0" smtClean="0">
                    <a:latin typeface="Trebuchet MS" panose="020B0603020202020204" pitchFamily="34" charset="0"/>
                  </a:rPr>
                  <a:t>.</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β.   </a:t>
                </a:r>
                <a14:m>
                  <m:oMath xmlns:m="http://schemas.openxmlformats.org/officeDocument/2006/math">
                    <m:rad>
                      <m:radPr>
                        <m:degHide m:val="on"/>
                        <m:ctrlPr>
                          <a:rPr lang="el-GR" sz="2000" b="1"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h</m:t>
                        </m:r>
                      </m:e>
                    </m:rad>
                  </m:oMath>
                </a14:m>
                <a:r>
                  <a:rPr lang="en-US" sz="2000" dirty="0" smtClean="0">
                    <a:latin typeface="Trebuchet MS" panose="020B0603020202020204" pitchFamily="34" charset="0"/>
                  </a:rPr>
                  <a:t>.</a:t>
                </a:r>
                <a:r>
                  <a:rPr lang="el-GR" sz="2000" dirty="0">
                    <a:latin typeface="Trebuchet MS" panose="020B0603020202020204" pitchFamily="34" charset="0"/>
                  </a:rPr>
                  <a:t>			</a:t>
                </a:r>
                <a:r>
                  <a:rPr lang="el-GR" sz="2000" b="1" dirty="0">
                    <a:latin typeface="Trebuchet MS" panose="020B0603020202020204" pitchFamily="34" charset="0"/>
                  </a:rPr>
                  <a:t>γ. </a:t>
                </a:r>
                <a:r>
                  <a:rPr lang="en-US" sz="2000" b="1" dirty="0" smtClean="0">
                    <a:latin typeface="Trebuchet MS" panose="020B0603020202020204" pitchFamily="34" charset="0"/>
                  </a:rPr>
                  <a:t> </a:t>
                </a:r>
                <a:r>
                  <a:rPr lang="el-GR" sz="2000" dirty="0" smtClean="0">
                    <a:latin typeface="Trebuchet MS" panose="020B0603020202020204" pitchFamily="34" charset="0"/>
                  </a:rPr>
                  <a:t>4</a:t>
                </a:r>
                <a:r>
                  <a:rPr lang="el-GR" sz="2000" i="1" dirty="0" smtClean="0">
                    <a:latin typeface="Trebuchet MS" panose="020B0603020202020204" pitchFamily="34" charset="0"/>
                  </a:rPr>
                  <a:t>h</a:t>
                </a:r>
                <a:r>
                  <a:rPr lang="en-US" sz="2000" dirty="0" smtClean="0">
                    <a:latin typeface="Trebuchet MS" panose="020B0603020202020204" pitchFamily="34" charset="0"/>
                  </a:rPr>
                  <a:t>.</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941070" y="510600"/>
                <a:ext cx="10309860" cy="4239046"/>
              </a:xfrm>
              <a:prstGeom prst="rect">
                <a:avLst/>
              </a:prstGeom>
              <a:blipFill>
                <a:blip r:embed="rId2"/>
                <a:stretch>
                  <a:fillRect l="-591" r="-591" b="-1583"/>
                </a:stretch>
              </a:blipFill>
            </p:spPr>
            <p:txBody>
              <a:bodyPr/>
              <a:lstStyle/>
              <a:p>
                <a:r>
                  <a:rPr lang="el-GR">
                    <a:noFill/>
                  </a:rPr>
                  <a:t> </a:t>
                </a:r>
              </a:p>
            </p:txBody>
          </p:sp>
        </mc:Fallback>
      </mc:AlternateContent>
      <p:sp>
        <p:nvSpPr>
          <p:cNvPr id="5" name="Έλλειψη 40"/>
          <p:cNvSpPr/>
          <p:nvPr/>
        </p:nvSpPr>
        <p:spPr>
          <a:xfrm>
            <a:off x="8271196" y="3426503"/>
            <a:ext cx="369884" cy="38654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2958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5</a:t>
            </a:fld>
            <a:endParaRPr lang="el-GR"/>
          </a:p>
        </p:txBody>
      </p:sp>
      <p:pic>
        <p:nvPicPr>
          <p:cNvPr id="4" name="Picture 4" descr="aristotel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426" y="463233"/>
            <a:ext cx="1236174" cy="1295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200px-%CE%93%CE%B1%CE%BB%CE%B9%CE%BB%CE%B1%CE%AF%CE%BF%CF%8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1514" y="565197"/>
            <a:ext cx="1116047" cy="1295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980915" y="2017853"/>
            <a:ext cx="495712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el-GR" altLang="el-GR" sz="2000" b="1" dirty="0">
                <a:solidFill>
                  <a:schemeClr val="hlink"/>
                </a:solidFill>
                <a:effectLst>
                  <a:outerShdw blurRad="38100" dist="38100" dir="2700000" algn="tl">
                    <a:srgbClr val="000000"/>
                  </a:outerShdw>
                </a:effectLst>
                <a:latin typeface="Comic Sans MS" pitchFamily="66" charset="0"/>
              </a:rPr>
              <a:t>Ένα σώμα πιο βαρύ παρουσιάζει πιο έντονη τάση να κινηθεί προς τη «φυσική» του θέση, το κέντρο της γης, σε σχέση με ένα ελαφρύτερο σώμα. </a:t>
            </a:r>
          </a:p>
        </p:txBody>
      </p:sp>
      <p:sp>
        <p:nvSpPr>
          <p:cNvPr id="9" name="Text Box 14"/>
          <p:cNvSpPr txBox="1">
            <a:spLocks noChangeArrowheads="1"/>
          </p:cNvSpPr>
          <p:nvPr/>
        </p:nvSpPr>
        <p:spPr bwMode="auto">
          <a:xfrm>
            <a:off x="994410" y="4054010"/>
            <a:ext cx="47142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000" b="1" dirty="0">
                <a:latin typeface="Comic Sans MS" pitchFamily="66" charset="0"/>
              </a:rPr>
              <a:t>Έτσι, </a:t>
            </a:r>
            <a:r>
              <a:rPr lang="el-GR" altLang="el-GR" sz="2000" b="1" dirty="0">
                <a:solidFill>
                  <a:srgbClr val="FF0000"/>
                </a:solidFill>
                <a:effectLst>
                  <a:outerShdw blurRad="38100" dist="38100" dir="2700000" algn="tl">
                    <a:srgbClr val="000000"/>
                  </a:outerShdw>
                </a:effectLst>
                <a:latin typeface="Comic Sans MS" pitchFamily="66" charset="0"/>
              </a:rPr>
              <a:t>το πιο βαρύ</a:t>
            </a:r>
            <a:r>
              <a:rPr lang="en-US" altLang="el-GR" sz="2000" b="1" dirty="0">
                <a:solidFill>
                  <a:srgbClr val="FF0000"/>
                </a:solidFill>
                <a:effectLst>
                  <a:outerShdw blurRad="38100" dist="38100" dir="2700000" algn="tl">
                    <a:srgbClr val="000000"/>
                  </a:outerShdw>
                </a:effectLst>
                <a:latin typeface="Comic Sans MS" pitchFamily="66" charset="0"/>
              </a:rPr>
              <a:t> </a:t>
            </a:r>
            <a:r>
              <a:rPr lang="el-GR" altLang="el-GR" sz="2000" b="1" dirty="0">
                <a:solidFill>
                  <a:srgbClr val="FF0000"/>
                </a:solidFill>
                <a:effectLst>
                  <a:outerShdw blurRad="38100" dist="38100" dir="2700000" algn="tl">
                    <a:srgbClr val="000000"/>
                  </a:outerShdw>
                </a:effectLst>
                <a:latin typeface="Comic Sans MS" pitchFamily="66" charset="0"/>
              </a:rPr>
              <a:t>σώμα  θα φτάσει στη Γη με μεγαλύτερη ταχύτητα.</a:t>
            </a:r>
            <a:r>
              <a:rPr lang="el-GR" altLang="el-GR" sz="2000" b="1" dirty="0">
                <a:effectLst>
                  <a:outerShdw blurRad="38100" dist="38100" dir="2700000" algn="tl">
                    <a:srgbClr val="FFFFFF"/>
                  </a:outerShdw>
                </a:effectLst>
                <a:latin typeface="Comic Sans MS" pitchFamily="66" charset="0"/>
              </a:rPr>
              <a:t> </a:t>
            </a:r>
          </a:p>
        </p:txBody>
      </p:sp>
      <p:sp>
        <p:nvSpPr>
          <p:cNvPr id="10" name="Text Box 16"/>
          <p:cNvSpPr txBox="1">
            <a:spLocks noChangeArrowheads="1"/>
          </p:cNvSpPr>
          <p:nvPr/>
        </p:nvSpPr>
        <p:spPr bwMode="auto">
          <a:xfrm>
            <a:off x="6167438" y="1982604"/>
            <a:ext cx="52625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en-US" altLang="el-GR" sz="2000" b="1" dirty="0">
                <a:solidFill>
                  <a:srgbClr val="C00000"/>
                </a:solidFill>
                <a:effectLst>
                  <a:outerShdw blurRad="38100" dist="38100" dir="2700000" algn="tl">
                    <a:srgbClr val="000000"/>
                  </a:outerShdw>
                </a:effectLst>
                <a:latin typeface="Comic Sans MS" pitchFamily="66" charset="0"/>
              </a:rPr>
              <a:t>M</a:t>
            </a:r>
            <a:r>
              <a:rPr lang="el-GR" altLang="el-GR" sz="2000" b="1" dirty="0">
                <a:solidFill>
                  <a:srgbClr val="C00000"/>
                </a:solidFill>
                <a:effectLst>
                  <a:outerShdw blurRad="38100" dist="38100" dir="2700000" algn="tl">
                    <a:srgbClr val="000000"/>
                  </a:outerShdw>
                </a:effectLst>
                <a:latin typeface="Comic Sans MS" pitchFamily="66" charset="0"/>
              </a:rPr>
              <a:t>ια σφαίρα με διπλάσιο βάρος από μια άλλη, δεν πέφτει με διπλάσια </a:t>
            </a:r>
            <a:r>
              <a:rPr lang="el-GR" altLang="el-GR" sz="2000" b="1" dirty="0" smtClean="0">
                <a:solidFill>
                  <a:srgbClr val="C00000"/>
                </a:solidFill>
                <a:effectLst>
                  <a:outerShdw blurRad="38100" dist="38100" dir="2700000" algn="tl">
                    <a:srgbClr val="000000"/>
                  </a:outerShdw>
                </a:effectLst>
                <a:latin typeface="Comic Sans MS" pitchFamily="66" charset="0"/>
              </a:rPr>
              <a:t>ταχύτητα</a:t>
            </a:r>
            <a:r>
              <a:rPr lang="el-GR" altLang="el-GR" sz="2000" b="1" dirty="0">
                <a:solidFill>
                  <a:srgbClr val="C00000"/>
                </a:solidFill>
                <a:effectLst>
                  <a:outerShdw blurRad="38100" dist="38100" dir="2700000" algn="tl">
                    <a:srgbClr val="000000"/>
                  </a:outerShdw>
                </a:effectLst>
                <a:latin typeface="Comic Sans MS" pitchFamily="66" charset="0"/>
              </a:rPr>
              <a:t>. </a:t>
            </a:r>
            <a:r>
              <a:rPr lang="el-GR" altLang="el-GR" sz="2000" b="1" dirty="0">
                <a:solidFill>
                  <a:srgbClr val="008000"/>
                </a:solidFill>
                <a:effectLst>
                  <a:outerShdw blurRad="38100" dist="38100" dir="2700000" algn="tl">
                    <a:srgbClr val="000000"/>
                  </a:outerShdw>
                </a:effectLst>
                <a:latin typeface="Comic Sans MS" pitchFamily="66" charset="0"/>
              </a:rPr>
              <a:t>Εκείνο που </a:t>
            </a:r>
            <a:r>
              <a:rPr lang="el-GR" altLang="el-GR" sz="2000" b="1" dirty="0" smtClean="0">
                <a:solidFill>
                  <a:srgbClr val="008000"/>
                </a:solidFill>
                <a:effectLst>
                  <a:outerShdw blurRad="38100" dist="38100" dir="2700000" algn="tl">
                    <a:srgbClr val="000000"/>
                  </a:outerShdw>
                </a:effectLst>
                <a:latin typeface="Comic Sans MS" pitchFamily="66" charset="0"/>
              </a:rPr>
              <a:t>καθυστερεί </a:t>
            </a:r>
            <a:r>
              <a:rPr lang="el-GR" altLang="el-GR" sz="2000" b="1" dirty="0">
                <a:solidFill>
                  <a:srgbClr val="008000"/>
                </a:solidFill>
                <a:effectLst>
                  <a:outerShdw blurRad="38100" dist="38100" dir="2700000" algn="tl">
                    <a:srgbClr val="000000"/>
                  </a:outerShdw>
                </a:effectLst>
                <a:latin typeface="Comic Sans MS" pitchFamily="66" charset="0"/>
              </a:rPr>
              <a:t>τα ελαφριά σώματα είναι η παρουσία του αέρα.</a:t>
            </a:r>
          </a:p>
        </p:txBody>
      </p:sp>
      <p:sp>
        <p:nvSpPr>
          <p:cNvPr id="11" name="Text Box 18"/>
          <p:cNvSpPr txBox="1">
            <a:spLocks noChangeArrowheads="1"/>
          </p:cNvSpPr>
          <p:nvPr/>
        </p:nvSpPr>
        <p:spPr bwMode="auto">
          <a:xfrm>
            <a:off x="6167438" y="4043132"/>
            <a:ext cx="54149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defRPr/>
            </a:pPr>
            <a:r>
              <a:rPr lang="el-GR" altLang="el-GR" sz="2000" b="1" dirty="0">
                <a:latin typeface="Comic Sans MS" pitchFamily="66" charset="0"/>
              </a:rPr>
              <a:t>Έτσι, ξεχνώντας τη μικρή επίδραση του αέρα, </a:t>
            </a:r>
            <a:r>
              <a:rPr lang="el-GR" altLang="el-GR" sz="2000" b="1" dirty="0">
                <a:solidFill>
                  <a:srgbClr val="FF0000"/>
                </a:solidFill>
                <a:effectLst>
                  <a:outerShdw blurRad="38100" dist="38100" dir="2700000" algn="tl">
                    <a:srgbClr val="000000"/>
                  </a:outerShdw>
                </a:effectLst>
                <a:latin typeface="Comic Sans MS" pitchFamily="66" charset="0"/>
              </a:rPr>
              <a:t>σώματα διαφορετικού βάρους, όταν ξεκινούν την ίδια στιγμή</a:t>
            </a:r>
            <a:r>
              <a:rPr lang="en-US" altLang="el-GR" sz="2000" b="1" dirty="0">
                <a:solidFill>
                  <a:srgbClr val="FF0000"/>
                </a:solidFill>
                <a:effectLst>
                  <a:outerShdw blurRad="38100" dist="38100" dir="2700000" algn="tl">
                    <a:srgbClr val="000000"/>
                  </a:outerShdw>
                </a:effectLst>
                <a:latin typeface="Comic Sans MS" pitchFamily="66" charset="0"/>
              </a:rPr>
              <a:t>, </a:t>
            </a:r>
            <a:r>
              <a:rPr lang="el-GR" altLang="el-GR" sz="2000" b="1" dirty="0">
                <a:solidFill>
                  <a:srgbClr val="FF0000"/>
                </a:solidFill>
                <a:effectLst>
                  <a:outerShdw blurRad="38100" dist="38100" dir="2700000" algn="tl">
                    <a:srgbClr val="000000"/>
                  </a:outerShdw>
                </a:effectLst>
                <a:latin typeface="Comic Sans MS" pitchFamily="66" charset="0"/>
              </a:rPr>
              <a:t>από την ίδια θέση, φτάνουν ταυτόχρονα στο έδαφος. </a:t>
            </a:r>
          </a:p>
        </p:txBody>
      </p:sp>
    </p:spTree>
    <p:extLst>
      <p:ext uri="{BB962C8B-B14F-4D97-AF65-F5344CB8AC3E}">
        <p14:creationId xmlns:p14="http://schemas.microsoft.com/office/powerpoint/2010/main" val="5359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p:stCondLst>
                              <p:cond delay="500"/>
                            </p:stCondLst>
                            <p:childTnLst>
                              <p:par>
                                <p:cTn id="23" presetID="9"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6</a:t>
            </a:fld>
            <a:endParaRPr lang="el-GR"/>
          </a:p>
        </p:txBody>
      </p:sp>
      <p:sp>
        <p:nvSpPr>
          <p:cNvPr id="5" name="Ορθογώνιο 4"/>
          <p:cNvSpPr/>
          <p:nvPr/>
        </p:nvSpPr>
        <p:spPr>
          <a:xfrm>
            <a:off x="1302100" y="736002"/>
            <a:ext cx="9886950" cy="1887953"/>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Ο </a:t>
            </a:r>
            <a:r>
              <a:rPr lang="el-GR" sz="2000" b="1" dirty="0">
                <a:latin typeface="Comic Sans MS" panose="030F0702030302020204" pitchFamily="66" charset="0"/>
                <a:hlinkClick r:id="rId2"/>
              </a:rPr>
              <a:t>Γαλιλαίος χρησιμοποίησε ένα κεκλιμένο επίπεδο </a:t>
            </a:r>
            <a:r>
              <a:rPr lang="el-GR" sz="2000" b="1" dirty="0">
                <a:latin typeface="Comic Sans MS" panose="030F0702030302020204" pitchFamily="66" charset="0"/>
              </a:rPr>
              <a:t>στο οποίο άφηνε να κυλήσει μια μικρή μεταλλική σφαίρα. Τα αποτελέσματα των πειραμάτων που κατέγραφε δείχνουν ότι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το διάστημα </a:t>
            </a:r>
            <a:r>
              <a:rPr lang="el-GR" sz="2000" b="1" dirty="0">
                <a:latin typeface="Comic Sans MS" panose="030F0702030302020204" pitchFamily="66" charset="0"/>
              </a:rPr>
              <a:t>που διανύει η σφαίρα είναι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ανάλογο του τετραγώνου του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hlinkClick r:id="rId3"/>
              </a:rPr>
              <a:t>χρόνου</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που έχει περάσει από τη στιγμή που αφήνεται να κυλήσει.</a:t>
            </a:r>
            <a:r>
              <a:rPr lang="el-GR" dirty="0"/>
              <a:t> </a:t>
            </a:r>
          </a:p>
        </p:txBody>
      </p:sp>
      <p:pic>
        <p:nvPicPr>
          <p:cNvPr id="6" name="Picture 2" descr="C:\Users\Merkouris\Desktop\c9_9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057" y="3535057"/>
            <a:ext cx="4993203" cy="1565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Ομάδα 7"/>
          <p:cNvGrpSpPr/>
          <p:nvPr/>
        </p:nvGrpSpPr>
        <p:grpSpPr>
          <a:xfrm>
            <a:off x="847753" y="2857413"/>
            <a:ext cx="5619763" cy="3483789"/>
            <a:chOff x="448207" y="2463750"/>
            <a:chExt cx="5619763" cy="3483789"/>
          </a:xfrm>
        </p:grpSpPr>
        <p:pic>
          <p:nvPicPr>
            <p:cNvPr id="1026" name="Picture 2" descr="C:\Users\Merkouris\Desktop\8855_3082_0624-010_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02" y="2463750"/>
              <a:ext cx="2677914" cy="2677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Merkouris\Desktop\8514_3112_2286-011_9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0557" y="2811699"/>
              <a:ext cx="2157413" cy="218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8207" y="5301208"/>
              <a:ext cx="3331705" cy="646331"/>
            </a:xfrm>
            <a:prstGeom prst="rect">
              <a:avLst/>
            </a:prstGeom>
            <a:noFill/>
          </p:spPr>
          <p:txBody>
            <a:bodyPr wrap="square" rtlCol="0">
              <a:spAutoFit/>
            </a:bodyPr>
            <a:lstStyle/>
            <a:p>
              <a:pPr algn="just"/>
              <a:r>
                <a:rPr lang="el-GR" dirty="0"/>
                <a:t>Κεκλιμένο επίπεδο από το </a:t>
              </a:r>
              <a:r>
                <a:rPr lang="el-GR" dirty="0">
                  <a:hlinkClick r:id="rId7"/>
                </a:rPr>
                <a:t>Μουσείο </a:t>
              </a:r>
              <a:r>
                <a:rPr lang="en-US" dirty="0">
                  <a:hlinkClick r:id="rId7"/>
                </a:rPr>
                <a:t>Galileo </a:t>
              </a:r>
              <a:r>
                <a:rPr lang="el-GR" dirty="0"/>
                <a:t>στη Φλωρεντία.</a:t>
              </a:r>
            </a:p>
          </p:txBody>
        </p:sp>
      </p:grpSp>
      <p:sp>
        <p:nvSpPr>
          <p:cNvPr id="11" name="Rectangle 4"/>
          <p:cNvSpPr>
            <a:spLocks noChangeArrowheads="1"/>
          </p:cNvSpPr>
          <p:nvPr/>
        </p:nvSpPr>
        <p:spPr bwMode="auto">
          <a:xfrm>
            <a:off x="1413697" y="231659"/>
            <a:ext cx="9663756"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Πώς όμως ο Γαλιλαίος κατέληξε σ’ αυτό το συμπέρασμα</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0795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2"/>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000"/>
                                        <p:tgtEl>
                                          <p:spTgt spid="5"/>
                                        </p:tgtEl>
                                      </p:cBhvr>
                                    </p:animEffect>
                                  </p:childTnLst>
                                </p:cTn>
                              </p:par>
                            </p:childTnLst>
                          </p:cTn>
                        </p:par>
                        <p:par>
                          <p:cTn id="15" fill="hold">
                            <p:stCondLst>
                              <p:cond delay="1000"/>
                            </p:stCondLst>
                            <p:childTnLst>
                              <p:par>
                                <p:cTn id="16" presetID="9" presetClass="entr" presetSubtype="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1000"/>
                                        <p:tgtEl>
                                          <p:spTgt spid="8"/>
                                        </p:tgtEl>
                                      </p:cBhvr>
                                    </p:animEffect>
                                  </p:childTnLst>
                                </p:cTn>
                              </p:par>
                            </p:childTnLst>
                          </p:cTn>
                        </p:par>
                        <p:par>
                          <p:cTn id="19" fill="hold">
                            <p:stCondLst>
                              <p:cond delay="3000"/>
                            </p:stCondLst>
                            <p:childTnLst>
                              <p:par>
                                <p:cTn id="20" presetID="9" presetClass="entr" presetSubtype="0" fill="hold" nodeType="afterEffect">
                                  <p:stCondLst>
                                    <p:cond delay="75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7</a:t>
            </a:fld>
            <a:endParaRPr lang="el-GR" dirty="0"/>
          </a:p>
        </p:txBody>
      </p:sp>
      <p:pic>
        <p:nvPicPr>
          <p:cNvPr id="5" name="Picture 5" descr="200px-%CE%93%CE%B1%CE%BB%CE%B9%CE%BB%CE%B1%CE%AF%CE%BF%CF%8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06428" y="360685"/>
            <a:ext cx="857250" cy="104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2066706" y="4721479"/>
            <a:ext cx="787739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pPr>
            <a:r>
              <a:rPr lang="el-GR" altLang="el-GR" b="1" dirty="0">
                <a:latin typeface="Comic Sans MS" pitchFamily="66" charset="0"/>
              </a:rPr>
              <a:t>Η</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κίνηση </a:t>
            </a:r>
            <a:r>
              <a:rPr lang="el-GR" altLang="el-GR" b="1" dirty="0">
                <a:latin typeface="Comic Sans MS" pitchFamily="66" charset="0"/>
              </a:rPr>
              <a:t>της</a:t>
            </a:r>
            <a:r>
              <a:rPr lang="el-GR" altLang="el-GR" b="1" dirty="0">
                <a:solidFill>
                  <a:srgbClr val="FF0000"/>
                </a:solidFill>
                <a:effectLst>
                  <a:outerShdw blurRad="38100" dist="38100" dir="2700000" algn="tl">
                    <a:srgbClr val="000000">
                      <a:alpha val="43137"/>
                    </a:srgbClr>
                  </a:outerShdw>
                </a:effectLst>
                <a:latin typeface="Comic Sans MS" pitchFamily="66" charset="0"/>
              </a:rPr>
              <a:t> σφαίρας στο εντελώς λείο οριζόντιο επίπεδο</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θα έπρεπε να είναι</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διαρκής</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και φυσικά </a:t>
            </a:r>
            <a:r>
              <a:rPr lang="el-GR" altLang="el-GR" b="1" dirty="0">
                <a:solidFill>
                  <a:srgbClr val="FF0000"/>
                </a:solidFill>
                <a:effectLst>
                  <a:outerShdw blurRad="38100" dist="38100" dir="2700000" algn="tl">
                    <a:srgbClr val="000000">
                      <a:alpha val="43137"/>
                    </a:srgbClr>
                  </a:outerShdw>
                </a:effectLst>
                <a:latin typeface="Comic Sans MS" pitchFamily="66" charset="0"/>
              </a:rPr>
              <a:t>ομαλή,</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αν</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στη σφαίρα </a:t>
            </a:r>
            <a:r>
              <a:rPr lang="el-GR" altLang="el-GR" b="1" dirty="0">
                <a:solidFill>
                  <a:srgbClr val="FF0000"/>
                </a:solidFill>
                <a:effectLst>
                  <a:outerShdw blurRad="38100" dist="38100" dir="2700000" algn="tl">
                    <a:srgbClr val="000000">
                      <a:alpha val="43137"/>
                    </a:srgbClr>
                  </a:outerShdw>
                </a:effectLst>
                <a:latin typeface="Comic Sans MS" pitchFamily="66" charset="0"/>
              </a:rPr>
              <a:t>δεν</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εφαρμοζόταν κάποια συνισταμένη δύναμη που θα</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άλλαζε την κινητική της κατάσταση</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p>
        </p:txBody>
      </p:sp>
      <p:graphicFrame>
        <p:nvGraphicFramePr>
          <p:cNvPr id="7" name="Object 11"/>
          <p:cNvGraphicFramePr>
            <a:graphicFrameLocks noChangeAspect="1"/>
          </p:cNvGraphicFramePr>
          <p:nvPr>
            <p:extLst>
              <p:ext uri="{D42A27DB-BD31-4B8C-83A1-F6EECF244321}">
                <p14:modId xmlns:p14="http://schemas.microsoft.com/office/powerpoint/2010/main" val="3430758061"/>
              </p:ext>
            </p:extLst>
          </p:nvPr>
        </p:nvGraphicFramePr>
        <p:xfrm>
          <a:off x="958156" y="1671155"/>
          <a:ext cx="4896544" cy="2721517"/>
        </p:xfrm>
        <a:graphic>
          <a:graphicData uri="http://schemas.openxmlformats.org/presentationml/2006/ole">
            <mc:AlternateContent xmlns:mc="http://schemas.openxmlformats.org/markup-compatibility/2006">
              <mc:Choice xmlns:v="urn:schemas-microsoft-com:vml" Requires="v">
                <p:oleObj spid="_x0000_s1314" name="Φωτογραφία του Photo Editor" r:id="rId5" imgW="8314286" imgH="4619048" progId="MSPhotoEd.3">
                  <p:embed/>
                </p:oleObj>
              </mc:Choice>
              <mc:Fallback>
                <p:oleObj name="Φωτογραφία του Photo Editor" r:id="rId5" imgW="8314286" imgH="4619048" progId="MSPhotoEd.3">
                  <p:embed/>
                  <p:pic>
                    <p:nvPicPr>
                      <p:cNvPr id="7" name="Object 11"/>
                      <p:cNvPicPr>
                        <a:picLocks noGrp="1" noChangeAspect="1" noChangeArrowheads="1"/>
                      </p:cNvPicPr>
                      <p:nvPr/>
                    </p:nvPicPr>
                    <p:blipFill>
                      <a:blip r:embed="rId6">
                        <a:lum bright="-12000" contrast="36000"/>
                        <a:extLst>
                          <a:ext uri="{28A0092B-C50C-407E-A947-70E740481C1C}">
                            <a14:useLocalDpi xmlns:a14="http://schemas.microsoft.com/office/drawing/2010/main" val="0"/>
                          </a:ext>
                        </a:extLst>
                      </a:blip>
                      <a:srcRect/>
                      <a:stretch>
                        <a:fillRect/>
                      </a:stretch>
                    </p:blipFill>
                    <p:spPr bwMode="auto">
                      <a:xfrm>
                        <a:off x="958156" y="1671155"/>
                        <a:ext cx="4896544" cy="2721517"/>
                      </a:xfrm>
                      <a:prstGeom prst="rect">
                        <a:avLst/>
                      </a:prstGeom>
                      <a:noFill/>
                      <a:ln>
                        <a:noFill/>
                      </a:ln>
                      <a:effectLst/>
                    </p:spPr>
                  </p:pic>
                </p:oleObj>
              </mc:Fallback>
            </mc:AlternateContent>
          </a:graphicData>
        </a:graphic>
      </p:graphicFrame>
      <p:grpSp>
        <p:nvGrpSpPr>
          <p:cNvPr id="26" name="Ομάδα 25"/>
          <p:cNvGrpSpPr/>
          <p:nvPr/>
        </p:nvGrpSpPr>
        <p:grpSpPr>
          <a:xfrm>
            <a:off x="1022428" y="1615326"/>
            <a:ext cx="4011464" cy="1152128"/>
            <a:chOff x="416520" y="1340768"/>
            <a:chExt cx="4011464" cy="1152128"/>
          </a:xfrm>
        </p:grpSpPr>
        <p:sp>
          <p:nvSpPr>
            <p:cNvPr id="8" name="TextBox 7"/>
            <p:cNvSpPr txBox="1"/>
            <p:nvPr/>
          </p:nvSpPr>
          <p:spPr>
            <a:xfrm>
              <a:off x="416520" y="1340768"/>
              <a:ext cx="2091656" cy="523220"/>
            </a:xfrm>
            <a:prstGeom prst="rect">
              <a:avLst/>
            </a:prstGeom>
            <a:noFill/>
          </p:spPr>
          <p:txBody>
            <a:bodyPr wrap="square" rtlCol="0">
              <a:spAutoFit/>
            </a:bodyPr>
            <a:lstStyle/>
            <a:p>
              <a:pPr algn="just"/>
              <a:r>
                <a:rPr lang="el-GR" sz="1400" dirty="0">
                  <a:latin typeface="Comic Sans MS" panose="030F0702030302020204" pitchFamily="66" charset="0"/>
                </a:rPr>
                <a:t>(σχεδόν) τελικές θέσεις για διαφορετική κλίση</a:t>
              </a:r>
            </a:p>
          </p:txBody>
        </p:sp>
        <p:grpSp>
          <p:nvGrpSpPr>
            <p:cNvPr id="25" name="Ομάδα 24"/>
            <p:cNvGrpSpPr/>
            <p:nvPr/>
          </p:nvGrpSpPr>
          <p:grpSpPr>
            <a:xfrm>
              <a:off x="1403648" y="1863988"/>
              <a:ext cx="3024336" cy="628908"/>
              <a:chOff x="1403648" y="1863988"/>
              <a:chExt cx="3024336" cy="628908"/>
            </a:xfrm>
          </p:grpSpPr>
          <p:cxnSp>
            <p:nvCxnSpPr>
              <p:cNvPr id="10" name="Ευθύγραμμο βέλος σύνδεσης 9"/>
              <p:cNvCxnSpPr/>
              <p:nvPr/>
            </p:nvCxnSpPr>
            <p:spPr>
              <a:xfrm>
                <a:off x="1403648" y="1863988"/>
                <a:ext cx="1440160" cy="619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403648" y="1863988"/>
                <a:ext cx="2376264" cy="62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1462348" y="1863988"/>
                <a:ext cx="2965636" cy="619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1" name="Ορθογώνιο 20"/>
          <p:cNvSpPr/>
          <p:nvPr/>
        </p:nvSpPr>
        <p:spPr>
          <a:xfrm>
            <a:off x="6054033" y="1876936"/>
            <a:ext cx="5170170" cy="2308324"/>
          </a:xfrm>
          <a:prstGeom prst="rect">
            <a:avLst/>
          </a:prstGeom>
        </p:spPr>
        <p:txBody>
          <a:bodyPr wrap="square">
            <a:spAutoFit/>
          </a:bodyPr>
          <a:lstStyle/>
          <a:p>
            <a:pPr algn="just">
              <a:lnSpc>
                <a:spcPct val="150000"/>
              </a:lnSpc>
              <a:spcBef>
                <a:spcPct val="50000"/>
              </a:spcBef>
            </a:pPr>
            <a:r>
              <a:rPr lang="el-GR" altLang="el-GR" b="1" dirty="0">
                <a:effectLst>
                  <a:outerShdw blurRad="38100" dist="38100" dir="2700000" algn="tl">
                    <a:srgbClr val="FFFFFF"/>
                  </a:outerShdw>
                </a:effectLst>
                <a:latin typeface="Comic Sans MS" pitchFamily="66" charset="0"/>
              </a:rPr>
              <a:t>Αφήνοντας τη σφαίρα να κυλίσει από το ίδιο σημείο, θ’ ανέβει στο άλλο επίπεδο φτάνοντας, πάντοτε, σχεδόν στο αρχικό ύψος</a:t>
            </a:r>
            <a:r>
              <a:rPr lang="el-GR" altLang="el-GR" b="1" dirty="0" smtClean="0">
                <a:effectLst>
                  <a:outerShdw blurRad="38100" dist="38100" dir="2700000" algn="tl">
                    <a:srgbClr val="FFFFFF"/>
                  </a:outerShdw>
                </a:effectLst>
                <a:latin typeface="Comic Sans MS" pitchFamily="66" charset="0"/>
              </a:rPr>
              <a:t>.</a:t>
            </a:r>
            <a:endParaRPr lang="el-GR" altLang="el-GR" b="1" dirty="0">
              <a:effectLst>
                <a:outerShdw blurRad="38100" dist="38100" dir="2700000" algn="tl">
                  <a:srgbClr val="FFFFFF"/>
                </a:outerShdw>
              </a:effectLst>
              <a:latin typeface="Comic Sans MS" pitchFamily="66" charset="0"/>
            </a:endParaRPr>
          </a:p>
          <a:p>
            <a:pPr algn="ctr">
              <a:lnSpc>
                <a:spcPct val="150000"/>
              </a:lnSpc>
              <a:spcBef>
                <a:spcPct val="50000"/>
              </a:spcBef>
            </a:pPr>
            <a:r>
              <a:rPr lang="el-GR" altLang="el-GR" b="1" dirty="0">
                <a:solidFill>
                  <a:srgbClr val="006600"/>
                </a:solidFill>
                <a:latin typeface="Comic Sans MS" pitchFamily="66" charset="0"/>
              </a:rPr>
              <a:t>Όσο πιο λείο είναι το επίπεδο, τόσο η σφαίρα θα πλησιάζει το αρχικό ύψος.</a:t>
            </a:r>
          </a:p>
        </p:txBody>
      </p:sp>
      <p:sp>
        <p:nvSpPr>
          <p:cNvPr id="23" name="TextBox 22"/>
          <p:cNvSpPr txBox="1"/>
          <p:nvPr/>
        </p:nvSpPr>
        <p:spPr>
          <a:xfrm>
            <a:off x="4619052" y="3271510"/>
            <a:ext cx="1116124" cy="523220"/>
          </a:xfrm>
          <a:prstGeom prst="rect">
            <a:avLst/>
          </a:prstGeom>
          <a:noFill/>
        </p:spPr>
        <p:txBody>
          <a:bodyPr wrap="square" rtlCol="0">
            <a:spAutoFit/>
          </a:bodyPr>
          <a:lstStyle/>
          <a:p>
            <a:r>
              <a:rPr lang="el-GR" sz="1400" dirty="0">
                <a:latin typeface="Comic Sans MS" panose="030F0702030302020204" pitchFamily="66" charset="0"/>
              </a:rPr>
              <a:t>πού θα σταματήσει</a:t>
            </a:r>
            <a:r>
              <a:rPr lang="en-US" sz="1400" dirty="0">
                <a:latin typeface="Comic Sans MS" panose="030F0702030302020204" pitchFamily="66" charset="0"/>
              </a:rPr>
              <a:t>;</a:t>
            </a:r>
            <a:endParaRPr lang="el-GR" sz="1400" dirty="0">
              <a:latin typeface="Comic Sans MS" panose="030F0702030302020204" pitchFamily="66" charset="0"/>
            </a:endParaRPr>
          </a:p>
        </p:txBody>
      </p:sp>
      <p:grpSp>
        <p:nvGrpSpPr>
          <p:cNvPr id="16" name="Ομάδα 15"/>
          <p:cNvGrpSpPr/>
          <p:nvPr/>
        </p:nvGrpSpPr>
        <p:grpSpPr>
          <a:xfrm>
            <a:off x="2382164" y="2813629"/>
            <a:ext cx="347472" cy="1128706"/>
            <a:chOff x="3800671" y="2843784"/>
            <a:chExt cx="347472" cy="1128706"/>
          </a:xfrm>
        </p:grpSpPr>
        <p:grpSp>
          <p:nvGrpSpPr>
            <p:cNvPr id="14" name="Ομάδα 13"/>
            <p:cNvGrpSpPr/>
            <p:nvPr/>
          </p:nvGrpSpPr>
          <p:grpSpPr>
            <a:xfrm>
              <a:off x="3950208" y="2843784"/>
              <a:ext cx="0" cy="1128706"/>
              <a:chOff x="3950208" y="2843784"/>
              <a:chExt cx="0" cy="1128706"/>
            </a:xfrm>
          </p:grpSpPr>
          <p:cxnSp>
            <p:nvCxnSpPr>
              <p:cNvPr id="13" name="Ευθύγραμμο βέλος σύνδεσης 12"/>
              <p:cNvCxnSpPr/>
              <p:nvPr/>
            </p:nvCxnSpPr>
            <p:spPr>
              <a:xfrm>
                <a:off x="3950208" y="2843784"/>
                <a:ext cx="0" cy="427726"/>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3950208" y="3544764"/>
                <a:ext cx="0" cy="42772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800671" y="3242396"/>
              <a:ext cx="347472" cy="338554"/>
            </a:xfrm>
            <a:prstGeom prst="rect">
              <a:avLst/>
            </a:prstGeom>
            <a:noFill/>
          </p:spPr>
          <p:txBody>
            <a:bodyPr wrap="square" rtlCol="0">
              <a:spAutoFit/>
            </a:bodyPr>
            <a:lstStyle/>
            <a:p>
              <a:r>
                <a:rPr lang="en-US" sz="1600" b="1" i="1" dirty="0" smtClean="0">
                  <a:latin typeface="Comic Sans MS" panose="030F0702030302020204" pitchFamily="66" charset="0"/>
                </a:rPr>
                <a:t>h</a:t>
              </a:r>
              <a:endParaRPr lang="el-GR" sz="1600" b="1" i="1" dirty="0">
                <a:latin typeface="Comic Sans MS" panose="030F0702030302020204" pitchFamily="66" charset="0"/>
              </a:endParaRPr>
            </a:p>
          </p:txBody>
        </p:sp>
      </p:grpSp>
      <p:sp>
        <p:nvSpPr>
          <p:cNvPr id="22" name="Rectangle 4"/>
          <p:cNvSpPr>
            <a:spLocks noChangeArrowheads="1"/>
          </p:cNvSpPr>
          <p:nvPr/>
        </p:nvSpPr>
        <p:spPr bwMode="auto">
          <a:xfrm>
            <a:off x="4263678" y="238954"/>
            <a:ext cx="4789553" cy="116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2800" b="1" dirty="0">
                <a:solidFill>
                  <a:srgbClr val="A50021"/>
                </a:solidFill>
                <a:effectLst>
                  <a:outerShdw blurRad="38100" dist="38100" dir="2700000" algn="tl">
                    <a:srgbClr val="000000"/>
                  </a:outerShdw>
                </a:effectLst>
                <a:latin typeface="Comic Sans MS" pitchFamily="66" charset="0"/>
              </a:rPr>
              <a:t>Το πείραμα του Γαλιλαίου με το κεκλιμένο </a:t>
            </a:r>
            <a:r>
              <a:rPr lang="el-GR" altLang="el-GR" sz="3200" b="1" dirty="0">
                <a:solidFill>
                  <a:srgbClr val="A50021"/>
                </a:solidFill>
                <a:effectLst>
                  <a:outerShdw blurRad="38100" dist="38100" dir="2700000" algn="tl">
                    <a:srgbClr val="000000"/>
                  </a:outerShdw>
                </a:effectLst>
                <a:latin typeface="Comic Sans MS" pitchFamily="66" charset="0"/>
              </a:rPr>
              <a:t>επίπεδο</a:t>
            </a:r>
          </a:p>
        </p:txBody>
      </p:sp>
    </p:spTree>
    <p:extLst>
      <p:ext uri="{BB962C8B-B14F-4D97-AF65-F5344CB8AC3E}">
        <p14:creationId xmlns:p14="http://schemas.microsoft.com/office/powerpoint/2010/main" val="23095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ppt_x</p:attrName>
                                        </p:attrNameLst>
                                      </p:cBhvr>
                                      <p:tavLst>
                                        <p:tav tm="0">
                                          <p:val>
                                            <p:strVal val="#ppt_x-.2"/>
                                          </p:val>
                                        </p:tav>
                                        <p:tav tm="100000">
                                          <p:val>
                                            <p:strVal val="#ppt_x"/>
                                          </p:val>
                                        </p:tav>
                                      </p:tavLst>
                                    </p:anim>
                                    <p:anim calcmode="lin" valueType="num">
                                      <p:cBhvr>
                                        <p:cTn id="8"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1000"/>
                                        <p:tgtEl>
                                          <p:spTgt spid="7"/>
                                        </p:tgtEl>
                                      </p:cBhvr>
                                    </p:animEffect>
                                  </p:childTnLst>
                                </p:cTn>
                              </p:par>
                            </p:childTnLst>
                          </p:cTn>
                        </p:par>
                        <p:par>
                          <p:cTn id="19" fill="hold">
                            <p:stCondLst>
                              <p:cond delay="1000"/>
                            </p:stCondLst>
                            <p:childTnLst>
                              <p:par>
                                <p:cTn id="20" presetID="9" presetClass="entr" presetSubtype="0" fill="hold" nodeType="afterEffect">
                                  <p:stCondLst>
                                    <p:cond delay="50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dissolve">
                                      <p:cBhvr>
                                        <p:cTn id="22" dur="1500"/>
                                        <p:tgtEl>
                                          <p:spTgt spid="21">
                                            <p:txEl>
                                              <p:pRg st="0" end="0"/>
                                            </p:txEl>
                                          </p:spTgt>
                                        </p:tgtEl>
                                      </p:cBhvr>
                                    </p:animEffect>
                                  </p:childTnLst>
                                </p:cTn>
                              </p:par>
                            </p:childTnLst>
                          </p:cTn>
                        </p:par>
                        <p:par>
                          <p:cTn id="23" fill="hold">
                            <p:stCondLst>
                              <p:cond delay="3000"/>
                            </p:stCondLst>
                            <p:childTnLst>
                              <p:par>
                                <p:cTn id="24" presetID="9"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1500"/>
                                        <p:tgtEl>
                                          <p:spTgt spid="26"/>
                                        </p:tgtEl>
                                      </p:cBhvr>
                                    </p:animEffect>
                                  </p:childTnLst>
                                </p:cTn>
                              </p:par>
                            </p:childTnLst>
                          </p:cTn>
                        </p:par>
                        <p:par>
                          <p:cTn id="27" fill="hold">
                            <p:stCondLst>
                              <p:cond delay="45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dissolve">
                                      <p:cBhvr>
                                        <p:cTn id="35" dur="1500"/>
                                        <p:tgtEl>
                                          <p:spTgt spid="2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1500"/>
                                        <p:tgtEl>
                                          <p:spTgt spid="6"/>
                                        </p:tgtEl>
                                      </p:cBhvr>
                                    </p:animEffect>
                                  </p:childTnLst>
                                </p:cTn>
                              </p:par>
                            </p:childTnLst>
                          </p:cTn>
                        </p:par>
                        <p:par>
                          <p:cTn id="41" fill="hold">
                            <p:stCondLst>
                              <p:cond delay="1500"/>
                            </p:stCondLst>
                            <p:childTnLst>
                              <p:par>
                                <p:cTn id="42" presetID="9" presetClass="entr" presetSubtype="0" fill="hold" grpId="0" nodeType="afterEffect">
                                  <p:stCondLst>
                                    <p:cond delay="100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8</a:t>
            </a:fld>
            <a:endParaRPr lang="el-GR" dirty="0"/>
          </a:p>
        </p:txBody>
      </p:sp>
      <p:sp>
        <p:nvSpPr>
          <p:cNvPr id="8" name="TextBox 7"/>
          <p:cNvSpPr txBox="1"/>
          <p:nvPr/>
        </p:nvSpPr>
        <p:spPr>
          <a:xfrm>
            <a:off x="582928" y="1428288"/>
            <a:ext cx="8154672" cy="4985980"/>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Σύμφωνα με την παράδοση, ο Γαλιλαίος συγκέντρωσε κόσμο κάτω από τον κεκλιμένο πύργο της Πίζας, για να δουν την πτώση ενός ελαφρού και ενός βαριού αντικειμένου από την κορυφή του πύργου</a:t>
            </a:r>
            <a:r>
              <a:rPr lang="el-GR" sz="2000" b="1" dirty="0" smtClean="0">
                <a:latin typeface="Comic Sans MS" panose="030F0702030302020204" pitchFamily="66" charset="0"/>
              </a:rPr>
              <a:t>.</a:t>
            </a:r>
          </a:p>
          <a:p>
            <a:pPr algn="just">
              <a:lnSpc>
                <a:spcPct val="150000"/>
              </a:lnSpc>
            </a:pPr>
            <a:endParaRPr lang="el-GR" sz="1200" b="1" dirty="0">
              <a:latin typeface="Comic Sans MS" panose="030F0702030302020204" pitchFamily="66" charset="0"/>
            </a:endParaRPr>
          </a:p>
          <a:p>
            <a:pPr algn="just">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Αντίθετα με ότι ισχυριζόταν ο Αριστοτέλης, το πείραμα έδειξε ότι ένα πιο βαρύ αντικείμενο δεν πέφτει με μεγαλύτερη ταχύτητα από ένα πιο ελαφρύ. </a:t>
            </a:r>
            <a:endPar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endParaRPr lang="el-GR" sz="1200" b="1" dirty="0">
              <a:solidFill>
                <a:srgbClr val="0066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Αγνοώντας</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τη μικρή επίδραση του αέρα, ο Γαλιλαίος διαπίστωσε πως αντικείμενα διαφορετικού βάρους, όταν ξεκινούν την ίδια στιγμή από το ίδιο ύψος, φτάνουν συγχρόνως στο έδαφος.     </a:t>
            </a:r>
          </a:p>
        </p:txBody>
      </p:sp>
      <p:pic>
        <p:nvPicPr>
          <p:cNvPr id="12" name="Picture 7" descr="Leaning Tower Of Pisa Clip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581" y="683558"/>
            <a:ext cx="1478808" cy="499878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Ομάδα 16"/>
          <p:cNvGrpSpPr/>
          <p:nvPr/>
        </p:nvGrpSpPr>
        <p:grpSpPr>
          <a:xfrm>
            <a:off x="11125087" y="1317606"/>
            <a:ext cx="650578" cy="338138"/>
            <a:chOff x="8232737" y="1155554"/>
            <a:chExt cx="650578" cy="338138"/>
          </a:xfrm>
        </p:grpSpPr>
        <p:pic>
          <p:nvPicPr>
            <p:cNvPr id="18" name="Picture 8" descr="BD2129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737" y="1155554"/>
              <a:ext cx="338137" cy="338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BD2129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490" y="1369867"/>
              <a:ext cx="123825" cy="12382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5" descr="200px-%CE%93%CE%B1%CE%BB%CE%B9%CE%BB%CE%B1%CE%AF%CE%BF%CF%8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150810" y="223243"/>
            <a:ext cx="857250" cy="104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4008060" y="101512"/>
            <a:ext cx="4789553" cy="116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3200" b="1" dirty="0">
                <a:solidFill>
                  <a:srgbClr val="A50021"/>
                </a:solidFill>
                <a:effectLst>
                  <a:outerShdw blurRad="38100" dist="38100" dir="2700000" algn="tl">
                    <a:srgbClr val="000000"/>
                  </a:outerShdw>
                </a:effectLst>
                <a:latin typeface="Comic Sans MS" pitchFamily="66" charset="0"/>
              </a:rPr>
              <a:t>Το </a:t>
            </a:r>
            <a:r>
              <a:rPr lang="el-GR" altLang="el-GR" sz="2800" b="1" dirty="0">
                <a:solidFill>
                  <a:srgbClr val="A50021"/>
                </a:solidFill>
                <a:effectLst>
                  <a:outerShdw blurRad="38100" dist="38100" dir="2700000" algn="tl">
                    <a:srgbClr val="000000"/>
                  </a:outerShdw>
                </a:effectLst>
                <a:latin typeface="Comic Sans MS" pitchFamily="66" charset="0"/>
                <a:hlinkClick r:id="rId7"/>
              </a:rPr>
              <a:t>πείραμα του Γαλιλαίου </a:t>
            </a:r>
            <a:r>
              <a:rPr lang="el-GR" altLang="el-GR" sz="2800" b="1" dirty="0">
                <a:solidFill>
                  <a:srgbClr val="A50021"/>
                </a:solidFill>
                <a:effectLst>
                  <a:outerShdw blurRad="38100" dist="38100" dir="2700000" algn="tl">
                    <a:srgbClr val="000000"/>
                  </a:outerShdw>
                </a:effectLst>
                <a:latin typeface="Comic Sans MS" pitchFamily="66" charset="0"/>
              </a:rPr>
              <a:t>στον πύργο της Πίζας</a:t>
            </a:r>
          </a:p>
        </p:txBody>
      </p:sp>
    </p:spTree>
    <p:extLst>
      <p:ext uri="{BB962C8B-B14F-4D97-AF65-F5344CB8AC3E}">
        <p14:creationId xmlns:p14="http://schemas.microsoft.com/office/powerpoint/2010/main" val="32773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ppt_x-.2"/>
                                          </p:val>
                                        </p:tav>
                                        <p:tav tm="100000">
                                          <p:val>
                                            <p:strVal val="#ppt_x"/>
                                          </p:val>
                                        </p:tav>
                                      </p:tavLst>
                                    </p:anim>
                                    <p:anim calcmode="lin" valueType="num">
                                      <p:cBhvr>
                                        <p:cTn id="8"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1000"/>
                                        <p:tgtEl>
                                          <p:spTgt spid="8">
                                            <p:txEl>
                                              <p:pRg st="0" end="0"/>
                                            </p:txEl>
                                          </p:spTgt>
                                        </p:tgtEl>
                                      </p:cBhvr>
                                    </p:animEffect>
                                  </p:childTnLst>
                                </p:cTn>
                              </p:par>
                            </p:childTnLst>
                          </p:cTn>
                        </p:par>
                        <p:par>
                          <p:cTn id="19" fill="hold">
                            <p:stCondLst>
                              <p:cond delay="1000"/>
                            </p:stCondLst>
                            <p:childTnLst>
                              <p:par>
                                <p:cTn id="20" presetID="9" presetClass="entr" presetSubtype="0" fill="hold" nodeType="after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dissolve">
                                      <p:cBhvr>
                                        <p:cTn id="27" dur="1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1000"/>
                                        <p:tgtEl>
                                          <p:spTgt spid="8">
                                            <p:txEl>
                                              <p:pRg st="4" end="4"/>
                                            </p:txEl>
                                          </p:spTgt>
                                        </p:tgtEl>
                                      </p:cBhvr>
                                    </p:animEffect>
                                  </p:childTnLst>
                                </p:cTn>
                              </p:par>
                            </p:childTnLst>
                          </p:cTn>
                        </p:par>
                        <p:par>
                          <p:cTn id="33" fill="hold">
                            <p:stCondLst>
                              <p:cond delay="1000"/>
                            </p:stCondLst>
                            <p:childTnLst>
                              <p:par>
                                <p:cTn id="34" presetID="42" presetClass="path" presetSubtype="0" repeatCount="5000" accel="50000" decel="50000" fill="hold" nodeType="afterEffect">
                                  <p:stCondLst>
                                    <p:cond delay="0"/>
                                  </p:stCondLst>
                                  <p:childTnLst>
                                    <p:animMotion origin="layout" path="M -2.70833E-6 3.33333E-6 L -0.00547 0.58865 " pathEditMode="relative" rAng="0" ptsTypes="AA">
                                      <p:cBhvr>
                                        <p:cTn id="35" dur="2000" fill="hold"/>
                                        <p:tgtEl>
                                          <p:spTgt spid="17"/>
                                        </p:tgtEl>
                                        <p:attrNameLst>
                                          <p:attrName>ppt_x</p:attrName>
                                          <p:attrName>ppt_y</p:attrName>
                                        </p:attrNameLst>
                                      </p:cBhvr>
                                      <p:rCtr x="-273" y="29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9</a:t>
            </a:fld>
            <a:endParaRPr lang="el-GR"/>
          </a:p>
        </p:txBody>
      </p:sp>
      <p:sp>
        <p:nvSpPr>
          <p:cNvPr id="5" name="TextBox 4"/>
          <p:cNvSpPr txBox="1"/>
          <p:nvPr/>
        </p:nvSpPr>
        <p:spPr>
          <a:xfrm>
            <a:off x="2366230" y="964426"/>
            <a:ext cx="6830535" cy="964623"/>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Ο Γαλιλαίος δεν εξήγησε το φαινόμενο, όμως την απάντηση δίνει ο 2</a:t>
            </a:r>
            <a:r>
              <a:rPr lang="el-GR" sz="2000" b="1" baseline="30000" dirty="0">
                <a:latin typeface="Comic Sans MS" panose="030F0702030302020204" pitchFamily="66" charset="0"/>
              </a:rPr>
              <a:t>ος</a:t>
            </a:r>
            <a:r>
              <a:rPr lang="el-GR" sz="2000" b="1" dirty="0">
                <a:latin typeface="Comic Sans MS" panose="030F0702030302020204" pitchFamily="66" charset="0"/>
              </a:rPr>
              <a:t> νόμος του Νεύτωνα.  </a:t>
            </a:r>
          </a:p>
        </p:txBody>
      </p:sp>
      <p:grpSp>
        <p:nvGrpSpPr>
          <p:cNvPr id="10" name="Ομάδα 9"/>
          <p:cNvGrpSpPr/>
          <p:nvPr/>
        </p:nvGrpSpPr>
        <p:grpSpPr>
          <a:xfrm>
            <a:off x="1104031" y="2108237"/>
            <a:ext cx="1152525" cy="1652878"/>
            <a:chOff x="565856" y="1953522"/>
            <a:chExt cx="1152525" cy="1652878"/>
          </a:xfrm>
        </p:grpSpPr>
        <p:pic>
          <p:nvPicPr>
            <p:cNvPr id="3079"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856" y="2520550"/>
              <a:ext cx="11525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Ομάδα 7"/>
            <p:cNvGrpSpPr/>
            <p:nvPr/>
          </p:nvGrpSpPr>
          <p:grpSpPr>
            <a:xfrm>
              <a:off x="899592" y="1953522"/>
              <a:ext cx="442392" cy="652896"/>
              <a:chOff x="899592" y="1832630"/>
              <a:chExt cx="442392" cy="652896"/>
            </a:xfrm>
          </p:grpSpPr>
          <p:cxnSp>
            <p:nvCxnSpPr>
              <p:cNvPr id="7" name="Ευθεία γραμμή σύνδεσης 6"/>
              <p:cNvCxnSpPr/>
              <p:nvPr/>
            </p:nvCxnSpPr>
            <p:spPr>
              <a:xfrm>
                <a:off x="8995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1051992" y="1906396"/>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12043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1341984" y="1969276"/>
                <a:ext cx="0" cy="51625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Ομάδα 10"/>
          <p:cNvGrpSpPr/>
          <p:nvPr/>
        </p:nvGrpSpPr>
        <p:grpSpPr>
          <a:xfrm>
            <a:off x="2187759" y="2178759"/>
            <a:ext cx="981411" cy="1434713"/>
            <a:chOff x="1649584" y="2024043"/>
            <a:chExt cx="981411" cy="1434713"/>
          </a:xfrm>
        </p:grpSpPr>
        <p:pic>
          <p:nvPicPr>
            <p:cNvPr id="3076" name="Picture 4" descr="C:\Users\Merkouris\Desktop\feather-purple.jpg"/>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1649584" y="2477345"/>
              <a:ext cx="981411" cy="98141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Ομάδα 18"/>
            <p:cNvGrpSpPr/>
            <p:nvPr/>
          </p:nvGrpSpPr>
          <p:grpSpPr>
            <a:xfrm>
              <a:off x="1987890" y="2024043"/>
              <a:ext cx="442392" cy="408203"/>
              <a:chOff x="899592" y="1832630"/>
              <a:chExt cx="442392" cy="652896"/>
            </a:xfrm>
          </p:grpSpPr>
          <p:cxnSp>
            <p:nvCxnSpPr>
              <p:cNvPr id="20" name="Ευθεία γραμμή σύνδεσης 19"/>
              <p:cNvCxnSpPr/>
              <p:nvPr/>
            </p:nvCxnSpPr>
            <p:spPr>
              <a:xfrm>
                <a:off x="8995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051992" y="1906396"/>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12043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1341984" y="1969276"/>
                <a:ext cx="0" cy="516250"/>
              </a:xfrm>
              <a:prstGeom prst="line">
                <a:avLst/>
              </a:prstGeom>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mc:Choice xmlns:a14="http://schemas.microsoft.com/office/drawing/2010/main" Requires="a14">
          <p:sp>
            <p:nvSpPr>
              <p:cNvPr id="9" name="TextBox 8"/>
              <p:cNvSpPr txBox="1"/>
              <p:nvPr/>
            </p:nvSpPr>
            <p:spPr>
              <a:xfrm>
                <a:off x="3459161" y="2037599"/>
                <a:ext cx="7838574" cy="3016210"/>
              </a:xfrm>
              <a:prstGeom prst="rect">
                <a:avLst/>
              </a:prstGeom>
              <a:noFill/>
            </p:spPr>
            <p:txBody>
              <a:bodyPr wrap="square" rtlCol="0">
                <a:spAutoFit/>
              </a:bodyPr>
              <a:lstStyle/>
              <a:p>
                <a:pPr algn="just">
                  <a:lnSpc>
                    <a:spcPct val="150000"/>
                  </a:lnSpc>
                </a:pP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Ο λόγος του βάρους </a:t>
                </a:r>
                <a14:m>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t>𝒘</m:t>
                        </m:r>
                      </m:e>
                    </m:acc>
                    <m: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t>  </m:t>
                    </m:r>
                  </m:oMath>
                </a14:m>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προς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τη μάζα </a:t>
                </a:r>
                <a:r>
                  <a:rPr lang="en-US" sz="2000" b="1" i="1" dirty="0">
                    <a:solidFill>
                      <a:srgbClr val="0000FF"/>
                    </a:solidFill>
                    <a:effectLst>
                      <a:outerShdw blurRad="38100" dist="38100" dir="2700000" algn="tl">
                        <a:srgbClr val="000000">
                          <a:alpha val="43137"/>
                        </a:srgbClr>
                      </a:outerShdw>
                    </a:effectLst>
                    <a:latin typeface="Comic Sans MS" panose="030F0702030302020204" pitchFamily="66" charset="0"/>
                  </a:rPr>
                  <a:t>m</a:t>
                </a:r>
                <a:r>
                  <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είναι ίδιος για τη μεγάλη πέτρα και το μικρό φτερό</a:t>
                </a:r>
                <a:r>
                  <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στο ίδιο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ύψος από το έδαφος.</a:t>
                </a:r>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3459161" y="2037599"/>
                <a:ext cx="7838574" cy="3016210"/>
              </a:xfrm>
              <a:prstGeom prst="rect">
                <a:avLst/>
              </a:prstGeom>
              <a:blipFill>
                <a:blip r:embed="rId4"/>
                <a:stretch>
                  <a:fillRect l="-855" r="-1244"/>
                </a:stretch>
              </a:blipFill>
            </p:spPr>
            <p:txBody>
              <a:bodyPr/>
              <a:lstStyle/>
              <a:p>
                <a:r>
                  <a:rPr lang="el-GR">
                    <a:noFill/>
                  </a:rPr>
                  <a:t> </a:t>
                </a:r>
              </a:p>
            </p:txBody>
          </p:sp>
        </mc:Fallback>
      </mc:AlternateContent>
      <p:grpSp>
        <p:nvGrpSpPr>
          <p:cNvPr id="27" name="Ομάδα 26"/>
          <p:cNvGrpSpPr/>
          <p:nvPr/>
        </p:nvGrpSpPr>
        <p:grpSpPr>
          <a:xfrm>
            <a:off x="4165600" y="3161235"/>
            <a:ext cx="1550131" cy="1572476"/>
            <a:chOff x="4083703" y="3206290"/>
            <a:chExt cx="1550131" cy="1572476"/>
          </a:xfrm>
        </p:grpSpPr>
        <p:grpSp>
          <p:nvGrpSpPr>
            <p:cNvPr id="18" name="Ομάδα 17"/>
            <p:cNvGrpSpPr/>
            <p:nvPr/>
          </p:nvGrpSpPr>
          <p:grpSpPr>
            <a:xfrm>
              <a:off x="4083703" y="3565036"/>
              <a:ext cx="1550131" cy="1213730"/>
              <a:chOff x="2109322" y="4227980"/>
              <a:chExt cx="1550131" cy="1213730"/>
            </a:xfrm>
          </p:grpSpPr>
          <mc:AlternateContent xmlns:mc="http://schemas.openxmlformats.org/markup-compatibility/2006" xmlns:a14="http://schemas.microsoft.com/office/drawing/2010/main">
            <mc:Choice Requires="a14">
              <p:sp>
                <p:nvSpPr>
                  <p:cNvPr id="12" name="TextBox 11"/>
                  <p:cNvSpPr txBox="1"/>
                  <p:nvPr/>
                </p:nvSpPr>
                <p:spPr>
                  <a:xfrm>
                    <a:off x="2109322" y="4227980"/>
                    <a:ext cx="900100" cy="1213730"/>
                  </a:xfrm>
                  <a:prstGeom prst="rect">
                    <a:avLst/>
                  </a:prstGeom>
                  <a:noFill/>
                </p:spPr>
                <p:txBody>
                  <a:bodyPr wrap="square" rtlCol="0">
                    <a:spAutoFit/>
                  </a:bodyPr>
                  <a:lstStyle/>
                  <a:p>
                    <a14:m>
                      <m:oMath xmlns:m="http://schemas.openxmlformats.org/officeDocument/2006/math">
                        <m:f>
                          <m:fPr>
                            <m:ctrlPr>
                              <a:rPr lang="el-GR" sz="4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el-GR" sz="4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48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e>
                            </m:acc>
                          </m:num>
                          <m:den>
                            <m:r>
                              <a:rPr lang="en-US" sz="4800" b="1" i="1">
                                <a:solidFill>
                                  <a:srgbClr val="FF0000"/>
                                </a:solidFill>
                                <a:effectLst>
                                  <a:outerShdw blurRad="38100" dist="38100" dir="2700000" algn="tl">
                                    <a:srgbClr val="000000">
                                      <a:alpha val="43137"/>
                                    </a:srgbClr>
                                  </a:outerShdw>
                                </a:effectLst>
                                <a:latin typeface="Cambria Math"/>
                              </a:rPr>
                              <m:t>𝒎</m:t>
                            </m:r>
                          </m:den>
                        </m:f>
                        <m:r>
                          <a:rPr lang="en-US" sz="4800" b="1">
                            <a:solidFill>
                              <a:srgbClr val="FF0000"/>
                            </a:solidFill>
                            <a:effectLst>
                              <a:outerShdw blurRad="38100" dist="38100" dir="2700000" algn="tl">
                                <a:srgbClr val="000000">
                                  <a:alpha val="43137"/>
                                </a:srgbClr>
                              </a:outerShdw>
                            </a:effectLst>
                            <a:latin typeface="Cambria Math"/>
                          </a:rPr>
                          <m:t>=</m:t>
                        </m:r>
                      </m:oMath>
                    </a14:m>
                    <a:r>
                      <a:rPr lang="en-US" sz="4800" b="1" dirty="0">
                        <a:latin typeface="Comic Sans MS" panose="030F0702030302020204" pitchFamily="66" charset="0"/>
                      </a:rPr>
                      <a:t> </a:t>
                    </a:r>
                    <a:endParaRPr lang="el-GR" sz="4800" b="1"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109322" y="4227980"/>
                    <a:ext cx="900100" cy="1213730"/>
                  </a:xfrm>
                  <a:prstGeom prst="rect">
                    <a:avLst/>
                  </a:prstGeom>
                  <a:blipFill>
                    <a:blip r:embed="rId5"/>
                    <a:stretch>
                      <a:fillRect r="-2721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299413" y="4549940"/>
                    <a:ext cx="3600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299413" y="4549940"/>
                    <a:ext cx="360040" cy="523220"/>
                  </a:xfrm>
                  <a:prstGeom prst="rect">
                    <a:avLst/>
                  </a:prstGeom>
                  <a:blipFill>
                    <a:blip r:embed="rId6"/>
                    <a:stretch>
                      <a:fillRect r="-1695"/>
                    </a:stretch>
                  </a:blipFill>
                </p:spPr>
                <p:txBody>
                  <a:bodyPr/>
                  <a:lstStyle/>
                  <a:p>
                    <a:r>
                      <a:rPr lang="el-GR">
                        <a:noFill/>
                      </a:rPr>
                      <a:t> </a:t>
                    </a:r>
                  </a:p>
                </p:txBody>
              </p:sp>
            </mc:Fallback>
          </mc:AlternateContent>
        </p:grpSp>
        <p:sp>
          <p:nvSpPr>
            <p:cNvPr id="6" name="TextBox 5"/>
            <p:cNvSpPr txBox="1"/>
            <p:nvPr/>
          </p:nvSpPr>
          <p:spPr>
            <a:xfrm>
              <a:off x="4283968" y="3206290"/>
              <a:ext cx="911158" cy="400110"/>
            </a:xfrm>
            <a:prstGeom prst="rect">
              <a:avLst/>
            </a:prstGeom>
            <a:noFill/>
          </p:spPr>
          <p:txBody>
            <a:bodyPr wrap="square" rtlCol="0">
              <a:spAutoFit/>
            </a:bodyPr>
            <a:lstStyle/>
            <a:p>
              <a:r>
                <a:rPr lang="el-GR" sz="2000" b="1" dirty="0">
                  <a:latin typeface="Comic Sans MS" panose="030F0702030302020204" pitchFamily="66" charset="0"/>
                </a:rPr>
                <a:t>πέτρα</a:t>
              </a:r>
            </a:p>
          </p:txBody>
        </p:sp>
      </p:grpSp>
      <p:grpSp>
        <p:nvGrpSpPr>
          <p:cNvPr id="28" name="Ομάδα 27"/>
          <p:cNvGrpSpPr/>
          <p:nvPr/>
        </p:nvGrpSpPr>
        <p:grpSpPr>
          <a:xfrm>
            <a:off x="6449819" y="3161235"/>
            <a:ext cx="1371276" cy="1265253"/>
            <a:chOff x="6358851" y="3258701"/>
            <a:chExt cx="1037311" cy="1265253"/>
          </a:xfrm>
        </p:grpSpPr>
        <p:grpSp>
          <p:nvGrpSpPr>
            <p:cNvPr id="25" name="Ομάδα 24"/>
            <p:cNvGrpSpPr/>
            <p:nvPr/>
          </p:nvGrpSpPr>
          <p:grpSpPr>
            <a:xfrm>
              <a:off x="6358851" y="3822480"/>
              <a:ext cx="838637" cy="701474"/>
              <a:chOff x="5148064" y="3960246"/>
              <a:chExt cx="838637" cy="701474"/>
            </a:xfrm>
          </p:grpSpPr>
          <mc:AlternateContent xmlns:mc="http://schemas.openxmlformats.org/markup-compatibility/2006" xmlns:a14="http://schemas.microsoft.com/office/drawing/2010/main">
            <mc:Choice Requires="a14">
              <p:sp>
                <p:nvSpPr>
                  <p:cNvPr id="13" name="TextBox 12"/>
                  <p:cNvSpPr txBox="1"/>
                  <p:nvPr/>
                </p:nvSpPr>
                <p:spPr>
                  <a:xfrm>
                    <a:off x="5148064" y="3960246"/>
                    <a:ext cx="562212" cy="7014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e>
                              </m:acc>
                            </m:num>
                            <m:den>
                              <m:r>
                                <a:rPr lang="en-US" sz="2000" b="1" i="1">
                                  <a:solidFill>
                                    <a:srgbClr val="FF0000"/>
                                  </a:solidFill>
                                  <a:effectLst>
                                    <a:outerShdw blurRad="38100" dist="38100" dir="2700000" algn="tl">
                                      <a:srgbClr val="000000">
                                        <a:alpha val="43137"/>
                                      </a:srgbClr>
                                    </a:outerShdw>
                                  </a:effectLst>
                                  <a:latin typeface="Cambria Math"/>
                                </a:rPr>
                                <m:t>𝒎</m:t>
                              </m:r>
                            </m:den>
                          </m:f>
                          <m:r>
                            <a:rPr lang="en-US" sz="2000" b="1">
                              <a:solidFill>
                                <a:srgbClr val="FF0000"/>
                              </a:solidFill>
                              <a:effectLst>
                                <a:outerShdw blurRad="38100" dist="38100" dir="2700000" algn="tl">
                                  <a:srgbClr val="000000">
                                    <a:alpha val="43137"/>
                                  </a:srgbClr>
                                </a:outerShdw>
                              </a:effectLst>
                              <a:latin typeface="Cambria Math"/>
                            </a:rPr>
                            <m:t>=</m:t>
                          </m:r>
                        </m:oMath>
                      </m:oMathPara>
                    </a14:m>
                    <a:endParaRPr lang="el-GR" sz="2400" b="1" i="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48064" y="3960246"/>
                    <a:ext cx="562212" cy="701474"/>
                  </a:xfrm>
                  <a:prstGeom prst="rect">
                    <a:avLst/>
                  </a:prstGeom>
                  <a:blipFill>
                    <a:blip r:embed="rId7"/>
                    <a:stretch>
                      <a:fillRect b="-87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34910" y="4049373"/>
                    <a:ext cx="35179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634910" y="4049373"/>
                    <a:ext cx="351791" cy="523220"/>
                  </a:xfrm>
                  <a:prstGeom prst="rect">
                    <a:avLst/>
                  </a:prstGeom>
                  <a:blipFill>
                    <a:blip r:embed="rId8"/>
                    <a:stretch>
                      <a:fillRect/>
                    </a:stretch>
                  </a:blipFill>
                </p:spPr>
                <p:txBody>
                  <a:bodyPr/>
                  <a:lstStyle/>
                  <a:p>
                    <a:r>
                      <a:rPr lang="el-GR">
                        <a:noFill/>
                      </a:rPr>
                      <a:t> </a:t>
                    </a:r>
                  </a:p>
                </p:txBody>
              </p:sp>
            </mc:Fallback>
          </mc:AlternateContent>
        </p:grpSp>
        <p:sp>
          <p:nvSpPr>
            <p:cNvPr id="29" name="TextBox 28"/>
            <p:cNvSpPr txBox="1"/>
            <p:nvPr/>
          </p:nvSpPr>
          <p:spPr>
            <a:xfrm>
              <a:off x="6490167" y="3258701"/>
              <a:ext cx="905995" cy="400110"/>
            </a:xfrm>
            <a:prstGeom prst="rect">
              <a:avLst/>
            </a:prstGeom>
            <a:noFill/>
          </p:spPr>
          <p:txBody>
            <a:bodyPr wrap="square" rtlCol="0">
              <a:spAutoFit/>
            </a:bodyPr>
            <a:lstStyle/>
            <a:p>
              <a:r>
                <a:rPr lang="el-GR" sz="2000" b="1" dirty="0">
                  <a:latin typeface="Comic Sans MS" panose="030F0702030302020204" pitchFamily="66" charset="0"/>
                </a:rPr>
                <a:t>φτερό</a:t>
              </a:r>
            </a:p>
          </p:txBody>
        </p:sp>
      </p:grpSp>
      <p:sp>
        <p:nvSpPr>
          <p:cNvPr id="31" name="Rectangle 4"/>
          <p:cNvSpPr>
            <a:spLocks noChangeArrowheads="1"/>
          </p:cNvSpPr>
          <p:nvPr/>
        </p:nvSpPr>
        <p:spPr bwMode="auto">
          <a:xfrm>
            <a:off x="1787744" y="322775"/>
            <a:ext cx="8876665"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Πώς εξηγείται το φαινόμενο «</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Ελεύθερη Πτώση</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p>
        </p:txBody>
      </p:sp>
      <mc:AlternateContent xmlns:mc="http://schemas.openxmlformats.org/markup-compatibility/2006">
        <mc:Choice xmlns:a14="http://schemas.microsoft.com/office/drawing/2010/main" Requires="a14">
          <p:sp>
            <p:nvSpPr>
              <p:cNvPr id="4" name="Ορθογώνιο 3"/>
              <p:cNvSpPr/>
              <p:nvPr/>
            </p:nvSpPr>
            <p:spPr>
              <a:xfrm>
                <a:off x="4095065" y="4798773"/>
                <a:ext cx="5452723" cy="1015663"/>
              </a:xfrm>
              <a:prstGeom prst="rect">
                <a:avLst/>
              </a:prstGeom>
            </p:spPr>
            <p:txBody>
              <a:bodyPr wrap="square">
                <a:spAutoFit/>
              </a:bodyPr>
              <a:lstStyle/>
              <a:p>
                <a:pPr algn="ctr">
                  <a:lnSpc>
                    <a:spcPct val="150000"/>
                  </a:lnSpc>
                </a:pPr>
                <a:r>
                  <a:rPr lang="el-GR" sz="2000" b="1" dirty="0">
                    <a:latin typeface="Comic Sans MS" panose="030F0702030302020204" pitchFamily="66" charset="0"/>
                  </a:rPr>
                  <a:t>Σε </a:t>
                </a:r>
                <a:r>
                  <a:rPr lang="el-GR" sz="2000" b="1" dirty="0">
                    <a:latin typeface="Comic Sans MS" panose="030F0702030302020204" pitchFamily="66" charset="0"/>
                  </a:rPr>
                  <a:t>κάθε περίπτωση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ο λόγος είναι σταθερός και ίσος με την επιτάχυνση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βαρύτητας</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14:m>
                  <m:oMath xmlns:m="http://schemas.openxmlformats.org/officeDocument/2006/math">
                    <m:acc>
                      <m:accPr>
                        <m:chr m:val="⃗"/>
                        <m:ctrlP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a14:m>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2000" b="1" dirty="0">
                  <a:latin typeface="Comic Sans MS" panose="030F0702030302020204" pitchFamily="66"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4095065" y="4798773"/>
                <a:ext cx="5452723" cy="1015663"/>
              </a:xfrm>
              <a:prstGeom prst="rect">
                <a:avLst/>
              </a:prstGeom>
              <a:blipFill>
                <a:blip r:embed="rId9"/>
                <a:stretch>
                  <a:fillRect l="-447" r="-2573" b="-7186"/>
                </a:stretch>
              </a:blipFill>
            </p:spPr>
            <p:txBody>
              <a:bodyPr/>
              <a:lstStyle/>
              <a:p>
                <a:r>
                  <a:rPr lang="el-GR">
                    <a:noFill/>
                  </a:rPr>
                  <a:t> </a:t>
                </a:r>
              </a:p>
            </p:txBody>
          </p:sp>
        </mc:Fallback>
      </mc:AlternateContent>
    </p:spTree>
    <p:extLst>
      <p:ext uri="{BB962C8B-B14F-4D97-AF65-F5344CB8AC3E}">
        <p14:creationId xmlns:p14="http://schemas.microsoft.com/office/powerpoint/2010/main" val="42734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ppt_x</p:attrName>
                                        </p:attrNameLst>
                                      </p:cBhvr>
                                      <p:tavLst>
                                        <p:tav tm="0">
                                          <p:val>
                                            <p:strVal val="#ppt_x-.2"/>
                                          </p:val>
                                        </p:tav>
                                        <p:tav tm="100000">
                                          <p:val>
                                            <p:strVal val="#ppt_x"/>
                                          </p:val>
                                        </p:tav>
                                      </p:tavLst>
                                    </p:anim>
                                    <p:anim calcmode="lin" valueType="num">
                                      <p:cBhvr>
                                        <p:cTn id="8" dur="2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0" fill="hold"/>
                                        <p:tgtEl>
                                          <p:spTgt spid="10"/>
                                        </p:tgtEl>
                                        <p:attrNameLst>
                                          <p:attrName>ppt_x</p:attrName>
                                        </p:attrNameLst>
                                      </p:cBhvr>
                                      <p:tavLst>
                                        <p:tav tm="0">
                                          <p:val>
                                            <p:strVal val="#ppt_x"/>
                                          </p:val>
                                        </p:tav>
                                        <p:tav tm="100000">
                                          <p:val>
                                            <p:strVal val="#ppt_x"/>
                                          </p:val>
                                        </p:tav>
                                      </p:tavLst>
                                    </p:anim>
                                    <p:anim calcmode="lin" valueType="num">
                                      <p:cBhvr additive="base">
                                        <p:cTn id="20" dur="3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0" fill="hold"/>
                                        <p:tgtEl>
                                          <p:spTgt spid="11"/>
                                        </p:tgtEl>
                                        <p:attrNameLst>
                                          <p:attrName>ppt_x</p:attrName>
                                        </p:attrNameLst>
                                      </p:cBhvr>
                                      <p:tavLst>
                                        <p:tav tm="0">
                                          <p:val>
                                            <p:strVal val="#ppt_x"/>
                                          </p:val>
                                        </p:tav>
                                        <p:tav tm="100000">
                                          <p:val>
                                            <p:strVal val="#ppt_x"/>
                                          </p:val>
                                        </p:tav>
                                      </p:tavLst>
                                    </p:anim>
                                    <p:anim calcmode="lin" valueType="num">
                                      <p:cBhvr additive="base">
                                        <p:cTn id="24" dur="30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dissolve">
                                      <p:cBhvr>
                                        <p:cTn id="28" dur="1000"/>
                                        <p:tgtEl>
                                          <p:spTgt spid="9">
                                            <p:txEl>
                                              <p:pRg st="0" end="0"/>
                                            </p:txEl>
                                          </p:spTgt>
                                        </p:tgtEl>
                                      </p:cBhvr>
                                    </p:animEffect>
                                  </p:childTnLst>
                                </p:cTn>
                              </p:par>
                            </p:childTnLst>
                          </p:cTn>
                        </p:par>
                        <p:par>
                          <p:cTn id="29" fill="hold">
                            <p:stCondLst>
                              <p:cond delay="4000"/>
                            </p:stCondLst>
                            <p:childTnLst>
                              <p:par>
                                <p:cTn id="30" presetID="2" presetClass="entr" presetSubtype="8" fill="hold" nodeType="afterEffect">
                                  <p:stCondLst>
                                    <p:cond delay="10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000" fill="hold"/>
                                        <p:tgtEl>
                                          <p:spTgt spid="27"/>
                                        </p:tgtEl>
                                        <p:attrNameLst>
                                          <p:attrName>ppt_x</p:attrName>
                                        </p:attrNameLst>
                                      </p:cBhvr>
                                      <p:tavLst>
                                        <p:tav tm="0">
                                          <p:val>
                                            <p:strVal val="0-#ppt_w/2"/>
                                          </p:val>
                                        </p:tav>
                                        <p:tav tm="100000">
                                          <p:val>
                                            <p:strVal val="#ppt_x"/>
                                          </p:val>
                                        </p:tav>
                                      </p:tavLst>
                                    </p:anim>
                                    <p:anim calcmode="lin" valueType="num">
                                      <p:cBhvr additive="base">
                                        <p:cTn id="33" dur="20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7000"/>
                            </p:stCondLst>
                            <p:childTnLst>
                              <p:par>
                                <p:cTn id="35" presetID="2" presetClass="entr" presetSubtype="2"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500" fill="hold"/>
                                        <p:tgtEl>
                                          <p:spTgt spid="28"/>
                                        </p:tgtEl>
                                        <p:attrNameLst>
                                          <p:attrName>ppt_x</p:attrName>
                                        </p:attrNameLst>
                                      </p:cBhvr>
                                      <p:tavLst>
                                        <p:tav tm="0">
                                          <p:val>
                                            <p:strVal val="1+#ppt_w/2"/>
                                          </p:val>
                                        </p:tav>
                                        <p:tav tm="100000">
                                          <p:val>
                                            <p:strVal val="#ppt_x"/>
                                          </p:val>
                                        </p:tav>
                                      </p:tavLst>
                                    </p:anim>
                                    <p:anim calcmode="lin" valueType="num">
                                      <p:cBhvr additive="base">
                                        <p:cTn id="38" dur="1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4"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3727</Words>
  <Application>Microsoft Office PowerPoint</Application>
  <PresentationFormat>Ευρεία οθόνη</PresentationFormat>
  <Paragraphs>441</Paragraphs>
  <Slides>43</Slides>
  <Notes>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43</vt:i4>
      </vt:variant>
    </vt:vector>
  </HeadingPairs>
  <TitlesOfParts>
    <vt:vector size="52" baseType="lpstr">
      <vt:lpstr>Arial</vt:lpstr>
      <vt:lpstr>Calibri</vt:lpstr>
      <vt:lpstr>Cambria Math</vt:lpstr>
      <vt:lpstr>Comic Sans MS</vt:lpstr>
      <vt:lpstr>Times New Roman</vt:lpstr>
      <vt:lpstr>Trebuchet MS</vt:lpstr>
      <vt:lpstr>Wingdings</vt:lpstr>
      <vt:lpstr>2_Θέμα του Office</vt:lpstr>
      <vt:lpstr>Φωτογραφία του Photo Editor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Μερκούριος Παναγιωτόπουλος</cp:lastModifiedBy>
  <cp:revision>241</cp:revision>
  <dcterms:created xsi:type="dcterms:W3CDTF">2017-12-23T09:37:08Z</dcterms:created>
  <dcterms:modified xsi:type="dcterms:W3CDTF">2020-01-16T16:42:38Z</dcterms:modified>
</cp:coreProperties>
</file>