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05" r:id="rId2"/>
    <p:sldId id="283" r:id="rId3"/>
    <p:sldId id="259" r:id="rId4"/>
    <p:sldId id="260" r:id="rId5"/>
    <p:sldId id="286" r:id="rId6"/>
    <p:sldId id="261" r:id="rId7"/>
    <p:sldId id="28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88" r:id="rId22"/>
    <p:sldId id="276" r:id="rId23"/>
    <p:sldId id="289" r:id="rId24"/>
    <p:sldId id="290" r:id="rId25"/>
    <p:sldId id="294" r:id="rId26"/>
    <p:sldId id="295" r:id="rId27"/>
    <p:sldId id="296" r:id="rId28"/>
    <p:sldId id="297" r:id="rId29"/>
    <p:sldId id="291" r:id="rId30"/>
    <p:sldId id="298" r:id="rId31"/>
    <p:sldId id="300" r:id="rId32"/>
    <p:sldId id="299" r:id="rId33"/>
    <p:sldId id="301" r:id="rId34"/>
    <p:sldId id="303" r:id="rId35"/>
    <p:sldId id="292" r:id="rId36"/>
    <p:sldId id="277" r:id="rId37"/>
    <p:sldId id="278" r:id="rId38"/>
    <p:sldId id="304" r:id="rId39"/>
    <p:sldId id="293" r:id="rId40"/>
    <p:sldId id="302" r:id="rId41"/>
    <p:sldId id="279" r:id="rId42"/>
    <p:sldId id="280" r:id="rId43"/>
    <p:sldId id="281" r:id="rId44"/>
    <p:sldId id="282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CE79D"/>
    <a:srgbClr val="FFFFCC"/>
    <a:srgbClr val="FFFFFF"/>
    <a:srgbClr val="FFF2E1"/>
    <a:srgbClr val="FFF5E7"/>
    <a:srgbClr val="FF9900"/>
    <a:srgbClr val="FFCC99"/>
    <a:srgbClr val="FFFFF7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625FA-CC0C-4231-8AC2-41BA6792CA82}" type="datetimeFigureOut">
              <a:rPr lang="el-GR" smtClean="0"/>
              <a:t>30/10/2021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2B367-2BC3-4EE3-A39F-510A0E5F1D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596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80A2CD8-264D-45B7-8913-01F855A37209}" type="slidenum">
              <a:rPr lang="el-GR" altLang="el-GR" sz="1200">
                <a:latin typeface="Times New Roman" pitchFamily="18" charset="0"/>
              </a:rPr>
              <a:pPr eaLnBrk="1" hangingPunct="1"/>
              <a:t>3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2E4AF03E-4D2B-45B6-8C18-5E627D9678D1}" type="slidenum">
              <a:rPr lang="el-GR" altLang="el-GR" sz="1200">
                <a:latin typeface="Times New Roman" pitchFamily="18" charset="0"/>
              </a:rPr>
              <a:pPr eaLnBrk="1" hangingPunct="1"/>
              <a:t>4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EBC9577-B2F8-44AE-B380-62C09578CB9F}" type="slidenum">
              <a:rPr lang="el-GR" altLang="el-GR" sz="1200">
                <a:latin typeface="Times New Roman" pitchFamily="18" charset="0"/>
              </a:rPr>
              <a:pPr eaLnBrk="1" hangingPunct="1"/>
              <a:t>6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6AD0B92-AFDE-4E2C-9E2F-071A3CCE00EA}" type="slidenum">
              <a:rPr lang="el-GR" altLang="el-GR" sz="1200">
                <a:latin typeface="Times New Roman" pitchFamily="18" charset="0"/>
              </a:rPr>
              <a:pPr eaLnBrk="1" hangingPunct="1"/>
              <a:t>7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EDB9F2B-F6E0-4F7C-990E-05F4B7EB4E09}" type="slidenum">
              <a:rPr lang="el-GR" altLang="el-GR" sz="1200">
                <a:latin typeface="Times New Roman" pitchFamily="18" charset="0"/>
              </a:rPr>
              <a:pPr eaLnBrk="1" hangingPunct="1"/>
              <a:t>10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1909494-5461-4D5D-83BE-8DA1AE82CCE2}" type="slidenum">
              <a:rPr lang="el-GR" altLang="el-GR" sz="1200">
                <a:latin typeface="Times New Roman" pitchFamily="18" charset="0"/>
              </a:rPr>
              <a:pPr eaLnBrk="1" hangingPunct="1"/>
              <a:t>11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FB9B58F-A302-41F6-84B8-63624C23B694}" type="slidenum">
              <a:rPr lang="el-GR" altLang="el-GR" sz="1200">
                <a:latin typeface="Times New Roman" pitchFamily="18" charset="0"/>
              </a:rPr>
              <a:pPr eaLnBrk="1" hangingPunct="1"/>
              <a:t>19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F6D7267-3C37-4C1A-BB61-16C437DE8DE6}" type="slidenum">
              <a:rPr lang="el-GR" altLang="el-GR" sz="1200">
                <a:latin typeface="Times New Roman" pitchFamily="18" charset="0"/>
              </a:rPr>
              <a:pPr eaLnBrk="1" hangingPunct="1"/>
              <a:t>42</a:t>
            </a:fld>
            <a:endParaRPr lang="el-GR" altLang="el-GR" sz="12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2A48-06DE-413B-A8B0-DB0AE77CCC0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5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8FD-602B-40C5-A43E-5B00A10AF6D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6C16-E5BA-4F4A-9B3E-819C7ECD587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3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E41ED-79AB-4ECD-AD73-05E57268B2D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8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2685-9A79-4520-8CBC-820CC6B1C288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2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4CF48-CCA9-44D2-8377-EC73E8109340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57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02343-6C49-4027-AFCC-A0786B2D396E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5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DA45-A22F-4764-84F3-740CC06B6DD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2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FE4B-4351-4ED2-8803-103ED27DE95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CF15-8C61-4A45-BE37-66BD6187298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5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486F-F593-48F6-B640-3EEBA17FEA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1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1A81-2630-4B12-9D91-EA0DBC710BE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1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18C2-5377-437A-8F44-1CBE464E7D2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27DF0-91AF-4F3B-9C2E-DAD814E1B6B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1C74-D520-41EA-A60E-A71DE57C905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82A6E-D7F8-4A44-9414-3470945360C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30/10/2021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6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ilias.gr/index.php?option=com_content&amp;task=view&amp;id=182&amp;Itemid=32&amp;catid=2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ylikonet200.blogspot.gr/p/11.html" TargetMode="External"/><Relationship Id="rId3" Type="http://schemas.openxmlformats.org/officeDocument/2006/relationships/hyperlink" Target="https://www.youtube.com/watch?v=s2i_QosNt7g" TargetMode="External"/><Relationship Id="rId7" Type="http://schemas.openxmlformats.org/officeDocument/2006/relationships/hyperlink" Target="https://scratch.mit.edu/users/MINALA/" TargetMode="External"/><Relationship Id="rId2" Type="http://schemas.openxmlformats.org/officeDocument/2006/relationships/hyperlink" Target="https://www.youtube.com/watch?v=-fND3IwTpK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otodentro.edu.gr/aggregator/lo/photodentro-lor-8521-8366" TargetMode="External"/><Relationship Id="rId5" Type="http://schemas.openxmlformats.org/officeDocument/2006/relationships/hyperlink" Target="https://vmarousis.blogspot.gr/search/label/3.%20%CE%91%20%CE%9B%CE%A5%CE%9A%CE%95%CE%99%CE%9F%CE%A5" TargetMode="External"/><Relationship Id="rId4" Type="http://schemas.openxmlformats.org/officeDocument/2006/relationships/hyperlink" Target="https://www.youtube.com/watch?v=dim1A9yDHQ0&amp;t=2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erkopanas.blogspot.com/2017/10/hot-potatoes_18.htm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8" Type="http://schemas.openxmlformats.org/officeDocument/2006/relationships/oleObject" Target="../embeddings/oleObject4.bin"/><Relationship Id="rId26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5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0.png"/><Relationship Id="rId29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30.png"/><Relationship Id="rId24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image" Target="../media/image170.png"/><Relationship Id="rId10" Type="http://schemas.microsoft.com/office/2007/relationships/hdphoto" Target="../media/hdphoto1.wdp"/><Relationship Id="rId19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60.png"/><Relationship Id="rId27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3nbjhpcZ9_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.wikipedia.org/wiki/%CE%A6%CE%BB%CF%8C%CF%81%CE%B5%CE%BD%CF%82_%CE%93%CE%BA%CF%81%CE%AF%CF%86%CE%B9%CE%B8-%CE%A4%CE%B6%CF%8C%CE%B9%CE%BD%CE%B5%CF%81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500187" y="764704"/>
            <a:ext cx="6119813" cy="6480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έννοια της ταχύτητας</a:t>
            </a:r>
          </a:p>
        </p:txBody>
      </p:sp>
    </p:spTree>
    <p:extLst>
      <p:ext uri="{BB962C8B-B14F-4D97-AF65-F5344CB8AC3E}">
        <p14:creationId xmlns:p14="http://schemas.microsoft.com/office/powerpoint/2010/main" val="6217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13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B6422-530E-4A56-811C-3F4A47BF871E}" type="slidenum">
              <a:rPr lang="el-GR" altLang="el-GR"/>
              <a:pPr>
                <a:defRPr/>
              </a:pPr>
              <a:t>10</a:t>
            </a:fld>
            <a:endParaRPr lang="el-GR" altLang="el-GR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863402" y="159047"/>
            <a:ext cx="741719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εξίσωση κίνησης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400" dirty="0">
                <a:latin typeface="Comic Sans MS" panose="030F0702030302020204" pitchFamily="66" charset="0"/>
              </a:rPr>
              <a:t>στην Ευθύγραμμη Ομαλή Κίνηση συνδέει τη θέση </a:t>
            </a:r>
            <a:r>
              <a:rPr lang="en-US" altLang="el-GR" sz="2400" dirty="0">
                <a:latin typeface="Comic Sans MS" panose="030F0702030302020204" pitchFamily="66" charset="0"/>
              </a:rPr>
              <a:t>(</a:t>
            </a:r>
            <a:r>
              <a:rPr lang="en-US" altLang="el-GR" sz="2400" i="1" dirty="0">
                <a:latin typeface="Comic Sans MS" panose="030F0702030302020204" pitchFamily="66" charset="0"/>
              </a:rPr>
              <a:t>x</a:t>
            </a:r>
            <a:r>
              <a:rPr lang="el-GR" altLang="el-GR" sz="2400" i="1" dirty="0">
                <a:latin typeface="Comic Sans MS" panose="030F0702030302020204" pitchFamily="66" charset="0"/>
              </a:rPr>
              <a:t> </a:t>
            </a:r>
            <a:r>
              <a:rPr lang="en-US" altLang="el-GR" sz="2400" dirty="0">
                <a:latin typeface="Comic Sans MS" panose="030F0702030302020204" pitchFamily="66" charset="0"/>
              </a:rPr>
              <a:t>)</a:t>
            </a:r>
            <a:r>
              <a:rPr lang="el-GR" altLang="el-GR" sz="2400" dirty="0">
                <a:latin typeface="Comic Sans MS" panose="030F0702030302020204" pitchFamily="66" charset="0"/>
              </a:rPr>
              <a:t> του σώματος</a:t>
            </a:r>
            <a:r>
              <a:rPr lang="en-US" altLang="el-GR" sz="2400" dirty="0">
                <a:latin typeface="Comic Sans MS" panose="030F0702030302020204" pitchFamily="66" charset="0"/>
              </a:rPr>
              <a:t> </a:t>
            </a:r>
            <a:r>
              <a:rPr lang="el-GR" altLang="el-GR" sz="2400" dirty="0">
                <a:latin typeface="Comic Sans MS" panose="030F0702030302020204" pitchFamily="66" charset="0"/>
              </a:rPr>
              <a:t>με τις διάφορες χρονικές στιγμές</a:t>
            </a:r>
            <a:r>
              <a:rPr lang="en-US" altLang="el-GR" sz="2400" dirty="0">
                <a:latin typeface="Comic Sans MS" panose="030F0702030302020204" pitchFamily="66" charset="0"/>
              </a:rPr>
              <a:t> (</a:t>
            </a:r>
            <a:r>
              <a:rPr lang="en-US" altLang="el-GR" sz="2400" i="1" dirty="0">
                <a:latin typeface="Comic Sans MS" panose="030F0702030302020204" pitchFamily="66" charset="0"/>
              </a:rPr>
              <a:t>t</a:t>
            </a:r>
            <a:r>
              <a:rPr lang="el-GR" altLang="el-GR" sz="2400" i="1" dirty="0">
                <a:latin typeface="Comic Sans MS" panose="030F0702030302020204" pitchFamily="66" charset="0"/>
              </a:rPr>
              <a:t> </a:t>
            </a:r>
            <a:r>
              <a:rPr lang="en-US" altLang="el-GR" sz="2400" dirty="0">
                <a:latin typeface="Comic Sans MS" panose="030F0702030302020204" pitchFamily="66" charset="0"/>
              </a:rPr>
              <a:t>)</a:t>
            </a:r>
            <a:r>
              <a:rPr lang="el-GR" altLang="el-GR" sz="2400" dirty="0">
                <a:latin typeface="Comic Sans MS" panose="030F0702030302020204" pitchFamily="66" charset="0"/>
              </a:rPr>
              <a:t> της κίνησής του.</a:t>
            </a:r>
          </a:p>
        </p:txBody>
      </p:sp>
      <p:graphicFrame>
        <p:nvGraphicFramePr>
          <p:cNvPr id="101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82747"/>
              </p:ext>
            </p:extLst>
          </p:nvPr>
        </p:nvGraphicFramePr>
        <p:xfrm>
          <a:off x="4415857" y="2062302"/>
          <a:ext cx="369728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" name="Εξίσωση" r:id="rId4" imgW="1590743" imgH="219165" progId="Equation.3">
                  <p:embed/>
                </p:oleObj>
              </mc:Choice>
              <mc:Fallback>
                <p:oleObj name="Εξίσωση" r:id="rId4" imgW="1590743" imgH="2191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857" y="2062302"/>
                        <a:ext cx="3697288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1535786" y="5245919"/>
            <a:ext cx="3959918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dirty="0"/>
              <a:t>Αν  </a:t>
            </a:r>
            <a:r>
              <a:rPr lang="en-US" altLang="el-GR" sz="2000" i="1" dirty="0"/>
              <a:t>t</a:t>
            </a:r>
            <a:r>
              <a:rPr lang="en-US" altLang="el-GR" sz="2000" baseline="-25000" dirty="0"/>
              <a:t>0 </a:t>
            </a:r>
            <a:r>
              <a:rPr lang="en-US" altLang="el-GR" sz="2000" dirty="0"/>
              <a:t>= 0  </a:t>
            </a:r>
            <a:r>
              <a:rPr lang="el-GR" altLang="el-GR" sz="2000" dirty="0"/>
              <a:t>και  </a:t>
            </a:r>
            <a:r>
              <a:rPr lang="en-US" altLang="el-GR" sz="2000" i="1" dirty="0"/>
              <a:t>x</a:t>
            </a:r>
            <a:r>
              <a:rPr lang="en-US" altLang="el-GR" sz="2000" baseline="-25000" dirty="0"/>
              <a:t>0 </a:t>
            </a:r>
            <a:r>
              <a:rPr lang="en-US" altLang="el-GR" sz="2000" dirty="0"/>
              <a:t>= 0,  </a:t>
            </a:r>
            <a:r>
              <a:rPr lang="el-GR" altLang="el-GR" sz="2000" dirty="0"/>
              <a:t>τότε έχουμε την απλούστερη μορφή 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652120" y="5469636"/>
            <a:ext cx="1584325" cy="52863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01390" name="Group 14"/>
          <p:cNvGrpSpPr>
            <a:grpSpLocks/>
          </p:cNvGrpSpPr>
          <p:nvPr/>
        </p:nvGrpSpPr>
        <p:grpSpPr bwMode="auto">
          <a:xfrm>
            <a:off x="1359037" y="2987216"/>
            <a:ext cx="6408738" cy="523875"/>
            <a:chOff x="612" y="1797"/>
            <a:chExt cx="4037" cy="330"/>
          </a:xfrm>
        </p:grpSpPr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2245" y="1797"/>
              <a:ext cx="2404" cy="33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x</a:t>
              </a:r>
              <a:r>
                <a:rPr lang="en-US" alt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= </a:t>
              </a:r>
              <a:r>
                <a:rPr lang="en-US" alt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x</a:t>
              </a:r>
              <a:r>
                <a:rPr lang="en-US" altLang="el-GR" sz="28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0 </a:t>
              </a:r>
              <a:r>
                <a:rPr lang="en-US" alt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+ </a:t>
              </a:r>
              <a:r>
                <a:rPr lang="el-GR" alt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υ</a:t>
              </a:r>
              <a:r>
                <a:rPr lang="en-US" alt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.</a:t>
              </a:r>
              <a:r>
                <a:rPr lang="el-GR" alt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(</a:t>
              </a:r>
              <a:r>
                <a:rPr lang="en-US" alt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t</a:t>
              </a:r>
              <a:r>
                <a:rPr lang="en-US" alt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– </a:t>
              </a:r>
              <a:r>
                <a:rPr lang="en-US" alt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t</a:t>
              </a:r>
              <a:r>
                <a:rPr lang="en-US" altLang="el-GR" sz="28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alt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)</a:t>
              </a:r>
              <a:endPara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229" name="Text Box 10"/>
            <p:cNvSpPr txBox="1">
              <a:spLocks noChangeArrowheads="1"/>
            </p:cNvSpPr>
            <p:nvPr/>
          </p:nvSpPr>
          <p:spPr bwMode="auto">
            <a:xfrm>
              <a:off x="612" y="1842"/>
              <a:ext cx="1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 b="1" dirty="0"/>
                <a:t>Εξίσωση κίνησης</a:t>
              </a:r>
            </a:p>
          </p:txBody>
        </p:sp>
      </p:grp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1115744" y="3549015"/>
            <a:ext cx="6912509" cy="170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dirty="0"/>
              <a:t>όπου  </a:t>
            </a:r>
            <a:r>
              <a:rPr lang="en-US" altLang="el-GR" sz="1800" i="1" dirty="0"/>
              <a:t>x</a:t>
            </a:r>
            <a:r>
              <a:rPr lang="en-US" altLang="el-GR" sz="1800" dirty="0"/>
              <a:t> : </a:t>
            </a:r>
            <a:r>
              <a:rPr lang="el-GR" altLang="el-GR" sz="1800" dirty="0"/>
              <a:t>τελική θέση του κινητού,  </a:t>
            </a:r>
            <a:r>
              <a:rPr lang="en-US" altLang="el-GR" sz="1800" i="1" dirty="0"/>
              <a:t>x</a:t>
            </a:r>
            <a:r>
              <a:rPr lang="en-US" altLang="el-GR" sz="1800" baseline="-25000" dirty="0"/>
              <a:t>0 </a:t>
            </a:r>
            <a:r>
              <a:rPr lang="en-US" altLang="el-GR" sz="1800" dirty="0"/>
              <a:t>: </a:t>
            </a:r>
            <a:r>
              <a:rPr lang="el-GR" altLang="el-GR" sz="1800" dirty="0"/>
              <a:t>αρχική θέση του κινητού, </a:t>
            </a:r>
            <a:r>
              <a:rPr lang="en-US" altLang="el-GR" sz="1800" i="1" dirty="0"/>
              <a:t>t</a:t>
            </a:r>
            <a:r>
              <a:rPr lang="en-US" altLang="el-GR" sz="1800" dirty="0"/>
              <a:t> : </a:t>
            </a:r>
            <a:r>
              <a:rPr lang="el-GR" altLang="el-GR" sz="1800" dirty="0"/>
              <a:t>χρονική στιγμή που το κινητό βρίσκεται στην τελική του θέση, </a:t>
            </a:r>
            <a:r>
              <a:rPr lang="en-US" altLang="el-GR" sz="1800" i="1" dirty="0"/>
              <a:t>t</a:t>
            </a:r>
            <a:r>
              <a:rPr lang="en-US" altLang="el-GR" sz="1800" baseline="-25000" dirty="0"/>
              <a:t>0 </a:t>
            </a:r>
            <a:r>
              <a:rPr lang="en-US" altLang="el-GR" sz="1800" dirty="0"/>
              <a:t>: </a:t>
            </a:r>
            <a:r>
              <a:rPr lang="el-GR" altLang="el-GR" sz="1800" dirty="0"/>
              <a:t>χρονική στιγμή που το κινητό βρίσκεται στην αρχική του θέση,</a:t>
            </a:r>
            <a:r>
              <a:rPr lang="en-US" altLang="el-GR" sz="1800" dirty="0"/>
              <a:t> </a:t>
            </a:r>
            <a:r>
              <a:rPr lang="el-GR" altLang="el-GR" sz="1800" i="1" dirty="0"/>
              <a:t>υ</a:t>
            </a:r>
            <a:r>
              <a:rPr lang="el-GR" altLang="el-GR" sz="1800" dirty="0"/>
              <a:t> </a:t>
            </a:r>
            <a:r>
              <a:rPr lang="en-US" altLang="el-GR" sz="1800" dirty="0"/>
              <a:t>:</a:t>
            </a:r>
            <a:r>
              <a:rPr lang="el-GR" altLang="el-GR" sz="1800" dirty="0"/>
              <a:t> σταθερή ταχύτητα.</a:t>
            </a:r>
            <a:endParaRPr lang="en-US" altLang="el-GR" sz="1800" dirty="0"/>
          </a:p>
        </p:txBody>
      </p:sp>
      <p:graphicFrame>
        <p:nvGraphicFramePr>
          <p:cNvPr id="10138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55111"/>
              </p:ext>
            </p:extLst>
          </p:nvPr>
        </p:nvGraphicFramePr>
        <p:xfrm>
          <a:off x="1247331" y="1832674"/>
          <a:ext cx="14398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" name="Εξίσωση" r:id="rId6" imgW="609600" imgH="400050" progId="Equation.3">
                  <p:embed/>
                </p:oleObj>
              </mc:Choice>
              <mc:Fallback>
                <p:oleObj name="Εξίσωση" r:id="rId6" imgW="609600" imgH="4000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331" y="1832674"/>
                        <a:ext cx="14398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117963"/>
              </p:ext>
            </p:extLst>
          </p:nvPr>
        </p:nvGraphicFramePr>
        <p:xfrm>
          <a:off x="2687070" y="1832624"/>
          <a:ext cx="165735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1" name="Εξίσωση" r:id="rId8" imgW="704985" imgH="438060" progId="Equation.3">
                  <p:embed/>
                </p:oleObj>
              </mc:Choice>
              <mc:Fallback>
                <p:oleObj name="Εξίσωση" r:id="rId8" imgW="704985" imgH="4380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070" y="1832624"/>
                        <a:ext cx="1657350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04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  <p:bldP spid="101384" grpId="0"/>
      <p:bldP spid="101385" grpId="0" animBg="1"/>
      <p:bldP spid="1013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D4577-228B-423B-9942-57C41601CDE0}" type="slidenum">
              <a:rPr lang="el-GR" altLang="el-GR"/>
              <a:pPr>
                <a:defRPr/>
              </a:pPr>
              <a:t>11</a:t>
            </a:fld>
            <a:endParaRPr lang="el-GR" altLang="el-GR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0483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Γραφικές παραστάσεις στην Ευθύγραμμη Ομαλή Κίνηση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828327" y="1628800"/>
            <a:ext cx="7545767" cy="4509120"/>
            <a:chOff x="828327" y="1628800"/>
            <a:chExt cx="7545767" cy="4509120"/>
          </a:xfrm>
        </p:grpSpPr>
        <p:grpSp>
          <p:nvGrpSpPr>
            <p:cNvPr id="6" name="Ομάδα 5"/>
            <p:cNvGrpSpPr/>
            <p:nvPr/>
          </p:nvGrpSpPr>
          <p:grpSpPr>
            <a:xfrm>
              <a:off x="828327" y="1628800"/>
              <a:ext cx="7545767" cy="4509120"/>
              <a:chOff x="828328" y="1628800"/>
              <a:chExt cx="7545767" cy="450912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328" y="1628800"/>
                <a:ext cx="7545767" cy="4509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499992" y="5744463"/>
                <a:ext cx="1080120" cy="338554"/>
              </a:xfrm>
              <a:prstGeom prst="rect">
                <a:avLst/>
              </a:prstGeom>
              <a:solidFill>
                <a:srgbClr val="FFFFC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/>
                  <a:t>χρόνος (</a:t>
                </a:r>
                <a:r>
                  <a:rPr lang="en-US" sz="1600" dirty="0"/>
                  <a:t>s)</a:t>
                </a:r>
                <a:endParaRPr lang="el-GR" sz="16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6200000">
              <a:off x="673020" y="4391286"/>
              <a:ext cx="1367762" cy="338554"/>
            </a:xfrm>
            <a:prstGeom prst="rect">
              <a:avLst/>
            </a:prstGeom>
            <a:solidFill>
              <a:srgbClr val="FFFFCD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dirty="0"/>
                <a:t>θέση  (</a:t>
              </a:r>
              <a:r>
                <a:rPr lang="en-US" sz="1600" dirty="0"/>
                <a:t>m)</a:t>
              </a:r>
              <a:endParaRPr lang="el-G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04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FA61E-9A3D-419D-8B83-1494B27A5AA8}" type="slidenum">
              <a:rPr lang="el-GR" altLang="el-GR"/>
              <a:pPr>
                <a:defRPr/>
              </a:pPr>
              <a:t>12</a:t>
            </a:fld>
            <a:endParaRPr lang="el-GR" altLang="el-GR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899592" y="1844675"/>
            <a:ext cx="734481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Α.  Γραφική παράσταση          </a:t>
            </a:r>
            <a:endParaRPr lang="en-US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 ταχύτητα – χρόνος »</a:t>
            </a:r>
            <a:r>
              <a:rPr lang="el-GR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el-GR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US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en-US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3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3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0FF3D-CD86-4039-9736-39AA26DDD21B}" type="slidenum">
              <a:rPr lang="el-GR" altLang="el-GR"/>
              <a:pPr>
                <a:defRPr/>
              </a:pPr>
              <a:t>13</a:t>
            </a:fld>
            <a:endParaRPr lang="el-GR" altLang="el-GR"/>
          </a:p>
        </p:txBody>
      </p:sp>
      <p:grpSp>
        <p:nvGrpSpPr>
          <p:cNvPr id="128011" name="Group 11"/>
          <p:cNvGrpSpPr>
            <a:grpSpLocks/>
          </p:cNvGrpSpPr>
          <p:nvPr/>
        </p:nvGrpSpPr>
        <p:grpSpPr bwMode="auto">
          <a:xfrm>
            <a:off x="2195513" y="404813"/>
            <a:ext cx="3384550" cy="2557462"/>
            <a:chOff x="1383" y="255"/>
            <a:chExt cx="2132" cy="1611"/>
          </a:xfrm>
        </p:grpSpPr>
        <p:sp>
          <p:nvSpPr>
            <p:cNvPr id="12318" name="Line 6"/>
            <p:cNvSpPr>
              <a:spLocks noChangeShapeType="1"/>
            </p:cNvSpPr>
            <p:nvPr/>
          </p:nvSpPr>
          <p:spPr bwMode="auto">
            <a:xfrm flipV="1">
              <a:off x="1655" y="300"/>
              <a:ext cx="0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19" name="Line 7"/>
            <p:cNvSpPr>
              <a:spLocks noChangeShapeType="1"/>
            </p:cNvSpPr>
            <p:nvPr/>
          </p:nvSpPr>
          <p:spPr bwMode="auto">
            <a:xfrm>
              <a:off x="1655" y="1616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20" name="Text Box 8"/>
            <p:cNvSpPr txBox="1">
              <a:spLocks noChangeArrowheads="1"/>
            </p:cNvSpPr>
            <p:nvPr/>
          </p:nvSpPr>
          <p:spPr bwMode="auto">
            <a:xfrm>
              <a:off x="1383" y="255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 b="1" i="1"/>
                <a:t>υ</a:t>
              </a:r>
            </a:p>
          </p:txBody>
        </p:sp>
        <p:sp>
          <p:nvSpPr>
            <p:cNvPr id="12321" name="Text Box 9"/>
            <p:cNvSpPr txBox="1">
              <a:spLocks noChangeArrowheads="1"/>
            </p:cNvSpPr>
            <p:nvPr/>
          </p:nvSpPr>
          <p:spPr bwMode="auto">
            <a:xfrm>
              <a:off x="3288" y="1616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 i="1"/>
                <a:t>t</a:t>
              </a:r>
              <a:endParaRPr lang="el-GR" altLang="el-GR" sz="2000" b="1" i="1"/>
            </a:p>
          </p:txBody>
        </p:sp>
        <p:sp>
          <p:nvSpPr>
            <p:cNvPr id="12322" name="Text Box 10"/>
            <p:cNvSpPr txBox="1">
              <a:spLocks noChangeArrowheads="1"/>
            </p:cNvSpPr>
            <p:nvPr/>
          </p:nvSpPr>
          <p:spPr bwMode="auto">
            <a:xfrm>
              <a:off x="1519" y="1570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/>
                <a:t>0</a:t>
              </a:r>
              <a:endParaRPr lang="el-GR" altLang="el-GR" sz="1600"/>
            </a:p>
          </p:txBody>
        </p:sp>
      </p:grpSp>
      <p:grpSp>
        <p:nvGrpSpPr>
          <p:cNvPr id="128012" name="Group 12"/>
          <p:cNvGrpSpPr>
            <a:grpSpLocks/>
          </p:cNvGrpSpPr>
          <p:nvPr/>
        </p:nvGrpSpPr>
        <p:grpSpPr bwMode="auto">
          <a:xfrm>
            <a:off x="3132138" y="1341438"/>
            <a:ext cx="2447925" cy="1223962"/>
            <a:chOff x="1973" y="845"/>
            <a:chExt cx="1542" cy="771"/>
          </a:xfrm>
        </p:grpSpPr>
        <p:sp>
          <p:nvSpPr>
            <p:cNvPr id="12314" name="Rectangle 13"/>
            <p:cNvSpPr>
              <a:spLocks noChangeArrowheads="1"/>
            </p:cNvSpPr>
            <p:nvPr/>
          </p:nvSpPr>
          <p:spPr bwMode="auto">
            <a:xfrm>
              <a:off x="1973" y="935"/>
              <a:ext cx="680" cy="681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cxnSp>
          <p:nvCxnSpPr>
            <p:cNvPr id="12315" name="AutoShape 14"/>
            <p:cNvCxnSpPr>
              <a:cxnSpLocks noChangeShapeType="1"/>
              <a:stCxn id="128016" idx="3"/>
            </p:cNvCxnSpPr>
            <p:nvPr/>
          </p:nvCxnSpPr>
          <p:spPr bwMode="auto">
            <a:xfrm flipV="1">
              <a:off x="2562" y="1026"/>
              <a:ext cx="363" cy="235"/>
            </a:xfrm>
            <a:prstGeom prst="curvedConnector3">
              <a:avLst>
                <a:gd name="adj1" fmla="val 49861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015" name="Text Box 15"/>
            <p:cNvSpPr txBox="1">
              <a:spLocks noChangeArrowheads="1"/>
            </p:cNvSpPr>
            <p:nvPr/>
          </p:nvSpPr>
          <p:spPr bwMode="auto">
            <a:xfrm>
              <a:off x="2880" y="845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sz="24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Ε</a:t>
              </a:r>
              <a:r>
                <a:rPr lang="el-GR" altLang="el-GR" sz="2000" baseline="-250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ΑΒΓΔ</a:t>
              </a:r>
              <a:endParaRPr lang="el-GR" altLang="el-GR" sz="2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8016" name="Text Box 16"/>
            <p:cNvSpPr txBox="1">
              <a:spLocks noChangeArrowheads="1"/>
            </p:cNvSpPr>
            <p:nvPr/>
          </p:nvSpPr>
          <p:spPr bwMode="auto">
            <a:xfrm>
              <a:off x="2109" y="1117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Δ</a:t>
              </a:r>
              <a:r>
                <a:rPr lang="en-US" altLang="el-GR" sz="24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endParaRPr lang="el-GR" altLang="el-GR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8017" name="Group 17"/>
          <p:cNvGrpSpPr>
            <a:grpSpLocks/>
          </p:cNvGrpSpPr>
          <p:nvPr/>
        </p:nvGrpSpPr>
        <p:grpSpPr bwMode="auto">
          <a:xfrm>
            <a:off x="2339975" y="1196975"/>
            <a:ext cx="1081088" cy="1631950"/>
            <a:chOff x="1474" y="754"/>
            <a:chExt cx="681" cy="1028"/>
          </a:xfrm>
        </p:grpSpPr>
        <p:sp>
          <p:nvSpPr>
            <p:cNvPr id="12308" name="Line 18"/>
            <p:cNvSpPr>
              <a:spLocks noChangeShapeType="1"/>
            </p:cNvSpPr>
            <p:nvPr/>
          </p:nvSpPr>
          <p:spPr bwMode="auto">
            <a:xfrm>
              <a:off x="1973" y="935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09" name="Text Box 19"/>
            <p:cNvSpPr txBox="1">
              <a:spLocks noChangeArrowheads="1"/>
            </p:cNvSpPr>
            <p:nvPr/>
          </p:nvSpPr>
          <p:spPr bwMode="auto">
            <a:xfrm>
              <a:off x="1882" y="1570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/>
                <a:t>t</a:t>
              </a:r>
              <a:r>
                <a:rPr lang="en-US" altLang="el-GR" sz="1600" b="1" baseline="-25000"/>
                <a:t>1</a:t>
              </a:r>
              <a:endParaRPr lang="el-GR" altLang="el-GR" sz="1600" b="1"/>
            </a:p>
          </p:txBody>
        </p:sp>
        <p:sp>
          <p:nvSpPr>
            <p:cNvPr id="12310" name="Text Box 20"/>
            <p:cNvSpPr txBox="1">
              <a:spLocks noChangeArrowheads="1"/>
            </p:cNvSpPr>
            <p:nvPr/>
          </p:nvSpPr>
          <p:spPr bwMode="auto">
            <a:xfrm>
              <a:off x="1474" y="799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/>
                <a:t>υ</a:t>
              </a:r>
            </a:p>
          </p:txBody>
        </p:sp>
        <p:sp>
          <p:nvSpPr>
            <p:cNvPr id="12311" name="Text Box 21"/>
            <p:cNvSpPr txBox="1">
              <a:spLocks noChangeArrowheads="1"/>
            </p:cNvSpPr>
            <p:nvPr/>
          </p:nvSpPr>
          <p:spPr bwMode="auto">
            <a:xfrm>
              <a:off x="1791" y="1434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/>
                <a:t>Δ</a:t>
              </a:r>
            </a:p>
          </p:txBody>
        </p:sp>
        <p:sp>
          <p:nvSpPr>
            <p:cNvPr id="12312" name="Text Box 22"/>
            <p:cNvSpPr txBox="1">
              <a:spLocks noChangeArrowheads="1"/>
            </p:cNvSpPr>
            <p:nvPr/>
          </p:nvSpPr>
          <p:spPr bwMode="auto">
            <a:xfrm>
              <a:off x="1837" y="754"/>
              <a:ext cx="2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/>
                <a:t>Α</a:t>
              </a:r>
            </a:p>
          </p:txBody>
        </p:sp>
        <p:sp>
          <p:nvSpPr>
            <p:cNvPr id="12313" name="Line 23"/>
            <p:cNvSpPr>
              <a:spLocks noChangeShapeType="1"/>
            </p:cNvSpPr>
            <p:nvPr/>
          </p:nvSpPr>
          <p:spPr bwMode="auto">
            <a:xfrm flipH="1">
              <a:off x="1655" y="935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8029" name="Group 29"/>
          <p:cNvGrpSpPr>
            <a:grpSpLocks/>
          </p:cNvGrpSpPr>
          <p:nvPr/>
        </p:nvGrpSpPr>
        <p:grpSpPr bwMode="auto">
          <a:xfrm>
            <a:off x="2627313" y="1196975"/>
            <a:ext cx="1873250" cy="1631950"/>
            <a:chOff x="1655" y="754"/>
            <a:chExt cx="1180" cy="1028"/>
          </a:xfrm>
        </p:grpSpPr>
        <p:sp>
          <p:nvSpPr>
            <p:cNvPr id="12303" name="Line 30"/>
            <p:cNvSpPr>
              <a:spLocks noChangeShapeType="1"/>
            </p:cNvSpPr>
            <p:nvPr/>
          </p:nvSpPr>
          <p:spPr bwMode="auto">
            <a:xfrm flipH="1">
              <a:off x="1655" y="935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04" name="Line 31"/>
            <p:cNvSpPr>
              <a:spLocks noChangeShapeType="1"/>
            </p:cNvSpPr>
            <p:nvPr/>
          </p:nvSpPr>
          <p:spPr bwMode="auto">
            <a:xfrm>
              <a:off x="2653" y="935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05" name="Text Box 32"/>
            <p:cNvSpPr txBox="1">
              <a:spLocks noChangeArrowheads="1"/>
            </p:cNvSpPr>
            <p:nvPr/>
          </p:nvSpPr>
          <p:spPr bwMode="auto">
            <a:xfrm>
              <a:off x="2562" y="1570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/>
                <a:t>t</a:t>
              </a:r>
              <a:r>
                <a:rPr lang="en-US" altLang="el-GR" sz="1600" b="1" baseline="-25000"/>
                <a:t>2</a:t>
              </a:r>
              <a:endParaRPr lang="el-GR" altLang="el-GR" sz="1600" b="1"/>
            </a:p>
          </p:txBody>
        </p:sp>
        <p:sp>
          <p:nvSpPr>
            <p:cNvPr id="12306" name="Text Box 33"/>
            <p:cNvSpPr txBox="1">
              <a:spLocks noChangeArrowheads="1"/>
            </p:cNvSpPr>
            <p:nvPr/>
          </p:nvSpPr>
          <p:spPr bwMode="auto">
            <a:xfrm>
              <a:off x="2608" y="1434"/>
              <a:ext cx="2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/>
                <a:t>Γ</a:t>
              </a:r>
            </a:p>
          </p:txBody>
        </p:sp>
        <p:sp>
          <p:nvSpPr>
            <p:cNvPr id="12307" name="Text Box 34"/>
            <p:cNvSpPr txBox="1">
              <a:spLocks noChangeArrowheads="1"/>
            </p:cNvSpPr>
            <p:nvPr/>
          </p:nvSpPr>
          <p:spPr bwMode="auto">
            <a:xfrm>
              <a:off x="2608" y="754"/>
              <a:ext cx="2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/>
                <a:t>Β</a:t>
              </a:r>
            </a:p>
          </p:txBody>
        </p:sp>
      </p:grpSp>
      <p:sp>
        <p:nvSpPr>
          <p:cNvPr id="128035" name="Text Box 35"/>
          <p:cNvSpPr txBox="1">
            <a:spLocks noChangeArrowheads="1"/>
          </p:cNvSpPr>
          <p:nvPr/>
        </p:nvSpPr>
        <p:spPr bwMode="auto">
          <a:xfrm>
            <a:off x="684213" y="3141663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anose="030F0702030302020204" pitchFamily="66" charset="0"/>
              </a:rPr>
              <a:t>Τι υπολογίζεται από την γραφική παράσταση</a:t>
            </a:r>
            <a:r>
              <a:rPr lang="el-GR" altLang="el-GR" sz="2400" b="1" i="1" dirty="0">
                <a:latin typeface="Comic Sans MS" panose="030F0702030302020204" pitchFamily="66" charset="0"/>
              </a:rPr>
              <a:t>  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 –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el-GR" altLang="el-GR" sz="2400" b="1" dirty="0">
                <a:latin typeface="Comic Sans MS" panose="030F0702030302020204" pitchFamily="66" charset="0"/>
              </a:rPr>
              <a:t>;</a:t>
            </a:r>
          </a:p>
        </p:txBody>
      </p:sp>
      <p:sp>
        <p:nvSpPr>
          <p:cNvPr id="128036" name="Text Box 36"/>
          <p:cNvSpPr txBox="1">
            <a:spLocks noChangeArrowheads="1"/>
          </p:cNvSpPr>
          <p:nvPr/>
        </p:nvSpPr>
        <p:spPr bwMode="auto">
          <a:xfrm>
            <a:off x="684213" y="3860800"/>
            <a:ext cx="77771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</a:t>
            </a:r>
            <a:r>
              <a:rPr lang="el-GR" altLang="el-G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εμβαδόν</a:t>
            </a:r>
            <a:r>
              <a:rPr lang="el-GR" altLang="el-G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που περικλείεται μεταξύ της μορφής της γραφικής παράστασης και του άξονα του χρόνου είναι</a:t>
            </a:r>
            <a:r>
              <a:rPr lang="el-GR" altLang="el-G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αριθμητικά ίσο με τη μετατόπιση Δ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του κινητού στο χρονικό διάστημα Δ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400" b="1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28040" name="Group 40"/>
          <p:cNvGrpSpPr>
            <a:grpSpLocks/>
          </p:cNvGrpSpPr>
          <p:nvPr/>
        </p:nvGrpSpPr>
        <p:grpSpPr bwMode="auto">
          <a:xfrm>
            <a:off x="3203575" y="2708275"/>
            <a:ext cx="1008063" cy="336550"/>
            <a:chOff x="2018" y="1706"/>
            <a:chExt cx="635" cy="212"/>
          </a:xfrm>
        </p:grpSpPr>
        <p:sp>
          <p:nvSpPr>
            <p:cNvPr id="12300" name="Text Box 37"/>
            <p:cNvSpPr txBox="1">
              <a:spLocks noChangeArrowheads="1"/>
            </p:cNvSpPr>
            <p:nvPr/>
          </p:nvSpPr>
          <p:spPr bwMode="auto">
            <a:xfrm>
              <a:off x="2200" y="1706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/>
                <a:t>Δ</a:t>
              </a:r>
              <a:r>
                <a:rPr lang="en-US" altLang="el-GR" sz="1600" b="1" i="1"/>
                <a:t>t</a:t>
              </a:r>
            </a:p>
          </p:txBody>
        </p:sp>
        <p:sp>
          <p:nvSpPr>
            <p:cNvPr id="12301" name="Line 38"/>
            <p:cNvSpPr>
              <a:spLocks noChangeShapeType="1"/>
            </p:cNvSpPr>
            <p:nvPr/>
          </p:nvSpPr>
          <p:spPr bwMode="auto">
            <a:xfrm>
              <a:off x="2472" y="184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302" name="Line 39"/>
            <p:cNvSpPr>
              <a:spLocks noChangeShapeType="1"/>
            </p:cNvSpPr>
            <p:nvPr/>
          </p:nvSpPr>
          <p:spPr bwMode="auto">
            <a:xfrm>
              <a:off x="2018" y="1842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8041" name="Line 41"/>
          <p:cNvSpPr>
            <a:spLocks noChangeShapeType="1"/>
          </p:cNvSpPr>
          <p:nvPr/>
        </p:nvSpPr>
        <p:spPr bwMode="auto">
          <a:xfrm>
            <a:off x="3132138" y="1484313"/>
            <a:ext cx="1079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34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35" grpId="0"/>
      <p:bldP spid="128036" grpId="0"/>
      <p:bldP spid="1280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C7BFB-27FC-4E9D-882F-FC84E29D5565}" type="slidenum">
              <a:rPr lang="el-GR" altLang="el-GR"/>
              <a:pPr>
                <a:defRPr/>
              </a:pPr>
              <a:t>14</a:t>
            </a:fld>
            <a:endParaRPr lang="el-GR" altLang="el-GR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1331640" y="1700808"/>
            <a:ext cx="662473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Β.  Γραφική παράσταση   </a:t>
            </a:r>
            <a:endParaRPr lang="en-US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 θέση – χρόνος »</a:t>
            </a:r>
            <a:r>
              <a:rPr lang="el-GR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l-GR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US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l-GR" altLang="el-G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6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3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0E940-6C5A-4FEC-813C-5260C393AAC0}" type="slidenum">
              <a:rPr lang="el-GR" altLang="el-GR"/>
              <a:pPr>
                <a:defRPr/>
              </a:pPr>
              <a:t>15</a:t>
            </a:fld>
            <a:endParaRPr lang="el-GR" altLang="el-GR"/>
          </a:p>
        </p:txBody>
      </p:sp>
      <p:grpSp>
        <p:nvGrpSpPr>
          <p:cNvPr id="131082" name="Group 10"/>
          <p:cNvGrpSpPr>
            <a:grpSpLocks/>
          </p:cNvGrpSpPr>
          <p:nvPr/>
        </p:nvGrpSpPr>
        <p:grpSpPr bwMode="auto">
          <a:xfrm>
            <a:off x="971550" y="2420938"/>
            <a:ext cx="3241675" cy="2844800"/>
            <a:chOff x="748" y="527"/>
            <a:chExt cx="2042" cy="1792"/>
          </a:xfrm>
        </p:grpSpPr>
        <p:sp>
          <p:nvSpPr>
            <p:cNvPr id="14370" name="Line 5"/>
            <p:cNvSpPr>
              <a:spLocks noChangeShapeType="1"/>
            </p:cNvSpPr>
            <p:nvPr/>
          </p:nvSpPr>
          <p:spPr bwMode="auto">
            <a:xfrm flipV="1">
              <a:off x="1020" y="572"/>
              <a:ext cx="1" cy="1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1" name="Line 6"/>
            <p:cNvSpPr>
              <a:spLocks noChangeShapeType="1"/>
            </p:cNvSpPr>
            <p:nvPr/>
          </p:nvSpPr>
          <p:spPr bwMode="auto">
            <a:xfrm>
              <a:off x="1020" y="2069"/>
              <a:ext cx="17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72" name="Text Box 7"/>
            <p:cNvSpPr txBox="1">
              <a:spLocks noChangeArrowheads="1"/>
            </p:cNvSpPr>
            <p:nvPr/>
          </p:nvSpPr>
          <p:spPr bwMode="auto">
            <a:xfrm>
              <a:off x="748" y="527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 i="1"/>
                <a:t>x</a:t>
              </a:r>
              <a:endParaRPr lang="el-GR" altLang="el-GR" sz="2000" b="1" i="1"/>
            </a:p>
          </p:txBody>
        </p:sp>
        <p:sp>
          <p:nvSpPr>
            <p:cNvPr id="14373" name="Text Box 8"/>
            <p:cNvSpPr txBox="1">
              <a:spLocks noChangeArrowheads="1"/>
            </p:cNvSpPr>
            <p:nvPr/>
          </p:nvSpPr>
          <p:spPr bwMode="auto">
            <a:xfrm>
              <a:off x="2562" y="2069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 i="1"/>
                <a:t>t</a:t>
              </a:r>
              <a:endParaRPr lang="el-GR" altLang="el-GR" sz="2000" b="1" i="1"/>
            </a:p>
          </p:txBody>
        </p:sp>
        <p:sp>
          <p:nvSpPr>
            <p:cNvPr id="14374" name="Text Box 9"/>
            <p:cNvSpPr txBox="1">
              <a:spLocks noChangeArrowheads="1"/>
            </p:cNvSpPr>
            <p:nvPr/>
          </p:nvSpPr>
          <p:spPr bwMode="auto">
            <a:xfrm>
              <a:off x="930" y="2069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/>
                <a:t>0</a:t>
              </a:r>
              <a:endParaRPr lang="el-GR" altLang="el-GR" sz="1600"/>
            </a:p>
          </p:txBody>
        </p:sp>
      </p:grpSp>
      <p:sp>
        <p:nvSpPr>
          <p:cNvPr id="131096" name="Line 24"/>
          <p:cNvSpPr>
            <a:spLocks noChangeShapeType="1"/>
          </p:cNvSpPr>
          <p:nvPr/>
        </p:nvSpPr>
        <p:spPr bwMode="auto">
          <a:xfrm flipV="1">
            <a:off x="1404938" y="3357563"/>
            <a:ext cx="2087562" cy="151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31116" name="Group 44"/>
          <p:cNvGrpSpPr>
            <a:grpSpLocks/>
          </p:cNvGrpSpPr>
          <p:nvPr/>
        </p:nvGrpSpPr>
        <p:grpSpPr bwMode="auto">
          <a:xfrm>
            <a:off x="4932363" y="2420938"/>
            <a:ext cx="3241675" cy="2844800"/>
            <a:chOff x="748" y="527"/>
            <a:chExt cx="2042" cy="1792"/>
          </a:xfrm>
        </p:grpSpPr>
        <p:sp>
          <p:nvSpPr>
            <p:cNvPr id="14357" name="Line 45"/>
            <p:cNvSpPr>
              <a:spLocks noChangeShapeType="1"/>
            </p:cNvSpPr>
            <p:nvPr/>
          </p:nvSpPr>
          <p:spPr bwMode="auto">
            <a:xfrm flipV="1">
              <a:off x="1020" y="572"/>
              <a:ext cx="1" cy="1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8" name="Line 46"/>
            <p:cNvSpPr>
              <a:spLocks noChangeShapeType="1"/>
            </p:cNvSpPr>
            <p:nvPr/>
          </p:nvSpPr>
          <p:spPr bwMode="auto">
            <a:xfrm>
              <a:off x="1020" y="2069"/>
              <a:ext cx="17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59" name="Text Box 47"/>
            <p:cNvSpPr txBox="1">
              <a:spLocks noChangeArrowheads="1"/>
            </p:cNvSpPr>
            <p:nvPr/>
          </p:nvSpPr>
          <p:spPr bwMode="auto">
            <a:xfrm>
              <a:off x="748" y="527"/>
              <a:ext cx="2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 i="1"/>
                <a:t>x</a:t>
              </a:r>
              <a:endParaRPr lang="el-GR" altLang="el-GR" sz="2000" b="1" i="1"/>
            </a:p>
          </p:txBody>
        </p:sp>
        <p:sp>
          <p:nvSpPr>
            <p:cNvPr id="14360" name="Text Box 48"/>
            <p:cNvSpPr txBox="1">
              <a:spLocks noChangeArrowheads="1"/>
            </p:cNvSpPr>
            <p:nvPr/>
          </p:nvSpPr>
          <p:spPr bwMode="auto">
            <a:xfrm>
              <a:off x="2562" y="2069"/>
              <a:ext cx="2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 i="1"/>
                <a:t>t</a:t>
              </a:r>
              <a:endParaRPr lang="el-GR" altLang="el-GR" sz="2000" b="1" i="1"/>
            </a:p>
          </p:txBody>
        </p:sp>
        <p:sp>
          <p:nvSpPr>
            <p:cNvPr id="14361" name="Text Box 49"/>
            <p:cNvSpPr txBox="1">
              <a:spLocks noChangeArrowheads="1"/>
            </p:cNvSpPr>
            <p:nvPr/>
          </p:nvSpPr>
          <p:spPr bwMode="auto">
            <a:xfrm>
              <a:off x="930" y="2069"/>
              <a:ext cx="1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/>
                <a:t>0</a:t>
              </a:r>
              <a:endParaRPr lang="el-GR" altLang="el-GR" sz="1600"/>
            </a:p>
          </p:txBody>
        </p:sp>
      </p:grpSp>
      <p:sp>
        <p:nvSpPr>
          <p:cNvPr id="131132" name="Line 60"/>
          <p:cNvSpPr>
            <a:spLocks noChangeShapeType="1"/>
          </p:cNvSpPr>
          <p:nvPr/>
        </p:nvSpPr>
        <p:spPr bwMode="auto">
          <a:xfrm flipV="1">
            <a:off x="5364163" y="2924175"/>
            <a:ext cx="2087562" cy="151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1134" name="Text Box 62"/>
          <p:cNvSpPr txBox="1">
            <a:spLocks noChangeArrowheads="1"/>
          </p:cNvSpPr>
          <p:nvPr/>
        </p:nvSpPr>
        <p:spPr bwMode="auto">
          <a:xfrm>
            <a:off x="1300163" y="1311853"/>
            <a:ext cx="3097212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anose="030F0702030302020204" pitchFamily="66" charset="0"/>
              </a:rPr>
              <a:t>Αν</a:t>
            </a:r>
            <a:r>
              <a:rPr lang="en-US" altLang="el-GR" sz="2000" b="1" dirty="0">
                <a:latin typeface="Comic Sans MS" panose="030F0702030302020204" pitchFamily="66" charset="0"/>
              </a:rPr>
              <a:t>,</a:t>
            </a:r>
            <a:r>
              <a:rPr lang="el-GR" altLang="el-GR" sz="2000" b="1" dirty="0">
                <a:latin typeface="Comic Sans MS" panose="030F0702030302020204" pitchFamily="66" charset="0"/>
              </a:rPr>
              <a:t> για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t</a:t>
            </a:r>
            <a:r>
              <a:rPr lang="en-US" altLang="el-GR" sz="2000" b="1" baseline="-25000" dirty="0">
                <a:latin typeface="Comic Sans MS" panose="030F0702030302020204" pitchFamily="66" charset="0"/>
              </a:rPr>
              <a:t>0</a:t>
            </a:r>
            <a:r>
              <a:rPr lang="en-US" altLang="el-GR" sz="2000" b="1" dirty="0">
                <a:latin typeface="Comic Sans MS" panose="030F0702030302020204" pitchFamily="66" charset="0"/>
              </a:rPr>
              <a:t>=0 </a:t>
            </a:r>
            <a:r>
              <a:rPr lang="el-GR" altLang="el-GR" sz="2000" b="1" dirty="0">
                <a:latin typeface="Comic Sans MS" panose="030F0702030302020204" pitchFamily="66" charset="0"/>
              </a:rPr>
              <a:t>έχουμε    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x</a:t>
            </a:r>
            <a:r>
              <a:rPr lang="en-US" altLang="el-GR" sz="2000" b="1" baseline="-25000" dirty="0">
                <a:latin typeface="Comic Sans MS" panose="030F0702030302020204" pitchFamily="66" charset="0"/>
              </a:rPr>
              <a:t>0</a:t>
            </a:r>
            <a:r>
              <a:rPr lang="en-US" altLang="el-GR" sz="2000" b="1" dirty="0">
                <a:latin typeface="Comic Sans MS" panose="030F0702030302020204" pitchFamily="66" charset="0"/>
              </a:rPr>
              <a:t>=0, </a:t>
            </a:r>
            <a:r>
              <a:rPr lang="el-GR" altLang="el-GR" sz="2000" b="1" dirty="0">
                <a:latin typeface="Comic Sans MS" panose="030F0702030302020204" pitchFamily="66" charset="0"/>
              </a:rPr>
              <a:t>τότε  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l-GR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altLang="el-G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2" name="Text Box 63"/>
              <p:cNvSpPr txBox="1">
                <a:spLocks noChangeArrowheads="1"/>
              </p:cNvSpPr>
              <p:nvPr/>
            </p:nvSpPr>
            <p:spPr bwMode="auto">
              <a:xfrm>
                <a:off x="1619249" y="476672"/>
                <a:ext cx="583247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b="1" dirty="0"/>
                  <a:t>Εξίσωση κίνησης</a:t>
                </a:r>
                <a:r>
                  <a:rPr lang="en-US" altLang="el-GR" sz="2000" b="1" dirty="0"/>
                  <a:t>:  </a:t>
                </a:r>
                <a14:m>
                  <m:oMath xmlns:m="http://schemas.openxmlformats.org/officeDocument/2006/math">
                    <m:r>
                      <a:rPr lang="en-US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altLang="el-GR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el-G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l-GR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𝝊</m:t>
                    </m:r>
                    <m:r>
                      <a:rPr lang="el-GR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.(</m:t>
                    </m:r>
                    <m:r>
                      <a:rPr lang="en-US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𝒕</m:t>
                    </m:r>
                    <m:r>
                      <a:rPr lang="en-US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 − </m:t>
                    </m:r>
                    <m:sSub>
                      <m:sSubPr>
                        <m:ctrlPr>
                          <a:rPr lang="en-US" altLang="el-GR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el-G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el-G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el-G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352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249" y="476672"/>
                <a:ext cx="5832475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151" b="-139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136" name="Text Box 64"/>
          <p:cNvSpPr txBox="1">
            <a:spLocks noChangeArrowheads="1"/>
          </p:cNvSpPr>
          <p:nvPr/>
        </p:nvSpPr>
        <p:spPr bwMode="auto">
          <a:xfrm>
            <a:off x="4994647" y="1322226"/>
            <a:ext cx="3492919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anose="030F0702030302020204" pitchFamily="66" charset="0"/>
              </a:rPr>
              <a:t>Αν</a:t>
            </a:r>
            <a:r>
              <a:rPr lang="en-US" altLang="el-GR" sz="2000" b="1" dirty="0">
                <a:latin typeface="Comic Sans MS" panose="030F0702030302020204" pitchFamily="66" charset="0"/>
              </a:rPr>
              <a:t>,</a:t>
            </a:r>
            <a:r>
              <a:rPr lang="el-GR" altLang="el-GR" sz="2000" b="1" dirty="0">
                <a:latin typeface="Comic Sans MS" panose="030F0702030302020204" pitchFamily="66" charset="0"/>
              </a:rPr>
              <a:t> για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t</a:t>
            </a:r>
            <a:r>
              <a:rPr lang="en-US" altLang="el-GR" sz="2000" b="1" baseline="-25000" dirty="0">
                <a:latin typeface="Comic Sans MS" panose="030F0702030302020204" pitchFamily="66" charset="0"/>
              </a:rPr>
              <a:t>0</a:t>
            </a:r>
            <a:r>
              <a:rPr lang="en-US" altLang="el-GR" sz="2000" b="1" dirty="0">
                <a:latin typeface="Comic Sans MS" panose="030F0702030302020204" pitchFamily="66" charset="0"/>
              </a:rPr>
              <a:t>=0 </a:t>
            </a:r>
            <a:r>
              <a:rPr lang="el-GR" altLang="el-GR" sz="2000" b="1" dirty="0">
                <a:latin typeface="Comic Sans MS" panose="030F0702030302020204" pitchFamily="66" charset="0"/>
              </a:rPr>
              <a:t>έχουμε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x</a:t>
            </a:r>
            <a:r>
              <a:rPr lang="en-US" altLang="el-GR" sz="2000" b="1" baseline="-25000" dirty="0">
                <a:latin typeface="Comic Sans MS" panose="030F0702030302020204" pitchFamily="66" charset="0"/>
              </a:rPr>
              <a:t>0</a:t>
            </a:r>
            <a:r>
              <a:rPr lang="en-US" altLang="el-GR" sz="2000" b="1" dirty="0">
                <a:latin typeface="Comic Sans MS" panose="030F0702030302020204" pitchFamily="66" charset="0"/>
              </a:rPr>
              <a:t>≠0, </a:t>
            </a:r>
            <a:r>
              <a:rPr lang="el-GR" altLang="el-GR" sz="2000" b="1" dirty="0">
                <a:latin typeface="Comic Sans MS" panose="030F0702030302020204" pitchFamily="66" charset="0"/>
              </a:rPr>
              <a:t>τότε  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l-GR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en-US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altLang="el-G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2110" y="4104411"/>
            <a:ext cx="55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l-GR" sz="1600" b="1" i="1" dirty="0">
                <a:latin typeface="Comic Sans MS" panose="030F0702030302020204" pitchFamily="66" charset="0"/>
              </a:rPr>
              <a:t>x</a:t>
            </a:r>
            <a:r>
              <a:rPr lang="en-US" altLang="el-GR" sz="1600" b="1" baseline="-25000" dirty="0">
                <a:latin typeface="Comic Sans MS" panose="030F0702030302020204" pitchFamily="66" charset="0"/>
              </a:rPr>
              <a:t>0</a:t>
            </a:r>
            <a:r>
              <a:rPr lang="en-US" sz="2400" b="1" dirty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5012109" y="2994890"/>
            <a:ext cx="2155456" cy="2210523"/>
            <a:chOff x="5012109" y="2994890"/>
            <a:chExt cx="2155456" cy="2210523"/>
          </a:xfrm>
        </p:grpSpPr>
        <p:grpSp>
          <p:nvGrpSpPr>
            <p:cNvPr id="131133" name="Group 61"/>
            <p:cNvGrpSpPr>
              <a:grpSpLocks/>
            </p:cNvGrpSpPr>
            <p:nvPr/>
          </p:nvGrpSpPr>
          <p:grpSpPr bwMode="auto">
            <a:xfrm>
              <a:off x="5435602" y="3317875"/>
              <a:ext cx="1731963" cy="1887538"/>
              <a:chOff x="3469" y="1183"/>
              <a:chExt cx="1091" cy="1189"/>
            </a:xfrm>
          </p:grpSpPr>
          <p:sp>
            <p:nvSpPr>
              <p:cNvPr id="14354" name="Text Box 57"/>
              <p:cNvSpPr txBox="1">
                <a:spLocks noChangeArrowheads="1"/>
              </p:cNvSpPr>
              <p:nvPr/>
            </p:nvSpPr>
            <p:spPr bwMode="auto">
              <a:xfrm>
                <a:off x="4241" y="2160"/>
                <a:ext cx="31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/>
                  <a:t>t</a:t>
                </a:r>
                <a:r>
                  <a:rPr lang="en-US" altLang="el-GR" sz="1600" b="1" baseline="-25000"/>
                  <a:t>1</a:t>
                </a:r>
                <a:endParaRPr lang="el-GR" altLang="el-GR" sz="1600" b="1"/>
              </a:p>
            </p:txBody>
          </p:sp>
          <p:sp>
            <p:nvSpPr>
              <p:cNvPr id="14355" name="Line 58"/>
              <p:cNvSpPr>
                <a:spLocks noChangeShapeType="1"/>
              </p:cNvSpPr>
              <p:nvPr/>
            </p:nvSpPr>
            <p:spPr bwMode="auto">
              <a:xfrm>
                <a:off x="3469" y="1183"/>
                <a:ext cx="9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356" name="Line 59"/>
              <p:cNvSpPr>
                <a:spLocks noChangeShapeType="1"/>
              </p:cNvSpPr>
              <p:nvPr/>
            </p:nvSpPr>
            <p:spPr bwMode="auto">
              <a:xfrm>
                <a:off x="4376" y="1207"/>
                <a:ext cx="1" cy="9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012109" y="2994890"/>
              <a:ext cx="558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l-GR" sz="1600" b="1" i="1" dirty="0">
                  <a:latin typeface="Comic Sans MS" panose="030F0702030302020204" pitchFamily="66" charset="0"/>
                </a:rPr>
                <a:t>x</a:t>
              </a:r>
              <a:r>
                <a:rPr lang="en-US" altLang="el-GR" sz="1600" b="1" baseline="-25000" dirty="0">
                  <a:latin typeface="Comic Sans MS" panose="030F0702030302020204" pitchFamily="66" charset="0"/>
                </a:rPr>
                <a:t>1</a:t>
              </a:r>
              <a:r>
                <a:rPr lang="en-US" sz="2400" b="1" dirty="0">
                  <a:latin typeface="Comic Sans MS" panose="030F0702030302020204" pitchFamily="66" charset="0"/>
                </a:rPr>
                <a:t>.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1061194" y="4063052"/>
            <a:ext cx="1351807" cy="1142361"/>
            <a:chOff x="1061194" y="4063052"/>
            <a:chExt cx="1351807" cy="1142361"/>
          </a:xfrm>
        </p:grpSpPr>
        <p:grpSp>
          <p:nvGrpSpPr>
            <p:cNvPr id="131089" name="Group 17"/>
            <p:cNvGrpSpPr>
              <a:grpSpLocks/>
            </p:cNvGrpSpPr>
            <p:nvPr/>
          </p:nvGrpSpPr>
          <p:grpSpPr bwMode="auto">
            <a:xfrm>
              <a:off x="1474788" y="4365625"/>
              <a:ext cx="938213" cy="839788"/>
              <a:chOff x="974" y="1752"/>
              <a:chExt cx="591" cy="529"/>
            </a:xfrm>
          </p:grpSpPr>
          <p:sp>
            <p:nvSpPr>
              <p:cNvPr id="14366" name="Line 12"/>
              <p:cNvSpPr>
                <a:spLocks noChangeShapeType="1"/>
              </p:cNvSpPr>
              <p:nvPr/>
            </p:nvSpPr>
            <p:spPr bwMode="auto">
              <a:xfrm>
                <a:off x="974" y="1752"/>
                <a:ext cx="4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367" name="Line 13"/>
              <p:cNvSpPr>
                <a:spLocks noChangeShapeType="1"/>
              </p:cNvSpPr>
              <p:nvPr/>
            </p:nvSpPr>
            <p:spPr bwMode="auto">
              <a:xfrm>
                <a:off x="1382" y="1752"/>
                <a:ext cx="1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369" name="Text Box 15"/>
              <p:cNvSpPr txBox="1">
                <a:spLocks noChangeArrowheads="1"/>
              </p:cNvSpPr>
              <p:nvPr/>
            </p:nvSpPr>
            <p:spPr bwMode="auto">
              <a:xfrm>
                <a:off x="1292" y="2069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/>
                  <a:t>t</a:t>
                </a:r>
                <a:r>
                  <a:rPr lang="en-US" altLang="el-GR" sz="1600" b="1" baseline="-25000"/>
                  <a:t>1</a:t>
                </a:r>
                <a:endParaRPr lang="el-GR" altLang="el-GR" sz="1600" b="1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061194" y="4063052"/>
              <a:ext cx="558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l-GR" sz="1600" b="1" i="1" dirty="0">
                  <a:latin typeface="Comic Sans MS" panose="030F0702030302020204" pitchFamily="66" charset="0"/>
                </a:rPr>
                <a:t>x</a:t>
              </a:r>
              <a:r>
                <a:rPr lang="en-US" altLang="el-GR" sz="1600" b="1" baseline="-25000" dirty="0">
                  <a:latin typeface="Comic Sans MS" panose="030F0702030302020204" pitchFamily="66" charset="0"/>
                </a:rPr>
                <a:t>1</a:t>
              </a:r>
              <a:r>
                <a:rPr lang="en-US" sz="2400" b="1" dirty="0">
                  <a:latin typeface="Comic Sans MS" panose="030F0702030302020204" pitchFamily="66" charset="0"/>
                </a:rPr>
                <a:t>.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1051297" y="3466463"/>
            <a:ext cx="2153865" cy="1740537"/>
            <a:chOff x="1051297" y="3466463"/>
            <a:chExt cx="2153865" cy="1740537"/>
          </a:xfrm>
        </p:grpSpPr>
        <p:grpSp>
          <p:nvGrpSpPr>
            <p:cNvPr id="131095" name="Group 23"/>
            <p:cNvGrpSpPr>
              <a:grpSpLocks/>
            </p:cNvGrpSpPr>
            <p:nvPr/>
          </p:nvGrpSpPr>
          <p:grpSpPr bwMode="auto">
            <a:xfrm>
              <a:off x="1474787" y="3789363"/>
              <a:ext cx="1730375" cy="1417637"/>
              <a:chOff x="974" y="1389"/>
              <a:chExt cx="1090" cy="893"/>
            </a:xfrm>
          </p:grpSpPr>
          <p:sp>
            <p:nvSpPr>
              <p:cNvPr id="14363" name="Text Box 20"/>
              <p:cNvSpPr txBox="1">
                <a:spLocks noChangeArrowheads="1"/>
              </p:cNvSpPr>
              <p:nvPr/>
            </p:nvSpPr>
            <p:spPr bwMode="auto">
              <a:xfrm>
                <a:off x="1745" y="2070"/>
                <a:ext cx="31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/>
                  <a:t>t</a:t>
                </a:r>
                <a:r>
                  <a:rPr lang="en-US" altLang="el-GR" sz="1600" b="1" baseline="-25000"/>
                  <a:t>2</a:t>
                </a:r>
                <a:endParaRPr lang="el-GR" altLang="el-GR" sz="1600" b="1"/>
              </a:p>
            </p:txBody>
          </p:sp>
          <p:sp>
            <p:nvSpPr>
              <p:cNvPr id="14364" name="Line 21"/>
              <p:cNvSpPr>
                <a:spLocks noChangeShapeType="1"/>
              </p:cNvSpPr>
              <p:nvPr/>
            </p:nvSpPr>
            <p:spPr bwMode="auto">
              <a:xfrm>
                <a:off x="974" y="1389"/>
                <a:ext cx="90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365" name="Line 22"/>
              <p:cNvSpPr>
                <a:spLocks noChangeShapeType="1"/>
              </p:cNvSpPr>
              <p:nvPr/>
            </p:nvSpPr>
            <p:spPr bwMode="auto">
              <a:xfrm>
                <a:off x="1881" y="1389"/>
                <a:ext cx="0" cy="6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051297" y="3466463"/>
              <a:ext cx="558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l-GR" sz="1600" b="1" i="1" dirty="0">
                  <a:latin typeface="Comic Sans MS" panose="030F0702030302020204" pitchFamily="66" charset="0"/>
                </a:rPr>
                <a:t>x</a:t>
              </a:r>
              <a:r>
                <a:rPr lang="en-US" altLang="el-GR" sz="1600" b="1" baseline="-25000" dirty="0">
                  <a:latin typeface="Comic Sans MS" panose="030F0702030302020204" pitchFamily="66" charset="0"/>
                </a:rPr>
                <a:t>2</a:t>
              </a:r>
              <a:r>
                <a:rPr lang="en-US" sz="2400" b="1" dirty="0">
                  <a:latin typeface="Comic Sans MS" panose="030F0702030302020204" pitchFamily="66" charset="0"/>
                </a:rPr>
                <a:t>.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6" grpId="0" animBg="1"/>
      <p:bldP spid="131132" grpId="0" animBg="1"/>
      <p:bldP spid="131134" grpId="0"/>
      <p:bldP spid="14352" grpId="0"/>
      <p:bldP spid="13113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3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734AB-4B70-4C0E-8EE3-5212A1288358}" type="slidenum">
              <a:rPr lang="el-GR" altLang="el-GR"/>
              <a:pPr>
                <a:defRPr/>
              </a:pPr>
              <a:t>16</a:t>
            </a:fld>
            <a:endParaRPr lang="el-GR" altLang="el-GR"/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755650" y="404813"/>
            <a:ext cx="777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anose="030F0702030302020204" pitchFamily="66" charset="0"/>
              </a:rPr>
              <a:t>Τι υπολογίζεται από την γραφική παράσταση</a:t>
            </a:r>
            <a:r>
              <a:rPr lang="el-GR" altLang="el-GR" sz="2400" b="1" i="1" dirty="0">
                <a:latin typeface="Comic Sans MS" panose="030F0702030302020204" pitchFamily="66" charset="0"/>
              </a:rPr>
              <a:t> 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el-GR" altLang="el-GR" sz="2400" b="1" dirty="0">
                <a:latin typeface="Comic Sans MS" panose="030F0702030302020204" pitchFamily="66" charset="0"/>
              </a:rPr>
              <a:t>;</a:t>
            </a:r>
          </a:p>
        </p:txBody>
      </p:sp>
      <p:grpSp>
        <p:nvGrpSpPr>
          <p:cNvPr id="133166" name="Group 46"/>
          <p:cNvGrpSpPr>
            <a:grpSpLocks/>
          </p:cNvGrpSpPr>
          <p:nvPr/>
        </p:nvGrpSpPr>
        <p:grpSpPr bwMode="auto">
          <a:xfrm>
            <a:off x="827088" y="908050"/>
            <a:ext cx="3673475" cy="3133725"/>
            <a:chOff x="521" y="572"/>
            <a:chExt cx="2314" cy="1974"/>
          </a:xfrm>
        </p:grpSpPr>
        <p:sp>
          <p:nvSpPr>
            <p:cNvPr id="15392" name="Line 5"/>
            <p:cNvSpPr>
              <a:spLocks noChangeShapeType="1"/>
            </p:cNvSpPr>
            <p:nvPr/>
          </p:nvSpPr>
          <p:spPr bwMode="auto">
            <a:xfrm flipV="1">
              <a:off x="793" y="663"/>
              <a:ext cx="0" cy="16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5393" name="Group 40"/>
            <p:cNvGrpSpPr>
              <a:grpSpLocks/>
            </p:cNvGrpSpPr>
            <p:nvPr/>
          </p:nvGrpSpPr>
          <p:grpSpPr bwMode="auto">
            <a:xfrm>
              <a:off x="521" y="572"/>
              <a:ext cx="2314" cy="1974"/>
              <a:chOff x="521" y="572"/>
              <a:chExt cx="2314" cy="1974"/>
            </a:xfrm>
          </p:grpSpPr>
          <p:sp>
            <p:nvSpPr>
              <p:cNvPr id="15394" name="Line 16"/>
              <p:cNvSpPr>
                <a:spLocks noChangeShapeType="1"/>
              </p:cNvSpPr>
              <p:nvPr/>
            </p:nvSpPr>
            <p:spPr bwMode="auto">
              <a:xfrm flipV="1">
                <a:off x="793" y="890"/>
                <a:ext cx="1543" cy="11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5" name="Line 6"/>
              <p:cNvSpPr>
                <a:spLocks noChangeShapeType="1"/>
              </p:cNvSpPr>
              <p:nvPr/>
            </p:nvSpPr>
            <p:spPr bwMode="auto">
              <a:xfrm>
                <a:off x="793" y="2296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6" name="Text Box 7"/>
              <p:cNvSpPr txBox="1">
                <a:spLocks noChangeArrowheads="1"/>
              </p:cNvSpPr>
              <p:nvPr/>
            </p:nvSpPr>
            <p:spPr bwMode="auto">
              <a:xfrm>
                <a:off x="521" y="572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/>
                  <a:t>x</a:t>
                </a:r>
                <a:endParaRPr lang="el-GR" altLang="el-GR" sz="2000" b="1" i="1"/>
              </a:p>
            </p:txBody>
          </p:sp>
          <p:sp>
            <p:nvSpPr>
              <p:cNvPr id="15397" name="Text Box 8"/>
              <p:cNvSpPr txBox="1">
                <a:spLocks noChangeArrowheads="1"/>
              </p:cNvSpPr>
              <p:nvPr/>
            </p:nvSpPr>
            <p:spPr bwMode="auto">
              <a:xfrm>
                <a:off x="2608" y="2296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/>
                  <a:t>t</a:t>
                </a:r>
                <a:endParaRPr lang="el-GR" altLang="el-GR" sz="2000" b="1" i="1"/>
              </a:p>
            </p:txBody>
          </p:sp>
          <p:sp>
            <p:nvSpPr>
              <p:cNvPr id="15398" name="Text Box 9"/>
              <p:cNvSpPr txBox="1">
                <a:spLocks noChangeArrowheads="1"/>
              </p:cNvSpPr>
              <p:nvPr/>
            </p:nvSpPr>
            <p:spPr bwMode="auto">
              <a:xfrm>
                <a:off x="703" y="2296"/>
                <a:ext cx="1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/>
                  <a:t>0</a:t>
                </a:r>
                <a:endParaRPr lang="el-GR" altLang="el-GR" sz="1600"/>
              </a:p>
            </p:txBody>
          </p:sp>
          <p:sp>
            <p:nvSpPr>
              <p:cNvPr id="15399" name="Text Box 10"/>
              <p:cNvSpPr txBox="1">
                <a:spLocks noChangeArrowheads="1"/>
              </p:cNvSpPr>
              <p:nvPr/>
            </p:nvSpPr>
            <p:spPr bwMode="auto">
              <a:xfrm>
                <a:off x="521" y="1888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/>
                  <a:t>x</a:t>
                </a:r>
                <a:r>
                  <a:rPr lang="en-US" altLang="el-GR" b="1" baseline="-25000"/>
                  <a:t>0</a:t>
                </a:r>
                <a:endParaRPr lang="el-GR" altLang="el-GR" b="1"/>
              </a:p>
            </p:txBody>
          </p:sp>
        </p:grpSp>
      </p:grpSp>
      <p:grpSp>
        <p:nvGrpSpPr>
          <p:cNvPr id="133165" name="Group 45"/>
          <p:cNvGrpSpPr>
            <a:grpSpLocks/>
          </p:cNvGrpSpPr>
          <p:nvPr/>
        </p:nvGrpSpPr>
        <p:grpSpPr bwMode="auto">
          <a:xfrm>
            <a:off x="2411413" y="1778000"/>
            <a:ext cx="1292225" cy="876300"/>
            <a:chOff x="1519" y="1120"/>
            <a:chExt cx="814" cy="552"/>
          </a:xfrm>
        </p:grpSpPr>
        <p:sp>
          <p:nvSpPr>
            <p:cNvPr id="15385" name="Line 28"/>
            <p:cNvSpPr>
              <a:spLocks noChangeShapeType="1"/>
            </p:cNvSpPr>
            <p:nvPr/>
          </p:nvSpPr>
          <p:spPr bwMode="auto">
            <a:xfrm>
              <a:off x="1882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6" name="Line 29"/>
            <p:cNvSpPr>
              <a:spLocks noChangeShapeType="1"/>
            </p:cNvSpPr>
            <p:nvPr/>
          </p:nvSpPr>
          <p:spPr bwMode="auto">
            <a:xfrm flipH="1">
              <a:off x="1519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5387" name="Group 44"/>
            <p:cNvGrpSpPr>
              <a:grpSpLocks/>
            </p:cNvGrpSpPr>
            <p:nvPr/>
          </p:nvGrpSpPr>
          <p:grpSpPr bwMode="auto">
            <a:xfrm>
              <a:off x="1519" y="1162"/>
              <a:ext cx="814" cy="510"/>
              <a:chOff x="1519" y="1162"/>
              <a:chExt cx="814" cy="510"/>
            </a:xfrm>
          </p:grpSpPr>
          <p:sp>
            <p:nvSpPr>
              <p:cNvPr id="15390" name="Text Box 27"/>
              <p:cNvSpPr txBox="1">
                <a:spLocks noChangeArrowheads="1"/>
              </p:cNvSpPr>
              <p:nvPr/>
            </p:nvSpPr>
            <p:spPr bwMode="auto">
              <a:xfrm>
                <a:off x="1519" y="1480"/>
                <a:ext cx="49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b="1"/>
                  <a:t>Δ</a:t>
                </a:r>
                <a:r>
                  <a:rPr lang="en-US" altLang="el-GR" b="1" i="1"/>
                  <a:t>t</a:t>
                </a:r>
                <a:endParaRPr lang="el-GR" altLang="el-GR" b="1" i="1"/>
              </a:p>
            </p:txBody>
          </p:sp>
          <p:sp>
            <p:nvSpPr>
              <p:cNvPr id="15391" name="Text Box 30"/>
              <p:cNvSpPr txBox="1">
                <a:spLocks noChangeArrowheads="1"/>
              </p:cNvSpPr>
              <p:nvPr/>
            </p:nvSpPr>
            <p:spPr bwMode="auto">
              <a:xfrm rot="-5400000">
                <a:off x="2064" y="1162"/>
                <a:ext cx="27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600" b="1"/>
                  <a:t>Δ</a:t>
                </a:r>
                <a:r>
                  <a:rPr lang="en-US" altLang="el-GR" sz="1600" b="1" i="1"/>
                  <a:t>x</a:t>
                </a:r>
                <a:endParaRPr lang="el-GR" altLang="el-GR" sz="1600" b="1" i="1"/>
              </a:p>
            </p:txBody>
          </p:sp>
        </p:grpSp>
        <p:sp>
          <p:nvSpPr>
            <p:cNvPr id="15388" name="Line 31"/>
            <p:cNvSpPr>
              <a:spLocks noChangeShapeType="1"/>
            </p:cNvSpPr>
            <p:nvPr/>
          </p:nvSpPr>
          <p:spPr bwMode="auto">
            <a:xfrm flipV="1">
              <a:off x="2196" y="11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89" name="Line 32"/>
            <p:cNvSpPr>
              <a:spLocks noChangeShapeType="1"/>
            </p:cNvSpPr>
            <p:nvPr/>
          </p:nvSpPr>
          <p:spPr bwMode="auto">
            <a:xfrm>
              <a:off x="2196" y="134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3158" name="Text Box 38"/>
          <p:cNvSpPr txBox="1">
            <a:spLocks noChangeArrowheads="1"/>
          </p:cNvSpPr>
          <p:nvPr/>
        </p:nvSpPr>
        <p:spPr bwMode="auto">
          <a:xfrm>
            <a:off x="4498976" y="1124105"/>
            <a:ext cx="3744913" cy="188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/>
              <a:t>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ευθεία</a:t>
            </a:r>
            <a:r>
              <a:rPr lang="el-GR" altLang="el-GR" sz="2000" b="1" dirty="0"/>
              <a:t> της γραφικής παράστασης ως προς τον οριζόντιο άξονα (του χρόνου) σχηματίζει κλίση γωνίας </a:t>
            </a:r>
            <a:r>
              <a:rPr lang="el-GR" altLang="el-GR" sz="2000" b="1" i="1" dirty="0"/>
              <a:t>φ</a:t>
            </a:r>
            <a:r>
              <a:rPr lang="en-US" altLang="el-GR" sz="2000" b="1" dirty="0"/>
              <a:t>:  </a:t>
            </a:r>
            <a:r>
              <a:rPr lang="el-GR" altLang="el-GR" sz="2000" b="1" dirty="0"/>
              <a:t> </a:t>
            </a:r>
          </a:p>
        </p:txBody>
      </p:sp>
      <p:sp>
        <p:nvSpPr>
          <p:cNvPr id="133167" name="Text Box 47"/>
          <p:cNvSpPr txBox="1">
            <a:spLocks noChangeArrowheads="1"/>
          </p:cNvSpPr>
          <p:nvPr/>
        </p:nvSpPr>
        <p:spPr bwMode="auto">
          <a:xfrm>
            <a:off x="1116013" y="4264089"/>
            <a:ext cx="691237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Η</a:t>
            </a:r>
            <a:r>
              <a:rPr lang="el-GR" alt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κλίση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της ευθείας στη γραφική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παράσταση 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l-GR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–</a:t>
            </a:r>
            <a:r>
              <a:rPr lang="el-GR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l-GR" alt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αριθμητικά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είναι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ίση με το μέτρο της ταχύτητας,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δηλαδή όσο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μεγαλύτερη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η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κλίση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τόσο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μεγαλύτερη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η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ταχύτητα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l-GR" altLang="el-GR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827088" y="1484313"/>
            <a:ext cx="2667000" cy="2497137"/>
            <a:chOff x="827088" y="1484313"/>
            <a:chExt cx="2667000" cy="2497137"/>
          </a:xfrm>
        </p:grpSpPr>
        <p:grpSp>
          <p:nvGrpSpPr>
            <p:cNvPr id="133162" name="Group 42"/>
            <p:cNvGrpSpPr>
              <a:grpSpLocks/>
            </p:cNvGrpSpPr>
            <p:nvPr/>
          </p:nvGrpSpPr>
          <p:grpSpPr bwMode="auto">
            <a:xfrm>
              <a:off x="827088" y="1484313"/>
              <a:ext cx="2667000" cy="2497137"/>
              <a:chOff x="521" y="935"/>
              <a:chExt cx="1680" cy="1573"/>
            </a:xfrm>
          </p:grpSpPr>
          <p:sp>
            <p:nvSpPr>
              <p:cNvPr id="15372" name="Line 15"/>
              <p:cNvSpPr>
                <a:spLocks noChangeShapeType="1"/>
              </p:cNvSpPr>
              <p:nvPr/>
            </p:nvSpPr>
            <p:spPr bwMode="auto">
              <a:xfrm>
                <a:off x="1519" y="1480"/>
                <a:ext cx="1" cy="8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73" name="Text Box 13"/>
              <p:cNvSpPr txBox="1">
                <a:spLocks noChangeArrowheads="1"/>
              </p:cNvSpPr>
              <p:nvPr/>
            </p:nvSpPr>
            <p:spPr bwMode="auto">
              <a:xfrm>
                <a:off x="1338" y="2296"/>
                <a:ext cx="31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/>
                  <a:t>t</a:t>
                </a:r>
                <a:r>
                  <a:rPr lang="en-US" altLang="el-GR" sz="1600" b="1" baseline="-25000"/>
                  <a:t>1</a:t>
                </a:r>
                <a:endParaRPr lang="el-GR" altLang="el-GR" sz="1600" b="1"/>
              </a:p>
            </p:txBody>
          </p:sp>
          <p:sp>
            <p:nvSpPr>
              <p:cNvPr id="15374" name="Text Box 21"/>
              <p:cNvSpPr txBox="1">
                <a:spLocks noChangeArrowheads="1"/>
              </p:cNvSpPr>
              <p:nvPr/>
            </p:nvSpPr>
            <p:spPr bwMode="auto">
              <a:xfrm>
                <a:off x="1882" y="2296"/>
                <a:ext cx="31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/>
                  <a:t>t</a:t>
                </a:r>
                <a:r>
                  <a:rPr lang="en-US" altLang="el-GR" sz="1600" b="1" baseline="-25000"/>
                  <a:t>2</a:t>
                </a:r>
                <a:endParaRPr lang="el-GR" altLang="el-GR" sz="1600" b="1"/>
              </a:p>
            </p:txBody>
          </p:sp>
          <p:grpSp>
            <p:nvGrpSpPr>
              <p:cNvPr id="15375" name="Group 41"/>
              <p:cNvGrpSpPr>
                <a:grpSpLocks/>
              </p:cNvGrpSpPr>
              <p:nvPr/>
            </p:nvGrpSpPr>
            <p:grpSpPr bwMode="auto">
              <a:xfrm>
                <a:off x="521" y="935"/>
                <a:ext cx="1633" cy="1361"/>
                <a:chOff x="521" y="935"/>
                <a:chExt cx="1633" cy="1361"/>
              </a:xfrm>
            </p:grpSpPr>
            <p:sp>
              <p:nvSpPr>
                <p:cNvPr id="15376" name="Line 14"/>
                <p:cNvSpPr>
                  <a:spLocks noChangeShapeType="1"/>
                </p:cNvSpPr>
                <p:nvPr/>
              </p:nvSpPr>
              <p:spPr bwMode="auto">
                <a:xfrm>
                  <a:off x="793" y="1480"/>
                  <a:ext cx="122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5377" name="Line 18"/>
                <p:cNvSpPr>
                  <a:spLocks noChangeShapeType="1"/>
                </p:cNvSpPr>
                <p:nvPr/>
              </p:nvSpPr>
              <p:spPr bwMode="auto">
                <a:xfrm>
                  <a:off x="839" y="1117"/>
                  <a:ext cx="11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5378" name="Line 19"/>
                <p:cNvSpPr>
                  <a:spLocks noChangeShapeType="1"/>
                </p:cNvSpPr>
                <p:nvPr/>
              </p:nvSpPr>
              <p:spPr bwMode="auto">
                <a:xfrm>
                  <a:off x="2018" y="1117"/>
                  <a:ext cx="0" cy="117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537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21" y="1344"/>
                  <a:ext cx="31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600" b="1" i="1"/>
                    <a:t>x</a:t>
                  </a:r>
                  <a:r>
                    <a:rPr lang="en-US" altLang="el-GR" sz="1600" b="1" baseline="-25000"/>
                    <a:t>1</a:t>
                  </a:r>
                  <a:endParaRPr lang="el-GR" altLang="el-GR" sz="1600" b="1" baseline="-25000"/>
                </a:p>
              </p:txBody>
            </p:sp>
            <p:sp>
              <p:nvSpPr>
                <p:cNvPr id="1538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21" y="981"/>
                  <a:ext cx="31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600" b="1" i="1"/>
                    <a:t>x</a:t>
                  </a:r>
                  <a:r>
                    <a:rPr lang="en-US" altLang="el-GR" sz="1600" b="1" baseline="-25000"/>
                    <a:t>2</a:t>
                  </a:r>
                  <a:endParaRPr lang="el-GR" altLang="el-GR" sz="1600" b="1" baseline="-25000"/>
                </a:p>
              </p:txBody>
            </p:sp>
            <p:sp>
              <p:nvSpPr>
                <p:cNvPr id="1538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972" y="1344"/>
                  <a:ext cx="13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1600" b="1"/>
                    <a:t>Γ</a:t>
                  </a:r>
                </a:p>
              </p:txBody>
            </p:sp>
            <p:sp>
              <p:nvSpPr>
                <p:cNvPr id="1538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338" y="1298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1600" b="1"/>
                    <a:t>Α</a:t>
                  </a:r>
                  <a:endParaRPr lang="en-US" altLang="el-GR" sz="1600" b="1"/>
                </a:p>
              </p:txBody>
            </p:sp>
            <p:sp>
              <p:nvSpPr>
                <p:cNvPr id="1538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882" y="935"/>
                  <a:ext cx="27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1600" b="1"/>
                    <a:t>Β</a:t>
                  </a:r>
                  <a:endParaRPr lang="en-US" altLang="el-GR" sz="1600" b="1"/>
                </a:p>
              </p:txBody>
            </p:sp>
            <p:sp>
              <p:nvSpPr>
                <p:cNvPr id="1538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670" y="1296"/>
                  <a:ext cx="272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b="1" i="1" dirty="0"/>
                    <a:t>φ</a:t>
                  </a:r>
                  <a:endParaRPr lang="en-US" altLang="el-GR" b="1" i="1" dirty="0"/>
                </a:p>
              </p:txBody>
            </p:sp>
          </p:grpSp>
        </p:grpSp>
        <p:sp>
          <p:nvSpPr>
            <p:cNvPr id="2" name="Τόξο 1"/>
            <p:cNvSpPr/>
            <p:nvPr/>
          </p:nvSpPr>
          <p:spPr>
            <a:xfrm>
              <a:off x="2654301" y="2060575"/>
              <a:ext cx="289719" cy="482600"/>
            </a:xfrm>
            <a:prstGeom prst="arc">
              <a:avLst>
                <a:gd name="adj1" fmla="val 16873112"/>
                <a:gd name="adj2" fmla="val 9371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02825" y="3248613"/>
                <a:ext cx="1930089" cy="4416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κλίση</a:t>
                </a:r>
                <a:r>
                  <a:rPr lang="el-GR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= </a:t>
                </a:r>
                <a:r>
                  <a:rPr lang="el-GR" b="1" dirty="0" err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εφ</a:t>
                </a:r>
                <a:r>
                  <a:rPr lang="el-GR" b="1" i="1" dirty="0" err="1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φ</a:t>
                </a:r>
                <a:r>
                  <a:rPr lang="el-GR" b="1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𝚩𝚪</m:t>
                        </m:r>
                      </m:num>
                      <m:den>
                        <m:r>
                          <a:rPr lang="el-GR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𝚨𝚪</m:t>
                        </m:r>
                      </m:den>
                    </m:f>
                  </m:oMath>
                </a14:m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825" y="3248613"/>
                <a:ext cx="1930089" cy="441659"/>
              </a:xfrm>
              <a:prstGeom prst="rect">
                <a:avLst/>
              </a:prstGeom>
              <a:blipFill>
                <a:blip r:embed="rId2"/>
                <a:stretch>
                  <a:fillRect l="-7911" b="-2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92118" y="3165475"/>
                <a:ext cx="1172309" cy="577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l-GR" sz="20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𝝊</m:t>
                      </m:r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118" y="3165475"/>
                <a:ext cx="1172309" cy="577338"/>
              </a:xfrm>
              <a:prstGeom prst="rect">
                <a:avLst/>
              </a:prstGeom>
              <a:blipFill>
                <a:blip r:embed="rId3"/>
                <a:stretch>
                  <a:fillRect r="-5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6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/>
      <p:bldP spid="133158" grpId="0"/>
      <p:bldP spid="133167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3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5F499-6A28-4519-BCEA-AD6110C41B49}" type="slidenum">
              <a:rPr lang="el-GR" altLang="el-GR"/>
              <a:pPr>
                <a:defRPr/>
              </a:pPr>
              <a:t>17</a:t>
            </a:fld>
            <a:endParaRPr lang="el-GR" altLang="el-GR"/>
          </a:p>
        </p:txBody>
      </p:sp>
      <p:grpSp>
        <p:nvGrpSpPr>
          <p:cNvPr id="136239" name="Group 47"/>
          <p:cNvGrpSpPr>
            <a:grpSpLocks/>
          </p:cNvGrpSpPr>
          <p:nvPr/>
        </p:nvGrpSpPr>
        <p:grpSpPr bwMode="auto">
          <a:xfrm>
            <a:off x="1187450" y="260350"/>
            <a:ext cx="3313113" cy="2808288"/>
            <a:chOff x="748" y="164"/>
            <a:chExt cx="2087" cy="1769"/>
          </a:xfrm>
        </p:grpSpPr>
        <p:sp>
          <p:nvSpPr>
            <p:cNvPr id="16410" name="Text Box 13"/>
            <p:cNvSpPr txBox="1">
              <a:spLocks noChangeArrowheads="1"/>
            </p:cNvSpPr>
            <p:nvPr/>
          </p:nvSpPr>
          <p:spPr bwMode="auto">
            <a:xfrm>
              <a:off x="1837" y="1434"/>
              <a:ext cx="3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/>
                <a:t>t</a:t>
              </a:r>
              <a:r>
                <a:rPr lang="el-GR" altLang="el-GR" sz="1600" b="1" baseline="-25000"/>
                <a:t>0</a:t>
              </a:r>
              <a:endParaRPr lang="el-GR" altLang="el-GR" sz="1600" b="1"/>
            </a:p>
          </p:txBody>
        </p:sp>
        <p:grpSp>
          <p:nvGrpSpPr>
            <p:cNvPr id="16411" name="Group 30"/>
            <p:cNvGrpSpPr>
              <a:grpSpLocks/>
            </p:cNvGrpSpPr>
            <p:nvPr/>
          </p:nvGrpSpPr>
          <p:grpSpPr bwMode="auto">
            <a:xfrm>
              <a:off x="748" y="164"/>
              <a:ext cx="2087" cy="1769"/>
              <a:chOff x="1655" y="210"/>
              <a:chExt cx="2087" cy="1769"/>
            </a:xfrm>
          </p:grpSpPr>
          <p:sp>
            <p:nvSpPr>
              <p:cNvPr id="16412" name="Text Box 12"/>
              <p:cNvSpPr txBox="1">
                <a:spLocks noChangeArrowheads="1"/>
              </p:cNvSpPr>
              <p:nvPr/>
            </p:nvSpPr>
            <p:spPr bwMode="auto">
              <a:xfrm>
                <a:off x="1655" y="663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/>
                  <a:t>x</a:t>
                </a:r>
                <a:r>
                  <a:rPr lang="el-GR" altLang="el-GR" sz="1600" b="1" baseline="-25000"/>
                  <a:t>0</a:t>
                </a:r>
              </a:p>
            </p:txBody>
          </p:sp>
          <p:grpSp>
            <p:nvGrpSpPr>
              <p:cNvPr id="16413" name="Group 29"/>
              <p:cNvGrpSpPr>
                <a:grpSpLocks/>
              </p:cNvGrpSpPr>
              <p:nvPr/>
            </p:nvGrpSpPr>
            <p:grpSpPr bwMode="auto">
              <a:xfrm>
                <a:off x="1655" y="210"/>
                <a:ext cx="2087" cy="1769"/>
                <a:chOff x="1655" y="210"/>
                <a:chExt cx="2087" cy="1769"/>
              </a:xfrm>
            </p:grpSpPr>
            <p:sp>
              <p:nvSpPr>
                <p:cNvPr id="1641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1927" y="255"/>
                  <a:ext cx="1" cy="172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415" name="Line 6"/>
                <p:cNvSpPr>
                  <a:spLocks noChangeShapeType="1"/>
                </p:cNvSpPr>
                <p:nvPr/>
              </p:nvSpPr>
              <p:spPr bwMode="auto">
                <a:xfrm>
                  <a:off x="1927" y="1480"/>
                  <a:ext cx="177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641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55" y="210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2000" b="1" i="1"/>
                    <a:t>x</a:t>
                  </a:r>
                  <a:endParaRPr lang="el-GR" altLang="el-GR" sz="2000" b="1" i="1"/>
                </a:p>
              </p:txBody>
            </p:sp>
            <p:sp>
              <p:nvSpPr>
                <p:cNvPr id="1641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515" y="1480"/>
                  <a:ext cx="22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2000" b="1" i="1"/>
                    <a:t>t</a:t>
                  </a:r>
                  <a:endParaRPr lang="el-GR" altLang="el-GR" sz="2000" b="1" i="1"/>
                </a:p>
              </p:txBody>
            </p:sp>
            <p:sp>
              <p:nvSpPr>
                <p:cNvPr id="1641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746" y="1389"/>
                  <a:ext cx="18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600"/>
                    <a:t>0</a:t>
                  </a:r>
                  <a:endParaRPr lang="el-GR" altLang="el-GR" sz="1600"/>
                </a:p>
              </p:txBody>
            </p:sp>
            <p:sp>
              <p:nvSpPr>
                <p:cNvPr id="16419" name="Line 16"/>
                <p:cNvSpPr>
                  <a:spLocks noChangeShapeType="1"/>
                </p:cNvSpPr>
                <p:nvPr/>
              </p:nvSpPr>
              <p:spPr bwMode="auto">
                <a:xfrm>
                  <a:off x="1927" y="799"/>
                  <a:ext cx="953" cy="68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136216" name="Group 24"/>
          <p:cNvGrpSpPr>
            <a:grpSpLocks/>
          </p:cNvGrpSpPr>
          <p:nvPr/>
        </p:nvGrpSpPr>
        <p:grpSpPr bwMode="auto">
          <a:xfrm>
            <a:off x="2700338" y="1843088"/>
            <a:ext cx="936625" cy="503237"/>
            <a:chOff x="2608" y="1207"/>
            <a:chExt cx="590" cy="317"/>
          </a:xfrm>
        </p:grpSpPr>
        <p:sp>
          <p:nvSpPr>
            <p:cNvPr id="16408" name="Text Box 21"/>
            <p:cNvSpPr txBox="1">
              <a:spLocks noChangeArrowheads="1"/>
            </p:cNvSpPr>
            <p:nvPr/>
          </p:nvSpPr>
          <p:spPr bwMode="auto">
            <a:xfrm>
              <a:off x="2789" y="1207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/>
                <a:t>ω</a:t>
              </a:r>
              <a:endParaRPr lang="el-GR" altLang="el-GR" sz="1600" b="1"/>
            </a:p>
          </p:txBody>
        </p:sp>
        <p:sp>
          <p:nvSpPr>
            <p:cNvPr id="16409" name="Arc 23"/>
            <p:cNvSpPr>
              <a:spLocks/>
            </p:cNvSpPr>
            <p:nvPr/>
          </p:nvSpPr>
          <p:spPr bwMode="auto">
            <a:xfrm>
              <a:off x="2608" y="1207"/>
              <a:ext cx="590" cy="317"/>
            </a:xfrm>
            <a:custGeom>
              <a:avLst/>
              <a:gdLst>
                <a:gd name="T0" fmla="*/ 0 w 34200"/>
                <a:gd name="T1" fmla="*/ 62 h 21600"/>
                <a:gd name="T2" fmla="*/ 590 w 34200"/>
                <a:gd name="T3" fmla="*/ 272 h 21600"/>
                <a:gd name="T4" fmla="*/ 221 w 34200"/>
                <a:gd name="T5" fmla="*/ 31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200" h="21600" fill="none" extrusionOk="0">
                  <a:moveTo>
                    <a:pt x="-1" y="4213"/>
                  </a:moveTo>
                  <a:cubicBezTo>
                    <a:pt x="3712" y="1476"/>
                    <a:pt x="8204" y="0"/>
                    <a:pt x="12817" y="0"/>
                  </a:cubicBezTo>
                  <a:cubicBezTo>
                    <a:pt x="23567" y="0"/>
                    <a:pt x="32681" y="7906"/>
                    <a:pt x="34200" y="18548"/>
                  </a:cubicBezTo>
                </a:path>
                <a:path w="34200" h="21600" stroke="0" extrusionOk="0">
                  <a:moveTo>
                    <a:pt x="-1" y="4213"/>
                  </a:moveTo>
                  <a:cubicBezTo>
                    <a:pt x="3712" y="1476"/>
                    <a:pt x="8204" y="0"/>
                    <a:pt x="12817" y="0"/>
                  </a:cubicBezTo>
                  <a:cubicBezTo>
                    <a:pt x="23567" y="0"/>
                    <a:pt x="32681" y="7906"/>
                    <a:pt x="34200" y="18548"/>
                  </a:cubicBezTo>
                  <a:lnTo>
                    <a:pt x="12817" y="21600"/>
                  </a:lnTo>
                  <a:lnTo>
                    <a:pt x="-1" y="42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36218" name="Group 26"/>
          <p:cNvGrpSpPr>
            <a:grpSpLocks/>
          </p:cNvGrpSpPr>
          <p:nvPr/>
        </p:nvGrpSpPr>
        <p:grpSpPr bwMode="auto">
          <a:xfrm>
            <a:off x="2205038" y="1862138"/>
            <a:ext cx="566737" cy="390525"/>
            <a:chOff x="2296" y="1219"/>
            <a:chExt cx="357" cy="246"/>
          </a:xfrm>
        </p:grpSpPr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2426" y="1253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/>
                <a:t>φ</a:t>
              </a:r>
              <a:endParaRPr lang="el-GR" altLang="el-GR" sz="1600" b="1"/>
            </a:p>
          </p:txBody>
        </p:sp>
        <p:sp>
          <p:nvSpPr>
            <p:cNvPr id="16407" name="Arc 25"/>
            <p:cNvSpPr>
              <a:spLocks/>
            </p:cNvSpPr>
            <p:nvPr/>
          </p:nvSpPr>
          <p:spPr bwMode="auto">
            <a:xfrm rot="-7161115">
              <a:off x="2346" y="1169"/>
              <a:ext cx="196" cy="295"/>
            </a:xfrm>
            <a:custGeom>
              <a:avLst/>
              <a:gdLst>
                <a:gd name="T0" fmla="*/ 0 w 20700"/>
                <a:gd name="T1" fmla="*/ 0 h 21600"/>
                <a:gd name="T2" fmla="*/ 196 w 20700"/>
                <a:gd name="T3" fmla="*/ 211 h 21600"/>
                <a:gd name="T4" fmla="*/ 0 w 20700"/>
                <a:gd name="T5" fmla="*/ 29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700" h="21600" fill="none" extrusionOk="0">
                  <a:moveTo>
                    <a:pt x="0" y="0"/>
                  </a:moveTo>
                  <a:cubicBezTo>
                    <a:pt x="9552" y="0"/>
                    <a:pt x="17971" y="6275"/>
                    <a:pt x="20700" y="15429"/>
                  </a:cubicBezTo>
                </a:path>
                <a:path w="20700" h="21600" stroke="0" extrusionOk="0">
                  <a:moveTo>
                    <a:pt x="0" y="0"/>
                  </a:moveTo>
                  <a:cubicBezTo>
                    <a:pt x="9552" y="0"/>
                    <a:pt x="17971" y="6275"/>
                    <a:pt x="20700" y="15429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6219" name="Text Box 27"/>
          <p:cNvSpPr txBox="1">
            <a:spLocks noChangeArrowheads="1"/>
          </p:cNvSpPr>
          <p:nvPr/>
        </p:nvSpPr>
        <p:spPr bwMode="auto">
          <a:xfrm>
            <a:off x="2230436" y="71250"/>
            <a:ext cx="5327650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Μελέτη της κίνησης που περιγράφεται στην παρακάτω γραφική παράσταση  </a:t>
            </a:r>
            <a:r>
              <a:rPr lang="en-US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US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36225" name="Text Box 33"/>
          <p:cNvSpPr txBox="1">
            <a:spLocks noChangeArrowheads="1"/>
          </p:cNvSpPr>
          <p:nvPr/>
        </p:nvSpPr>
        <p:spPr bwMode="auto">
          <a:xfrm>
            <a:off x="2439988" y="3098742"/>
            <a:ext cx="63009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b="1" dirty="0"/>
              <a:t>Στη συνέχεια κινείται στην ίδια κατεύθυνση και τη στιγμή </a:t>
            </a:r>
            <a:r>
              <a:rPr lang="en-US" altLang="el-GR" sz="1800" b="1" i="1" dirty="0"/>
              <a:t>t</a:t>
            </a:r>
            <a:r>
              <a:rPr lang="en-US" altLang="el-GR" sz="1800" b="1" baseline="-25000" dirty="0"/>
              <a:t>1</a:t>
            </a:r>
            <a:r>
              <a:rPr lang="en-US" altLang="el-GR" sz="1800" b="1" dirty="0"/>
              <a:t> </a:t>
            </a:r>
            <a:r>
              <a:rPr lang="el-GR" altLang="el-GR" sz="1800" b="1" dirty="0"/>
              <a:t>φτάνει στη θέση </a:t>
            </a:r>
            <a:r>
              <a:rPr lang="en-US" altLang="el-GR" sz="1800" b="1" i="1" dirty="0"/>
              <a:t>x</a:t>
            </a:r>
            <a:r>
              <a:rPr lang="en-US" altLang="el-GR" sz="1800" b="1" baseline="-25000" dirty="0"/>
              <a:t>1</a:t>
            </a:r>
            <a:r>
              <a:rPr lang="en-US" altLang="el-GR" sz="1800" b="1" dirty="0"/>
              <a:t>&lt;0.</a:t>
            </a:r>
            <a:r>
              <a:rPr lang="el-GR" altLang="el-GR" sz="1800" b="1" dirty="0"/>
              <a:t>  </a:t>
            </a:r>
            <a:endParaRPr lang="en-US" altLang="el-GR" sz="1800" b="1" baseline="-25000" dirty="0"/>
          </a:p>
        </p:txBody>
      </p:sp>
      <p:sp>
        <p:nvSpPr>
          <p:cNvPr id="136229" name="Text Box 37"/>
          <p:cNvSpPr txBox="1">
            <a:spLocks noChangeArrowheads="1"/>
          </p:cNvSpPr>
          <p:nvPr/>
        </p:nvSpPr>
        <p:spPr bwMode="auto">
          <a:xfrm>
            <a:off x="1908175" y="4149725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Υπολογισμός της (σταθερής) ταχύτητας </a:t>
            </a:r>
            <a:r>
              <a:rPr lang="el-GR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alt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6233" name="Text Box 41"/>
          <p:cNvSpPr txBox="1">
            <a:spLocks noChangeArrowheads="1"/>
          </p:cNvSpPr>
          <p:nvPr/>
        </p:nvSpPr>
        <p:spPr bwMode="auto">
          <a:xfrm>
            <a:off x="2626148" y="4619752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l-GR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εφ</a:t>
            </a:r>
            <a:r>
              <a:rPr lang="el-GR" alt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ω</a:t>
            </a:r>
            <a:endParaRPr lang="en-US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6235" name="Text Box 43"/>
          <p:cNvSpPr txBox="1">
            <a:spLocks noChangeArrowheads="1"/>
          </p:cNvSpPr>
          <p:nvPr/>
        </p:nvSpPr>
        <p:spPr bwMode="auto">
          <a:xfrm>
            <a:off x="3992986" y="4619752"/>
            <a:ext cx="1296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l-GR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εφ</a:t>
            </a:r>
            <a:r>
              <a:rPr lang="el-GR" altLang="el-GR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</a:t>
            </a:r>
            <a:endParaRPr lang="en-US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6245" name="Group 53"/>
          <p:cNvGrpSpPr>
            <a:grpSpLocks/>
          </p:cNvGrpSpPr>
          <p:nvPr/>
        </p:nvGrpSpPr>
        <p:grpSpPr bwMode="auto">
          <a:xfrm>
            <a:off x="1187450" y="2276475"/>
            <a:ext cx="3027363" cy="623888"/>
            <a:chOff x="748" y="1434"/>
            <a:chExt cx="1907" cy="393"/>
          </a:xfrm>
        </p:grpSpPr>
        <p:sp>
          <p:nvSpPr>
            <p:cNvPr id="16401" name="Line 48"/>
            <p:cNvSpPr>
              <a:spLocks noChangeShapeType="1"/>
            </p:cNvSpPr>
            <p:nvPr/>
          </p:nvSpPr>
          <p:spPr bwMode="auto">
            <a:xfrm flipH="1">
              <a:off x="1020" y="1751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02" name="Line 49"/>
            <p:cNvSpPr>
              <a:spLocks noChangeShapeType="1"/>
            </p:cNvSpPr>
            <p:nvPr/>
          </p:nvSpPr>
          <p:spPr bwMode="auto">
            <a:xfrm flipV="1">
              <a:off x="2381" y="143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03" name="Text Box 50"/>
            <p:cNvSpPr txBox="1">
              <a:spLocks noChangeArrowheads="1"/>
            </p:cNvSpPr>
            <p:nvPr/>
          </p:nvSpPr>
          <p:spPr bwMode="auto">
            <a:xfrm>
              <a:off x="748" y="1615"/>
              <a:ext cx="31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/>
                <a:t>x</a:t>
              </a:r>
              <a:r>
                <a:rPr lang="el-GR" altLang="el-GR" sz="1600" b="1" baseline="-25000"/>
                <a:t>1</a:t>
              </a:r>
            </a:p>
          </p:txBody>
        </p:sp>
        <p:sp>
          <p:nvSpPr>
            <p:cNvPr id="16404" name="Text Box 51"/>
            <p:cNvSpPr txBox="1">
              <a:spLocks noChangeArrowheads="1"/>
            </p:cNvSpPr>
            <p:nvPr/>
          </p:nvSpPr>
          <p:spPr bwMode="auto">
            <a:xfrm>
              <a:off x="2336" y="1434"/>
              <a:ext cx="3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/>
                <a:t>t</a:t>
              </a:r>
              <a:r>
                <a:rPr lang="el-GR" altLang="el-GR" sz="1600" b="1" i="1" baseline="-25000"/>
                <a:t>1</a:t>
              </a:r>
              <a:endParaRPr lang="el-GR" altLang="el-GR" sz="1600" b="1" baseline="-25000"/>
            </a:p>
          </p:txBody>
        </p:sp>
        <p:sp>
          <p:nvSpPr>
            <p:cNvPr id="16405" name="Line 52"/>
            <p:cNvSpPr>
              <a:spLocks noChangeShapeType="1"/>
            </p:cNvSpPr>
            <p:nvPr/>
          </p:nvSpPr>
          <p:spPr bwMode="auto">
            <a:xfrm>
              <a:off x="1973" y="1434"/>
              <a:ext cx="408" cy="3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6247" name="Rectangle 55"/>
          <p:cNvSpPr>
            <a:spLocks noChangeArrowheads="1"/>
          </p:cNvSpPr>
          <p:nvPr/>
        </p:nvSpPr>
        <p:spPr bwMode="auto">
          <a:xfrm>
            <a:off x="4440554" y="930129"/>
            <a:ext cx="451993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1800" b="1" dirty="0"/>
              <a:t>Τη στιγμή </a:t>
            </a:r>
            <a:r>
              <a:rPr lang="en-US" altLang="el-GR" sz="1800" b="1" i="1" dirty="0"/>
              <a:t>t</a:t>
            </a:r>
            <a:r>
              <a:rPr lang="el-GR" altLang="el-GR" sz="1800" b="1" dirty="0"/>
              <a:t>=0</a:t>
            </a:r>
            <a:r>
              <a:rPr lang="en-US" altLang="el-GR" sz="1800" b="1" dirty="0"/>
              <a:t> </a:t>
            </a:r>
            <a:r>
              <a:rPr lang="el-GR" altLang="el-GR" sz="1800" b="1" dirty="0"/>
              <a:t>το κινητό ξεκινά το </a:t>
            </a:r>
            <a:r>
              <a:rPr lang="en-US" altLang="el-GR" sz="1800" b="1" dirty="0"/>
              <a:t>"</a:t>
            </a:r>
            <a:r>
              <a:rPr lang="el-GR" altLang="el-GR" sz="1800" b="1" dirty="0"/>
              <a:t>ταξίδι</a:t>
            </a:r>
            <a:r>
              <a:rPr lang="en-US" altLang="el-GR" sz="1800" b="1" dirty="0"/>
              <a:t>"</a:t>
            </a:r>
            <a:r>
              <a:rPr lang="el-GR" altLang="el-GR" sz="1800" b="1" dirty="0"/>
              <a:t> από τη θέση </a:t>
            </a:r>
            <a:r>
              <a:rPr lang="en-US" altLang="el-GR" sz="1800" b="1" i="1" dirty="0"/>
              <a:t>x</a:t>
            </a:r>
            <a:r>
              <a:rPr lang="en-US" altLang="el-GR" sz="1800" b="1" baseline="-25000" dirty="0"/>
              <a:t>0</a:t>
            </a:r>
            <a:r>
              <a:rPr lang="el-GR" altLang="el-GR" sz="1800" b="1" dirty="0"/>
              <a:t>&gt;0</a:t>
            </a:r>
            <a:r>
              <a:rPr lang="en-US" altLang="el-GR" sz="1800" b="1" dirty="0"/>
              <a:t>. </a:t>
            </a:r>
            <a:r>
              <a:rPr lang="el-GR" altLang="el-GR" sz="1800" b="1" dirty="0"/>
              <a:t>Καθώς περνά ο χρόνος, το κινητό κινείται προς τη θέση </a:t>
            </a:r>
            <a:r>
              <a:rPr lang="en-US" altLang="el-GR" sz="1800" b="1" i="1" dirty="0"/>
              <a:t>x</a:t>
            </a:r>
            <a:r>
              <a:rPr lang="en-US" altLang="el-GR" sz="1800" b="1" dirty="0"/>
              <a:t>=0 (</a:t>
            </a:r>
            <a:r>
              <a:rPr lang="el-GR" altLang="el-GR" sz="1800" b="1" dirty="0"/>
              <a:t>αρνητική κατεύθυνση)</a:t>
            </a:r>
            <a:r>
              <a:rPr lang="en-US" altLang="el-GR" sz="1800" b="1" dirty="0"/>
              <a:t>, </a:t>
            </a:r>
            <a:r>
              <a:rPr lang="el-GR" altLang="el-GR" sz="1800" b="1" dirty="0"/>
              <a:t>όπου φτάνει τη στιγμή </a:t>
            </a:r>
            <a:r>
              <a:rPr lang="el-GR" altLang="el-GR" sz="1800" b="1" i="1" dirty="0"/>
              <a:t>t</a:t>
            </a:r>
            <a:r>
              <a:rPr lang="en-US" altLang="el-GR" sz="1800" b="1" baseline="-25000" dirty="0"/>
              <a:t>0</a:t>
            </a:r>
            <a:r>
              <a:rPr lang="en-US" altLang="el-GR" sz="1800" b="1" dirty="0"/>
              <a:t>.</a:t>
            </a:r>
          </a:p>
        </p:txBody>
      </p:sp>
      <p:sp>
        <p:nvSpPr>
          <p:cNvPr id="136248" name="Text Box 56"/>
          <p:cNvSpPr txBox="1">
            <a:spLocks noChangeArrowheads="1"/>
          </p:cNvSpPr>
          <p:nvPr/>
        </p:nvSpPr>
        <p:spPr bwMode="auto">
          <a:xfrm>
            <a:off x="1880721" y="5109855"/>
            <a:ext cx="54721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Από το πρόσημο της ταχύτητας προκύπτει η κατεύθυνση κίνησης του κινητού.</a:t>
            </a:r>
            <a:endParaRPr lang="en-US" altLang="el-GR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73304" y="4476234"/>
                <a:ext cx="1241494" cy="79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04" y="4476234"/>
                <a:ext cx="1241494" cy="7923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6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9" grpId="0"/>
      <p:bldP spid="136225" grpId="0"/>
      <p:bldP spid="136229" grpId="0"/>
      <p:bldP spid="136233" grpId="0"/>
      <p:bldP spid="136235" grpId="0"/>
      <p:bldP spid="136247" grpId="0"/>
      <p:bldP spid="13624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25556-3334-4100-A4FD-B58F6FD9CC33}" type="slidenum">
              <a:rPr lang="el-GR" altLang="el-GR"/>
              <a:pPr>
                <a:defRPr/>
              </a:pPr>
              <a:t>18</a:t>
            </a:fld>
            <a:endParaRPr lang="el-GR" altLang="el-GR"/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116013" y="1196975"/>
            <a:ext cx="71278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hlinkClick r:id="rId2"/>
              </a:rPr>
              <a:t>Μελέτη της Ευθύγραμμης Ομαλής Κίνησης με την προσομοίωση</a:t>
            </a:r>
            <a:r>
              <a:rPr lang="en-US" altLang="el-GR" sz="2000" b="1" dirty="0">
                <a:hlinkClick r:id="rId2"/>
              </a:rPr>
              <a:t> </a:t>
            </a:r>
            <a:r>
              <a:rPr lang="el-GR" altLang="el-GR" sz="2000" b="1" dirty="0">
                <a:hlinkClick r:id="rId2"/>
              </a:rPr>
              <a:t>του </a:t>
            </a:r>
            <a:r>
              <a:rPr lang="en-US" altLang="el-GR" sz="2000" b="1" dirty="0" err="1">
                <a:hlinkClick r:id="rId2"/>
              </a:rPr>
              <a:t>Seilias</a:t>
            </a:r>
            <a:r>
              <a:rPr lang="en-US" altLang="el-GR" sz="2000" b="1" dirty="0">
                <a:hlinkClick r:id="rId2"/>
              </a:rPr>
              <a:t> (</a:t>
            </a:r>
            <a:r>
              <a:rPr lang="el-GR" altLang="el-GR" sz="2000" b="1" dirty="0">
                <a:hlinkClick r:id="rId2"/>
              </a:rPr>
              <a:t>Ηλίας </a:t>
            </a:r>
            <a:r>
              <a:rPr lang="el-GR" altLang="el-GR" sz="2000" b="1" dirty="0" err="1">
                <a:hlinkClick r:id="rId2"/>
              </a:rPr>
              <a:t>Σιτσανλής</a:t>
            </a:r>
            <a:r>
              <a:rPr lang="el-GR" altLang="el-GR" sz="2000" b="1" dirty="0">
                <a:hlinkClick r:id="rId2"/>
              </a:rPr>
              <a:t>)</a:t>
            </a:r>
            <a:r>
              <a:rPr lang="en-US" altLang="el-GR" sz="2000" b="1" dirty="0">
                <a:hlinkClick r:id="rId2"/>
              </a:rPr>
              <a:t>.</a:t>
            </a:r>
            <a:endParaRPr lang="en-US" alt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23094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12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09272-3BE8-47A5-B7D8-F1825B96F23D}" type="slidenum">
              <a:rPr lang="el-GR" altLang="el-GR"/>
              <a:pPr>
                <a:defRPr/>
              </a:pPr>
              <a:t>19</a:t>
            </a:fld>
            <a:endParaRPr lang="el-GR" altLang="el-GR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583648" y="214135"/>
            <a:ext cx="6192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Μέση (αριθμητική) ταχύτητα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902768" y="2302251"/>
            <a:ext cx="66960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μέση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(αριθμητική)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ταχύτητα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έχει εφαρμογή στην καθημερινή ζωή</a:t>
            </a:r>
            <a:r>
              <a:rPr lang="en-US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και δείχνει την ταχύτητα που θα είχε το κινητό, αν έκανε 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σύνολο της διαδρομής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με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σταθερή ταχύτητα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53" name="Text Box 9"/>
              <p:cNvSpPr txBox="1">
                <a:spLocks noChangeArrowheads="1"/>
              </p:cNvSpPr>
              <p:nvPr/>
            </p:nvSpPr>
            <p:spPr bwMode="auto">
              <a:xfrm>
                <a:off x="755576" y="4221162"/>
                <a:ext cx="5655354" cy="2018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>
                    <a:latin typeface="Comic Sans MS" panose="030F0702030302020204" pitchFamily="66" charset="0"/>
                  </a:rPr>
                  <a:t>Η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μέση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(αριθμητική)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ταχύτητα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alt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altLang="el-GR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b="1" dirty="0">
                    <a:latin typeface="Comic Sans MS" panose="030F0702030302020204" pitchFamily="66" charset="0"/>
                  </a:rPr>
                  <a:t>(ή </a:t>
                </a:r>
                <a:r>
                  <a:rPr lang="el-GR" altLang="el-GR" sz="2000" b="1" i="1" dirty="0">
                    <a:latin typeface="Comic Sans MS" panose="030F0702030302020204" pitchFamily="66" charset="0"/>
                  </a:rPr>
                  <a:t>υ</a:t>
                </a:r>
                <a:r>
                  <a:rPr lang="el-GR" altLang="el-GR" sz="2000" b="1" baseline="-25000" dirty="0">
                    <a:latin typeface="Comic Sans MS" panose="030F0702030302020204" pitchFamily="66" charset="0"/>
                  </a:rPr>
                  <a:t>μ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) του κινητού είναι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μονόμετρο μέγεθος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και ισούται με το πηλίκο του διαστήματος </a:t>
                </a:r>
                <a:r>
                  <a:rPr lang="en-US" alt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s</a:t>
                </a:r>
                <a:r>
                  <a:rPr lang="el-GR" altLang="el-GR" sz="2000" b="1" baseline="-250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ολ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που διανύει το κινητό σε χρόνο</a:t>
                </a:r>
                <a:r>
                  <a:rPr lang="en-US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alt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r>
                  <a:rPr lang="el-GR" altLang="el-GR" sz="2000" b="1" baseline="-250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ολ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προς το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 χρόνο αυτό.  </a:t>
                </a:r>
              </a:p>
            </p:txBody>
          </p:sp>
        </mc:Choice>
        <mc:Fallback xmlns="">
          <p:sp>
            <p:nvSpPr>
              <p:cNvPr id="10855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4221162"/>
                <a:ext cx="5655354" cy="2018566"/>
              </a:xfrm>
              <a:prstGeom prst="rect">
                <a:avLst/>
              </a:prstGeom>
              <a:blipFill rotWithShape="1">
                <a:blip r:embed="rId3"/>
                <a:stretch>
                  <a:fillRect l="-1185" r="-1078" b="-30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556" name="AutoShape 12"/>
          <p:cNvSpPr>
            <a:spLocks noChangeArrowheads="1"/>
          </p:cNvSpPr>
          <p:nvPr/>
        </p:nvSpPr>
        <p:spPr bwMode="auto">
          <a:xfrm>
            <a:off x="4932040" y="737356"/>
            <a:ext cx="2410013" cy="891444"/>
          </a:xfrm>
          <a:prstGeom prst="cloudCallout">
            <a:avLst>
              <a:gd name="adj1" fmla="val 74600"/>
              <a:gd name="adj2" fmla="val 369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l-GR" altLang="el-GR" sz="1600" b="1" dirty="0"/>
              <a:t>Άλλη ταχύτητα αυτή πάλι;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0931"/>
            <a:ext cx="792088" cy="11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82155" y="4707865"/>
                <a:ext cx="1670265" cy="908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𝛐𝛌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155" y="4707865"/>
                <a:ext cx="1670265" cy="908903"/>
              </a:xfrm>
              <a:prstGeom prst="rect">
                <a:avLst/>
              </a:prstGeom>
              <a:blipFill rotWithShape="1">
                <a:blip r:embed="rId6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53" grpId="0"/>
      <p:bldP spid="10855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9" y="73199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632667" y="293435"/>
            <a:ext cx="2846920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31302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Τα σώματα θα τα θεωρούμε σαν υλικά </a:t>
            </a:r>
            <a:r>
              <a:rPr lang="el-GR" sz="2400" b="1" dirty="0">
                <a:latin typeface="Comic Sans MS" panose="030F0702030302020204" pitchFamily="66" charset="0"/>
              </a:rPr>
              <a:t>……………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0192" y="122434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σημεία.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390097" y="2204864"/>
                <a:ext cx="6384133" cy="1477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Η </a:t>
                </a:r>
                <a:r>
                  <a:rPr lang="el-GR" altLang="el-GR" sz="2000" b="1" dirty="0">
                    <a:latin typeface="Comic Sans MS" pitchFamily="66" charset="0"/>
                  </a:rPr>
                  <a:t>μετατόπιση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l-GR" altLang="el-GR" sz="2000" b="1">
                        <a:solidFill>
                          <a:srgbClr val="000000"/>
                        </a:solidFill>
                        <a:latin typeface="Cambria Math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altLang="el-G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)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ενός υλικού σημείου πάνω σ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’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έναν άξονα </a:t>
                </a:r>
                <a:r>
                  <a:rPr lang="el-GR" altLang="el-GR" sz="2000" b="1" dirty="0">
                    <a:latin typeface="Comic Sans MS" pitchFamily="66" charset="0"/>
                  </a:rPr>
                  <a:t>εκφράζει 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την …………………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…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…………</a:t>
                </a:r>
                <a:r>
                  <a:rPr lang="en-US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…</a:t>
                </a:r>
                <a:r>
                  <a:rPr lang="el-GR" altLang="el-GR" sz="2000" b="1" dirty="0">
                    <a:solidFill>
                      <a:srgbClr val="000000"/>
                    </a:solidFill>
                    <a:latin typeface="Comic Sans MS" pitchFamily="66" charset="0"/>
                  </a:rPr>
                  <a:t>  αυτού του σημείου.</a:t>
                </a:r>
                <a:endParaRPr lang="en-US" altLang="el-GR" sz="2000" b="1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097" y="2204864"/>
                <a:ext cx="6384133" cy="1477328"/>
              </a:xfrm>
              <a:prstGeom prst="rect">
                <a:avLst/>
              </a:prstGeom>
              <a:blipFill>
                <a:blip r:embed="rId3"/>
                <a:stretch>
                  <a:fillRect l="-955" r="-1051" b="-28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5164031" y="2644455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μεταβολή  θέσης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l-GR" sz="24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312404" y="4078359"/>
            <a:ext cx="65191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Ενώ η </a:t>
            </a:r>
            <a:r>
              <a:rPr lang="el-GR" altLang="el-GR" sz="2000" b="1" dirty="0">
                <a:latin typeface="Comic Sans MS" pitchFamily="66" charset="0"/>
              </a:rPr>
              <a:t>μετατόπιση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είναι ………………………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……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μέγεθος,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το </a:t>
            </a:r>
            <a:r>
              <a:rPr lang="el-GR" altLang="el-GR" sz="2000" b="1" dirty="0">
                <a:latin typeface="Comic Sans MS" pitchFamily="66" charset="0"/>
              </a:rPr>
              <a:t>διάστημα</a:t>
            </a:r>
            <a:r>
              <a:rPr lang="el-GR" altLang="el-G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(απόσταση)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είναι </a:t>
            </a:r>
            <a:r>
              <a:rPr lang="el-GR" altLang="el-GR" sz="2000" b="1" dirty="0">
                <a:latin typeface="Comic Sans MS" pitchFamily="66" charset="0"/>
              </a:rPr>
              <a:t>……………………</a:t>
            </a:r>
            <a:r>
              <a:rPr lang="en-US" altLang="el-GR" sz="2000" b="1" dirty="0">
                <a:latin typeface="Comic Sans MS" pitchFamily="66" charset="0"/>
              </a:rPr>
              <a:t>…</a:t>
            </a:r>
            <a:r>
              <a:rPr lang="el-GR" altLang="el-GR" sz="2000" b="1" dirty="0">
                <a:latin typeface="Comic Sans MS" pitchFamily="66" charset="0"/>
              </a:rPr>
              <a:t> μέγεθος.</a:t>
            </a:r>
            <a:endParaRPr lang="en-US" altLang="el-GR" sz="2000" b="1" dirty="0">
              <a:latin typeface="Comic Sans MS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552197" y="4038737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διανυσματικό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913254" y="4540024"/>
            <a:ext cx="1596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μονόμετρο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975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2605" y="260648"/>
            <a:ext cx="4608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Στιγμιαία ταχύτητα</a:t>
            </a:r>
          </a:p>
        </p:txBody>
      </p:sp>
      <p:pic>
        <p:nvPicPr>
          <p:cNvPr id="14339" name="Picture 3" descr="C:\Users\Merkouris\Desktop\5132011-7031355190-7703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96" y="1279376"/>
            <a:ext cx="3989784" cy="299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77207" y="4492326"/>
            <a:ext cx="7425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b="1" dirty="0"/>
              <a:t>Το ταχύμετρο δείχνει τη στιγμιαία ταχύτητα.</a:t>
            </a:r>
            <a:endParaRPr lang="en-US" altLang="el-G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05810" y="4953991"/>
            <a:ext cx="6768752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Στην περίπτωση της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</a:t>
            </a:r>
            <a:r>
              <a:rPr lang="el-GR" sz="2000" b="1" dirty="0">
                <a:latin typeface="Comic Sans MS" panose="030F0702030302020204" pitchFamily="66" charset="0"/>
              </a:rPr>
              <a:t>υθύγραμμης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</a:t>
            </a:r>
            <a:r>
              <a:rPr lang="el-GR" sz="2000" b="1" dirty="0">
                <a:latin typeface="Comic Sans MS" panose="030F0702030302020204" pitchFamily="66" charset="0"/>
              </a:rPr>
              <a:t>μαλής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</a:t>
            </a:r>
            <a:r>
              <a:rPr lang="el-GR" sz="2000" b="1" dirty="0">
                <a:latin typeface="Comic Sans MS" panose="030F0702030302020204" pitchFamily="66" charset="0"/>
              </a:rPr>
              <a:t>ίνησης η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στιγμιαία</a:t>
            </a:r>
            <a:r>
              <a:rPr lang="el-GR" sz="2000" b="1" dirty="0">
                <a:latin typeface="Comic Sans MS" panose="030F0702030302020204" pitchFamily="66" charset="0"/>
              </a:rPr>
              <a:t> και η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μέση ταχύτητα</a:t>
            </a:r>
            <a:r>
              <a:rPr lang="el-GR" sz="2000" b="1" dirty="0">
                <a:latin typeface="Comic Sans MS" panose="030F0702030302020204" pitchFamily="66" charset="0"/>
              </a:rPr>
              <a:t> του κινητού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συμπίπτουν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15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282" y="1195706"/>
            <a:ext cx="80330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10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omic Sans MS" panose="030F0702030302020204" pitchFamily="66" charset="0"/>
              </a:rPr>
              <a:t>Διαδικτυακή παρουσίαση θεωρίας από τον Σταύρο </a:t>
            </a:r>
            <a:r>
              <a:rPr lang="el-GR" sz="1600" b="1" dirty="0" err="1">
                <a:latin typeface="Comic Sans MS" panose="030F0702030302020204" pitchFamily="66" charset="0"/>
              </a:rPr>
              <a:t>Λουβερδή</a:t>
            </a:r>
            <a:r>
              <a:rPr lang="el-GR" sz="1600" b="1" dirty="0">
                <a:latin typeface="Comic Sans MS" panose="030F0702030302020204" pitchFamily="66" charset="0"/>
              </a:rPr>
              <a:t>  </a:t>
            </a:r>
            <a:r>
              <a:rPr lang="el-GR" sz="1600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1600" b="1" dirty="0">
                <a:latin typeface="Comic Sans MS" panose="030F0702030302020204" pitchFamily="66" charset="0"/>
              </a:rPr>
              <a:t>  και  </a:t>
            </a:r>
            <a:r>
              <a:rPr lang="el-GR" sz="1600" b="1" dirty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1600" b="1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omic Sans MS" panose="030F0702030302020204" pitchFamily="66" charset="0"/>
              </a:rPr>
              <a:t>Διαδικτυακή παρουσίαση θεωρίας από τον Κωνσταντίνο </a:t>
            </a:r>
            <a:r>
              <a:rPr lang="el-GR" sz="1600" b="1" dirty="0" err="1">
                <a:latin typeface="Comic Sans MS" panose="030F0702030302020204" pitchFamily="66" charset="0"/>
              </a:rPr>
              <a:t>Παπαγιαννούλη</a:t>
            </a:r>
            <a:r>
              <a:rPr lang="el-GR" sz="1600" b="1" dirty="0">
                <a:latin typeface="Comic Sans MS" panose="030F0702030302020204" pitchFamily="66" charset="0"/>
              </a:rPr>
              <a:t> (</a:t>
            </a:r>
            <a:r>
              <a:rPr lang="en-US" sz="1600" b="1" dirty="0">
                <a:latin typeface="Comic Sans MS" panose="030F0702030302020204" pitchFamily="66" charset="0"/>
              </a:rPr>
              <a:t>www.praxisgroup.gr</a:t>
            </a:r>
            <a:r>
              <a:rPr lang="el-GR" sz="1600" b="1" dirty="0">
                <a:latin typeface="Comic Sans MS" panose="030F0702030302020204" pitchFamily="66" charset="0"/>
              </a:rPr>
              <a:t>)  </a:t>
            </a:r>
            <a:r>
              <a:rPr lang="el-GR" sz="1600" b="1" dirty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1600" b="1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omic Sans MS" panose="030F0702030302020204" pitchFamily="66" charset="0"/>
              </a:rPr>
              <a:t>Σύντομη παρουσίαση θεωρίας από το δικτυακό τόπο «Φυσικής ζητήματα» του Βαγγέλη </a:t>
            </a:r>
            <a:r>
              <a:rPr lang="el-GR" sz="1600" b="1" dirty="0" err="1">
                <a:latin typeface="Comic Sans MS" panose="030F0702030302020204" pitchFamily="66" charset="0"/>
              </a:rPr>
              <a:t>Μαρούση</a:t>
            </a:r>
            <a:r>
              <a:rPr lang="el-GR" sz="1600" b="1" dirty="0">
                <a:latin typeface="Comic Sans MS" panose="030F0702030302020204" pitchFamily="66" charset="0"/>
              </a:rPr>
              <a:t>  </a:t>
            </a:r>
            <a:r>
              <a:rPr lang="el-GR" sz="1600" b="1" dirty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sz="1600" b="1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omic Sans MS" panose="030F0702030302020204" pitchFamily="66" charset="0"/>
              </a:rPr>
              <a:t>«Από τη Γραφική Παράσταση </a:t>
            </a:r>
            <a:r>
              <a:rPr lang="el-GR" sz="1600" b="1" i="1" dirty="0">
                <a:latin typeface="Comic Sans MS" panose="030F0702030302020204" pitchFamily="66" charset="0"/>
              </a:rPr>
              <a:t>υ – </a:t>
            </a:r>
            <a:r>
              <a:rPr lang="en-US" sz="1600" b="1" i="1" dirty="0">
                <a:latin typeface="Comic Sans MS" panose="030F0702030302020204" pitchFamily="66" charset="0"/>
              </a:rPr>
              <a:t>t </a:t>
            </a:r>
            <a:r>
              <a:rPr lang="el-GR" sz="1600" b="1" dirty="0">
                <a:latin typeface="Comic Sans MS" panose="030F0702030302020204" pitchFamily="66" charset="0"/>
              </a:rPr>
              <a:t>στην Κίνηση» από το «</a:t>
            </a:r>
            <a:r>
              <a:rPr lang="el-GR" sz="1600" b="1" dirty="0" err="1">
                <a:latin typeface="Comic Sans MS" panose="030F0702030302020204" pitchFamily="66" charset="0"/>
              </a:rPr>
              <a:t>Φωτόδεντρο</a:t>
            </a:r>
            <a:r>
              <a:rPr lang="el-GR" sz="1600" b="1" dirty="0">
                <a:latin typeface="Comic Sans MS" panose="030F0702030302020204" pitchFamily="66" charset="0"/>
              </a:rPr>
              <a:t>» του Υπουργείου Παιδείας</a:t>
            </a:r>
            <a:r>
              <a:rPr lang="en-US" sz="1600" b="1" dirty="0">
                <a:latin typeface="Comic Sans MS" panose="030F0702030302020204" pitchFamily="66" charset="0"/>
              </a:rPr>
              <a:t> </a:t>
            </a:r>
            <a:r>
              <a:rPr lang="el-GR" sz="1600" b="1" dirty="0">
                <a:latin typeface="Comic Sans MS" panose="030F0702030302020204" pitchFamily="66" charset="0"/>
              </a:rPr>
              <a:t> </a:t>
            </a:r>
            <a:r>
              <a:rPr lang="el-GR" sz="1600" b="1" dirty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sz="1600" b="1" dirty="0"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omic Sans MS" panose="030F0702030302020204" pitchFamily="66" charset="0"/>
              </a:rPr>
              <a:t>Η Ευθύγραμμη Ομαλή Κίνηση στο </a:t>
            </a:r>
            <a:r>
              <a:rPr lang="en-US" sz="1600" b="1" dirty="0">
                <a:latin typeface="Comic Sans MS" panose="030F0702030302020204" pitchFamily="66" charset="0"/>
              </a:rPr>
              <a:t>SCRATCH </a:t>
            </a:r>
            <a:r>
              <a:rPr lang="el-GR" sz="1600" b="1" dirty="0">
                <a:latin typeface="Comic Sans MS" panose="030F0702030302020204" pitchFamily="66" charset="0"/>
              </a:rPr>
              <a:t>από το χρήστη </a:t>
            </a:r>
            <a:r>
              <a:rPr lang="en-US" sz="1600" b="1" dirty="0">
                <a:latin typeface="Comic Sans MS" panose="030F0702030302020204" pitchFamily="66" charset="0"/>
              </a:rPr>
              <a:t>MINALA  </a:t>
            </a:r>
            <a:r>
              <a:rPr lang="el-GR" sz="1600" b="1" dirty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1600" b="1" dirty="0">
                <a:latin typeface="Comic Sans MS" panose="030F0702030302020204" pitchFamily="66" charset="0"/>
              </a:rPr>
              <a:t>.</a:t>
            </a:r>
            <a:endParaRPr lang="en-US" sz="1600" b="1" dirty="0">
              <a:latin typeface="Comic Sans MS" panose="030F0702030302020204" pitchFamily="66" charset="0"/>
            </a:endParaRPr>
          </a:p>
          <a:p>
            <a:pPr algn="just"/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Comic Sans MS" panose="030F0702030302020204" pitchFamily="66" charset="0"/>
              </a:rPr>
              <a:t>Μεγάλη ποικιλία ερωτήσεων και ασκήσεων από το «Υλικό Φυσικής-Χημείας» </a:t>
            </a:r>
            <a:r>
              <a:rPr lang="el-GR" sz="1600" b="1" dirty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sz="16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70" y="227625"/>
            <a:ext cx="8424936" cy="9646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για το θέμα </a:t>
            </a:r>
            <a:r>
              <a:rPr lang="el-GR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en-US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Ταχύτητα – Ευθύγραμμη Ομαλή Κίνηση ».</a:t>
            </a:r>
          </a:p>
        </p:txBody>
      </p:sp>
    </p:spTree>
    <p:extLst>
      <p:ext uri="{BB962C8B-B14F-4D97-AF65-F5344CB8AC3E}">
        <p14:creationId xmlns:p14="http://schemas.microsoft.com/office/powerpoint/2010/main" val="42272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D4D09-8855-401C-810D-7D1A29322734}" type="slidenum">
              <a:rPr lang="el-GR" altLang="el-GR"/>
              <a:pPr>
                <a:defRPr/>
              </a:pPr>
              <a:t>22</a:t>
            </a:fld>
            <a:endParaRPr lang="el-GR" altLang="el-GR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987675" y="1916113"/>
            <a:ext cx="3097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Εφαρμογές</a:t>
            </a:r>
            <a:endParaRPr lang="en-US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50000"/>
                  </a:schemeClr>
                </a:solidFill>
              </a:rPr>
              <a:t>Μερκ. Παναγιωτόπουλος-Φυσικός        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23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91680" y="980728"/>
            <a:ext cx="5544616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στην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Κινητική »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05271" y="3083762"/>
            <a:ext cx="633345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latin typeface="Comic Sans MS" pitchFamily="66" charset="0"/>
              </a:rPr>
              <a:t> Ερωτήσεις Πολλαπλής Επιλογής 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    </a:t>
            </a:r>
            <a:r>
              <a:rPr lang="el-GR" altLang="el-GR" sz="2000" b="1" dirty="0">
                <a:latin typeface="Comic Sans MS" pitchFamily="66" charset="0"/>
              </a:rPr>
              <a:t>(</a:t>
            </a:r>
            <a:r>
              <a:rPr lang="en-US" altLang="el-GR" sz="2000" b="1" dirty="0">
                <a:latin typeface="Comic Sans MS" pitchFamily="66" charset="0"/>
              </a:rPr>
              <a:t>4</a:t>
            </a:r>
            <a:r>
              <a:rPr lang="el-GR" altLang="el-GR" sz="2000" b="1" dirty="0">
                <a:latin typeface="Comic Sans MS" pitchFamily="66" charset="0"/>
              </a:rPr>
              <a:t>0 ερωτήσεις και άλλες 30 ερωτήσεις)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1934835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omic Sans MS" panose="030F0702030302020204" pitchFamily="66" charset="0"/>
              </a:rPr>
              <a:t>Η ανάρτηση περιέχει ερωτήσεις από το σύνολο του κεφαλαίου «Ευθύγραμμη Κίνηση».</a:t>
            </a:r>
          </a:p>
        </p:txBody>
      </p:sp>
    </p:spTree>
    <p:extLst>
      <p:ext uri="{BB962C8B-B14F-4D97-AF65-F5344CB8AC3E}">
        <p14:creationId xmlns:p14="http://schemas.microsoft.com/office/powerpoint/2010/main" val="13163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24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276872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 algn="ctr"/>
            <a:r>
              <a:rPr lang="el-G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63 )</a:t>
            </a:r>
          </a:p>
        </p:txBody>
      </p:sp>
    </p:spTree>
    <p:extLst>
      <p:ext uri="{BB962C8B-B14F-4D97-AF65-F5344CB8AC3E}">
        <p14:creationId xmlns:p14="http://schemas.microsoft.com/office/powerpoint/2010/main" val="22260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99703" y="378713"/>
            <a:ext cx="72726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/>
              <a:t>9.  </a:t>
            </a:r>
            <a:r>
              <a:rPr lang="el-GR" sz="2400" dirty="0"/>
              <a:t>Να συγκρίνετε τις ταχύτητες 10m/s και 36km/h.</a:t>
            </a:r>
          </a:p>
          <a:p>
            <a:pPr algn="just"/>
            <a:endParaRPr lang="el-GR" sz="2400" dirty="0"/>
          </a:p>
          <a:p>
            <a:pPr algn="just"/>
            <a:endParaRPr lang="el-GR" sz="2400" dirty="0"/>
          </a:p>
          <a:p>
            <a:pPr algn="just"/>
            <a:r>
              <a:rPr lang="el-GR" sz="2400" b="1" dirty="0"/>
              <a:t>10.  </a:t>
            </a:r>
            <a:r>
              <a:rPr lang="el-GR" sz="2400" dirty="0"/>
              <a:t>Σε ποια κίνηση ταυτίζονται η τιμή της μέσης και της στιγμιαίας ταχύτητας;</a:t>
            </a:r>
          </a:p>
          <a:p>
            <a:pPr algn="just"/>
            <a:endParaRPr lang="el-GR" sz="2400" dirty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15.  </a:t>
            </a:r>
            <a:r>
              <a:rPr lang="el-GR" sz="2400" dirty="0"/>
              <a:t>Να συμπληρώσετε τις προτάσεις: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 </a:t>
            </a:r>
            <a:r>
              <a:rPr lang="el-GR" sz="2400" dirty="0"/>
              <a:t>Ευθύγραμμη ομαλή κίνηση εκτελεί ένα κινητό, όταν η τροχιά που διαγράφει είναι  ……………………. και το διάνυσμα της ………………. μένει σταθερό ως προς την τιμή και την …………………...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37170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ευθύγραμμη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3876" y="4293096"/>
            <a:ext cx="155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ταχύτητας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4410" y="487506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κατεύθυνση</a:t>
            </a:r>
          </a:p>
        </p:txBody>
      </p:sp>
    </p:spTree>
    <p:extLst>
      <p:ext uri="{BB962C8B-B14F-4D97-AF65-F5344CB8AC3E}">
        <p14:creationId xmlns:p14="http://schemas.microsoft.com/office/powerpoint/2010/main" val="42727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1600" y="332656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19.  </a:t>
            </a:r>
            <a:r>
              <a:rPr lang="el-GR" sz="2400" dirty="0"/>
              <a:t>Μία κίνηση λέγεται ευθύγραμμη ομαλή  όταν: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Α.  </a:t>
            </a:r>
            <a:r>
              <a:rPr lang="el-GR" sz="2400" dirty="0"/>
              <a:t>Το κινητό κινείται σε ευθεία γραμμή.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Β.  </a:t>
            </a:r>
            <a:r>
              <a:rPr lang="el-GR" sz="2400" dirty="0"/>
              <a:t>Η επιτάχυνση του κινητού είναι σταθερή (≠ 0).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Γ.   </a:t>
            </a:r>
            <a:r>
              <a:rPr lang="el-GR" sz="2400" dirty="0"/>
              <a:t>Το κινητό σε ίσους χρόνους διανύει ίσα διαστήματα.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Δ.  </a:t>
            </a:r>
            <a:r>
              <a:rPr lang="el-GR" sz="2400" dirty="0"/>
              <a:t>Το κινητό κινείται σε ευθεία γραμμή και η ταχύτητά του είναι σταθερή.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971600" y="2708920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0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890652" y="188640"/>
            <a:ext cx="7064628" cy="5909310"/>
            <a:chOff x="891748" y="165834"/>
            <a:chExt cx="7064628" cy="5909310"/>
          </a:xfrm>
        </p:grpSpPr>
        <p:sp>
          <p:nvSpPr>
            <p:cNvPr id="4" name="Ορθογώνιο 3"/>
            <p:cNvSpPr/>
            <p:nvPr/>
          </p:nvSpPr>
          <p:spPr>
            <a:xfrm>
              <a:off x="891748" y="165834"/>
              <a:ext cx="7064628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26.  </a:t>
              </a:r>
              <a:r>
                <a:rPr lang="el-GR" sz="2000" dirty="0">
                  <a:latin typeface="Trebuchet MS" panose="020B0603020202020204" pitchFamily="34" charset="0"/>
                </a:rPr>
                <a:t>Στο διάγραμμα της εικόνας φαίνεται η γραφική παράσταση διαστήματος – χρόνου για δύο κινητά Α και Β. Ποια από τις παρακάτω προτάσεις είναι σωστή;</a:t>
              </a:r>
            </a:p>
            <a:p>
              <a:pPr algn="ctr"/>
              <a:endParaRPr lang="el-GR" sz="2400" dirty="0"/>
            </a:p>
            <a:p>
              <a:endParaRPr lang="el-GR" sz="2400" dirty="0"/>
            </a:p>
            <a:p>
              <a:endParaRPr lang="el-GR" sz="2400" dirty="0"/>
            </a:p>
            <a:p>
              <a:endParaRPr lang="el-GR" sz="2400" dirty="0"/>
            </a:p>
            <a:p>
              <a:endParaRPr lang="el-GR" sz="2400" dirty="0"/>
            </a:p>
            <a:p>
              <a:endParaRPr lang="el-GR" sz="2400" dirty="0"/>
            </a:p>
            <a:p>
              <a:endParaRPr lang="el-GR" sz="2400" dirty="0"/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Α.  </a:t>
              </a:r>
              <a:r>
                <a:rPr lang="el-GR" sz="2000" dirty="0">
                  <a:latin typeface="Trebuchet MS" panose="020B0603020202020204" pitchFamily="34" charset="0"/>
                </a:rPr>
                <a:t>Το κινητό Α έχει μεγαλύτερη ταχύτητα από το Β.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Β.  </a:t>
              </a:r>
              <a:r>
                <a:rPr lang="el-GR" sz="2000" dirty="0">
                  <a:latin typeface="Trebuchet MS" panose="020B0603020202020204" pitchFamily="34" charset="0"/>
                </a:rPr>
                <a:t>Το κινητό Β έχει μεγαλύτερη ταχύτητα από το Α.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Γ.   </a:t>
              </a:r>
              <a:r>
                <a:rPr lang="el-GR" sz="2000" dirty="0">
                  <a:latin typeface="Trebuchet MS" panose="020B0603020202020204" pitchFamily="34" charset="0"/>
                </a:rPr>
                <a:t>Τα κινητά έχουν την ίδια ταχύτητα.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Δ.  </a:t>
              </a:r>
              <a:r>
                <a:rPr lang="el-GR" sz="2000" dirty="0">
                  <a:latin typeface="Trebuchet MS" panose="020B0603020202020204" pitchFamily="34" charset="0"/>
                </a:rPr>
                <a:t>Τα κινητά δεν έχουν ταχύτητα.</a:t>
              </a:r>
            </a:p>
          </p:txBody>
        </p: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860" y="1609588"/>
              <a:ext cx="2520280" cy="242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Έλλειψη 7"/>
          <p:cNvSpPr/>
          <p:nvPr/>
        </p:nvSpPr>
        <p:spPr>
          <a:xfrm>
            <a:off x="827584" y="4221088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4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1600" y="332656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33.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 err="1">
                <a:latin typeface="Trebuchet MS" panose="020B0603020202020204" pitchFamily="34" charset="0"/>
              </a:rPr>
              <a:t>To</a:t>
            </a:r>
            <a:r>
              <a:rPr lang="el-GR" sz="2000" dirty="0">
                <a:latin typeface="Trebuchet MS" panose="020B0603020202020204" pitchFamily="34" charset="0"/>
              </a:rPr>
              <a:t> ταχύμετρο ενός αυτοκινήτου δείχνει: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Την τιμή της στιγμιαίας ταχύτητας.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Την τιμή της μέσης ταχύτητας.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Την ταχύτητα του αυτοκινήτου σε τιμή και κατεύθυνση.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Τίποτα από τα παραπάνω.</a:t>
            </a:r>
            <a:endParaRPr lang="en-US" sz="2000" dirty="0">
              <a:latin typeface="Trebuchet MS" panose="020B0603020202020204" pitchFamily="34" charset="0"/>
            </a:endParaRPr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34.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O </a:t>
            </a:r>
            <a:r>
              <a:rPr lang="el-GR" sz="2000" dirty="0" err="1">
                <a:latin typeface="Trebuchet MS" panose="020B0603020202020204" pitchFamily="34" charset="0"/>
              </a:rPr>
              <a:t>χιλιομετρητής</a:t>
            </a:r>
            <a:r>
              <a:rPr lang="el-GR" sz="2000" dirty="0">
                <a:latin typeface="Trebuchet MS" panose="020B0603020202020204" pitchFamily="34" charset="0"/>
              </a:rPr>
              <a:t> ενός αυτοκινήτου δείχνει 24.532km. H ένδειξη αυτή αντιπροσωπεύει.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Τη συνολική μετατόπιση του αυτοκινήτου.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 err="1">
                <a:latin typeface="Trebuchet MS" panose="020B0603020202020204" pitchFamily="34" charset="0"/>
              </a:rPr>
              <a:t>To</a:t>
            </a:r>
            <a:r>
              <a:rPr lang="el-GR" sz="2000" dirty="0">
                <a:latin typeface="Trebuchet MS" panose="020B0603020202020204" pitchFamily="34" charset="0"/>
              </a:rPr>
              <a:t> συνολικό διάστημα που έχει διανύσει το αυτοκίνητο.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Κατά μέσο όρο τη μετατόπιση του αυτοκινήτου.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Τίποτα από τα παραπάνω.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971600" y="908720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939642" y="4437112"/>
            <a:ext cx="432048" cy="4093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64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29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276872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 algn="ctr"/>
            <a:r>
              <a:rPr lang="el-G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</a:t>
            </a:r>
            <a:r>
              <a:rPr lang="en-US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69</a:t>
            </a:r>
            <a:r>
              <a:rPr lang="el-G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77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1C12F-4D34-4C6D-8BFA-D6903D072FD3}" type="slidenum">
              <a:rPr lang="el-GR" altLang="el-GR"/>
              <a:pPr>
                <a:defRPr/>
              </a:pPr>
              <a:t>3</a:t>
            </a:fld>
            <a:endParaRPr lang="el-GR" altLang="el-GR"/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2411760" y="260648"/>
            <a:ext cx="4247182" cy="1367434"/>
          </a:xfrm>
          <a:prstGeom prst="cloudCallout">
            <a:avLst>
              <a:gd name="adj1" fmla="val 62335"/>
              <a:gd name="adj2" fmla="val 2716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-GR" altLang="el-GR" sz="1800" b="1" dirty="0"/>
              <a:t>Σε τι μας εξυπηρετεί το μέγεθος </a:t>
            </a:r>
            <a:r>
              <a:rPr lang="el-GR" alt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«ταχύτητα»</a:t>
            </a:r>
            <a:r>
              <a:rPr lang="el-GR" altLang="el-GR" sz="1800" b="1" dirty="0"/>
              <a:t>;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111388" y="2253278"/>
            <a:ext cx="590465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anose="030F0702030302020204" pitchFamily="66" charset="0"/>
              </a:rPr>
              <a:t>Γνωρίζοντας την ταχύτητα ενός υλικού σημείου παίρνουμε πληροφορίες για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πόσο γρήγορα κινείται αυτό, δηλαδή πόσο γρήγορα αλλάζει η θέση του,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την κατεύθυνση στην οποία κινείται αυτό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altLang="el-GR" sz="2000" b="1" dirty="0">
                <a:latin typeface="Comic Sans MS" panose="030F0702030302020204" pitchFamily="66" charset="0"/>
              </a:rPr>
              <a:t>(η κατεύθυνση της ταχύτητας μάς πληροφορεί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altLang="el-GR" sz="2000" b="1" dirty="0">
                <a:latin typeface="Comic Sans MS" panose="030F0702030302020204" pitchFamily="66" charset="0"/>
              </a:rPr>
              <a:t> προς τα που έγινε η μετατόπιση)</a:t>
            </a:r>
            <a:r>
              <a:rPr lang="en-US" altLang="el-GR" sz="2000" b="1" dirty="0">
                <a:latin typeface="Comic Sans MS" panose="030F0702030302020204" pitchFamily="66" charset="0"/>
              </a:rPr>
              <a:t>.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9587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56" y="1033797"/>
            <a:ext cx="792088" cy="11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18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5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5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5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5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99592" y="404664"/>
            <a:ext cx="7341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Ένα αυτοκίνητο διανύει απόσταση 120m σε χρόνο 4s με σταθερή ταχύτητα. Να υπολογίσετε την τιμή της ταχύτητας του αυτοκινήτου και να κάνετε τα διαγράμματα ταχύτητας - χρόνου και διαστήματος - χρόνου.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292080" y="1844824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υ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30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259631" y="2924944"/>
            <a:ext cx="3288365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76056" y="2894811"/>
            <a:ext cx="2664296" cy="204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8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899592" y="252804"/>
            <a:ext cx="7128792" cy="4985980"/>
            <a:chOff x="323528" y="2276872"/>
            <a:chExt cx="8352928" cy="4985980"/>
          </a:xfrm>
        </p:grpSpPr>
        <p:sp>
          <p:nvSpPr>
            <p:cNvPr id="5" name="Ορθογώνιο 4"/>
            <p:cNvSpPr/>
            <p:nvPr/>
          </p:nvSpPr>
          <p:spPr>
            <a:xfrm>
              <a:off x="323528" y="2276872"/>
              <a:ext cx="8352928" cy="4985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3.</a:t>
              </a:r>
              <a:r>
                <a:rPr lang="en-US" sz="2000" b="1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Όχημα κάνει ευθύγραμμη κίνηση και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το διάγραμμα </a:t>
              </a:r>
              <a:r>
                <a:rPr lang="en-US" sz="2000" dirty="0">
                  <a:latin typeface="Trebuchet MS" panose="020B0603020202020204" pitchFamily="34" charset="0"/>
                </a:rPr>
                <a:t>   </a:t>
              </a:r>
              <a:r>
                <a:rPr lang="el-GR" sz="2000" dirty="0">
                  <a:latin typeface="Trebuchet MS" panose="020B0603020202020204" pitchFamily="34" charset="0"/>
                </a:rPr>
                <a:t>ταχύτητας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- χρόνου φαίνεται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στην εικόνα. </a:t>
              </a:r>
              <a:endParaRPr lang="en-US" sz="2000" dirty="0">
                <a:latin typeface="Trebuchet MS" panose="020B0603020202020204" pitchFamily="34" charset="0"/>
              </a:endParaRPr>
            </a:p>
            <a:p>
              <a:endParaRPr lang="en-US" sz="2400" dirty="0"/>
            </a:p>
            <a:p>
              <a:endParaRPr lang="en-US" sz="2400" dirty="0"/>
            </a:p>
            <a:p>
              <a:endParaRPr lang="en-US" sz="2400" dirty="0"/>
            </a:p>
            <a:p>
              <a:endParaRPr lang="en-US" sz="2400" dirty="0"/>
            </a:p>
            <a:p>
              <a:endParaRPr lang="en-US" sz="2400" dirty="0"/>
            </a:p>
            <a:p>
              <a:endParaRPr lang="en-US" sz="2400" b="1" dirty="0"/>
            </a:p>
            <a:p>
              <a:endParaRPr lang="en-US" sz="2400" b="1" dirty="0"/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Α.</a:t>
              </a:r>
              <a:r>
                <a:rPr lang="en-US" sz="2000" b="1" dirty="0">
                  <a:latin typeface="Trebuchet MS" panose="020B0603020202020204" pitchFamily="34" charset="0"/>
                </a:rPr>
                <a:t>  </a:t>
              </a:r>
              <a:r>
                <a:rPr lang="el-GR" sz="2000" dirty="0">
                  <a:latin typeface="Trebuchet MS" panose="020B0603020202020204" pitchFamily="34" charset="0"/>
                </a:rPr>
                <a:t>Να βρεθεί το συνολικό διάστημα που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διανύει το όχημα.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Β. </a:t>
              </a:r>
              <a:r>
                <a:rPr lang="en-US" sz="2000" b="1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Ποια είναι η τιμή της μέσης ταχύτητας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του οχήματος;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Γ. </a:t>
              </a:r>
              <a:r>
                <a:rPr lang="en-US" sz="2000" b="1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Να γίνει το διάγραμμα διαστήματος -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χρόνου.</a:t>
              </a:r>
              <a:endParaRPr lang="en-US" sz="2000" dirty="0">
                <a:latin typeface="Trebuchet MS" panose="020B0603020202020204" pitchFamily="34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CCC"/>
                </a:clrFrom>
                <a:clrTo>
                  <a:srgbClr val="FFFCC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226" y="3292828"/>
              <a:ext cx="3433734" cy="245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Ορθογώνιο 6"/>
          <p:cNvSpPr/>
          <p:nvPr/>
        </p:nvSpPr>
        <p:spPr>
          <a:xfrm>
            <a:off x="7620000" y="3861048"/>
            <a:ext cx="1025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500m</a:t>
            </a:r>
            <a:r>
              <a:rPr lang="en-US" dirty="0"/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7329980" y="4261158"/>
                <a:ext cx="1396807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b="1" dirty="0">
                    <a:solidFill>
                      <a:srgbClr val="FF0000"/>
                    </a:solidFill>
                    <a:effectLst/>
                    <a:latin typeface="SymbolMT"/>
                  </a:rPr>
                  <a:t> =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NewRomanPSMT"/>
                  </a:rPr>
                  <a:t>12,5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NewRomanPSMT"/>
                  </a:rPr>
                  <a:t>m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l-G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980" y="4261158"/>
                <a:ext cx="1396807" cy="453137"/>
              </a:xfrm>
              <a:prstGeom prst="rect">
                <a:avLst/>
              </a:prstGeom>
              <a:blipFill>
                <a:blip r:embed="rId4"/>
                <a:stretch>
                  <a:fillRect b="-25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618648" y="4831313"/>
            <a:ext cx="2051248" cy="137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70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63588" y="404664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4.</a:t>
            </a:r>
            <a:r>
              <a:rPr lang="en-US" sz="2000" b="1" dirty="0">
                <a:latin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</a:rPr>
              <a:t>Δύο αυτοκίνητα ξεκινάνε ταυτόχρονα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από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τα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σημεία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και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Β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μιας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ευθύγραμμης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διαδρομής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κινούμενα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αντίθετα με σταθερές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ταχύτητες </a:t>
            </a:r>
            <a:r>
              <a:rPr lang="el-GR" sz="2000" i="1" dirty="0">
                <a:latin typeface="Trebuchet MS" panose="020B0603020202020204" pitchFamily="34" charset="0"/>
              </a:rPr>
              <a:t>υ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= 36km/h και </a:t>
            </a:r>
            <a:r>
              <a:rPr lang="el-GR" sz="2000" i="1" dirty="0">
                <a:latin typeface="Trebuchet MS" panose="020B0603020202020204" pitchFamily="34" charset="0"/>
              </a:rPr>
              <a:t>υ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54km/h</a:t>
            </a:r>
            <a:r>
              <a:rPr lang="en-US" sz="2000" dirty="0">
                <a:latin typeface="Trebuchet MS" panose="020B0603020202020204" pitchFamily="34" charset="0"/>
              </a:rPr>
              <a:t>,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αντίστοιχα.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n-US" sz="2000" b="1" dirty="0">
                <a:latin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</a:rPr>
              <a:t>Να βρεθεί μετά από πόσο χρόνο και σε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ποιο σημείο θα συναντηθούν τα αυτοκίνητα,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αν είναι ΑΒ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1km.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Να γίνουν τα διαγράμματα ταχύτητας - χρόνου και διαστήματος – χρόνου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και για τα δύο κινητά σε κοινά συστήματα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αξόνων.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986104" y="2708920"/>
            <a:ext cx="2723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40s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  400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από το Α.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436362" y="4293096"/>
            <a:ext cx="258343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217002" y="4147345"/>
            <a:ext cx="2045382" cy="216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1600" y="474345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5.</a:t>
            </a:r>
            <a:r>
              <a:rPr lang="en-US" sz="2000" b="1" dirty="0">
                <a:latin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</a:rPr>
              <a:t>Περιπολικό αρχίζει να καταδιώκει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 err="1">
                <a:latin typeface="Trebuchet MS" panose="020B0603020202020204" pitchFamily="34" charset="0"/>
              </a:rPr>
              <a:t>μοτοσυκλετιστή</a:t>
            </a:r>
            <a:r>
              <a:rPr lang="el-GR" sz="2000" dirty="0">
                <a:latin typeface="Trebuchet MS" panose="020B0603020202020204" pitchFamily="34" charset="0"/>
              </a:rPr>
              <a:t> που βρίσκεται σε απόσταση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i="1" dirty="0">
                <a:latin typeface="Trebuchet MS" panose="020B0603020202020204" pitchFamily="34" charset="0"/>
              </a:rPr>
              <a:t>d</a:t>
            </a:r>
            <a:r>
              <a:rPr lang="en-US" sz="2000" i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500m μπροστά από το περιπολικό.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Το περιπολικό έχει σταθερή ταχύτητα </a:t>
            </a:r>
            <a:r>
              <a:rPr lang="el-GR" sz="2000" i="1" dirty="0">
                <a:latin typeface="Trebuchet MS" panose="020B0603020202020204" pitchFamily="34" charset="0"/>
              </a:rPr>
              <a:t>υ</a:t>
            </a:r>
            <a:r>
              <a:rPr lang="el-GR" sz="2000" baseline="-25000" dirty="0">
                <a:latin typeface="Trebuchet MS" panose="020B0603020202020204" pitchFamily="34" charset="0"/>
              </a:rPr>
              <a:t>Π</a:t>
            </a:r>
            <a:r>
              <a:rPr lang="en-US" sz="2000" baseline="-25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30m/s, ενώ ο </a:t>
            </a:r>
            <a:r>
              <a:rPr lang="el-GR" sz="2000" dirty="0" err="1">
                <a:latin typeface="Trebuchet MS" panose="020B0603020202020204" pitchFamily="34" charset="0"/>
              </a:rPr>
              <a:t>μοτοσυκλετιστής</a:t>
            </a:r>
            <a:r>
              <a:rPr lang="el-GR" sz="2000" dirty="0">
                <a:latin typeface="Trebuchet MS" panose="020B0603020202020204" pitchFamily="34" charset="0"/>
              </a:rPr>
              <a:t> κινείται με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σταθερή ταχύτητα </a:t>
            </a:r>
            <a:r>
              <a:rPr lang="el-GR" sz="2000" i="1" dirty="0">
                <a:latin typeface="Trebuchet MS" panose="020B0603020202020204" pitchFamily="34" charset="0"/>
              </a:rPr>
              <a:t>υ</a:t>
            </a:r>
            <a:r>
              <a:rPr lang="el-GR" sz="2000" baseline="-25000" dirty="0">
                <a:latin typeface="Trebuchet MS" panose="020B0603020202020204" pitchFamily="34" charset="0"/>
              </a:rPr>
              <a:t>Μ</a:t>
            </a:r>
            <a:r>
              <a:rPr lang="en-US" sz="2000" baseline="-25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20m/s.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Να βρεθούν: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Ο χρόνος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που απαιτείται για να φτάσει το περιπολικό τον </a:t>
            </a:r>
            <a:r>
              <a:rPr lang="el-GR" sz="2000" dirty="0" err="1">
                <a:latin typeface="Trebuchet MS" panose="020B0603020202020204" pitchFamily="34" charset="0"/>
              </a:rPr>
              <a:t>μοτοσυκλετιστή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Το διάστημα που θα διανύσει το περιπολικό στο χρόνο αυτό.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275856" y="3284984"/>
            <a:ext cx="629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50s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123728" y="4221088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1.500m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99592" y="404664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6.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εξίσωση κίνησης ενός ποδηλάτη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που κινείται σε ευθύγραμμη τροχιά είναι:</a:t>
            </a:r>
            <a:r>
              <a:rPr lang="en-US" sz="2000" dirty="0">
                <a:latin typeface="Trebuchet MS" panose="020B0603020202020204" pitchFamily="34" charset="0"/>
              </a:rPr>
              <a:t>     </a:t>
            </a:r>
            <a:r>
              <a:rPr lang="el-GR" sz="2000" i="1" dirty="0">
                <a:latin typeface="Trebuchet MS" panose="020B0603020202020204" pitchFamily="34" charset="0"/>
              </a:rPr>
              <a:t>x</a:t>
            </a:r>
            <a:r>
              <a:rPr lang="el-GR" sz="2000" dirty="0">
                <a:latin typeface="Trebuchet MS" panose="020B0603020202020204" pitchFamily="34" charset="0"/>
              </a:rPr>
              <a:t> = 10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(</a:t>
            </a:r>
            <a:r>
              <a:rPr lang="el-GR" sz="2000" i="1" dirty="0">
                <a:latin typeface="Trebuchet MS" panose="020B0603020202020204" pitchFamily="34" charset="0"/>
              </a:rPr>
              <a:t>x</a:t>
            </a:r>
            <a:r>
              <a:rPr lang="el-GR" sz="2000" dirty="0">
                <a:latin typeface="Trebuchet MS" panose="020B0603020202020204" pitchFamily="34" charset="0"/>
              </a:rPr>
              <a:t> σε m,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σε s).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Να γίνει το διάγραμμα ταχύτητας – χρόνου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για την κίνηση αυτή, από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= 0 μέχρι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= 5s.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Να υπολογίσετε το διάστημα που διάνυσε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ο ποδηλάτης σε 5s.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444241" y="2924944"/>
            <a:ext cx="342168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Ορθογώνιο 5"/>
          <p:cNvSpPr/>
          <p:nvPr/>
        </p:nvSpPr>
        <p:spPr>
          <a:xfrm>
            <a:off x="6869470" y="2724889"/>
            <a:ext cx="768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50m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35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267276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9295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8D182-2707-4789-9E9E-AFECBC0D76C0}" type="slidenum">
              <a:rPr lang="el-GR" altLang="el-GR"/>
              <a:pPr>
                <a:defRPr/>
              </a:pPr>
              <a:t>36</a:t>
            </a:fld>
            <a:endParaRPr lang="el-GR" altLang="el-GR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689249" y="488230"/>
            <a:ext cx="782085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1. 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Στην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ευθύγρ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αμμη ομαλή κίνηση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α</a:t>
            </a: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η τα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χύτητ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 μεταβάλλεται.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β</a:t>
            </a: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ο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ρυθμός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μετ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αβολής της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θέσης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είν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αι σταθερός.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γ</a:t>
            </a: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η κατεύθυνση κίνησης μπορεί να αλλάζει συνέχεια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δ</a:t>
            </a: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ο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ρυθ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μ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ός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μ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ετ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αβολής της ταχύτητας είναι διάφορος του μηδενός. </a:t>
            </a:r>
          </a:p>
        </p:txBody>
      </p:sp>
      <p:sp>
        <p:nvSpPr>
          <p:cNvPr id="135173" name="Oval 5"/>
          <p:cNvSpPr>
            <a:spLocks noChangeArrowheads="1"/>
          </p:cNvSpPr>
          <p:nvPr/>
        </p:nvSpPr>
        <p:spPr bwMode="auto">
          <a:xfrm>
            <a:off x="620674" y="1497303"/>
            <a:ext cx="490538" cy="49472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" name="Ορθογώνιο 6"/>
          <p:cNvSpPr/>
          <p:nvPr/>
        </p:nvSpPr>
        <p:spPr>
          <a:xfrm>
            <a:off x="683569" y="3253285"/>
            <a:ext cx="77289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2.</a:t>
            </a:r>
            <a:r>
              <a:rPr lang="el-GR" sz="2000" dirty="0">
                <a:latin typeface="Trebuchet MS" panose="020B0603020202020204" pitchFamily="34" charset="0"/>
              </a:rPr>
              <a:t>  Η εξίσωση κίνησης ενός κινητού που κινείται ευθύγραμμα είναι:  </a:t>
            </a:r>
            <a:r>
              <a:rPr lang="el-GR" sz="2000" i="1" dirty="0">
                <a:latin typeface="Trebuchet MS" panose="020B0603020202020204" pitchFamily="34" charset="0"/>
              </a:rPr>
              <a:t>x</a:t>
            </a:r>
            <a:r>
              <a:rPr lang="el-GR" sz="2000" dirty="0">
                <a:latin typeface="Trebuchet MS" panose="020B0603020202020204" pitchFamily="34" charset="0"/>
              </a:rPr>
              <a:t> = 10 + 2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(SI). Η αρχική θέση του κινητού είναι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</a:t>
            </a:r>
            <a:r>
              <a:rPr lang="el-GR" sz="2000" dirty="0">
                <a:latin typeface="Trebuchet MS" panose="020B0603020202020204" pitchFamily="34" charset="0"/>
              </a:rPr>
              <a:t>  10m.              </a:t>
            </a:r>
            <a:r>
              <a:rPr lang="el-GR" sz="2000" b="1" dirty="0">
                <a:latin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</a:rPr>
              <a:t>  -10m.               </a:t>
            </a: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2m.               </a:t>
            </a:r>
            <a:r>
              <a:rPr lang="el-GR" sz="2000" b="1" dirty="0">
                <a:latin typeface="Trebuchet MS" panose="020B0603020202020204" pitchFamily="34" charset="0"/>
              </a:rPr>
              <a:t>δ.</a:t>
            </a:r>
            <a:r>
              <a:rPr lang="el-GR" sz="2000" dirty="0">
                <a:latin typeface="Trebuchet MS" panose="020B0603020202020204" pitchFamily="34" charset="0"/>
              </a:rPr>
              <a:t>  -2m.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20674" y="4235886"/>
            <a:ext cx="490538" cy="49472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1206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  <p:bldP spid="135173" grpId="0" animBg="1"/>
      <p:bldP spid="7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56A36-EC90-4089-B965-7CECCB27552A}" type="slidenum">
              <a:rPr lang="el-GR" altLang="el-GR"/>
              <a:pPr>
                <a:defRPr/>
              </a:pPr>
              <a:t>37</a:t>
            </a:fld>
            <a:endParaRPr lang="el-GR" altLang="el-GR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827584" y="211605"/>
            <a:ext cx="741682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3.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Έν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 σώμα κινείται ευθύγραμμα ομαλά. Η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εξίσωση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της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κίνησής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του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στο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σύστημ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α SI είναι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x</a:t>
            </a:r>
            <a:r>
              <a:rPr lang="el-GR" altLang="el-G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=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10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+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2</a:t>
            </a:r>
            <a:r>
              <a:rPr lang="en-US" altLang="el-G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t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l-GR" sz="2000" i="1" dirty="0">
                <a:latin typeface="Trebuchet MS" panose="020B0603020202020204" pitchFamily="34" charset="0"/>
              </a:rPr>
              <a:t>Να χαρα</a:t>
            </a:r>
            <a:r>
              <a:rPr lang="en-US" altLang="el-GR" sz="2000" i="1" dirty="0" err="1">
                <a:latin typeface="Trebuchet MS" panose="020B0603020202020204" pitchFamily="34" charset="0"/>
              </a:rPr>
              <a:t>κτηρίσετε</a:t>
            </a:r>
            <a:r>
              <a:rPr lang="en-US" altLang="el-GR" sz="2000" i="1" dirty="0">
                <a:latin typeface="Trebuchet MS" panose="020B0603020202020204" pitchFamily="34" charset="0"/>
              </a:rPr>
              <a:t> </a:t>
            </a:r>
            <a:r>
              <a:rPr lang="en-US" altLang="el-GR" sz="2000" i="1" dirty="0" err="1">
                <a:latin typeface="Trebuchet MS" panose="020B0603020202020204" pitchFamily="34" charset="0"/>
              </a:rPr>
              <a:t>τις</a:t>
            </a:r>
            <a:r>
              <a:rPr lang="en-US" altLang="el-GR" sz="2000" i="1" dirty="0">
                <a:latin typeface="Trebuchet MS" panose="020B0603020202020204" pitchFamily="34" charset="0"/>
              </a:rPr>
              <a:t> παρα</a:t>
            </a:r>
            <a:r>
              <a:rPr lang="en-US" altLang="el-GR" sz="2000" i="1" dirty="0" err="1">
                <a:latin typeface="Trebuchet MS" panose="020B0603020202020204" pitchFamily="34" charset="0"/>
              </a:rPr>
              <a:t>κάτω</a:t>
            </a:r>
            <a:r>
              <a:rPr lang="en-US" altLang="el-GR" sz="2000" i="1" dirty="0">
                <a:latin typeface="Trebuchet MS" panose="020B0603020202020204" pitchFamily="34" charset="0"/>
              </a:rPr>
              <a:t> π</a:t>
            </a:r>
            <a:r>
              <a:rPr lang="en-US" altLang="el-GR" sz="2000" i="1" dirty="0" err="1">
                <a:latin typeface="Trebuchet MS" panose="020B0603020202020204" pitchFamily="34" charset="0"/>
              </a:rPr>
              <a:t>ροτάσεις</a:t>
            </a:r>
            <a:r>
              <a:rPr lang="en-US" altLang="el-GR" sz="2000" i="1" dirty="0">
                <a:latin typeface="Trebuchet MS" panose="020B0603020202020204" pitchFamily="34" charset="0"/>
              </a:rPr>
              <a:t> </a:t>
            </a:r>
            <a:r>
              <a:rPr lang="en-US" altLang="el-GR" sz="2000" i="1" dirty="0" err="1">
                <a:latin typeface="Trebuchet MS" panose="020B0603020202020204" pitchFamily="34" charset="0"/>
              </a:rPr>
              <a:t>με</a:t>
            </a:r>
            <a:r>
              <a:rPr lang="en-US" altLang="el-GR" sz="2000" i="1" dirty="0">
                <a:latin typeface="Trebuchet MS" panose="020B0603020202020204" pitchFamily="34" charset="0"/>
              </a:rPr>
              <a:t> </a:t>
            </a:r>
            <a:r>
              <a:rPr lang="en-US" altLang="el-GR" sz="2000" b="1" i="1" dirty="0">
                <a:latin typeface="Trebuchet MS" panose="020B0603020202020204" pitchFamily="34" charset="0"/>
              </a:rPr>
              <a:t>Σ</a:t>
            </a:r>
            <a:r>
              <a:rPr lang="en-US" altLang="el-GR" sz="2000" i="1" dirty="0">
                <a:latin typeface="Trebuchet MS" panose="020B0603020202020204" pitchFamily="34" charset="0"/>
              </a:rPr>
              <a:t> αν </a:t>
            </a:r>
            <a:r>
              <a:rPr lang="en-US" altLang="el-GR" sz="2000" i="1" dirty="0" err="1">
                <a:latin typeface="Trebuchet MS" panose="020B0603020202020204" pitchFamily="34" charset="0"/>
              </a:rPr>
              <a:t>είν</a:t>
            </a:r>
            <a:r>
              <a:rPr lang="en-US" altLang="el-GR" sz="2000" i="1" dirty="0">
                <a:latin typeface="Trebuchet MS" panose="020B0603020202020204" pitchFamily="34" charset="0"/>
              </a:rPr>
              <a:t>αι Σωστές και με </a:t>
            </a:r>
            <a:r>
              <a:rPr lang="en-US" altLang="el-GR" sz="2000" b="1" i="1" dirty="0">
                <a:latin typeface="Trebuchet MS" panose="020B0603020202020204" pitchFamily="34" charset="0"/>
              </a:rPr>
              <a:t>Λ</a:t>
            </a:r>
            <a:r>
              <a:rPr lang="en-US" altLang="el-GR" sz="2000" i="1" dirty="0">
                <a:latin typeface="Trebuchet MS" panose="020B0603020202020204" pitchFamily="34" charset="0"/>
              </a:rPr>
              <a:t> αν είναι Λάθος.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endParaRPr lang="en-US" altLang="el-GR" sz="2000" b="1" dirty="0">
              <a:latin typeface="Trebuchet MS" panose="020B0603020202020204" pitchFamily="34" charset="0"/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805880" y="2107465"/>
            <a:ext cx="764020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α.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Το αρχικό διάνυσμα θέσης έχει μέτρο 10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και φορά θετική. 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(………)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β.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Το τελικό διάνυσμα θέσης έχει μέτρο 10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και φορά αρνητική.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(………)</a:t>
            </a:r>
            <a:endParaRPr lang="el-GR" altLang="el-GR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γ.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 Η ταχύτητα έχει μέτρο 2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m/s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(………)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δ. 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Σε χρόνο 2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το κινητό θα βρίσκεται στη θέση +14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(………)</a:t>
            </a:r>
            <a:endParaRPr lang="el-GR" altLang="el-GR" sz="2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115616" y="256301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115616" y="349520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Λ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7404100" y="4408429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4793418" y="3954677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</a:t>
            </a:r>
          </a:p>
        </p:txBody>
      </p:sp>
    </p:spTree>
    <p:extLst>
      <p:ext uri="{BB962C8B-B14F-4D97-AF65-F5344CB8AC3E}">
        <p14:creationId xmlns:p14="http://schemas.microsoft.com/office/powerpoint/2010/main" val="34366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3" grpId="0"/>
      <p:bldP spid="140294" grpId="0"/>
      <p:bldP spid="140295" grpId="0"/>
      <p:bldP spid="14029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11168" y="332656"/>
            <a:ext cx="74772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4.</a:t>
            </a:r>
            <a:r>
              <a:rPr lang="el-GR" sz="2000" dirty="0">
                <a:latin typeface="Trebuchet MS" panose="020B0603020202020204" pitchFamily="34" charset="0"/>
              </a:rPr>
              <a:t>  Η εξίσωση κίνησης ενός κινητού που κινείται ευθύγραμμα είναι:  </a:t>
            </a:r>
            <a:r>
              <a:rPr lang="el-GR" sz="2000" i="1" dirty="0">
                <a:latin typeface="Trebuchet MS" panose="020B0603020202020204" pitchFamily="34" charset="0"/>
              </a:rPr>
              <a:t>x</a:t>
            </a:r>
            <a:r>
              <a:rPr lang="el-GR" sz="2000" dirty="0">
                <a:latin typeface="Trebuchet MS" panose="020B0603020202020204" pitchFamily="34" charset="0"/>
              </a:rPr>
              <a:t> = 4 - 3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(SI). Η ταχύτητα του κινητού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είναι σταθερή και έχει μέτρο 3m/s.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</a:t>
            </a:r>
            <a:r>
              <a:rPr lang="el-GR" sz="2000" dirty="0">
                <a:latin typeface="Trebuchet MS" panose="020B0603020202020204" pitchFamily="34" charset="0"/>
              </a:rPr>
              <a:t>  είναι σταθερή και έχει μέτρο 4m/s.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αρχικά είναι σταθερή και στη συνέχεια αυξάνεται με ρυθμό   3m/s, κάθε s.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αρχικά είναι σταθερή και στη συνέχεια μειώνεται με ρυθμό  3m/s, κάθε s.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27584" y="1340768"/>
            <a:ext cx="490538" cy="5032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361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39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267276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12454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12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FE389-B8AC-439D-8265-C58C3C7A1C19}" type="slidenum">
              <a:rPr lang="el-GR" altLang="el-GR"/>
              <a:pPr>
                <a:defRPr/>
              </a:pPr>
              <a:t>4</a:t>
            </a:fld>
            <a:endParaRPr lang="el-GR" altLang="el-GR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188" y="765175"/>
            <a:ext cx="7921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l-GR" altLang="el-GR" sz="2800"/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838596" y="4825556"/>
            <a:ext cx="4032448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/>
              <a:t>Μονάδα μέτρησης της ταχύτητας στο </a:t>
            </a:r>
            <a:r>
              <a:rPr lang="en-US" altLang="el-GR" sz="2000" b="1" dirty="0"/>
              <a:t>SI </a:t>
            </a:r>
            <a:r>
              <a:rPr lang="el-GR" altLang="el-GR" sz="2000" b="1" dirty="0"/>
              <a:t>είναι το</a:t>
            </a:r>
            <a:r>
              <a:rPr lang="en-US" altLang="el-GR" sz="2000" b="1" dirty="0"/>
              <a:t> </a:t>
            </a:r>
            <a:r>
              <a:rPr lang="el-GR" altLang="el-GR" sz="2000" dirty="0"/>
              <a:t>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5" name="Text Box 5"/>
              <p:cNvSpPr txBox="1">
                <a:spLocks noChangeArrowheads="1"/>
              </p:cNvSpPr>
              <p:nvPr/>
            </p:nvSpPr>
            <p:spPr bwMode="auto">
              <a:xfrm>
                <a:off x="1739314" y="1207076"/>
                <a:ext cx="6120680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>
                    <a:latin typeface="Comic Sans MS" panose="030F0702030302020204" pitchFamily="66" charset="0"/>
                  </a:rPr>
                  <a:t>Η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ταχύτητα</a:t>
                </a:r>
                <a:r>
                  <a:rPr lang="en-US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ενός υλικού σημείου είναι το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διανυσματικό μέγεθος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που εκφράζεται με το πηλίκο της μετατόπισής </a:t>
                </a:r>
                <a:r>
                  <a:rPr lang="el-GR" altLang="el-GR" sz="2000" b="1" dirty="0">
                    <a:effectLst/>
                    <a:latin typeface="Comic Sans MS" panose="030F0702030302020204" pitchFamily="66" charset="0"/>
                  </a:rPr>
                  <a:t>του </a:t>
                </a:r>
                <a14:m>
                  <m:oMath xmlns:m="http://schemas.openxmlformats.org/officeDocument/2006/math">
                    <m:r>
                      <a:rPr lang="el-GR" altLang="el-GR" sz="2000" b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alt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altLang="el-GR" sz="2000" b="1" dirty="0">
                    <a:effectLst/>
                    <a:latin typeface="Comic Sans MS" panose="030F0702030302020204" pitchFamily="66" charset="0"/>
                  </a:rPr>
                  <a:t> σε χρονικό διάστημα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Δ</a:t>
                </a:r>
                <a:r>
                  <a:rPr lang="en-US" alt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,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προς αυτό το χρονικό διάστημα. </a:t>
                </a:r>
              </a:p>
            </p:txBody>
          </p:sp>
        </mc:Choice>
        <mc:Fallback xmlns="">
          <p:sp>
            <p:nvSpPr>
              <p:cNvPr id="9728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9314" y="1207076"/>
                <a:ext cx="6120680" cy="1938992"/>
              </a:xfrm>
              <a:prstGeom prst="rect">
                <a:avLst/>
              </a:prstGeom>
              <a:blipFill>
                <a:blip r:embed="rId4"/>
                <a:stretch>
                  <a:fillRect l="-1096" r="-1096" b="-3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Ορθογώνιο 1"/>
          <p:cNvSpPr/>
          <p:nvPr/>
        </p:nvSpPr>
        <p:spPr>
          <a:xfrm>
            <a:off x="1691680" y="316845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Αφού η ταχύτητα δείχνει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πόσο γρήγορα αλλάζει η θέση</a:t>
            </a:r>
            <a:r>
              <a:rPr lang="el-GR" altLang="el-GR" sz="2000" b="1" dirty="0">
                <a:latin typeface="Comic Sans MS" panose="030F0702030302020204" pitchFamily="66" charset="0"/>
              </a:rPr>
              <a:t> του κινητού, τότε</a:t>
            </a:r>
            <a:r>
              <a:rPr lang="en-US" altLang="el-GR" sz="2000" b="1" dirty="0">
                <a:latin typeface="Comic Sans MS" panose="030F0702030302020204" pitchFamily="66" charset="0"/>
              </a:rPr>
              <a:t>:</a:t>
            </a:r>
            <a:endParaRPr lang="el-GR" sz="2000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" y="79750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254768"/>
              </p:ext>
            </p:extLst>
          </p:nvPr>
        </p:nvGraphicFramePr>
        <p:xfrm>
          <a:off x="4871044" y="5219905"/>
          <a:ext cx="5857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" name="Εξίσωση" r:id="rId6" imgW="285885" imgH="380910" progId="Equation.3">
                  <p:embed/>
                </p:oleObj>
              </mc:Choice>
              <mc:Fallback>
                <p:oleObj name="Εξίσωση" r:id="rId6" imgW="2858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044" y="5219905"/>
                        <a:ext cx="5857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94071" y="3490100"/>
                <a:ext cx="2232249" cy="119244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CCFF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num>
                        <m:den>
                          <m:r>
                            <a:rPr lang="el-GR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071" y="3490100"/>
                <a:ext cx="2232249" cy="11924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CFF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56832" y="3218680"/>
                <a:ext cx="3291631" cy="1463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1600" b="1" dirty="0">
                    <a:latin typeface="Comic Sans MS" panose="030F0702030302020204" pitchFamily="66" charset="0"/>
                  </a:rPr>
                  <a:t>Το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𝜟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num>
                      <m:den>
                        <m:r>
                          <a:rPr lang="el-GR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𝜟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r>
                  <a:rPr lang="el-GR" sz="1600" b="1" dirty="0">
                    <a:latin typeface="Comic Sans MS" panose="030F0702030302020204" pitchFamily="66" charset="0"/>
                  </a:rPr>
                  <a:t> εκφράζει το </a:t>
                </a:r>
                <a:r>
                  <a:rPr lang="el-GR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ρυθμό μεταβολής της μετατόπισης</a:t>
                </a:r>
                <a:r>
                  <a:rPr lang="el-GR" sz="1600" b="1" dirty="0">
                    <a:latin typeface="Comic Sans MS" panose="030F0702030302020204" pitchFamily="66" charset="0"/>
                  </a:rPr>
                  <a:t>,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l-GR" sz="1600" b="1" dirty="0">
                    <a:latin typeface="Comic Sans MS" panose="030F0702030302020204" pitchFamily="66" charset="0"/>
                  </a:rPr>
                  <a:t>που είναι ίσος με την ταχύτητα. </a:t>
                </a:r>
                <a:r>
                  <a:rPr lang="el-GR" sz="16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832" y="3218680"/>
                <a:ext cx="3291631" cy="1463862"/>
              </a:xfrm>
              <a:prstGeom prst="rect">
                <a:avLst/>
              </a:prstGeom>
              <a:blipFill>
                <a:blip r:embed="rId9"/>
                <a:stretch>
                  <a:fillRect r="-2778" b="-20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Ελεύθερη σχεδίαση 8"/>
          <p:cNvSpPr/>
          <p:nvPr/>
        </p:nvSpPr>
        <p:spPr>
          <a:xfrm>
            <a:off x="4743450" y="3886200"/>
            <a:ext cx="845820" cy="1485900"/>
          </a:xfrm>
          <a:custGeom>
            <a:avLst/>
            <a:gdLst>
              <a:gd name="connsiteX0" fmla="*/ 0 w 845820"/>
              <a:gd name="connsiteY0" fmla="*/ 0 h 1485900"/>
              <a:gd name="connsiteX1" fmla="*/ 102870 w 845820"/>
              <a:gd name="connsiteY1" fmla="*/ 22860 h 1485900"/>
              <a:gd name="connsiteX2" fmla="*/ 171450 w 845820"/>
              <a:gd name="connsiteY2" fmla="*/ 68580 h 1485900"/>
              <a:gd name="connsiteX3" fmla="*/ 217170 w 845820"/>
              <a:gd name="connsiteY3" fmla="*/ 91440 h 1485900"/>
              <a:gd name="connsiteX4" fmla="*/ 251460 w 845820"/>
              <a:gd name="connsiteY4" fmla="*/ 102870 h 1485900"/>
              <a:gd name="connsiteX5" fmla="*/ 320040 w 845820"/>
              <a:gd name="connsiteY5" fmla="*/ 137160 h 1485900"/>
              <a:gd name="connsiteX6" fmla="*/ 354330 w 845820"/>
              <a:gd name="connsiteY6" fmla="*/ 171450 h 1485900"/>
              <a:gd name="connsiteX7" fmla="*/ 388620 w 845820"/>
              <a:gd name="connsiteY7" fmla="*/ 194310 h 1485900"/>
              <a:gd name="connsiteX8" fmla="*/ 411480 w 845820"/>
              <a:gd name="connsiteY8" fmla="*/ 228600 h 1485900"/>
              <a:gd name="connsiteX9" fmla="*/ 445770 w 845820"/>
              <a:gd name="connsiteY9" fmla="*/ 262890 h 1485900"/>
              <a:gd name="connsiteX10" fmla="*/ 502920 w 845820"/>
              <a:gd name="connsiteY10" fmla="*/ 320040 h 1485900"/>
              <a:gd name="connsiteX11" fmla="*/ 548640 w 845820"/>
              <a:gd name="connsiteY11" fmla="*/ 388620 h 1485900"/>
              <a:gd name="connsiteX12" fmla="*/ 571500 w 845820"/>
              <a:gd name="connsiteY12" fmla="*/ 422910 h 1485900"/>
              <a:gd name="connsiteX13" fmla="*/ 651510 w 845820"/>
              <a:gd name="connsiteY13" fmla="*/ 525780 h 1485900"/>
              <a:gd name="connsiteX14" fmla="*/ 685800 w 845820"/>
              <a:gd name="connsiteY14" fmla="*/ 605790 h 1485900"/>
              <a:gd name="connsiteX15" fmla="*/ 708660 w 845820"/>
              <a:gd name="connsiteY15" fmla="*/ 640080 h 1485900"/>
              <a:gd name="connsiteX16" fmla="*/ 731520 w 845820"/>
              <a:gd name="connsiteY16" fmla="*/ 720090 h 1485900"/>
              <a:gd name="connsiteX17" fmla="*/ 754380 w 845820"/>
              <a:gd name="connsiteY17" fmla="*/ 754380 h 1485900"/>
              <a:gd name="connsiteX18" fmla="*/ 777240 w 845820"/>
              <a:gd name="connsiteY18" fmla="*/ 834390 h 1485900"/>
              <a:gd name="connsiteX19" fmla="*/ 800100 w 845820"/>
              <a:gd name="connsiteY19" fmla="*/ 868680 h 1485900"/>
              <a:gd name="connsiteX20" fmla="*/ 822960 w 845820"/>
              <a:gd name="connsiteY20" fmla="*/ 937260 h 1485900"/>
              <a:gd name="connsiteX21" fmla="*/ 834390 w 845820"/>
              <a:gd name="connsiteY21" fmla="*/ 971550 h 1485900"/>
              <a:gd name="connsiteX22" fmla="*/ 845820 w 845820"/>
              <a:gd name="connsiteY22" fmla="*/ 1005840 h 1485900"/>
              <a:gd name="connsiteX23" fmla="*/ 834390 w 845820"/>
              <a:gd name="connsiteY23" fmla="*/ 1108710 h 1485900"/>
              <a:gd name="connsiteX24" fmla="*/ 800100 w 845820"/>
              <a:gd name="connsiteY24" fmla="*/ 1223010 h 1485900"/>
              <a:gd name="connsiteX25" fmla="*/ 788670 w 845820"/>
              <a:gd name="connsiteY25" fmla="*/ 1257300 h 1485900"/>
              <a:gd name="connsiteX26" fmla="*/ 777240 w 845820"/>
              <a:gd name="connsiteY26" fmla="*/ 1291590 h 1485900"/>
              <a:gd name="connsiteX27" fmla="*/ 754380 w 845820"/>
              <a:gd name="connsiteY27" fmla="*/ 1325880 h 1485900"/>
              <a:gd name="connsiteX28" fmla="*/ 742950 w 845820"/>
              <a:gd name="connsiteY28" fmla="*/ 1360170 h 1485900"/>
              <a:gd name="connsiteX29" fmla="*/ 720090 w 845820"/>
              <a:gd name="connsiteY29" fmla="*/ 1394460 h 1485900"/>
              <a:gd name="connsiteX30" fmla="*/ 685800 w 845820"/>
              <a:gd name="connsiteY30" fmla="*/ 1463040 h 1485900"/>
              <a:gd name="connsiteX31" fmla="*/ 651510 w 845820"/>
              <a:gd name="connsiteY31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5820" h="1485900">
                <a:moveTo>
                  <a:pt x="0" y="0"/>
                </a:moveTo>
                <a:cubicBezTo>
                  <a:pt x="18608" y="3101"/>
                  <a:pt x="78752" y="9461"/>
                  <a:pt x="102870" y="22860"/>
                </a:cubicBezTo>
                <a:cubicBezTo>
                  <a:pt x="126887" y="36203"/>
                  <a:pt x="146876" y="56293"/>
                  <a:pt x="171450" y="68580"/>
                </a:cubicBezTo>
                <a:cubicBezTo>
                  <a:pt x="186690" y="76200"/>
                  <a:pt x="201509" y="84728"/>
                  <a:pt x="217170" y="91440"/>
                </a:cubicBezTo>
                <a:cubicBezTo>
                  <a:pt x="228244" y="96186"/>
                  <a:pt x="240684" y="97482"/>
                  <a:pt x="251460" y="102870"/>
                </a:cubicBezTo>
                <a:cubicBezTo>
                  <a:pt x="340090" y="147185"/>
                  <a:pt x="233851" y="108430"/>
                  <a:pt x="320040" y="137160"/>
                </a:cubicBezTo>
                <a:cubicBezTo>
                  <a:pt x="331470" y="148590"/>
                  <a:pt x="341912" y="161102"/>
                  <a:pt x="354330" y="171450"/>
                </a:cubicBezTo>
                <a:cubicBezTo>
                  <a:pt x="364883" y="180244"/>
                  <a:pt x="378906" y="184596"/>
                  <a:pt x="388620" y="194310"/>
                </a:cubicBezTo>
                <a:cubicBezTo>
                  <a:pt x="398334" y="204024"/>
                  <a:pt x="402686" y="218047"/>
                  <a:pt x="411480" y="228600"/>
                </a:cubicBezTo>
                <a:cubicBezTo>
                  <a:pt x="421828" y="241018"/>
                  <a:pt x="435422" y="250472"/>
                  <a:pt x="445770" y="262890"/>
                </a:cubicBezTo>
                <a:cubicBezTo>
                  <a:pt x="493395" y="320040"/>
                  <a:pt x="440055" y="278130"/>
                  <a:pt x="502920" y="320040"/>
                </a:cubicBezTo>
                <a:cubicBezTo>
                  <a:pt x="523007" y="380301"/>
                  <a:pt x="501074" y="331541"/>
                  <a:pt x="548640" y="388620"/>
                </a:cubicBezTo>
                <a:cubicBezTo>
                  <a:pt x="557434" y="399173"/>
                  <a:pt x="562706" y="412357"/>
                  <a:pt x="571500" y="422910"/>
                </a:cubicBezTo>
                <a:cubicBezTo>
                  <a:pt x="604374" y="462358"/>
                  <a:pt x="632251" y="468003"/>
                  <a:pt x="651510" y="525780"/>
                </a:cubicBezTo>
                <a:cubicBezTo>
                  <a:pt x="664333" y="564250"/>
                  <a:pt x="663201" y="566243"/>
                  <a:pt x="685800" y="605790"/>
                </a:cubicBezTo>
                <a:cubicBezTo>
                  <a:pt x="692616" y="617717"/>
                  <a:pt x="702517" y="627793"/>
                  <a:pt x="708660" y="640080"/>
                </a:cubicBezTo>
                <a:cubicBezTo>
                  <a:pt x="730903" y="684565"/>
                  <a:pt x="709547" y="668819"/>
                  <a:pt x="731520" y="720090"/>
                </a:cubicBezTo>
                <a:cubicBezTo>
                  <a:pt x="736931" y="732716"/>
                  <a:pt x="748237" y="742093"/>
                  <a:pt x="754380" y="754380"/>
                </a:cubicBezTo>
                <a:cubicBezTo>
                  <a:pt x="776623" y="798865"/>
                  <a:pt x="755267" y="783119"/>
                  <a:pt x="777240" y="834390"/>
                </a:cubicBezTo>
                <a:cubicBezTo>
                  <a:pt x="782651" y="847016"/>
                  <a:pt x="794521" y="856127"/>
                  <a:pt x="800100" y="868680"/>
                </a:cubicBezTo>
                <a:cubicBezTo>
                  <a:pt x="809887" y="890700"/>
                  <a:pt x="815340" y="914400"/>
                  <a:pt x="822960" y="937260"/>
                </a:cubicBezTo>
                <a:lnTo>
                  <a:pt x="834390" y="971550"/>
                </a:lnTo>
                <a:lnTo>
                  <a:pt x="845820" y="1005840"/>
                </a:lnTo>
                <a:cubicBezTo>
                  <a:pt x="842010" y="1040130"/>
                  <a:pt x="839636" y="1074610"/>
                  <a:pt x="834390" y="1108710"/>
                </a:cubicBezTo>
                <a:cubicBezTo>
                  <a:pt x="829454" y="1140791"/>
                  <a:pt x="809001" y="1196308"/>
                  <a:pt x="800100" y="1223010"/>
                </a:cubicBezTo>
                <a:lnTo>
                  <a:pt x="788670" y="1257300"/>
                </a:lnTo>
                <a:cubicBezTo>
                  <a:pt x="784860" y="1268730"/>
                  <a:pt x="783923" y="1281565"/>
                  <a:pt x="777240" y="1291590"/>
                </a:cubicBezTo>
                <a:cubicBezTo>
                  <a:pt x="769620" y="1303020"/>
                  <a:pt x="760523" y="1313593"/>
                  <a:pt x="754380" y="1325880"/>
                </a:cubicBezTo>
                <a:cubicBezTo>
                  <a:pt x="748992" y="1336656"/>
                  <a:pt x="748338" y="1349394"/>
                  <a:pt x="742950" y="1360170"/>
                </a:cubicBezTo>
                <a:cubicBezTo>
                  <a:pt x="736807" y="1372457"/>
                  <a:pt x="726233" y="1382173"/>
                  <a:pt x="720090" y="1394460"/>
                </a:cubicBezTo>
                <a:cubicBezTo>
                  <a:pt x="701497" y="1431645"/>
                  <a:pt x="718557" y="1430283"/>
                  <a:pt x="685800" y="1463040"/>
                </a:cubicBezTo>
                <a:cubicBezTo>
                  <a:pt x="676086" y="1472754"/>
                  <a:pt x="651510" y="1485900"/>
                  <a:pt x="651510" y="14859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Ελεύθερη σχεδίαση 9"/>
          <p:cNvSpPr/>
          <p:nvPr/>
        </p:nvSpPr>
        <p:spPr>
          <a:xfrm>
            <a:off x="4754880" y="4503420"/>
            <a:ext cx="834683" cy="1383030"/>
          </a:xfrm>
          <a:custGeom>
            <a:avLst/>
            <a:gdLst>
              <a:gd name="connsiteX0" fmla="*/ 0 w 834683"/>
              <a:gd name="connsiteY0" fmla="*/ 0 h 1383030"/>
              <a:gd name="connsiteX1" fmla="*/ 57150 w 834683"/>
              <a:gd name="connsiteY1" fmla="*/ 22860 h 1383030"/>
              <a:gd name="connsiteX2" fmla="*/ 125730 w 834683"/>
              <a:gd name="connsiteY2" fmla="*/ 68580 h 1383030"/>
              <a:gd name="connsiteX3" fmla="*/ 148590 w 834683"/>
              <a:gd name="connsiteY3" fmla="*/ 102870 h 1383030"/>
              <a:gd name="connsiteX4" fmla="*/ 182880 w 834683"/>
              <a:gd name="connsiteY4" fmla="*/ 114300 h 1383030"/>
              <a:gd name="connsiteX5" fmla="*/ 228600 w 834683"/>
              <a:gd name="connsiteY5" fmla="*/ 137160 h 1383030"/>
              <a:gd name="connsiteX6" fmla="*/ 354330 w 834683"/>
              <a:gd name="connsiteY6" fmla="*/ 205740 h 1383030"/>
              <a:gd name="connsiteX7" fmla="*/ 388620 w 834683"/>
              <a:gd name="connsiteY7" fmla="*/ 217170 h 1383030"/>
              <a:gd name="connsiteX8" fmla="*/ 457200 w 834683"/>
              <a:gd name="connsiteY8" fmla="*/ 251460 h 1383030"/>
              <a:gd name="connsiteX9" fmla="*/ 502920 w 834683"/>
              <a:gd name="connsiteY9" fmla="*/ 285750 h 1383030"/>
              <a:gd name="connsiteX10" fmla="*/ 548640 w 834683"/>
              <a:gd name="connsiteY10" fmla="*/ 308610 h 1383030"/>
              <a:gd name="connsiteX11" fmla="*/ 582930 w 834683"/>
              <a:gd name="connsiteY11" fmla="*/ 331470 h 1383030"/>
              <a:gd name="connsiteX12" fmla="*/ 662940 w 834683"/>
              <a:gd name="connsiteY12" fmla="*/ 434340 h 1383030"/>
              <a:gd name="connsiteX13" fmla="*/ 685800 w 834683"/>
              <a:gd name="connsiteY13" fmla="*/ 502920 h 1383030"/>
              <a:gd name="connsiteX14" fmla="*/ 731520 w 834683"/>
              <a:gd name="connsiteY14" fmla="*/ 582930 h 1383030"/>
              <a:gd name="connsiteX15" fmla="*/ 742950 w 834683"/>
              <a:gd name="connsiteY15" fmla="*/ 617220 h 1383030"/>
              <a:gd name="connsiteX16" fmla="*/ 777240 w 834683"/>
              <a:gd name="connsiteY16" fmla="*/ 697230 h 1383030"/>
              <a:gd name="connsiteX17" fmla="*/ 800100 w 834683"/>
              <a:gd name="connsiteY17" fmla="*/ 777240 h 1383030"/>
              <a:gd name="connsiteX18" fmla="*/ 822960 w 834683"/>
              <a:gd name="connsiteY18" fmla="*/ 811530 h 1383030"/>
              <a:gd name="connsiteX19" fmla="*/ 834390 w 834683"/>
              <a:gd name="connsiteY19" fmla="*/ 868680 h 1383030"/>
              <a:gd name="connsiteX20" fmla="*/ 800100 w 834683"/>
              <a:gd name="connsiteY20" fmla="*/ 1143000 h 1383030"/>
              <a:gd name="connsiteX21" fmla="*/ 788670 w 834683"/>
              <a:gd name="connsiteY21" fmla="*/ 1177290 h 1383030"/>
              <a:gd name="connsiteX22" fmla="*/ 731520 w 834683"/>
              <a:gd name="connsiteY22" fmla="*/ 1280160 h 1383030"/>
              <a:gd name="connsiteX23" fmla="*/ 697230 w 834683"/>
              <a:gd name="connsiteY23" fmla="*/ 1303020 h 1383030"/>
              <a:gd name="connsiteX24" fmla="*/ 685800 w 834683"/>
              <a:gd name="connsiteY24" fmla="*/ 1337310 h 1383030"/>
              <a:gd name="connsiteX25" fmla="*/ 651510 w 834683"/>
              <a:gd name="connsiteY25" fmla="*/ 1360170 h 1383030"/>
              <a:gd name="connsiteX26" fmla="*/ 628650 w 834683"/>
              <a:gd name="connsiteY26" fmla="*/ 1383030 h 138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4683" h="1383030">
                <a:moveTo>
                  <a:pt x="0" y="0"/>
                </a:moveTo>
                <a:cubicBezTo>
                  <a:pt x="19050" y="7620"/>
                  <a:pt x="39138" y="13035"/>
                  <a:pt x="57150" y="22860"/>
                </a:cubicBezTo>
                <a:cubicBezTo>
                  <a:pt x="81270" y="36016"/>
                  <a:pt x="125730" y="68580"/>
                  <a:pt x="125730" y="68580"/>
                </a:cubicBezTo>
                <a:cubicBezTo>
                  <a:pt x="133350" y="80010"/>
                  <a:pt x="137863" y="94288"/>
                  <a:pt x="148590" y="102870"/>
                </a:cubicBezTo>
                <a:cubicBezTo>
                  <a:pt x="157998" y="110396"/>
                  <a:pt x="171806" y="109554"/>
                  <a:pt x="182880" y="114300"/>
                </a:cubicBezTo>
                <a:cubicBezTo>
                  <a:pt x="198541" y="121012"/>
                  <a:pt x="213806" y="128706"/>
                  <a:pt x="228600" y="137160"/>
                </a:cubicBezTo>
                <a:cubicBezTo>
                  <a:pt x="287033" y="170550"/>
                  <a:pt x="261051" y="174647"/>
                  <a:pt x="354330" y="205740"/>
                </a:cubicBezTo>
                <a:cubicBezTo>
                  <a:pt x="365760" y="209550"/>
                  <a:pt x="377844" y="211782"/>
                  <a:pt x="388620" y="217170"/>
                </a:cubicBezTo>
                <a:cubicBezTo>
                  <a:pt x="477250" y="261485"/>
                  <a:pt x="371011" y="222730"/>
                  <a:pt x="457200" y="251460"/>
                </a:cubicBezTo>
                <a:cubicBezTo>
                  <a:pt x="472440" y="262890"/>
                  <a:pt x="486766" y="275654"/>
                  <a:pt x="502920" y="285750"/>
                </a:cubicBezTo>
                <a:cubicBezTo>
                  <a:pt x="517369" y="294781"/>
                  <a:pt x="533846" y="300156"/>
                  <a:pt x="548640" y="308610"/>
                </a:cubicBezTo>
                <a:cubicBezTo>
                  <a:pt x="560567" y="315426"/>
                  <a:pt x="571500" y="323850"/>
                  <a:pt x="582930" y="331470"/>
                </a:cubicBezTo>
                <a:cubicBezTo>
                  <a:pt x="637616" y="413500"/>
                  <a:pt x="609223" y="380623"/>
                  <a:pt x="662940" y="434340"/>
                </a:cubicBezTo>
                <a:cubicBezTo>
                  <a:pt x="670560" y="457200"/>
                  <a:pt x="672434" y="482870"/>
                  <a:pt x="685800" y="502920"/>
                </a:cubicBezTo>
                <a:cubicBezTo>
                  <a:pt x="708758" y="537357"/>
                  <a:pt x="714118" y="542325"/>
                  <a:pt x="731520" y="582930"/>
                </a:cubicBezTo>
                <a:cubicBezTo>
                  <a:pt x="736266" y="594004"/>
                  <a:pt x="738475" y="606033"/>
                  <a:pt x="742950" y="617220"/>
                </a:cubicBezTo>
                <a:cubicBezTo>
                  <a:pt x="753726" y="644161"/>
                  <a:pt x="767324" y="669961"/>
                  <a:pt x="777240" y="697230"/>
                </a:cubicBezTo>
                <a:cubicBezTo>
                  <a:pt x="787006" y="724086"/>
                  <a:pt x="787220" y="751480"/>
                  <a:pt x="800100" y="777240"/>
                </a:cubicBezTo>
                <a:cubicBezTo>
                  <a:pt x="806243" y="789527"/>
                  <a:pt x="815340" y="800100"/>
                  <a:pt x="822960" y="811530"/>
                </a:cubicBezTo>
                <a:cubicBezTo>
                  <a:pt x="826770" y="830580"/>
                  <a:pt x="834390" y="849253"/>
                  <a:pt x="834390" y="868680"/>
                </a:cubicBezTo>
                <a:cubicBezTo>
                  <a:pt x="834390" y="1060180"/>
                  <a:pt x="840202" y="1022695"/>
                  <a:pt x="800100" y="1143000"/>
                </a:cubicBezTo>
                <a:lnTo>
                  <a:pt x="788670" y="1177290"/>
                </a:lnTo>
                <a:cubicBezTo>
                  <a:pt x="776759" y="1213023"/>
                  <a:pt x="765208" y="1257701"/>
                  <a:pt x="731520" y="1280160"/>
                </a:cubicBezTo>
                <a:lnTo>
                  <a:pt x="697230" y="1303020"/>
                </a:lnTo>
                <a:cubicBezTo>
                  <a:pt x="693420" y="1314450"/>
                  <a:pt x="693326" y="1327902"/>
                  <a:pt x="685800" y="1337310"/>
                </a:cubicBezTo>
                <a:cubicBezTo>
                  <a:pt x="677218" y="1348037"/>
                  <a:pt x="662237" y="1351588"/>
                  <a:pt x="651510" y="1360170"/>
                </a:cubicBezTo>
                <a:cubicBezTo>
                  <a:pt x="643095" y="1366902"/>
                  <a:pt x="636270" y="1375410"/>
                  <a:pt x="628650" y="138303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76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97285" grpId="0"/>
      <p:bldP spid="2" grpId="0"/>
      <p:bldP spid="3" grpId="0" animBg="1"/>
      <p:bldP spid="5" grpId="0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15616" y="332656"/>
            <a:ext cx="712879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1.</a:t>
            </a:r>
            <a:r>
              <a:rPr lang="en-US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Η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εξίσωση κίνησης</a:t>
            </a: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ενός κινητού που κινείται ευθύγραμμα είναι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:  </a:t>
            </a:r>
            <a:r>
              <a:rPr lang="en-US" altLang="el-G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x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= 4 + 3</a:t>
            </a:r>
            <a:r>
              <a:rPr lang="en-US" altLang="el-G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t</a:t>
            </a:r>
            <a:r>
              <a:rPr lang="el-GR" altLang="el-G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 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(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SI).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α.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Ποια είναι η αρχική θέση του κινητού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β.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Ποιο είναι το μέτρο της ταχύτητας του κινητού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;</a:t>
            </a:r>
            <a:endParaRPr lang="el-GR" altLang="el-GR" sz="2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2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2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B43BC-D0C0-47B9-88E9-3D68D8E4F9A9}" type="slidenum">
              <a:rPr lang="el-GR" altLang="el-GR"/>
              <a:pPr>
                <a:defRPr/>
              </a:pPr>
              <a:t>41</a:t>
            </a:fld>
            <a:endParaRPr lang="el-GR" altLang="el-GR"/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5" name="Εξίσωση" r:id="rId3" imgW="114151" imgH="215619" progId="Equation.3">
                  <p:embed/>
                </p:oleObj>
              </mc:Choice>
              <mc:Fallback>
                <p:oleObj name="Εξίσωση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315" name="Group 3"/>
          <p:cNvGrpSpPr>
            <a:grpSpLocks/>
          </p:cNvGrpSpPr>
          <p:nvPr/>
        </p:nvGrpSpPr>
        <p:grpSpPr bwMode="auto">
          <a:xfrm>
            <a:off x="579438" y="188913"/>
            <a:ext cx="7880350" cy="6026151"/>
            <a:chOff x="365" y="119"/>
            <a:chExt cx="4964" cy="3796"/>
          </a:xfrm>
        </p:grpSpPr>
        <p:sp>
          <p:nvSpPr>
            <p:cNvPr id="141316" name="Text Box 4"/>
            <p:cNvSpPr txBox="1">
              <a:spLocks noChangeArrowheads="1"/>
            </p:cNvSpPr>
            <p:nvPr/>
          </p:nvSpPr>
          <p:spPr bwMode="auto">
            <a:xfrm>
              <a:off x="385" y="2209"/>
              <a:ext cx="4944" cy="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Στο σχήμα φαίνεται το διάγραμμα </a:t>
              </a:r>
              <a:r>
                <a:rPr lang="el-GR" alt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υ</a:t>
              </a:r>
              <a:r>
                <a:rPr lang="el-GR" alt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 – </a:t>
              </a:r>
              <a:r>
                <a:rPr lang="en-US" alt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t</a:t>
              </a:r>
              <a:r>
                <a:rPr lang="en-US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για ένα κινητό που κινείται ευθύγραμμα.</a:t>
              </a:r>
            </a:p>
            <a:p>
              <a:pPr algn="just"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el-GR" altLang="el-GR" sz="20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α.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Να περιγράψεις την κίνηση του κινητού για τα 20</a:t>
              </a:r>
              <a:r>
                <a:rPr lang="en-US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s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που κινείται.</a:t>
              </a:r>
            </a:p>
            <a:p>
              <a:pPr algn="just"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el-GR" altLang="el-GR" sz="20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β.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Να υπολογίσεις τη μετατόπιση του κινητού από την αρχική του θέση, τη χρονική στιγμή 20</a:t>
              </a:r>
              <a:r>
                <a:rPr lang="en-US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s.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endPara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23559" name="Group 5"/>
            <p:cNvGrpSpPr>
              <a:grpSpLocks/>
            </p:cNvGrpSpPr>
            <p:nvPr/>
          </p:nvGrpSpPr>
          <p:grpSpPr bwMode="auto">
            <a:xfrm>
              <a:off x="365" y="119"/>
              <a:ext cx="4284" cy="2041"/>
              <a:chOff x="365" y="0"/>
              <a:chExt cx="4284" cy="2041"/>
            </a:xfrm>
          </p:grpSpPr>
          <p:grpSp>
            <p:nvGrpSpPr>
              <p:cNvPr id="23560" name="Group 6"/>
              <p:cNvGrpSpPr>
                <a:grpSpLocks/>
              </p:cNvGrpSpPr>
              <p:nvPr/>
            </p:nvGrpSpPr>
            <p:grpSpPr bwMode="auto">
              <a:xfrm>
                <a:off x="365" y="0"/>
                <a:ext cx="4284" cy="2041"/>
                <a:chOff x="365" y="0"/>
                <a:chExt cx="4284" cy="2041"/>
              </a:xfrm>
            </p:grpSpPr>
            <p:sp>
              <p:nvSpPr>
                <p:cNvPr id="2356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65" y="68"/>
                  <a:ext cx="36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2000" b="1" dirty="0">
                      <a:latin typeface="Trebuchet MS" pitchFamily="34" charset="0"/>
                    </a:rPr>
                    <a:t>2</a:t>
                  </a:r>
                  <a:r>
                    <a:rPr lang="en-US" altLang="el-GR" sz="2000" b="1" dirty="0">
                      <a:latin typeface="Trebuchet MS" pitchFamily="34" charset="0"/>
                    </a:rPr>
                    <a:t>.</a:t>
                  </a:r>
                  <a:endParaRPr lang="el-GR" altLang="el-GR" sz="2000" b="1" dirty="0">
                    <a:latin typeface="Trebuchet MS" pitchFamily="34" charset="0"/>
                  </a:endParaRPr>
                </a:p>
              </p:txBody>
            </p:sp>
            <p:grpSp>
              <p:nvGrpSpPr>
                <p:cNvPr id="23563" name="Group 8"/>
                <p:cNvGrpSpPr>
                  <a:grpSpLocks/>
                </p:cNvGrpSpPr>
                <p:nvPr/>
              </p:nvGrpSpPr>
              <p:grpSpPr bwMode="auto">
                <a:xfrm>
                  <a:off x="1383" y="0"/>
                  <a:ext cx="3266" cy="2041"/>
                  <a:chOff x="1383" y="0"/>
                  <a:chExt cx="3266" cy="2041"/>
                </a:xfrm>
              </p:grpSpPr>
              <p:sp>
                <p:nvSpPr>
                  <p:cNvPr id="2356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4059" y="1434"/>
                    <a:ext cx="0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2356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383" y="0"/>
                    <a:ext cx="3266" cy="2041"/>
                    <a:chOff x="1383" y="119"/>
                    <a:chExt cx="3266" cy="2041"/>
                  </a:xfrm>
                </p:grpSpPr>
                <p:sp>
                  <p:nvSpPr>
                    <p:cNvPr id="23566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1525"/>
                      <a:ext cx="0" cy="4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pSp>
                  <p:nvGrpSpPr>
                    <p:cNvPr id="2356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3" y="119"/>
                      <a:ext cx="3266" cy="2041"/>
                      <a:chOff x="1383" y="119"/>
                      <a:chExt cx="3266" cy="2041"/>
                    </a:xfrm>
                  </p:grpSpPr>
                  <p:sp>
                    <p:nvSpPr>
                      <p:cNvPr id="23568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73" y="164"/>
                        <a:ext cx="0" cy="19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3569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3" y="1525"/>
                        <a:ext cx="25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3570" name="Text Box 1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83" y="119"/>
                        <a:ext cx="681" cy="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l-GR" altLang="el-GR" sz="1600" i="1">
                            <a:latin typeface="Trebuchet MS" pitchFamily="34" charset="0"/>
                          </a:rPr>
                          <a:t>υ</a:t>
                        </a:r>
                        <a:r>
                          <a:rPr lang="el-GR" altLang="el-GR" sz="1600">
                            <a:latin typeface="Trebuchet MS" pitchFamily="34" charset="0"/>
                          </a:rPr>
                          <a:t> / </a:t>
                        </a:r>
                        <a:r>
                          <a:rPr lang="en-US" altLang="el-GR" sz="1600">
                            <a:latin typeface="Trebuchet MS" pitchFamily="34" charset="0"/>
                          </a:rPr>
                          <a:t>m/s</a:t>
                        </a:r>
                        <a:endParaRPr lang="el-GR" altLang="el-GR" sz="1600"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3571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41" y="1525"/>
                        <a:ext cx="408" cy="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600" i="1">
                            <a:latin typeface="Trebuchet MS" pitchFamily="34" charset="0"/>
                          </a:rPr>
                          <a:t>t</a:t>
                        </a:r>
                        <a:r>
                          <a:rPr lang="en-US" altLang="el-GR" sz="1600">
                            <a:latin typeface="Trebuchet MS" pitchFamily="34" charset="0"/>
                          </a:rPr>
                          <a:t> /s</a:t>
                        </a:r>
                        <a:endParaRPr lang="el-GR" altLang="el-GR" sz="1600"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3572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55" y="482"/>
                        <a:ext cx="317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800">
                            <a:latin typeface="Trebuchet MS" pitchFamily="34" charset="0"/>
                          </a:rPr>
                          <a:t>50</a:t>
                        </a:r>
                        <a:endParaRPr lang="el-GR" altLang="el-GR" sz="1800"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3573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3" y="618"/>
                        <a:ext cx="54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3574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17" y="663"/>
                        <a:ext cx="0" cy="86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3575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81" y="1525"/>
                        <a:ext cx="227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800">
                            <a:latin typeface="Trebuchet MS" pitchFamily="34" charset="0"/>
                          </a:rPr>
                          <a:t>5</a:t>
                        </a:r>
                        <a:endParaRPr lang="el-GR" altLang="el-GR" sz="1800"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3576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789" y="1525"/>
                        <a:ext cx="363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800">
                            <a:latin typeface="Trebuchet MS" pitchFamily="34" charset="0"/>
                          </a:rPr>
                          <a:t>10</a:t>
                        </a:r>
                        <a:endParaRPr lang="el-GR" altLang="el-GR" sz="1800"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3577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17" y="1525"/>
                        <a:ext cx="544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3578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73" y="1933"/>
                        <a:ext cx="208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3579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87" y="1525"/>
                        <a:ext cx="363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800">
                            <a:latin typeface="Trebuchet MS" pitchFamily="34" charset="0"/>
                          </a:rPr>
                          <a:t>20</a:t>
                        </a:r>
                        <a:endParaRPr lang="el-GR" altLang="el-GR" sz="1800"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3580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61" y="1933"/>
                        <a:ext cx="998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3581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65" y="1797"/>
                        <a:ext cx="45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1pPr>
                        <a:lvl2pPr marL="742950" indent="-28575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2pPr>
                        <a:lvl3pPr marL="11430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3pPr>
                        <a:lvl4pPr marL="16002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4pPr>
                        <a:lvl5pPr marL="2057400" indent="-228600" eaLnBrk="0" hangingPunct="0"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1400">
                            <a:solidFill>
                              <a:schemeClr val="tx1"/>
                            </a:solidFill>
                            <a:latin typeface="Comic Sans MS" pitchFamily="66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800">
                            <a:latin typeface="Trebuchet MS" pitchFamily="34" charset="0"/>
                          </a:rPr>
                          <a:t>-20</a:t>
                        </a:r>
                        <a:endParaRPr lang="el-GR" altLang="el-GR" sz="1800">
                          <a:latin typeface="Trebuchet MS" pitchFamily="34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3561" name="Text Box 27"/>
              <p:cNvSpPr txBox="1">
                <a:spLocks noChangeArrowheads="1"/>
              </p:cNvSpPr>
              <p:nvPr/>
            </p:nvSpPr>
            <p:spPr bwMode="auto">
              <a:xfrm>
                <a:off x="1791" y="1298"/>
                <a:ext cx="2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800">
                    <a:latin typeface="Trebuchet MS" pitchFamily="34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11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E4F0E-E18B-4525-94AD-CA4AAD7C27AD}" type="slidenum">
              <a:rPr lang="el-GR" altLang="el-GR"/>
              <a:pPr>
                <a:defRPr/>
              </a:pPr>
              <a:t>42</a:t>
            </a:fld>
            <a:endParaRPr lang="el-GR" altLang="el-GR"/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1835150" y="908050"/>
            <a:ext cx="6481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1800">
              <a:latin typeface="Verdana" pitchFamily="34" charset="0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882668" y="404664"/>
            <a:ext cx="77565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γ.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Να υπολογίσεις το διάστημα που έχει διανύσει το κινητό στον ίδιο χρόνο.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0000"/>
                </a:solidFill>
                <a:latin typeface="Trebuchet MS" panose="020B0603020202020204" pitchFamily="34" charset="0"/>
              </a:rPr>
              <a:t>δ.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Να σχεδιάσεις το αντίστοιχο διάγραμμα </a:t>
            </a:r>
            <a:r>
              <a:rPr lang="el-GR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θέση – χρόνος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,</a:t>
            </a:r>
            <a:r>
              <a:rPr lang="el-GR" altLang="el-GR" sz="20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παίρνοντας</a:t>
            </a:r>
            <a:r>
              <a:rPr lang="el-GR" altLang="el-GR" sz="20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υπόψη</a:t>
            </a:r>
            <a:r>
              <a:rPr lang="el-GR" altLang="el-GR" sz="20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ότι το κινητό βρίσκεται στη θέση </a:t>
            </a:r>
            <a:r>
              <a:rPr lang="en-US" altLang="el-G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x</a:t>
            </a:r>
            <a:r>
              <a:rPr lang="en-US" alt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</a:rPr>
              <a:t>0</a:t>
            </a:r>
            <a:r>
              <a:rPr lang="el-GR" altLang="el-GR" sz="2000" baseline="-25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=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0 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τη χρονική στιγμή </a:t>
            </a:r>
            <a:r>
              <a:rPr lang="en-US" altLang="el-G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t</a:t>
            </a:r>
            <a:r>
              <a:rPr lang="el-GR" altLang="el-GR" sz="20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=</a:t>
            </a:r>
            <a:r>
              <a: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0.</a:t>
            </a:r>
            <a:endParaRPr lang="el-GR" altLang="el-GR" sz="2000" b="1" i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21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C4B6F-EBD8-435A-82F1-1B3BCCF85272}" type="slidenum">
              <a:rPr lang="el-GR" altLang="el-GR"/>
              <a:pPr>
                <a:defRPr/>
              </a:pPr>
              <a:t>43</a:t>
            </a:fld>
            <a:endParaRPr lang="el-GR" altLang="el-GR"/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028789" y="192769"/>
            <a:ext cx="574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Trebuchet MS" pitchFamily="34" charset="0"/>
              </a:rPr>
              <a:t>3</a:t>
            </a:r>
            <a:r>
              <a:rPr lang="en-US" altLang="el-GR" sz="2000" b="1" dirty="0">
                <a:latin typeface="Trebuchet MS" pitchFamily="34" charset="0"/>
              </a:rPr>
              <a:t>.</a:t>
            </a:r>
            <a:endParaRPr lang="el-GR" altLang="el-GR" sz="2000" b="1" dirty="0">
              <a:latin typeface="Trebuchet MS" pitchFamily="34" charset="0"/>
            </a:endParaRPr>
          </a:p>
        </p:txBody>
      </p:sp>
      <p:grpSp>
        <p:nvGrpSpPr>
          <p:cNvPr id="144387" name="Group 3"/>
          <p:cNvGrpSpPr>
            <a:grpSpLocks/>
          </p:cNvGrpSpPr>
          <p:nvPr/>
        </p:nvGrpSpPr>
        <p:grpSpPr bwMode="auto">
          <a:xfrm>
            <a:off x="1028789" y="342106"/>
            <a:ext cx="7272337" cy="5292726"/>
            <a:chOff x="839" y="45"/>
            <a:chExt cx="4581" cy="3334"/>
          </a:xfrm>
        </p:grpSpPr>
        <p:grpSp>
          <p:nvGrpSpPr>
            <p:cNvPr id="25606" name="Group 4"/>
            <p:cNvGrpSpPr>
              <a:grpSpLocks/>
            </p:cNvGrpSpPr>
            <p:nvPr/>
          </p:nvGrpSpPr>
          <p:grpSpPr bwMode="auto">
            <a:xfrm>
              <a:off x="1565" y="45"/>
              <a:ext cx="2313" cy="2255"/>
              <a:chOff x="1565" y="45"/>
              <a:chExt cx="2313" cy="2255"/>
            </a:xfrm>
          </p:grpSpPr>
          <p:sp>
            <p:nvSpPr>
              <p:cNvPr id="25608" name="Line 5"/>
              <p:cNvSpPr>
                <a:spLocks noChangeShapeType="1"/>
              </p:cNvSpPr>
              <p:nvPr/>
            </p:nvSpPr>
            <p:spPr bwMode="auto">
              <a:xfrm>
                <a:off x="3243" y="1480"/>
                <a:ext cx="0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09" name="Line 6"/>
              <p:cNvSpPr>
                <a:spLocks noChangeShapeType="1"/>
              </p:cNvSpPr>
              <p:nvPr/>
            </p:nvSpPr>
            <p:spPr bwMode="auto">
              <a:xfrm flipV="1">
                <a:off x="1973" y="45"/>
                <a:ext cx="0" cy="20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10" name="Line 7"/>
              <p:cNvSpPr>
                <a:spLocks noChangeShapeType="1"/>
              </p:cNvSpPr>
              <p:nvPr/>
            </p:nvSpPr>
            <p:spPr bwMode="auto">
              <a:xfrm>
                <a:off x="1973" y="2069"/>
                <a:ext cx="181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11" name="Text Box 8"/>
              <p:cNvSpPr txBox="1">
                <a:spLocks noChangeArrowheads="1"/>
              </p:cNvSpPr>
              <p:nvPr/>
            </p:nvSpPr>
            <p:spPr bwMode="auto">
              <a:xfrm>
                <a:off x="1565" y="119"/>
                <a:ext cx="45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i="1">
                    <a:latin typeface="Trebuchet MS" pitchFamily="34" charset="0"/>
                  </a:rPr>
                  <a:t>x</a:t>
                </a:r>
                <a:r>
                  <a:rPr lang="el-GR" altLang="el-GR" sz="1600">
                    <a:latin typeface="Trebuchet MS" pitchFamily="34" charset="0"/>
                  </a:rPr>
                  <a:t> /</a:t>
                </a:r>
                <a:r>
                  <a:rPr lang="en-US" altLang="el-GR" sz="1600">
                    <a:latin typeface="Trebuchet MS" pitchFamily="34" charset="0"/>
                  </a:rPr>
                  <a:t>m</a:t>
                </a:r>
                <a:endParaRPr lang="el-GR" altLang="el-GR" sz="1600">
                  <a:latin typeface="Trebuchet MS" pitchFamily="34" charset="0"/>
                </a:endParaRPr>
              </a:p>
            </p:txBody>
          </p:sp>
          <p:sp>
            <p:nvSpPr>
              <p:cNvPr id="25612" name="Text Box 9"/>
              <p:cNvSpPr txBox="1">
                <a:spLocks noChangeArrowheads="1"/>
              </p:cNvSpPr>
              <p:nvPr/>
            </p:nvSpPr>
            <p:spPr bwMode="auto">
              <a:xfrm>
                <a:off x="3470" y="2069"/>
                <a:ext cx="4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i="1">
                    <a:latin typeface="Trebuchet MS" pitchFamily="34" charset="0"/>
                  </a:rPr>
                  <a:t>t</a:t>
                </a:r>
                <a:r>
                  <a:rPr lang="en-US" altLang="el-GR" sz="1600">
                    <a:latin typeface="Trebuchet MS" pitchFamily="34" charset="0"/>
                  </a:rPr>
                  <a:t> /s</a:t>
                </a:r>
                <a:endParaRPr lang="el-GR" altLang="el-GR" sz="1600">
                  <a:latin typeface="Trebuchet MS" pitchFamily="34" charset="0"/>
                </a:endParaRPr>
              </a:p>
            </p:txBody>
          </p:sp>
          <p:sp>
            <p:nvSpPr>
              <p:cNvPr id="25613" name="Text Box 10"/>
              <p:cNvSpPr txBox="1">
                <a:spLocks noChangeArrowheads="1"/>
              </p:cNvSpPr>
              <p:nvPr/>
            </p:nvSpPr>
            <p:spPr bwMode="auto">
              <a:xfrm>
                <a:off x="1565" y="363"/>
                <a:ext cx="4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800">
                    <a:latin typeface="Trebuchet MS" pitchFamily="34" charset="0"/>
                  </a:rPr>
                  <a:t>1</a:t>
                </a:r>
                <a:r>
                  <a:rPr lang="en-US" altLang="el-GR" sz="1800">
                    <a:latin typeface="Trebuchet MS" pitchFamily="34" charset="0"/>
                  </a:rPr>
                  <a:t>0</a:t>
                </a:r>
                <a:r>
                  <a:rPr lang="el-GR" altLang="el-GR" sz="1800">
                    <a:latin typeface="Trebuchet MS" pitchFamily="34" charset="0"/>
                  </a:rPr>
                  <a:t>0</a:t>
                </a:r>
              </a:p>
            </p:txBody>
          </p:sp>
          <p:sp>
            <p:nvSpPr>
              <p:cNvPr id="25614" name="Text Box 11"/>
              <p:cNvSpPr txBox="1">
                <a:spLocks noChangeArrowheads="1"/>
              </p:cNvSpPr>
              <p:nvPr/>
            </p:nvSpPr>
            <p:spPr bwMode="auto">
              <a:xfrm>
                <a:off x="3152" y="2069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800">
                    <a:latin typeface="Trebuchet MS" pitchFamily="34" charset="0"/>
                  </a:rPr>
                  <a:t>5</a:t>
                </a:r>
                <a:endParaRPr lang="el-GR" altLang="el-GR" sz="1800">
                  <a:latin typeface="Trebuchet MS" pitchFamily="34" charset="0"/>
                </a:endParaRPr>
              </a:p>
            </p:txBody>
          </p:sp>
          <p:sp>
            <p:nvSpPr>
              <p:cNvPr id="25615" name="Line 12"/>
              <p:cNvSpPr>
                <a:spLocks noChangeShapeType="1"/>
              </p:cNvSpPr>
              <p:nvPr/>
            </p:nvSpPr>
            <p:spPr bwMode="auto">
              <a:xfrm flipV="1">
                <a:off x="1973" y="1480"/>
                <a:ext cx="1270" cy="589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16" name="Text Box 13"/>
              <p:cNvSpPr txBox="1">
                <a:spLocks noChangeArrowheads="1"/>
              </p:cNvSpPr>
              <p:nvPr/>
            </p:nvSpPr>
            <p:spPr bwMode="auto">
              <a:xfrm>
                <a:off x="1655" y="1344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800">
                    <a:latin typeface="Trebuchet MS" pitchFamily="34" charset="0"/>
                  </a:rPr>
                  <a:t>40</a:t>
                </a:r>
                <a:endParaRPr lang="el-GR" altLang="el-GR" sz="1800">
                  <a:latin typeface="Trebuchet MS" pitchFamily="34" charset="0"/>
                </a:endParaRPr>
              </a:p>
            </p:txBody>
          </p:sp>
          <p:sp>
            <p:nvSpPr>
              <p:cNvPr id="25617" name="Line 14"/>
              <p:cNvSpPr>
                <a:spLocks noChangeShapeType="1"/>
              </p:cNvSpPr>
              <p:nvPr/>
            </p:nvSpPr>
            <p:spPr bwMode="auto">
              <a:xfrm>
                <a:off x="1973" y="527"/>
                <a:ext cx="1270" cy="9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18" name="Text Box 15"/>
              <p:cNvSpPr txBox="1">
                <a:spLocks noChangeArrowheads="1"/>
              </p:cNvSpPr>
              <p:nvPr/>
            </p:nvSpPr>
            <p:spPr bwMode="auto">
              <a:xfrm>
                <a:off x="1791" y="1933"/>
                <a:ext cx="2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800">
                    <a:latin typeface="Trebuchet MS" pitchFamily="34" charset="0"/>
                  </a:rPr>
                  <a:t>0</a:t>
                </a:r>
              </a:p>
            </p:txBody>
          </p:sp>
          <p:sp>
            <p:nvSpPr>
              <p:cNvPr id="25619" name="Line 16"/>
              <p:cNvSpPr>
                <a:spLocks noChangeShapeType="1"/>
              </p:cNvSpPr>
              <p:nvPr/>
            </p:nvSpPr>
            <p:spPr bwMode="auto">
              <a:xfrm>
                <a:off x="1973" y="1480"/>
                <a:ext cx="12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4401" name="AutoShape 17"/>
              <p:cNvSpPr>
                <a:spLocks noChangeArrowheads="1"/>
              </p:cNvSpPr>
              <p:nvPr/>
            </p:nvSpPr>
            <p:spPr bwMode="auto">
              <a:xfrm>
                <a:off x="2336" y="300"/>
                <a:ext cx="317" cy="318"/>
              </a:xfrm>
              <a:prstGeom prst="wedgeRectCallout">
                <a:avLst>
                  <a:gd name="adj1" fmla="val -12458"/>
                  <a:gd name="adj2" fmla="val 14025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n-US" altLang="el-GR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A</a:t>
                </a:r>
                <a:endParaRPr lang="el-GR" altLang="el-GR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144402" name="AutoShape 18"/>
              <p:cNvSpPr>
                <a:spLocks noChangeArrowheads="1"/>
              </p:cNvSpPr>
              <p:nvPr/>
            </p:nvSpPr>
            <p:spPr bwMode="auto">
              <a:xfrm>
                <a:off x="2925" y="1661"/>
                <a:ext cx="272" cy="317"/>
              </a:xfrm>
              <a:prstGeom prst="wedgeRectCallout">
                <a:avLst>
                  <a:gd name="adj1" fmla="val -127574"/>
                  <a:gd name="adj2" fmla="val -30125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n-US" altLang="el-GR" sz="2400" b="1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rebuchet MS" pitchFamily="34" charset="0"/>
                  </a:rPr>
                  <a:t>B</a:t>
                </a:r>
                <a:endParaRPr lang="el-GR" altLang="el-GR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endParaRPr>
              </a:p>
            </p:txBody>
          </p:sp>
        </p:grpSp>
        <p:sp>
          <p:nvSpPr>
            <p:cNvPr id="144403" name="Text Box 19"/>
            <p:cNvSpPr txBox="1">
              <a:spLocks noChangeArrowheads="1"/>
            </p:cNvSpPr>
            <p:nvPr/>
          </p:nvSpPr>
          <p:spPr bwMode="auto">
            <a:xfrm>
              <a:off x="839" y="2387"/>
              <a:ext cx="4581" cy="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Στο σχήμα φαίνεται το διάγραμμα</a:t>
              </a:r>
              <a:r>
                <a:rPr lang="el-GR" altLang="el-GR" sz="2000" dirty="0">
                  <a:latin typeface="Trebuchet MS" panose="020B0603020202020204" pitchFamily="34" charset="0"/>
                </a:rPr>
                <a:t> </a:t>
              </a:r>
              <a:r>
                <a:rPr lang="el-GR" alt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θέση – χρόνος</a:t>
              </a:r>
              <a:r>
                <a:rPr lang="el-GR" altLang="el-GR" sz="2000" b="1" i="1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για δύο κινητά</a:t>
              </a:r>
              <a:r>
                <a:rPr lang="el-GR" altLang="el-GR" sz="2000" dirty="0">
                  <a:solidFill>
                    <a:srgbClr val="FF0000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Α και Β.</a:t>
              </a:r>
            </a:p>
            <a:p>
              <a:pPr algn="just"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Να  υπολογίσεις  τις  ταχύτητες  των  δύο  κινητών.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4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2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F1C0F-F3E3-4802-A389-3E398295D4ED}" type="slidenum">
              <a:rPr lang="el-GR" altLang="el-GR"/>
              <a:pPr>
                <a:defRPr/>
              </a:pPr>
              <a:t>44</a:t>
            </a:fld>
            <a:endParaRPr lang="el-GR" altLang="el-GR"/>
          </a:p>
        </p:txBody>
      </p:sp>
      <p:grpSp>
        <p:nvGrpSpPr>
          <p:cNvPr id="145433" name="Group 25"/>
          <p:cNvGrpSpPr>
            <a:grpSpLocks/>
          </p:cNvGrpSpPr>
          <p:nvPr/>
        </p:nvGrpSpPr>
        <p:grpSpPr bwMode="auto">
          <a:xfrm>
            <a:off x="539751" y="71438"/>
            <a:ext cx="8355013" cy="6492876"/>
            <a:chOff x="340" y="45"/>
            <a:chExt cx="5263" cy="4090"/>
          </a:xfrm>
        </p:grpSpPr>
        <p:grpSp>
          <p:nvGrpSpPr>
            <p:cNvPr id="26629" name="Group 3"/>
            <p:cNvGrpSpPr>
              <a:grpSpLocks/>
            </p:cNvGrpSpPr>
            <p:nvPr/>
          </p:nvGrpSpPr>
          <p:grpSpPr bwMode="auto">
            <a:xfrm>
              <a:off x="340" y="45"/>
              <a:ext cx="4309" cy="1996"/>
              <a:chOff x="340" y="45"/>
              <a:chExt cx="4309" cy="1996"/>
            </a:xfrm>
          </p:grpSpPr>
          <p:sp>
            <p:nvSpPr>
              <p:cNvPr id="26631" name="Line 4"/>
              <p:cNvSpPr>
                <a:spLocks noChangeShapeType="1"/>
              </p:cNvSpPr>
              <p:nvPr/>
            </p:nvSpPr>
            <p:spPr bwMode="auto">
              <a:xfrm>
                <a:off x="4150" y="1434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26632" name="Group 5"/>
              <p:cNvGrpSpPr>
                <a:grpSpLocks/>
              </p:cNvGrpSpPr>
              <p:nvPr/>
            </p:nvGrpSpPr>
            <p:grpSpPr bwMode="auto">
              <a:xfrm>
                <a:off x="340" y="45"/>
                <a:ext cx="4309" cy="1996"/>
                <a:chOff x="340" y="45"/>
                <a:chExt cx="4309" cy="1996"/>
              </a:xfrm>
            </p:grpSpPr>
            <p:sp>
              <p:nvSpPr>
                <p:cNvPr id="2663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40" y="156"/>
                  <a:ext cx="40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2000" b="1" dirty="0">
                      <a:latin typeface="Trebuchet MS" pitchFamily="34" charset="0"/>
                    </a:rPr>
                    <a:t>4</a:t>
                  </a:r>
                  <a:r>
                    <a:rPr lang="en-US" altLang="el-GR" sz="2000" b="1" dirty="0">
                      <a:latin typeface="Trebuchet MS" pitchFamily="34" charset="0"/>
                    </a:rPr>
                    <a:t>.</a:t>
                  </a:r>
                  <a:endParaRPr lang="el-GR" altLang="el-GR" sz="2000" b="1" dirty="0">
                    <a:latin typeface="Trebuchet MS" pitchFamily="34" charset="0"/>
                  </a:endParaRPr>
                </a:p>
              </p:txBody>
            </p:sp>
            <p:sp>
              <p:nvSpPr>
                <p:cNvPr id="26634" name="Line 7"/>
                <p:cNvSpPr>
                  <a:spLocks noChangeShapeType="1"/>
                </p:cNvSpPr>
                <p:nvPr/>
              </p:nvSpPr>
              <p:spPr bwMode="auto">
                <a:xfrm>
                  <a:off x="3288" y="1389"/>
                  <a:ext cx="862" cy="31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63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73" y="45"/>
                  <a:ext cx="0" cy="19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636" name="Line 9"/>
                <p:cNvSpPr>
                  <a:spLocks noChangeShapeType="1"/>
                </p:cNvSpPr>
                <p:nvPr/>
              </p:nvSpPr>
              <p:spPr bwMode="auto">
                <a:xfrm>
                  <a:off x="1973" y="1406"/>
                  <a:ext cx="25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63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565" y="119"/>
                  <a:ext cx="45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600" i="1">
                      <a:latin typeface="Trebuchet MS" pitchFamily="34" charset="0"/>
                    </a:rPr>
                    <a:t>x</a:t>
                  </a:r>
                  <a:r>
                    <a:rPr lang="el-GR" altLang="el-GR" sz="1600">
                      <a:latin typeface="Trebuchet MS" pitchFamily="34" charset="0"/>
                    </a:rPr>
                    <a:t> /</a:t>
                  </a:r>
                  <a:r>
                    <a:rPr lang="en-US" altLang="el-GR" sz="1600">
                      <a:latin typeface="Trebuchet MS" pitchFamily="34" charset="0"/>
                    </a:rPr>
                    <a:t>m</a:t>
                  </a:r>
                  <a:endParaRPr lang="el-GR" altLang="el-GR" sz="1600">
                    <a:latin typeface="Trebuchet MS" pitchFamily="34" charset="0"/>
                  </a:endParaRPr>
                </a:p>
              </p:txBody>
            </p:sp>
            <p:sp>
              <p:nvSpPr>
                <p:cNvPr id="2663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41" y="1406"/>
                  <a:ext cx="40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600" i="1">
                      <a:latin typeface="Trebuchet MS" pitchFamily="34" charset="0"/>
                    </a:rPr>
                    <a:t>t</a:t>
                  </a:r>
                  <a:r>
                    <a:rPr lang="en-US" altLang="el-GR" sz="1600">
                      <a:latin typeface="Trebuchet MS" pitchFamily="34" charset="0"/>
                    </a:rPr>
                    <a:t> /s</a:t>
                  </a:r>
                  <a:endParaRPr lang="el-GR" altLang="el-GR" sz="1600">
                    <a:latin typeface="Trebuchet MS" pitchFamily="34" charset="0"/>
                  </a:endParaRPr>
                </a:p>
              </p:txBody>
            </p:sp>
            <p:sp>
              <p:nvSpPr>
                <p:cNvPr id="2663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701" y="300"/>
                  <a:ext cx="3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>
                      <a:latin typeface="Trebuchet MS" pitchFamily="34" charset="0"/>
                    </a:rPr>
                    <a:t>80</a:t>
                  </a:r>
                  <a:endParaRPr lang="el-GR" altLang="el-GR" sz="1800">
                    <a:latin typeface="Trebuchet MS" pitchFamily="34" charset="0"/>
                  </a:endParaRPr>
                </a:p>
              </p:txBody>
            </p:sp>
            <p:sp>
              <p:nvSpPr>
                <p:cNvPr id="2664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152" y="1389"/>
                  <a:ext cx="31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>
                      <a:latin typeface="Trebuchet MS" pitchFamily="34" charset="0"/>
                    </a:rPr>
                    <a:t>30</a:t>
                  </a:r>
                  <a:endParaRPr lang="el-GR" altLang="el-GR" sz="1800">
                    <a:latin typeface="Trebuchet MS" pitchFamily="34" charset="0"/>
                  </a:endParaRPr>
                </a:p>
              </p:txBody>
            </p:sp>
            <p:sp>
              <p:nvSpPr>
                <p:cNvPr id="2664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608" y="1389"/>
                  <a:ext cx="36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>
                      <a:latin typeface="Trebuchet MS" pitchFamily="34" charset="0"/>
                    </a:rPr>
                    <a:t>20</a:t>
                  </a:r>
                  <a:endParaRPr lang="el-GR" altLang="el-GR" sz="1800">
                    <a:latin typeface="Trebuchet MS" pitchFamily="34" charset="0"/>
                  </a:endParaRPr>
                </a:p>
              </p:txBody>
            </p:sp>
            <p:sp>
              <p:nvSpPr>
                <p:cNvPr id="26642" name="Line 15"/>
                <p:cNvSpPr>
                  <a:spLocks noChangeShapeType="1"/>
                </p:cNvSpPr>
                <p:nvPr/>
              </p:nvSpPr>
              <p:spPr bwMode="auto">
                <a:xfrm>
                  <a:off x="2789" y="391"/>
                  <a:ext cx="545" cy="104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64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923" y="1389"/>
                  <a:ext cx="31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 dirty="0">
                      <a:latin typeface="Trebuchet MS" pitchFamily="34" charset="0"/>
                    </a:rPr>
                    <a:t>50</a:t>
                  </a:r>
                  <a:endParaRPr lang="el-GR" altLang="el-GR" sz="1800" dirty="0">
                    <a:latin typeface="Trebuchet MS" pitchFamily="34" charset="0"/>
                  </a:endParaRPr>
                </a:p>
              </p:txBody>
            </p:sp>
            <p:sp>
              <p:nvSpPr>
                <p:cNvPr id="2664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10" y="1570"/>
                  <a:ext cx="45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>
                      <a:latin typeface="Trebuchet MS" pitchFamily="34" charset="0"/>
                    </a:rPr>
                    <a:t>-20</a:t>
                  </a:r>
                  <a:endParaRPr lang="el-GR" altLang="el-GR" sz="1800">
                    <a:latin typeface="Trebuchet MS" pitchFamily="34" charset="0"/>
                  </a:endParaRPr>
                </a:p>
              </p:txBody>
            </p:sp>
            <p:sp>
              <p:nvSpPr>
                <p:cNvPr id="2664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789" y="391"/>
                  <a:ext cx="0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64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973" y="391"/>
                  <a:ext cx="816" cy="77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647" name="Line 20"/>
                <p:cNvSpPr>
                  <a:spLocks noChangeShapeType="1"/>
                </p:cNvSpPr>
                <p:nvPr/>
              </p:nvSpPr>
              <p:spPr bwMode="auto">
                <a:xfrm>
                  <a:off x="1973" y="1706"/>
                  <a:ext cx="217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64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91" y="1298"/>
                  <a:ext cx="27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1800">
                      <a:latin typeface="Trebuchet MS" pitchFamily="34" charset="0"/>
                    </a:rPr>
                    <a:t>0</a:t>
                  </a:r>
                </a:p>
              </p:txBody>
            </p:sp>
            <p:sp>
              <p:nvSpPr>
                <p:cNvPr id="2664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701" y="1026"/>
                  <a:ext cx="3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>
                      <a:latin typeface="Trebuchet MS" pitchFamily="34" charset="0"/>
                    </a:rPr>
                    <a:t>20</a:t>
                  </a:r>
                  <a:endParaRPr lang="el-GR" altLang="el-GR" sz="1800">
                    <a:latin typeface="Trebuchet MS" pitchFamily="34" charset="0"/>
                  </a:endParaRPr>
                </a:p>
              </p:txBody>
            </p:sp>
            <p:sp>
              <p:nvSpPr>
                <p:cNvPr id="26650" name="Line 23"/>
                <p:cNvSpPr>
                  <a:spLocks noChangeShapeType="1"/>
                </p:cNvSpPr>
                <p:nvPr/>
              </p:nvSpPr>
              <p:spPr bwMode="auto">
                <a:xfrm>
                  <a:off x="1973" y="391"/>
                  <a:ext cx="8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145432" name="Text Box 24"/>
            <p:cNvSpPr txBox="1">
              <a:spLocks noChangeArrowheads="1"/>
            </p:cNvSpPr>
            <p:nvPr/>
          </p:nvSpPr>
          <p:spPr bwMode="auto">
            <a:xfrm>
              <a:off x="341" y="2041"/>
              <a:ext cx="5262" cy="2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Στο σχήμα φαίνεται το διάγραμμα </a:t>
              </a:r>
              <a:r>
                <a:rPr lang="el-GR" alt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θέση – χρόνος</a:t>
              </a:r>
              <a:r>
                <a:rPr lang="el-GR" altLang="el-GR" sz="2000" b="1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για ένα κινητό που κινείται ευθύγραμμα.                                                                            </a:t>
              </a:r>
              <a:r>
                <a:rPr lang="el-GR" altLang="el-GR" sz="20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α. 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Να σχεδιάσεις το αντίστοιχο διάγραμμα </a:t>
              </a:r>
              <a:r>
                <a:rPr lang="el-GR" alt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ταχύτητα – χρόνος</a:t>
              </a:r>
              <a:r>
                <a:rPr lang="el-GR" altLang="el-GR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anose="020B0603020202020204" pitchFamily="34" charset="0"/>
                </a:rPr>
                <a:t>.                                                                           </a:t>
              </a:r>
              <a:r>
                <a:rPr lang="el-GR" altLang="el-GR" sz="20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β. 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Να</a:t>
              </a:r>
              <a:r>
                <a:rPr lang="el-GR" altLang="el-GR" sz="2000" b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υπολογίσεις τη μετατόπιση του κινητού από τη χρονική στιγμή     </a:t>
              </a:r>
              <a:r>
                <a:rPr lang="en-US" altLang="el-GR" sz="2000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t</a:t>
              </a:r>
              <a:r>
                <a:rPr lang="el-GR" altLang="el-GR" sz="2000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0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μέχρι τη χρονική στιγμή </a:t>
              </a:r>
              <a:r>
                <a:rPr lang="en-US" altLang="el-GR" sz="2000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t</a:t>
              </a:r>
              <a:r>
                <a:rPr lang="el-GR" altLang="el-GR" sz="2000" i="1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5</a:t>
              </a:r>
              <a:r>
                <a:rPr lang="en-US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0s. </a:t>
              </a:r>
              <a:r>
                <a:rPr lang="el-GR" altLang="el-GR" sz="200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                                                       </a:t>
              </a:r>
              <a:r>
                <a:rPr lang="el-GR" altLang="el-GR" sz="2000" b="1" dirty="0">
                  <a:latin typeface="Trebuchet MS" panose="020B0603020202020204" pitchFamily="34" charset="0"/>
                </a:rPr>
                <a:t>γ. 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Να υπολογίσεις το διάστημα που έχει διανύσει το κινητό στο ίδιο χρονικό διάστημα.</a:t>
              </a:r>
              <a:r>
                <a:rPr lang="el-GR" altLang="el-GR" sz="2000" b="1" dirty="0">
                  <a:latin typeface="Trebuchet MS" panose="020B0603020202020204" pitchFamily="34" charset="0"/>
                </a:rPr>
                <a:t> </a:t>
              </a:r>
              <a:endParaRPr lang="el-GR" altLang="el-GR" sz="2000" dirty="0">
                <a:solidFill>
                  <a:srgbClr val="000000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4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23628" y="304253"/>
            <a:ext cx="6912768" cy="1142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latin typeface="Comic Sans MS" panose="030F0702030302020204" pitchFamily="66" charset="0"/>
              </a:rPr>
              <a:t>Επίσης, αφού η ταχύτητα δείχνει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την κατεύθυνση στην οποία κινείται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κινητό, τότε</a:t>
            </a:r>
            <a:endParaRPr lang="el-GR" sz="24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0743"/>
            <a:ext cx="1075184" cy="1024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928380"/>
            <a:ext cx="7416824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αν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αλλάζει η κατεύθυνση</a:t>
            </a:r>
            <a:r>
              <a:rPr lang="el-GR" sz="2400" b="1" dirty="0">
                <a:latin typeface="Comic Sans MS" panose="030F0702030302020204" pitchFamily="66" charset="0"/>
              </a:rPr>
              <a:t>,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αλλάζει η ταχύτητα </a:t>
            </a:r>
            <a:r>
              <a:rPr lang="el-GR" sz="2400" b="1" dirty="0">
                <a:latin typeface="Comic Sans MS" panose="030F0702030302020204" pitchFamily="66" charset="0"/>
              </a:rPr>
              <a:t>του κινητού, έστω κι αν το μέτρο της δεν αλλάζει.</a:t>
            </a:r>
          </a:p>
        </p:txBody>
      </p:sp>
      <p:grpSp>
        <p:nvGrpSpPr>
          <p:cNvPr id="11" name="Ομάδα 10"/>
          <p:cNvGrpSpPr/>
          <p:nvPr/>
        </p:nvGrpSpPr>
        <p:grpSpPr>
          <a:xfrm>
            <a:off x="3167456" y="1685528"/>
            <a:ext cx="2857500" cy="2895600"/>
            <a:chOff x="3167456" y="1685528"/>
            <a:chExt cx="2857500" cy="2895600"/>
          </a:xfrm>
        </p:grpSpPr>
        <p:grpSp>
          <p:nvGrpSpPr>
            <p:cNvPr id="8" name="Ομάδα 7"/>
            <p:cNvGrpSpPr/>
            <p:nvPr/>
          </p:nvGrpSpPr>
          <p:grpSpPr>
            <a:xfrm>
              <a:off x="3167456" y="1685528"/>
              <a:ext cx="2857500" cy="2895600"/>
              <a:chOff x="3167456" y="1685528"/>
              <a:chExt cx="2857500" cy="2895600"/>
            </a:xfrm>
          </p:grpSpPr>
          <p:pic>
            <p:nvPicPr>
              <p:cNvPr id="13314" name="Picture 2" descr="C:\Users\Merkouris\Desktop\4-02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7456" y="1685528"/>
                <a:ext cx="2857500" cy="28956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3635896" y="3133328"/>
                    <a:ext cx="432048" cy="338554"/>
                  </a:xfrm>
                  <a:prstGeom prst="rect">
                    <a:avLst/>
                  </a:prstGeom>
                  <a:solidFill>
                    <a:srgbClr val="FFF2E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sz="1600" b="1" i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5896" y="3133328"/>
                    <a:ext cx="432048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436096" y="4228842"/>
                  <a:ext cx="360040" cy="338554"/>
                </a:xfrm>
                <a:prstGeom prst="rect">
                  <a:avLst/>
                </a:prstGeom>
                <a:solidFill>
                  <a:srgbClr val="FFF2E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sz="1600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4228842"/>
                  <a:ext cx="360040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103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6C82B-8DD3-4917-B7A8-90C5C9D33774}" type="slidenum">
              <a:rPr lang="el-GR" altLang="el-GR"/>
              <a:pPr>
                <a:defRPr/>
              </a:pPr>
              <a:t>6</a:t>
            </a:fld>
            <a:endParaRPr lang="el-GR" altLang="el-GR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908720"/>
            <a:ext cx="6408713" cy="79208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Ευθύγραμμη ομαλή κίνηση</a:t>
            </a:r>
          </a:p>
        </p:txBody>
      </p:sp>
      <p:pic>
        <p:nvPicPr>
          <p:cNvPr id="12290" name="Picture 2" descr="C:\Users\Merkouris\Desktop\Introduction_to_animation_walkcycle_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104456" cy="350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D94EB-508D-4275-ADEB-1C5893B19BB6}" type="slidenum">
              <a:rPr lang="el-GR" altLang="el-GR"/>
              <a:pPr>
                <a:defRPr/>
              </a:pPr>
              <a:t>7</a:t>
            </a:fld>
            <a:endParaRPr lang="el-GR" altLang="el-GR"/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042988" y="3212976"/>
            <a:ext cx="7272337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Ευθύγραμμη ομαλή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είναι η κίνηση κατά την οποία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το κινητό</a:t>
            </a:r>
            <a:r>
              <a:rPr lang="el-GR" altLang="el-GR" sz="2400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έχει σταθερή κατεύθυνση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και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400" b="1" dirty="0">
                <a:latin typeface="Comic Sans MS" panose="030F0702030302020204" pitchFamily="66" charset="0"/>
              </a:rPr>
              <a:t>το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μέτρο </a:t>
            </a:r>
            <a:r>
              <a:rPr lang="el-GR" altLang="el-GR" sz="2400" b="1" dirty="0">
                <a:latin typeface="Comic Sans MS" panose="030F0702030302020204" pitchFamily="66" charset="0"/>
              </a:rPr>
              <a:t>της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ταχύτητας </a:t>
            </a:r>
            <a:r>
              <a:rPr lang="el-GR" altLang="el-GR" sz="2400" b="1" dirty="0">
                <a:latin typeface="Comic Sans MS" panose="030F0702030302020204" pitchFamily="66" charset="0"/>
              </a:rPr>
              <a:t>είναι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σταθερό,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anose="030F0702030302020204" pitchFamily="66" charset="0"/>
              </a:rPr>
              <a:t>ή 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ταχύτητα</a:t>
            </a:r>
            <a:r>
              <a:rPr lang="en-US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διάνυσμα</a:t>
            </a:r>
            <a:r>
              <a:rPr lang="en-US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είναι σταθερή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(οπότε σε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ίσους χρόνους 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διανύονται </a:t>
            </a:r>
            <a:r>
              <a:rPr lang="el-GR" alt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ίσες μετατοπίσεις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).</a:t>
            </a:r>
          </a:p>
        </p:txBody>
      </p:sp>
      <p:grpSp>
        <p:nvGrpSpPr>
          <p:cNvPr id="17" name="Ομάδα 16"/>
          <p:cNvGrpSpPr/>
          <p:nvPr/>
        </p:nvGrpSpPr>
        <p:grpSpPr>
          <a:xfrm>
            <a:off x="1391256" y="260350"/>
            <a:ext cx="1802610" cy="2822093"/>
            <a:chOff x="1457325" y="296863"/>
            <a:chExt cx="1676400" cy="280828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0364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57475929"/>
                    </p:ext>
                  </p:extLst>
                </p:nvPr>
              </p:nvGraphicFramePr>
              <p:xfrm>
                <a:off x="1457325" y="296863"/>
                <a:ext cx="1676400" cy="28082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278" name="Φωτογραφία του Photo Editor" r:id="rId4" imgW="1228571" imgH="2057143" progId="MSPhotoEd.3">
                        <p:embed/>
                      </p:oleObj>
                    </mc:Choice>
                    <mc:Fallback>
                      <p:oleObj name="Φωτογραφία του Photo Editor" r:id="rId4" imgW="1228571" imgH="2057143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7325" y="296863"/>
                              <a:ext cx="1676400" cy="2808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0364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57475929"/>
                    </p:ext>
                  </p:extLst>
                </p:nvPr>
              </p:nvGraphicFramePr>
              <p:xfrm>
                <a:off x="1457325" y="296863"/>
                <a:ext cx="1676400" cy="28082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818" name="Φωτογραφία του Photo Editor" r:id="rId6" imgW="1228571" imgH="2057143" progId="MSPhotoEd.3">
                        <p:embed/>
                      </p:oleObj>
                    </mc:Choice>
                    <mc:Fallback>
                      <p:oleObj name="Φωτογραφία του Photo Editor" r:id="rId6" imgW="1228571" imgH="2057143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7325" y="296863"/>
                              <a:ext cx="1676400" cy="28082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2486798" y="2404473"/>
              <a:ext cx="541544" cy="340469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i="1" dirty="0"/>
                <a:t>t</a:t>
              </a:r>
              <a:r>
                <a:rPr lang="en-US" sz="1600" b="1" dirty="0"/>
                <a:t> = 0</a:t>
              </a:r>
              <a:endParaRPr lang="el-GR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33718" y="1754565"/>
              <a:ext cx="324036" cy="338554"/>
            </a:xfrm>
            <a:prstGeom prst="rect">
              <a:avLst/>
            </a:prstGeom>
            <a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0</a:t>
              </a:r>
              <a:endParaRPr lang="el-GR" sz="1600" b="1" dirty="0"/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2157817" y="375261"/>
              <a:ext cx="541406" cy="418431"/>
              <a:chOff x="355250" y="798017"/>
              <a:chExt cx="541406" cy="418431"/>
            </a:xfrm>
            <a:blipFill>
              <a:blip r:embed="rId8"/>
              <a:tile tx="0" ty="0" sx="100000" sy="100000" flip="none" algn="tl"/>
            </a:blip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527644" y="798017"/>
                    <a:ext cx="369012" cy="369332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3" name="TextBox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644" y="798017"/>
                    <a:ext cx="369012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" name="Ευθύγραμμο βέλος σύνδεσης 4"/>
              <p:cNvCxnSpPr/>
              <p:nvPr/>
            </p:nvCxnSpPr>
            <p:spPr>
              <a:xfrm>
                <a:off x="355250" y="1213099"/>
                <a:ext cx="541406" cy="3349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Ομάδα 17"/>
          <p:cNvGrpSpPr/>
          <p:nvPr/>
        </p:nvGrpSpPr>
        <p:grpSpPr>
          <a:xfrm>
            <a:off x="3131840" y="260648"/>
            <a:ext cx="1717520" cy="2808288"/>
            <a:chOff x="3131840" y="260648"/>
            <a:chExt cx="1717520" cy="280828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0363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90639903"/>
                    </p:ext>
                  </p:extLst>
                </p:nvPr>
              </p:nvGraphicFramePr>
              <p:xfrm>
                <a:off x="3131840" y="260648"/>
                <a:ext cx="1662112" cy="28082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279" name="Φωτογραφία του Photo Editor" r:id="rId12" imgW="1228571" imgH="2076740" progId="MSPhotoEd.3">
                        <p:embed/>
                      </p:oleObj>
                    </mc:Choice>
                    <mc:Fallback>
                      <p:oleObj name="Φωτογραφία του Photo Editor" r:id="rId12" imgW="1228571" imgH="2076740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31840" y="260648"/>
                              <a:ext cx="1662112" cy="2808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0363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90639903"/>
                    </p:ext>
                  </p:extLst>
                </p:nvPr>
              </p:nvGraphicFramePr>
              <p:xfrm>
                <a:off x="3131840" y="260648"/>
                <a:ext cx="1662112" cy="28082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339" name="Φωτογραφία του Photo Editor" r:id="rId14" imgW="1228571" imgH="2076740" progId="MSPhotoEd.3">
                        <p:embed/>
                      </p:oleObj>
                    </mc:Choice>
                    <mc:Fallback>
                      <p:oleObj name="Φωτογραφία του Photo Editor" r:id="rId14" imgW="1228571" imgH="2076740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31840" y="260648"/>
                              <a:ext cx="1662112" cy="2808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3538024" y="1698764"/>
              <a:ext cx="648072" cy="338554"/>
            </a:xfrm>
            <a:prstGeom prst="rect">
              <a:avLst/>
            </a:prstGeom>
            <a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72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10m</a:t>
              </a:r>
              <a:endParaRPr lang="el-GR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23701" y="2430587"/>
              <a:ext cx="725659" cy="338554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i="1" dirty="0"/>
                <a:t>t</a:t>
              </a:r>
              <a:r>
                <a:rPr lang="en-US" sz="1600" b="1" dirty="0"/>
                <a:t> = </a:t>
              </a:r>
              <a:r>
                <a:rPr lang="el-GR" sz="1600" b="1" dirty="0"/>
                <a:t>1</a:t>
              </a:r>
              <a:r>
                <a:rPr lang="en-US" sz="1600" b="1" dirty="0"/>
                <a:t>s</a:t>
              </a:r>
              <a:endParaRPr lang="el-GR" sz="1600" b="1" dirty="0"/>
            </a:p>
          </p:txBody>
        </p:sp>
        <p:grpSp>
          <p:nvGrpSpPr>
            <p:cNvPr id="21" name="Ομάδα 20"/>
            <p:cNvGrpSpPr/>
            <p:nvPr/>
          </p:nvGrpSpPr>
          <p:grpSpPr>
            <a:xfrm>
              <a:off x="3797754" y="351240"/>
              <a:ext cx="599506" cy="422756"/>
              <a:chOff x="332753" y="773996"/>
              <a:chExt cx="599506" cy="422756"/>
            </a:xfrm>
            <a:blipFill>
              <a:blip r:embed="rId8"/>
              <a:tile tx="0" ty="0" sx="100000" sy="100000" flip="none" algn="tl"/>
            </a:blip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93482" y="773996"/>
                    <a:ext cx="438777" cy="369332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482" y="773996"/>
                    <a:ext cx="438777" cy="369332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Ευθύγραμμο βέλος σύνδεσης 22"/>
              <p:cNvCxnSpPr/>
              <p:nvPr/>
            </p:nvCxnSpPr>
            <p:spPr>
              <a:xfrm>
                <a:off x="332753" y="1196752"/>
                <a:ext cx="599506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Ομάδα 18"/>
          <p:cNvGrpSpPr/>
          <p:nvPr/>
        </p:nvGrpSpPr>
        <p:grpSpPr>
          <a:xfrm>
            <a:off x="4738063" y="260350"/>
            <a:ext cx="1678858" cy="2808288"/>
            <a:chOff x="4738063" y="260350"/>
            <a:chExt cx="1678858" cy="280828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0361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31496004"/>
                    </p:ext>
                  </p:extLst>
                </p:nvPr>
              </p:nvGraphicFramePr>
              <p:xfrm>
                <a:off x="4738063" y="260350"/>
                <a:ext cx="1595437" cy="28082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280" name="Φωτογραφία του Photo Editor" r:id="rId18" imgW="1152381" imgH="2029108" progId="MSPhotoEd.3">
                        <p:embed/>
                      </p:oleObj>
                    </mc:Choice>
                    <mc:Fallback>
                      <p:oleObj name="Φωτογραφία του Photo Editor" r:id="rId18" imgW="1152381" imgH="2029108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38063" y="260350"/>
                              <a:ext cx="1595437" cy="2808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0361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31496004"/>
                    </p:ext>
                  </p:extLst>
                </p:nvPr>
              </p:nvGraphicFramePr>
              <p:xfrm>
                <a:off x="4738063" y="260350"/>
                <a:ext cx="1595437" cy="280828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276" name="Φωτογραφία του Photo Editor" r:id="rId19" imgW="1152381" imgH="2029108" progId="MSPhotoEd.3">
                        <p:embed/>
                      </p:oleObj>
                    </mc:Choice>
                    <mc:Fallback>
                      <p:oleObj name="Φωτογραφία του Photo Editor" r:id="rId19" imgW="1152381" imgH="2029108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38063" y="260350"/>
                              <a:ext cx="1595437" cy="280828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24" name="Ομάδα 23"/>
            <p:cNvGrpSpPr/>
            <p:nvPr/>
          </p:nvGrpSpPr>
          <p:grpSpPr>
            <a:xfrm>
              <a:off x="5283925" y="351240"/>
              <a:ext cx="631344" cy="422756"/>
              <a:chOff x="231151" y="773996"/>
              <a:chExt cx="631344" cy="422756"/>
            </a:xfrm>
            <a:blipFill>
              <a:blip r:embed="rId8"/>
              <a:tile tx="0" ty="0" sx="100000" sy="100000" flip="none" algn="tl"/>
            </a:blip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93483" y="773996"/>
                    <a:ext cx="369012" cy="369332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483" y="773996"/>
                    <a:ext cx="369012" cy="369332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Ευθύγραμμο βέλος σύνδεσης 25"/>
              <p:cNvCxnSpPr/>
              <p:nvPr/>
            </p:nvCxnSpPr>
            <p:spPr>
              <a:xfrm>
                <a:off x="231151" y="1196752"/>
                <a:ext cx="631344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91262" y="2430587"/>
              <a:ext cx="725659" cy="338554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i="1" dirty="0"/>
                <a:t>t</a:t>
              </a:r>
              <a:r>
                <a:rPr lang="en-US" sz="1600" b="1" dirty="0"/>
                <a:t> = 2s</a:t>
              </a:r>
              <a:endParaRPr lang="el-GR" sz="1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14214" y="1729813"/>
              <a:ext cx="648072" cy="338554"/>
            </a:xfrm>
            <a:prstGeom prst="rect">
              <a:avLst/>
            </a:prstGeom>
            <a:blipFill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20m</a:t>
              </a:r>
              <a:endParaRPr lang="el-GR" sz="1600" b="1" dirty="0"/>
            </a:p>
          </p:txBody>
        </p:sp>
      </p:grpSp>
      <p:grpSp>
        <p:nvGrpSpPr>
          <p:cNvPr id="36" name="Ομάδα 35"/>
          <p:cNvGrpSpPr/>
          <p:nvPr/>
        </p:nvGrpSpPr>
        <p:grpSpPr>
          <a:xfrm>
            <a:off x="6300788" y="260350"/>
            <a:ext cx="1799604" cy="2808610"/>
            <a:chOff x="6300788" y="260350"/>
            <a:chExt cx="1799604" cy="280861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0362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66211992"/>
                    </p:ext>
                  </p:extLst>
                </p:nvPr>
              </p:nvGraphicFramePr>
              <p:xfrm>
                <a:off x="6300788" y="260350"/>
                <a:ext cx="1799604" cy="280861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281" name="Φωτογραφία του Photo Editor" r:id="rId24" imgW="1200318" imgH="2029108" progId="MSPhotoEd.3">
                        <p:embed/>
                      </p:oleObj>
                    </mc:Choice>
                    <mc:Fallback>
                      <p:oleObj name="Φωτογραφία του Photo Editor" r:id="rId24" imgW="1200318" imgH="2029108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00788" y="260350"/>
                              <a:ext cx="1799604" cy="280861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0362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66211992"/>
                    </p:ext>
                  </p:extLst>
                </p:nvPr>
              </p:nvGraphicFramePr>
              <p:xfrm>
                <a:off x="6300788" y="260350"/>
                <a:ext cx="1799604" cy="280861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341" name="Φωτογραφία του Photo Editor" r:id="rId26" imgW="1200318" imgH="2029108" progId="MSPhotoEd.3">
                        <p:embed/>
                      </p:oleObj>
                    </mc:Choice>
                    <mc:Fallback>
                      <p:oleObj name="Φωτογραφία του Photo Editor" r:id="rId26" imgW="1200318" imgH="2029108" progId="MSPhotoEd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00788" y="260350"/>
                              <a:ext cx="1799604" cy="280861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107763" dir="189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27" name="Ομάδα 26"/>
            <p:cNvGrpSpPr/>
            <p:nvPr/>
          </p:nvGrpSpPr>
          <p:grpSpPr>
            <a:xfrm>
              <a:off x="7002498" y="351240"/>
              <a:ext cx="667119" cy="422756"/>
              <a:chOff x="427158" y="773996"/>
              <a:chExt cx="667119" cy="422756"/>
            </a:xfrm>
            <a:blipFill>
              <a:blip r:embed="rId8"/>
              <a:tile tx="0" ty="0" sx="100000" sy="100000" flip="none" algn="tl"/>
            </a:blip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31805" y="773996"/>
                    <a:ext cx="562472" cy="369332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805" y="773996"/>
                    <a:ext cx="562472" cy="369332"/>
                  </a:xfrm>
                  <a:prstGeom prst="rect">
                    <a:avLst/>
                  </a:prstGeom>
                  <a:blipFill rotWithShape="1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Ευθύγραμμο βέλος σύνδεσης 28"/>
              <p:cNvCxnSpPr/>
              <p:nvPr/>
            </p:nvCxnSpPr>
            <p:spPr>
              <a:xfrm>
                <a:off x="427158" y="1196752"/>
                <a:ext cx="562702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7355157" y="2430587"/>
              <a:ext cx="632304" cy="338554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i="1" dirty="0"/>
                <a:t>t</a:t>
              </a:r>
              <a:r>
                <a:rPr lang="en-US" sz="1600" b="1" dirty="0"/>
                <a:t> = 3s</a:t>
              </a:r>
              <a:endParaRPr lang="el-GR" sz="16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78462" y="1746718"/>
              <a:ext cx="648072" cy="338554"/>
            </a:xfrm>
            <a:prstGeom prst="rect">
              <a:avLst/>
            </a:prstGeom>
            <a:blipFill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30m</a:t>
              </a:r>
              <a:endParaRPr lang="el-GR" sz="1600" b="1" dirty="0"/>
            </a:p>
          </p:txBody>
        </p:sp>
        <p:grpSp>
          <p:nvGrpSpPr>
            <p:cNvPr id="20" name="Ομάδα 19"/>
            <p:cNvGrpSpPr/>
            <p:nvPr/>
          </p:nvGrpSpPr>
          <p:grpSpPr>
            <a:xfrm>
              <a:off x="7345581" y="1277954"/>
              <a:ext cx="352581" cy="354173"/>
              <a:chOff x="7345581" y="1277954"/>
              <a:chExt cx="352581" cy="35417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345581" y="1293573"/>
                <a:ext cx="324036" cy="338554"/>
              </a:xfrm>
              <a:prstGeom prst="rect">
                <a:avLst/>
              </a:prstGeom>
              <a:gradFill flip="none" rotWithShape="1">
                <a:gsLst>
                  <a:gs pos="24000">
                    <a:schemeClr val="bg1">
                      <a:lumMod val="5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x</a:t>
                </a:r>
                <a:endParaRPr lang="el-GR" sz="1600" b="1" dirty="0"/>
              </a:p>
            </p:txBody>
          </p:sp>
          <p:cxnSp>
            <p:nvCxnSpPr>
              <p:cNvPr id="35" name="Ευθύγραμμο βέλος σύνδεσης 34"/>
              <p:cNvCxnSpPr/>
              <p:nvPr/>
            </p:nvCxnSpPr>
            <p:spPr>
              <a:xfrm>
                <a:off x="7347607" y="1277954"/>
                <a:ext cx="350555" cy="0"/>
              </a:xfrm>
              <a:prstGeom prst="straightConnector1">
                <a:avLst/>
              </a:prstGeom>
              <a:blipFill>
                <a:blip r:embed="rId2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589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1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5DAF5-E8E9-4D2D-9B13-28C1FC7AB6D9}" type="slidenum">
              <a:rPr lang="el-GR" altLang="el-GR"/>
              <a:pPr>
                <a:defRPr/>
              </a:pPr>
              <a:t>8</a:t>
            </a:fld>
            <a:endParaRPr lang="el-GR" altLang="el-GR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389996" y="201631"/>
            <a:ext cx="51563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έννοια της ταχύτητας 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(στην Ευθύγραμμη Ομαλή Κίνηση)</a:t>
            </a:r>
            <a:endParaRPr lang="en-US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81" name="AutoShape 6"/>
          <p:cNvSpPr>
            <a:spLocks noChangeArrowheads="1"/>
          </p:cNvSpPr>
          <p:nvPr/>
        </p:nvSpPr>
        <p:spPr bwMode="auto">
          <a:xfrm>
            <a:off x="6351857" y="548680"/>
            <a:ext cx="2396607" cy="1152128"/>
          </a:xfrm>
          <a:prstGeom prst="cloudCallout">
            <a:avLst>
              <a:gd name="adj1" fmla="val 27650"/>
              <a:gd name="adj2" fmla="val 732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l-GR" altLang="el-GR" sz="1600" b="1" dirty="0"/>
              <a:t>Τι σημαίνει ταχύτητα ίση με 10</a:t>
            </a:r>
            <a:r>
              <a:rPr lang="en-US" altLang="el-GR" sz="1600" b="1" dirty="0"/>
              <a:t>m/s</a:t>
            </a:r>
            <a:r>
              <a:rPr lang="en-US" altLang="el-GR" sz="1800" b="1" dirty="0"/>
              <a:t>;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063406" y="1489996"/>
            <a:ext cx="6481763" cy="333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/>
              <a:t>Το σώμα που έχει αυτή την σταθερή ταχύτητα, σε κάθε 1</a:t>
            </a:r>
            <a:r>
              <a:rPr lang="en-US" altLang="el-GR" sz="2000" b="1" dirty="0"/>
              <a:t>s </a:t>
            </a:r>
            <a:r>
              <a:rPr lang="el-GR" altLang="el-GR" sz="2000" b="1" dirty="0"/>
              <a:t>μετατοπίζεται κατά 10</a:t>
            </a:r>
            <a:r>
              <a:rPr lang="en-US" altLang="el-GR" sz="2000" b="1" dirty="0"/>
              <a:t>m. </a:t>
            </a:r>
            <a:r>
              <a:rPr lang="el-GR" altLang="el-GR" sz="2000" b="1" dirty="0"/>
              <a:t>Δηλαδή, σε 2</a:t>
            </a:r>
            <a:r>
              <a:rPr lang="en-US" altLang="el-GR" sz="2000" b="1" dirty="0"/>
              <a:t>s </a:t>
            </a:r>
            <a:r>
              <a:rPr lang="el-GR" altLang="el-GR" sz="2000" b="1" dirty="0"/>
              <a:t>θα έχει μετατοπιστεί κατά 20</a:t>
            </a:r>
            <a:r>
              <a:rPr lang="en-US" altLang="el-GR" sz="2000" b="1" dirty="0"/>
              <a:t>m</a:t>
            </a:r>
            <a:r>
              <a:rPr lang="el-GR" altLang="el-GR" sz="2000" b="1" dirty="0"/>
              <a:t>, σε 3</a:t>
            </a:r>
            <a:r>
              <a:rPr lang="en-US" altLang="el-GR" sz="2000" b="1" dirty="0"/>
              <a:t>s </a:t>
            </a:r>
            <a:r>
              <a:rPr lang="el-GR" altLang="el-GR" sz="2000" b="1" dirty="0"/>
              <a:t>κατά 30</a:t>
            </a:r>
            <a:r>
              <a:rPr lang="en-US" altLang="el-GR" sz="2000" b="1" dirty="0"/>
              <a:t>m </a:t>
            </a:r>
            <a:r>
              <a:rPr lang="el-GR" altLang="el-GR" sz="2000" b="1" dirty="0"/>
              <a:t>κοκ</a:t>
            </a:r>
            <a:r>
              <a:rPr lang="en-US" altLang="el-GR" sz="2000" b="1" dirty="0"/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b="1" dirty="0"/>
              <a:t>Ο 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Usain Bolt </a:t>
            </a:r>
            <a:r>
              <a:rPr lang="el-GR" altLang="el-GR" sz="1800" dirty="0"/>
              <a:t>(βάλτε ήχο -</a:t>
            </a:r>
            <a:r>
              <a:rPr lang="en-US" altLang="el-GR" sz="1800" dirty="0"/>
              <a:t> </a:t>
            </a:r>
            <a:r>
              <a:rPr lang="el-GR" altLang="el-GR" sz="1800" dirty="0"/>
              <a:t>αγώνας στο Βερολίνο το 2009)</a:t>
            </a:r>
            <a:r>
              <a:rPr lang="el-GR" altLang="el-GR" sz="1800" b="1" dirty="0"/>
              <a:t>  κατέχει το παγκόσμιο ρεκόρ των 100</a:t>
            </a:r>
            <a:r>
              <a:rPr lang="en-US" altLang="el-GR" sz="1800" b="1" dirty="0"/>
              <a:t>m</a:t>
            </a:r>
            <a:r>
              <a:rPr lang="el-GR" altLang="el-GR" sz="1800" b="1" dirty="0"/>
              <a:t> σε 9,58</a:t>
            </a:r>
            <a:r>
              <a:rPr lang="en-US" altLang="el-GR" sz="1800" b="1" dirty="0"/>
              <a:t>s. </a:t>
            </a:r>
            <a:r>
              <a:rPr lang="el-GR" altLang="el-GR" sz="1800" b="1" dirty="0"/>
              <a:t>Αν υποθέσουμε ότι διανύει όλη τη διαδρομή με σταθερό ρυθμό (σταθερή ταχύτητα) πόση είναι αυτή η ταχύτητα</a:t>
            </a:r>
            <a:r>
              <a:rPr lang="en-US" altLang="el-GR" sz="1800" b="1" dirty="0"/>
              <a:t>;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873366" y="5211649"/>
            <a:ext cx="5472608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μέτρο της ταχύτητας εκφράζει τον ρυθμό με τον οποίο αλλάζει θέση ένα κινητό.</a:t>
            </a:r>
            <a:endParaRPr lang="en-US" altLang="el-GR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21" name="Text Box 17"/>
              <p:cNvSpPr txBox="1">
                <a:spLocks noChangeArrowheads="1"/>
              </p:cNvSpPr>
              <p:nvPr/>
            </p:nvSpPr>
            <p:spPr bwMode="auto">
              <a:xfrm>
                <a:off x="6351857" y="4349834"/>
                <a:ext cx="2016125" cy="461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alt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περίπου 10,43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l-GR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𝐦</m:t>
                        </m:r>
                      </m:num>
                      <m:den>
                        <m:r>
                          <a:rPr lang="en-US" altLang="el-GR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𝐬</m:t>
                        </m:r>
                      </m:den>
                    </m:f>
                  </m:oMath>
                </a14:m>
                <a:r>
                  <a:rPr lang="el-GR" alt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392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1857" y="4349834"/>
                <a:ext cx="2016125" cy="461729"/>
              </a:xfrm>
              <a:prstGeom prst="rect">
                <a:avLst/>
              </a:prstGeom>
              <a:blipFill>
                <a:blip r:embed="rId3"/>
                <a:stretch>
                  <a:fillRect l="-2719" t="-1333" b="-14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656" y="1971115"/>
            <a:ext cx="792088" cy="11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18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619434" y="4845549"/>
            <a:ext cx="8129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Στις γυναίκες,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η </a:t>
            </a:r>
            <a:r>
              <a:rPr lang="en-US" b="1" dirty="0">
                <a:latin typeface="Comic Sans MS" panose="030F0702030302020204" pitchFamily="66" charset="0"/>
                <a:hlinkClick r:id="rId6"/>
              </a:rPr>
              <a:t>Florence Griffith Joyner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κατέχει το ρεκόρ με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10.49</a:t>
            </a:r>
            <a:r>
              <a:rPr lang="en-US" b="1" dirty="0">
                <a:latin typeface="Comic Sans MS" panose="030F0702030302020204" pitchFamily="66" charset="0"/>
              </a:rPr>
              <a:t>s.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3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7181" grpId="0" animBg="1"/>
      <p:bldP spid="123917" grpId="0"/>
      <p:bldP spid="12392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Μερκ. Παναγιωτόπουλος-Φυσικός         www.merkopanas.blogspot.gr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3883E-1503-4CFE-AD24-36D763669F39}" type="slidenum">
              <a:rPr lang="el-GR" altLang="el-GR"/>
              <a:pPr>
                <a:defRPr/>
              </a:pPr>
              <a:t>9</a:t>
            </a:fld>
            <a:endParaRPr lang="el-GR" altLang="el-GR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079500" y="620688"/>
            <a:ext cx="6985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Εξίσωση Κίνησης στην Ευθύγραμμη Ομαλή Κίνηση</a:t>
            </a:r>
            <a:endParaRPr lang="en-US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314" name="Picture 2" descr="C:\Users\Merkouris\Desktop\giphy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838601" cy="33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2843</Words>
  <Application>Microsoft Office PowerPoint</Application>
  <PresentationFormat>Προβολή στην οθόνη (4:3)</PresentationFormat>
  <Paragraphs>390</Paragraphs>
  <Slides>44</Slides>
  <Notes>8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44</vt:i4>
      </vt:variant>
    </vt:vector>
  </HeadingPairs>
  <TitlesOfParts>
    <vt:vector size="57" baseType="lpstr">
      <vt:lpstr>Arial</vt:lpstr>
      <vt:lpstr>Calibri</vt:lpstr>
      <vt:lpstr>Cambria Math</vt:lpstr>
      <vt:lpstr>Comic Sans MS</vt:lpstr>
      <vt:lpstr>SymbolMT</vt:lpstr>
      <vt:lpstr>Times New Roman</vt:lpstr>
      <vt:lpstr>TimesNewRomanPSMT</vt:lpstr>
      <vt:lpstr>Trebuchet MS</vt:lpstr>
      <vt:lpstr>Verdana</vt:lpstr>
      <vt:lpstr>Wingdings</vt:lpstr>
      <vt:lpstr>2_Θέμα του Office</vt:lpstr>
      <vt:lpstr>Εξίσωση</vt:lpstr>
      <vt:lpstr>Φωτογραφία του Photo Editor</vt:lpstr>
      <vt:lpstr>Η έννοια της ταχύτητας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Ευθύγραμμη ομαλή κίνηση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Γραφικές παραστάσεις στην Ευθύγραμμη Ομαλή Κίνηση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user</cp:lastModifiedBy>
  <cp:revision>235</cp:revision>
  <dcterms:created xsi:type="dcterms:W3CDTF">2017-10-07T18:04:20Z</dcterms:created>
  <dcterms:modified xsi:type="dcterms:W3CDTF">2021-10-30T20:39:05Z</dcterms:modified>
</cp:coreProperties>
</file>